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 fontScale="90000"/>
          </a:bodyPr>
          <a:lstStyle/>
          <a:p>
            <a:r>
              <a:rPr lang="en-US" dirty="0"/>
              <a:t>6.3 NORMAL RANDOM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D60428-7557-4EF2-B4B2-94CC5E7C76C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179" y="324120"/>
            <a:ext cx="6934225" cy="351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74B7B1D-E45B-413E-9680-525386F41F40}"/>
              </a:ext>
            </a:extLst>
          </p:cNvPr>
          <p:cNvSpPr/>
          <p:nvPr/>
        </p:nvSpPr>
        <p:spPr>
          <a:xfrm>
            <a:off x="515815" y="1072551"/>
            <a:ext cx="3929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{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Z </a:t>
            </a:r>
            <a:r>
              <a:rPr lang="en-US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−</a:t>
            </a:r>
            <a:r>
              <a:rPr lang="en-US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}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approximately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0.50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0.95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0.84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{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Z </a:t>
            </a:r>
            <a:r>
              <a:rPr lang="en-US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}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approximately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0.30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0.05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0.002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4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E8E3DF0-8E8E-4109-A108-EA4E45DD5669}"/>
              </a:ext>
            </a:extLst>
          </p:cNvPr>
          <p:cNvSpPr/>
          <p:nvPr/>
        </p:nvSpPr>
        <p:spPr>
          <a:xfrm>
            <a:off x="839372" y="67647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17.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μ = 100 and σ =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2, and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μ = 100 and σ =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4,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or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more likely to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F38000"/>
              </a:buClr>
              <a:buFont typeface="Glypha-Bold"/>
              <a:buAutoNum type="alphaLcParenBoth"/>
            </a:pP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104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96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Glypha-Bol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87E6B5F-700C-4D41-A7F8-3C8EAA329F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991" y="2311306"/>
            <a:ext cx="5251304" cy="314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D85D21-D87A-4A80-85EE-ACF44B18EC9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8555" y="2311306"/>
            <a:ext cx="5120005" cy="314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BB246-04FE-4C4E-B6CC-85254EB9E62B}"/>
              </a:ext>
            </a:extLst>
          </p:cNvPr>
          <p:cNvSpPr/>
          <p:nvPr/>
        </p:nvSpPr>
        <p:spPr>
          <a:xfrm>
            <a:off x="6096000" y="67647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diagrams, we see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Y is more likely to exceed 104 (What is P(Y&gt;104)?)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X is more likely to exceed 96 (What is P(X&gt;96)?)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X and Y have equal probability of exceeding 100.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(Which is?)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BA77A7C-58EB-4C9F-91A2-D864EA69CA1A}"/>
              </a:ext>
            </a:extLst>
          </p:cNvPr>
          <p:cNvSpPr/>
          <p:nvPr/>
        </p:nvSpPr>
        <p:spPr>
          <a:xfrm>
            <a:off x="1817241" y="5412098"/>
            <a:ext cx="825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96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98     100      102   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104                                     		96    100     104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5090BE0-E9EB-406B-9B76-5C9CD3A5EBA7}"/>
              </a:ext>
            </a:extLst>
          </p:cNvPr>
          <p:cNvSpPr/>
          <p:nvPr/>
        </p:nvSpPr>
        <p:spPr>
          <a:xfrm>
            <a:off x="1154092" y="2126640"/>
            <a:ext cx="6911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X:						  Y: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8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9592E7C-5A6C-4531-88D9-7575CC9AB280}"/>
              </a:ext>
            </a:extLst>
          </p:cNvPr>
          <p:cNvSpPr/>
          <p:nvPr/>
        </p:nvSpPr>
        <p:spPr>
          <a:xfrm>
            <a:off x="698695" y="7749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18.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μ = 100 and σ =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2, and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μ = 105 and σ =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10,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or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more likely to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105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Be less than 95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7BADBB7-C9F3-4A1A-BD1B-BC81A92A511D}"/>
              </a:ext>
            </a:extLst>
          </p:cNvPr>
          <p:cNvSpPr/>
          <p:nvPr/>
        </p:nvSpPr>
        <p:spPr>
          <a:xfrm>
            <a:off x="5509846" y="7749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diagrams, we see </a:t>
            </a:r>
          </a:p>
          <a:p>
            <a:pPr marL="2286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Y is more likely to exceed 105 (What is P(Y&gt;105)?)</a:t>
            </a:r>
          </a:p>
          <a:p>
            <a:pPr marL="2286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Y is more likely to be less than 95 (What is P(Y&lt;95)?)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0669063-3134-4F3E-BD08-973F0BB3EEE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695" y="2492155"/>
            <a:ext cx="4379742" cy="186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834D45D-8271-438F-A1B4-5DACA636D18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1945" y="2393681"/>
            <a:ext cx="4838651" cy="196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4C875F-44C3-4203-87EE-6F4B94E6D800}"/>
              </a:ext>
            </a:extLst>
          </p:cNvPr>
          <p:cNvSpPr/>
          <p:nvPr/>
        </p:nvSpPr>
        <p:spPr>
          <a:xfrm>
            <a:off x="1698944" y="4317719"/>
            <a:ext cx="7889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96</a:t>
            </a:r>
            <a:r>
              <a:rPr lang="en-US" sz="20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98    100    102    104                                   	 </a:t>
            </a:r>
            <a:r>
              <a:rPr lang="en-US" sz="1600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        95    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105     115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D2DC759-6058-44EB-ACB7-D2279F92A17A}"/>
              </a:ext>
            </a:extLst>
          </p:cNvPr>
          <p:cNvSpPr/>
          <p:nvPr/>
        </p:nvSpPr>
        <p:spPr>
          <a:xfrm>
            <a:off x="1547446" y="2393681"/>
            <a:ext cx="6644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X:						     Y: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87" t="28124" r="9046" b="14134"/>
          <a:stretch/>
        </p:blipFill>
        <p:spPr>
          <a:xfrm>
            <a:off x="7086601" y="3065929"/>
            <a:ext cx="4719918" cy="3052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Example: </a:t>
            </a:r>
            <a:r>
              <a:rPr lang="en-US" dirty="0"/>
              <a:t>Overbooking on Airlines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2588"/>
            <a:ext cx="10515600" cy="5785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aircraft has 168 seats. On average only 90% of all ticket holders on flights actually show up. The airline sells 178 tickets. What is chance that not everyone who arrives at the gate can be accommodated?</a:t>
            </a:r>
          </a:p>
          <a:p>
            <a:pPr marL="0" indent="0">
              <a:buNone/>
            </a:pPr>
            <a:r>
              <a:rPr lang="en-US" dirty="0"/>
              <a:t>p=.9, µ=np=178(0.9)=160.2 and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=√(</a:t>
            </a:r>
            <a:r>
              <a:rPr lang="en-US" dirty="0" err="1"/>
              <a:t>npq</a:t>
            </a:r>
            <a:r>
              <a:rPr lang="en-US" dirty="0"/>
              <a:t>)=√(178*0.9*0.1)=4.00</a:t>
            </a:r>
          </a:p>
          <a:p>
            <a:pPr marL="0" indent="0">
              <a:buNone/>
            </a:pPr>
            <a:r>
              <a:rPr lang="en-US" dirty="0"/>
              <a:t>Let X represent #of ticket holders who show up. </a:t>
            </a:r>
          </a:p>
          <a:p>
            <a:pPr marL="0" indent="0">
              <a:buNone/>
            </a:pPr>
            <a:r>
              <a:rPr lang="en-US" dirty="0"/>
              <a:t>P(X &gt; 168) 168 is ~8 units from the mean which is about 2 standard deviations from the mean, so we get about 2.5%</a:t>
            </a:r>
          </a:p>
          <a:p>
            <a:pPr marL="0" indent="0">
              <a:buNone/>
            </a:pPr>
            <a:r>
              <a:rPr lang="en-US" dirty="0"/>
              <a:t>We get 1.3% when using binomial distribution directly: </a:t>
            </a:r>
          </a:p>
          <a:p>
            <a:pPr marL="0" indent="0">
              <a:buNone/>
            </a:pPr>
            <a:r>
              <a:rPr lang="en-US" dirty="0"/>
              <a:t>=1-BINOM.DIST(168,178,0.9,TRUE). </a:t>
            </a:r>
          </a:p>
          <a:p>
            <a:pPr marL="0" indent="0">
              <a:buNone/>
            </a:pPr>
            <a:r>
              <a:rPr lang="en-US" dirty="0"/>
              <a:t>The discrepancy can be ascribed to the </a:t>
            </a:r>
          </a:p>
          <a:p>
            <a:pPr marL="0" indent="0">
              <a:buNone/>
            </a:pPr>
            <a:r>
              <a:rPr lang="en-US" dirty="0"/>
              <a:t>somewhat low n and high p.					 160  164 168</a:t>
            </a:r>
          </a:p>
        </p:txBody>
      </p:sp>
    </p:spTree>
    <p:extLst>
      <p:ext uri="{BB962C8B-B14F-4D97-AF65-F5344CB8AC3E}">
        <p14:creationId xmlns:p14="http://schemas.microsoft.com/office/powerpoint/2010/main" val="42001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0"/>
            <a:ext cx="11430000" cy="1325563"/>
          </a:xfrm>
        </p:spPr>
        <p:txBody>
          <a:bodyPr/>
          <a:lstStyle/>
          <a:p>
            <a:r>
              <a:rPr lang="en-US" b="1" dirty="0"/>
              <a:t>Exercise: Use Poisson for </a:t>
            </a:r>
            <a:r>
              <a:rPr lang="en-US" dirty="0"/>
              <a:t>Overbooking on Airlines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2588"/>
            <a:ext cx="10515600" cy="5785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aircraft has 168 seats. On average only 90% of all ticket holders on flights actually show up. The airline sells 178 tickets. What is chance that not everyone who arrives at the gate can be accommodated?</a:t>
            </a:r>
          </a:p>
          <a:p>
            <a:pPr marL="0" indent="0">
              <a:buNone/>
            </a:pPr>
            <a:r>
              <a:rPr lang="en-US" dirty="0"/>
              <a:t>Can you figure out how to use Poisson to answer the question?</a:t>
            </a:r>
          </a:p>
          <a:p>
            <a:pPr marL="0" indent="0">
              <a:buNone/>
            </a:pPr>
            <a:r>
              <a:rPr lang="en-US" dirty="0"/>
              <a:t>Hint: instead of considering the arrival of a passenger as a success which has a high p, work with the nonarrival of a particular passenger which has a low p (Using Poisson to model binomial requires a high n and a low p.) </a:t>
            </a:r>
          </a:p>
          <a:p>
            <a:pPr marL="0" indent="0">
              <a:buNone/>
            </a:pPr>
            <a:r>
              <a:rPr lang="en-US" dirty="0"/>
              <a:t>How does Poisson do? Does it give a better estimate than the </a:t>
            </a:r>
            <a:r>
              <a:rPr lang="en-US"/>
              <a:t>normal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6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533" y="2578894"/>
            <a:ext cx="7265992" cy="39887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The 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253331"/>
            <a:ext cx="10751127" cy="1559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Like Poisson, it was originally discovered as an approximation to the binomial, this time with large n and p not too large or small (say .1&lt;p&lt;.9).</a:t>
            </a:r>
          </a:p>
          <a:p>
            <a:pPr lvl="1"/>
            <a:r>
              <a:rPr lang="en-US" dirty="0"/>
              <a:t>What is n and p in the binomial distribution depicted?</a:t>
            </a:r>
          </a:p>
          <a:p>
            <a:pPr lvl="1"/>
            <a:r>
              <a:rPr lang="en-US" dirty="0"/>
              <a:t>What is the mean and standard deviation for this distribution?</a:t>
            </a:r>
          </a:p>
        </p:txBody>
      </p:sp>
    </p:spTree>
    <p:extLst>
      <p:ext uri="{BB962C8B-B14F-4D97-AF65-F5344CB8AC3E}">
        <p14:creationId xmlns:p14="http://schemas.microsoft.com/office/powerpoint/2010/main" val="38133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7CADBC5-E2C5-49DD-A537-2814E1CE7C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38" r="15527"/>
          <a:stretch/>
        </p:blipFill>
        <p:spPr>
          <a:xfrm>
            <a:off x="7101839" y="935513"/>
            <a:ext cx="4800601" cy="32718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49436-9E99-40EB-A696-8B54254D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as a stand-alone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3B2922-669C-47B6-AFDE-B01D36176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3665"/>
            <a:ext cx="711708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normal random variable</a:t>
            </a:r>
            <a:r>
              <a:rPr lang="en-US" dirty="0"/>
              <a:t> is a continuous random variable with a density function that is </a:t>
            </a:r>
          </a:p>
          <a:p>
            <a:pPr lvl="1"/>
            <a:r>
              <a:rPr lang="en-US" dirty="0"/>
              <a:t>bell-shaped</a:t>
            </a:r>
          </a:p>
          <a:p>
            <a:pPr lvl="1"/>
            <a:r>
              <a:rPr lang="en-US" dirty="0"/>
              <a:t>symmetric about the mean μ</a:t>
            </a:r>
          </a:p>
          <a:p>
            <a:r>
              <a:rPr lang="en-US" dirty="0"/>
              <a:t>Its variability is measured by the standard deviation σ,</a:t>
            </a:r>
          </a:p>
          <a:p>
            <a:pPr lvl="1"/>
            <a:r>
              <a:rPr lang="en-US" dirty="0"/>
              <a:t>Which can be found by finding distance from peak to where nature of curve changes (from being an upside down parabola to exponential decay).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750A5-EA91-4516-9605-728CDB6A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standard </a:t>
            </a:r>
            <a:r>
              <a:rPr lang="en-US" dirty="0"/>
              <a:t>normal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5F6599-6418-48B7-AB50-A7E926C7B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51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μ = 0 and σ = 1</a:t>
            </a:r>
          </a:p>
          <a:p>
            <a:r>
              <a:rPr lang="en-US" dirty="0"/>
              <a:t>the density function 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Exercise</a:t>
            </a:r>
            <a:r>
              <a:rPr lang="en-US" dirty="0"/>
              <a:t>: </a:t>
            </a:r>
            <a:r>
              <a:rPr lang="en-US" i="1" dirty="0"/>
              <a:t>Use Excel to plot this density function.</a:t>
            </a:r>
          </a:p>
          <a:p>
            <a:r>
              <a:rPr lang="en-US" i="1" dirty="0"/>
              <a:t>Create a table with two columns, x and y.</a:t>
            </a:r>
          </a:p>
          <a:p>
            <a:r>
              <a:rPr lang="en-US" i="1" dirty="0"/>
              <a:t>In the x column, begin at -2, increment by .1 and finish at 2 (41 rows). </a:t>
            </a:r>
          </a:p>
          <a:p>
            <a:r>
              <a:rPr lang="en-US" i="1" dirty="0"/>
              <a:t>In the y column, use above formula, referencing appropriate x-value. </a:t>
            </a:r>
          </a:p>
          <a:p>
            <a:pPr lvl="1"/>
            <a:r>
              <a:rPr lang="en-US" i="1" dirty="0"/>
              <a:t>For the exponential function, use EXP. </a:t>
            </a:r>
          </a:p>
          <a:p>
            <a:pPr lvl="1"/>
            <a:r>
              <a:rPr lang="en-US" i="1" dirty="0"/>
              <a:t>For pi, use PI().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858022AA-2A12-4146-893D-351B31771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81C99FB1-9032-4CCB-969F-CC1C82452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24635"/>
              </p:ext>
            </p:extLst>
          </p:nvPr>
        </p:nvGraphicFramePr>
        <p:xfrm>
          <a:off x="4844853" y="1178511"/>
          <a:ext cx="2132721" cy="1184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850531" imgH="469696" progId="Equation.DSMT4">
                  <p:embed/>
                </p:oleObj>
              </mc:Choice>
              <mc:Fallback>
                <p:oleObj r:id="rId3" imgW="850531" imgH="46969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853" y="1178511"/>
                        <a:ext cx="2132721" cy="1184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68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4A6E51-9D34-4C77-900A-686506053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67"/>
            <a:ext cx="10515600" cy="1325563"/>
          </a:xfrm>
        </p:spPr>
        <p:txBody>
          <a:bodyPr/>
          <a:lstStyle/>
          <a:p>
            <a:r>
              <a:rPr lang="en-US" b="1" dirty="0"/>
              <a:t>Changing the mean μ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C0A2E-E61A-4A9D-82E7-9D20D372A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917"/>
            <a:ext cx="10515600" cy="4351338"/>
          </a:xfrm>
        </p:spPr>
        <p:txBody>
          <a:bodyPr/>
          <a:lstStyle/>
          <a:p>
            <a:r>
              <a:rPr lang="en-US" dirty="0"/>
              <a:t>amounts to a horizontal shift and we get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Exercise</a:t>
            </a:r>
            <a:r>
              <a:rPr lang="en-US" dirty="0"/>
              <a:t>: on the same plot as μ=0, p</a:t>
            </a:r>
            <a:r>
              <a:rPr lang="en-US" i="1" dirty="0"/>
              <a:t>lot density function with </a:t>
            </a:r>
            <a:r>
              <a:rPr lang="en-US" dirty="0"/>
              <a:t>μ=1</a:t>
            </a:r>
          </a:p>
          <a:p>
            <a:pPr lvl="1"/>
            <a:r>
              <a:rPr lang="en-US" dirty="0"/>
              <a:t>Use the same x-values.</a:t>
            </a:r>
          </a:p>
          <a:p>
            <a:pPr lvl="1"/>
            <a:r>
              <a:rPr lang="en-US" dirty="0"/>
              <a:t>Make new column for y-values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5C11FA4E-40A8-44EB-8841-8D59FA668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9AA5F111-3D84-418F-9298-278316418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15255"/>
              </p:ext>
            </p:extLst>
          </p:nvPr>
        </p:nvGraphicFramePr>
        <p:xfrm>
          <a:off x="7638755" y="948128"/>
          <a:ext cx="2264899" cy="106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1028254" imgH="482391" progId="Equation.DSMT4">
                  <p:embed/>
                </p:oleObj>
              </mc:Choice>
              <mc:Fallback>
                <p:oleObj r:id="rId3" imgW="1028254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8755" y="948128"/>
                        <a:ext cx="2264899" cy="1069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24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8F2439-DAEB-4A40-9B3D-5A7E1E3C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Changing  the standard deviation 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189138-40CC-4CE2-BBB9-45AD44FD6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more complicated change:</a:t>
            </a:r>
          </a:p>
          <a:p>
            <a:pPr lvl="1"/>
            <a:r>
              <a:rPr lang="en-US" dirty="0"/>
              <a:t>horizontal compression and vertical stretch if 0 &lt; σ &lt; 1 or</a:t>
            </a:r>
          </a:p>
          <a:p>
            <a:pPr lvl="1"/>
            <a:r>
              <a:rPr lang="en-US" dirty="0"/>
              <a:t>vertical compression and horizontal stretch if σ &gt; 1.</a:t>
            </a:r>
          </a:p>
          <a:p>
            <a:pPr marL="0" indent="0">
              <a:buNone/>
            </a:pPr>
            <a:r>
              <a:rPr lang="en-US" dirty="0"/>
              <a:t>The density function is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Exercise</a:t>
            </a:r>
            <a:r>
              <a:rPr lang="en-US" dirty="0"/>
              <a:t>: on the same plot as σ = 1</a:t>
            </a:r>
            <a:endParaRPr lang="en-US" i="1" dirty="0"/>
          </a:p>
          <a:p>
            <a:pPr lvl="1"/>
            <a:r>
              <a:rPr lang="en-US" i="1" dirty="0"/>
              <a:t>plot the density function with </a:t>
            </a:r>
            <a:r>
              <a:rPr lang="en-US" dirty="0"/>
              <a:t>σ = 2.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AFF92A5F-0CF4-4E19-8B65-65A8A7347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422" y="3080824"/>
            <a:ext cx="367516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4544456E-60DF-4A5C-9C26-CE6DDBAED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3101"/>
              </p:ext>
            </p:extLst>
          </p:nvPr>
        </p:nvGraphicFramePr>
        <p:xfrm>
          <a:off x="4867422" y="3080825"/>
          <a:ext cx="2999322" cy="141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3" imgW="1028254" imgH="482391" progId="Equation.DSMT4">
                  <p:embed/>
                </p:oleObj>
              </mc:Choice>
              <mc:Fallback>
                <p:oleObj r:id="rId3" imgW="1028254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422" y="3080825"/>
                        <a:ext cx="2999322" cy="14163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42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71EF0-95B0-4E56-9710-936B86D8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Changing  both mean </a:t>
            </a:r>
            <a:r>
              <a:rPr lang="en-US" dirty="0"/>
              <a:t>μ</a:t>
            </a:r>
            <a:r>
              <a:rPr lang="en-US" b="1" dirty="0"/>
              <a:t> &amp; standard deviation 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F260DC-5448-458F-94C9-196D578B3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239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Simultaneous horizontal shift &amp; vertical/horizontal compression/stretch.</a:t>
            </a:r>
          </a:p>
          <a:p>
            <a:pPr marL="0" indent="0">
              <a:buNone/>
            </a:pPr>
            <a:r>
              <a:rPr lang="en-US" dirty="0"/>
              <a:t>The density function is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(note the error in the book, p. 267)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90844B03-C055-493E-ACC6-F8BB211DA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F717A07A-4D8B-4BF2-B638-5AEBA668A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448254"/>
              </p:ext>
            </p:extLst>
          </p:nvPr>
        </p:nvGraphicFramePr>
        <p:xfrm>
          <a:off x="5061171" y="2170472"/>
          <a:ext cx="2600391" cy="112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1143000" imgH="495300" progId="Equation.DSMT4">
                  <p:embed/>
                </p:oleObj>
              </mc:Choice>
              <mc:Fallback>
                <p:oleObj r:id="rId3" imgW="1143000" imgH="495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71" y="2170472"/>
                        <a:ext cx="2600391" cy="1126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7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651A9-95F0-4FB9-9A6F-60496B67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59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keep μ fixed at 2, but vary σ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B33FFEA-C630-4274-9F27-E43EF4C75D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 b="17728"/>
          <a:stretch>
            <a:fillRect/>
          </a:stretch>
        </p:blipFill>
        <p:spPr bwMode="auto">
          <a:xfrm>
            <a:off x="942534" y="1690689"/>
            <a:ext cx="10411265" cy="37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61B8AF-A812-48B9-9594-90A2540FDE29}"/>
              </a:ext>
            </a:extLst>
          </p:cNvPr>
          <p:cNvSpPr/>
          <p:nvPr/>
        </p:nvSpPr>
        <p:spPr>
          <a:xfrm>
            <a:off x="5257799" y="2055504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(a) when σ is diminished, the height of the peak is increased to compensate for the smaller width (area under density function must always be same, namely 1).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TMI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(c) When σ is increased, the height of the peak is diminished to compensate for the larger width.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80EFDD1-46A5-4151-852E-4102446B4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42"/>
          <a:stretch>
            <a:fillRect/>
          </a:stretch>
        </p:blipFill>
        <p:spPr bwMode="auto">
          <a:xfrm>
            <a:off x="7249625" y="288196"/>
            <a:ext cx="4806388" cy="441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74D80F-880E-410B-9A15-4A10ABE8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997" y="42437"/>
            <a:ext cx="10515600" cy="1325563"/>
          </a:xfrm>
        </p:spPr>
        <p:txBody>
          <a:bodyPr/>
          <a:lstStyle/>
          <a:p>
            <a:r>
              <a:rPr lang="en-US" b="1" dirty="0"/>
              <a:t>Analyzing the area under the curve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80D833-FCBC-4AB6-A193-217C8EEC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239720"/>
            <a:ext cx="6991643" cy="2014855"/>
          </a:xfrm>
        </p:spPr>
        <p:txBody>
          <a:bodyPr/>
          <a:lstStyle/>
          <a:p>
            <a:r>
              <a:rPr lang="en-US" dirty="0"/>
              <a:t>Many applications amount to finding the area under different parts of the curve.</a:t>
            </a:r>
          </a:p>
          <a:p>
            <a:r>
              <a:rPr lang="en-US" dirty="0"/>
              <a:t>Picture on right is important.</a:t>
            </a:r>
          </a:p>
          <a:p>
            <a:pPr marL="0" indent="0">
              <a:buNone/>
            </a:pPr>
            <a:r>
              <a:rPr lang="en-US" dirty="0"/>
              <a:t>(introduced earlier as the “empirical rule”)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DD09F44A-E397-46D2-B15A-E02AA8272B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529872"/>
              </p:ext>
            </p:extLst>
          </p:nvPr>
        </p:nvGraphicFramePr>
        <p:xfrm>
          <a:off x="2396783" y="3670832"/>
          <a:ext cx="1799294" cy="38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r:id="rId4" imgW="1282700" imgH="279400" progId="Equation.DSMT4">
                  <p:embed/>
                </p:oleObj>
              </mc:Choice>
              <mc:Fallback>
                <p:oleObj r:id="rId4" imgW="12827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783" y="3670832"/>
                        <a:ext cx="1799294" cy="386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CB035C79-81C5-4427-8D16-D0769EF5E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262864"/>
              </p:ext>
            </p:extLst>
          </p:nvPr>
        </p:nvGraphicFramePr>
        <p:xfrm>
          <a:off x="2480456" y="4648716"/>
          <a:ext cx="1798465" cy="359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6" imgW="1371600" imgH="279400" progId="Equation.DSMT4">
                  <p:embed/>
                </p:oleObj>
              </mc:Choice>
              <mc:Fallback>
                <p:oleObj r:id="rId6" imgW="1371600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456" y="4648716"/>
                        <a:ext cx="1798465" cy="359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44D41827-91D8-43A1-9607-6EA71ED87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28515"/>
              </p:ext>
            </p:extLst>
          </p:nvPr>
        </p:nvGraphicFramePr>
        <p:xfrm>
          <a:off x="2473421" y="5461338"/>
          <a:ext cx="1821729" cy="352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8" imgW="1435100" imgH="279400" progId="Equation.DSMT4">
                  <p:embed/>
                </p:oleObj>
              </mc:Choice>
              <mc:Fallback>
                <p:oleObj r:id="rId8" imgW="14351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421" y="5461338"/>
                        <a:ext cx="1821729" cy="352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AEA8C43-6037-4B4F-8F2F-792D2C19E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31" y="3235989"/>
            <a:ext cx="6297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68% of the area is within one SD of the mean: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9B9C6D2-B9D5-450C-9FDF-1D419B16E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32" y="4122199"/>
            <a:ext cx="653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95% of the area is within two SD of the mean: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B5A5AD3-9BCE-41E0-828E-222E0003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32" y="5000295"/>
            <a:ext cx="67280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99.7% of the area is within three SD of the mean: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F67C449-E829-40C8-9B80-4CF300717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27" y="5914889"/>
            <a:ext cx="8464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is used to indicate the standard normal distribution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TMI"/>
              </a:rPr>
              <a:t>μ = 0 and σ = 1):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943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MTMI</vt:lpstr>
      <vt:lpstr>MTSYN</vt:lpstr>
      <vt:lpstr>Symbol</vt:lpstr>
      <vt:lpstr>Times New Roman</vt:lpstr>
      <vt:lpstr>Office Theme</vt:lpstr>
      <vt:lpstr>MathType 5.0 Equation</vt:lpstr>
      <vt:lpstr>6.3 NORMAL RANDOM VARIABLES</vt:lpstr>
      <vt:lpstr>The normal distribution</vt:lpstr>
      <vt:lpstr>Description as a stand-alone distribution</vt:lpstr>
      <vt:lpstr>standard normal distribution</vt:lpstr>
      <vt:lpstr>Changing the mean μ </vt:lpstr>
      <vt:lpstr>Changing  the standard deviation σ</vt:lpstr>
      <vt:lpstr>Changing  both mean μ &amp; standard deviation σ</vt:lpstr>
      <vt:lpstr>  keep μ fixed at 2, but vary σ </vt:lpstr>
      <vt:lpstr>Analyzing the area under the curve</vt:lpstr>
      <vt:lpstr>PowerPoint Presentation</vt:lpstr>
      <vt:lpstr>PowerPoint Presentation</vt:lpstr>
      <vt:lpstr>PowerPoint Presentation</vt:lpstr>
      <vt:lpstr>Example: Overbooking on Airlines</vt:lpstr>
      <vt:lpstr>Exercise: Use Poisson for Overbooking on Airlines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76</cp:revision>
  <dcterms:created xsi:type="dcterms:W3CDTF">2017-09-26T15:39:33Z</dcterms:created>
  <dcterms:modified xsi:type="dcterms:W3CDTF">2018-04-18T18:41:15Z</dcterms:modified>
</cp:coreProperties>
</file>