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9" r:id="rId12"/>
    <p:sldId id="272" r:id="rId13"/>
    <p:sldId id="271" r:id="rId14"/>
    <p:sldId id="270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1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7CFCA-64AE-400D-8ECC-AE53EA35D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08CC5B-0547-4224-9DCC-B72DC66081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F1AC0-82CC-4494-94FC-F95EC148F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34BA0-FF52-41FD-8C1F-16187CA0E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DEDFD-EE1F-4474-94CE-E0E435027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1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BA013-61D7-455A-BC14-8910F7391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E4A683-F4F1-49CD-84B0-E6BBF084C7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3C667-C47D-4F05-833C-EFAB18FF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DC049-ED8E-4BE7-9462-3C0AB49CC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D1129-3BED-49AB-B224-286E4BD17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19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864CEA-01D1-42C7-8EEE-CE86E436A0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106630-B437-4676-AC97-D1261FB23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A7CC9-4604-46C7-AE1E-CC9F549F4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0E8C5-A0DA-4021-9BF3-BA8E6DC16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F5FC9-9A85-43B4-8D6F-44DF7A79B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4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DACA0-F0D1-48E0-88CF-4A3C99DD5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84F99-2D04-4F66-A99C-855D46C68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B0E3D-8F9F-4AA9-A384-15DBA4F60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137E4-CF33-4959-AE1F-9F47D72B0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70C01-094A-4BF2-8586-531EFC405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67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A2510-D0D2-4475-858E-F0002179A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4F39D-3B44-43C2-9CB9-08F4DD213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FEEB6-4050-4DE2-8567-37FD70C87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161DA-0F15-4A1C-827B-2068118EA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7157D-96E3-4219-8E0F-AFDF927C8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05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CFC84-902A-4C04-89CE-05681C09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B6542-5746-4823-BD36-4B3E719F44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4354A9-B498-4F99-8888-F7D76A434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554694-CC58-4EF0-BE43-24B113F18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1B8640-D1CC-4FB2-A786-AE0EE9563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4FBDC4-4E1B-4DEE-A201-90F3B6852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14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390EF-D037-466C-A328-008E2DDCB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76C1EF-3772-4538-A3CA-97F957F60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237BF-A927-4CD3-BE46-8A7F19F77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B553D8-F801-4145-81F6-C4FA8DF724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18FF3D-D497-4F7B-B123-CA2E4074E8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6650B7-965E-47BD-A4CD-E8B2E88BD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1E005F-ACDE-46AA-9E02-3B98BD24F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A0B20-4C01-464D-A0FE-ED201699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85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A5D56-907F-4061-810F-960D5B5EA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E91191-0535-46DE-858C-C57F69F0B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956E45-EEBE-41DC-AE33-085E21B0C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975B8E-86BE-40DE-AA42-CD9231D2E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20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6A9006-99C4-4DEF-94FE-B75E815A3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E892CB-8B4F-494A-B46A-846106094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AA6A00-9ED4-4450-AA1E-9F41E745D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7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A41CC-91A1-4FE7-8773-33B6F72FC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FFAD3-46C8-4EB8-8E2B-8A9A051E2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2F7962-4AF7-48B1-9F0F-8BE39C5177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7B1D0C-BD1F-4E9D-9585-09CE2F6C3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FA441B-BAF9-4183-B615-8CFFC061C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9DB335-17E3-4029-8C52-A3771031E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09FC6-2530-4E06-B042-F4CA596CD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40DE2B-057C-456C-A521-FD998BC2E5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62FFE9-F51C-412A-BB6B-70716F8488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C998A3-9827-41B1-9B1F-9B10E7B7B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9F076A-53C1-45AA-8F92-3329AAC63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9F7CF3-425E-4390-AF08-24639C403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5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A15C46-0348-4059-81EC-CA95037DD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25E2F-03E5-4C19-ABA8-C1078B6C3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DB381-4505-458F-AF04-14DE124F1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0A73A-C12F-4830-86DD-D84154B731F8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69604-FE31-4E55-9550-F64113DBE3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CAA70-8322-4963-B53B-EA5745AB7B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4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0742D-0DAB-4057-92B5-33CC7FD408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9643" y="872198"/>
            <a:ext cx="7352714" cy="1659988"/>
          </a:xfrm>
        </p:spPr>
        <p:txBody>
          <a:bodyPr>
            <a:normAutofit fontScale="90000"/>
          </a:bodyPr>
          <a:lstStyle/>
          <a:p>
            <a:r>
              <a:rPr lang="en-US" dirty="0"/>
              <a:t>6.2 CONTINUOUS RANDOM VARIABLES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A203FD-067C-4510-95CB-CB94ED9AFE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45435"/>
            <a:ext cx="9144000" cy="1655762"/>
          </a:xfrm>
        </p:spPr>
        <p:txBody>
          <a:bodyPr/>
          <a:lstStyle/>
          <a:p>
            <a:r>
              <a:rPr lang="en-US" dirty="0"/>
              <a:t>MAT 1372 Stat w/ </a:t>
            </a:r>
            <a:r>
              <a:rPr lang="en-US" dirty="0" err="1"/>
              <a:t>Prob</a:t>
            </a:r>
            <a:endParaRPr lang="en-US" dirty="0"/>
          </a:p>
          <a:p>
            <a:r>
              <a:rPr lang="en-US" dirty="0"/>
              <a:t>NYCCT (CUNY)</a:t>
            </a:r>
          </a:p>
          <a:p>
            <a:r>
              <a:rPr lang="en-US" dirty="0"/>
              <a:t>Ezra Halleck</a:t>
            </a:r>
          </a:p>
        </p:txBody>
      </p:sp>
    </p:spTree>
    <p:extLst>
      <p:ext uri="{BB962C8B-B14F-4D97-AF65-F5344CB8AC3E}">
        <p14:creationId xmlns:p14="http://schemas.microsoft.com/office/powerpoint/2010/main" val="2105634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0D72D-2612-40DB-99C2-9B195721676C}"/>
                  </a:ext>
                </a:extLst>
              </p:cNvPr>
              <p:cNvSpPr/>
              <p:nvPr/>
            </p:nvSpPr>
            <p:spPr>
              <a:xfrm>
                <a:off x="1" y="712170"/>
                <a:ext cx="11917680" cy="31085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28600" marR="97155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800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Exercise:</a:t>
                </a:r>
                <a:r>
                  <a:rPr lang="en-US" sz="2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Suppose that density function is a horizontal line between x = 1 and x = 5 with a uniform height h and 0 everywhere else. </a:t>
                </a:r>
              </a:p>
              <a:p>
                <a:pPr marL="800100" marR="971550" lvl="1" indent="-342900">
                  <a:buFont typeface="+mj-lt"/>
                  <a:buAutoNum type="alphaLcParenR"/>
                </a:pPr>
                <a:r>
                  <a:rPr lang="en-US" sz="2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What is the height h? Hint: total area under curve is 1.</a:t>
                </a:r>
              </a:p>
              <a:p>
                <a:pPr marL="800100" marR="971550" lvl="1" indent="-342900">
                  <a:buFont typeface="+mj-lt"/>
                  <a:buAutoNum type="alphaLcParenR"/>
                </a:pPr>
                <a:r>
                  <a:rPr lang="en-US" sz="2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What is the probability that an outcome is between 2 and 3?</a:t>
                </a:r>
              </a:p>
              <a:p>
                <a:pPr marR="971550"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>
                          <a:latin typeface="Cambria Math" panose="02040503050406030204" pitchFamily="18" charset="0"/>
                        </a:rPr>
                        <m:t>P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≤3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2, 3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971550" marR="971550" lvl="1" indent="-514350">
                  <a:buFont typeface="+mj-lt"/>
                  <a:buAutoNum type="alphaLcParenR" startAt="3"/>
                </a:pPr>
                <a:r>
                  <a:rPr lang="en-US" sz="2800" dirty="0"/>
                  <a:t>What is the probability that an outcome is more than 3.5?</a:t>
                </a:r>
              </a:p>
              <a:p>
                <a:pPr marR="971550"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>
                          <a:latin typeface="Cambria Math" panose="02040503050406030204" pitchFamily="18" charset="0"/>
                        </a:rPr>
                        <m:t>P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≥3.5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3.5 ,5</m:t>
                          </m:r>
                        </m:e>
                      </m:d>
                      <m:r>
                        <a:rPr lang="en-US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0D72D-2612-40DB-99C2-9B19572167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712170"/>
                <a:ext cx="11917680" cy="3108543"/>
              </a:xfrm>
              <a:prstGeom prst="rect">
                <a:avLst/>
              </a:prstGeom>
              <a:blipFill>
                <a:blip r:embed="rId2"/>
                <a:stretch>
                  <a:fillRect t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7892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76B3B42-37F8-487F-9463-3A6B7B7BCC4A}"/>
              </a:ext>
            </a:extLst>
          </p:cNvPr>
          <p:cNvSpPr/>
          <p:nvPr/>
        </p:nvSpPr>
        <p:spPr>
          <a:xfrm>
            <a:off x="853439" y="420080"/>
            <a:ext cx="1109003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971550"/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6.2.4.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You are to meet a friend at 2 p.m. However, while you are always exactly on time, your friend is always late and indeed will arrive at the meeting place at a time uniformly distributed between 2 and 3 p.m. Find the probability that you will have to wait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0329941-3824-4D9A-AC24-C0B056C659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740875"/>
              </p:ext>
            </p:extLst>
          </p:nvPr>
        </p:nvGraphicFramePr>
        <p:xfrm>
          <a:off x="1473200" y="2528888"/>
          <a:ext cx="9245600" cy="1352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46700">
                  <a:extLst>
                    <a:ext uri="{9D8B030D-6E8A-4147-A177-3AD203B41FA5}">
                      <a16:colId xmlns:a16="http://schemas.microsoft.com/office/drawing/2014/main" val="1830683576"/>
                    </a:ext>
                  </a:extLst>
                </a:gridCol>
                <a:gridCol w="3898900">
                  <a:extLst>
                    <a:ext uri="{9D8B030D-6E8A-4147-A177-3AD203B41FA5}">
                      <a16:colId xmlns:a16="http://schemas.microsoft.com/office/drawing/2014/main" val="3970304229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(a) At least 30 minutes</a:t>
                      </a:r>
                      <a:endParaRPr lang="en-US" sz="2800" b="1" i="0" u="none" strike="noStrike" dirty="0">
                        <a:solidFill>
                          <a:srgbClr val="F38000"/>
                        </a:solidFill>
                        <a:effectLst/>
                        <a:latin typeface="Glypha-Bold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Glypha-Bold"/>
                      </a:endParaRPr>
                    </a:p>
                  </a:txBody>
                  <a:tcPr marL="171450" marR="9525" marT="9525" marB="0" anchor="ctr"/>
                </a:tc>
                <a:extLst>
                  <a:ext uri="{0D108BD9-81ED-4DB2-BD59-A6C34878D82A}">
                    <a16:rowId xmlns:a16="http://schemas.microsoft.com/office/drawing/2014/main" val="4108381035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(b) Less than 15 minutes</a:t>
                      </a:r>
                      <a:endParaRPr lang="en-US" sz="2800" b="1" i="0" u="none" strike="noStrike" dirty="0">
                        <a:solidFill>
                          <a:srgbClr val="F38000"/>
                        </a:solidFill>
                        <a:effectLst/>
                        <a:latin typeface="Glypha-Bold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u="none" strike="noStrike" dirty="0">
                          <a:effectLst/>
                        </a:rPr>
                        <a:t> 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Glypha-Bold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2453321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(c) Between 10 and 35 minutes</a:t>
                      </a:r>
                      <a:endParaRPr lang="en-US" sz="2800" b="1" i="0" u="none" strike="noStrike" dirty="0">
                        <a:solidFill>
                          <a:srgbClr val="F38000"/>
                        </a:solidFill>
                        <a:effectLst/>
                        <a:latin typeface="Glypha-Bold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1666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853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76B3B42-37F8-487F-9463-3A6B7B7BCC4A}"/>
              </a:ext>
            </a:extLst>
          </p:cNvPr>
          <p:cNvSpPr/>
          <p:nvPr/>
        </p:nvSpPr>
        <p:spPr>
          <a:xfrm>
            <a:off x="853439" y="420080"/>
            <a:ext cx="1109003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971550"/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6.2.4.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You are to meet a friend at 2 p.m. However, while you are always exactly on time, your friend is always late and indeed will arrive at the meeting place at a time uniformly distributed between 2 and 3 p.m. Find the probability that you will have to wait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0329941-3824-4D9A-AC24-C0B056C659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837858"/>
              </p:ext>
            </p:extLst>
          </p:nvPr>
        </p:nvGraphicFramePr>
        <p:xfrm>
          <a:off x="1473200" y="2528888"/>
          <a:ext cx="9245600" cy="1352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46700">
                  <a:extLst>
                    <a:ext uri="{9D8B030D-6E8A-4147-A177-3AD203B41FA5}">
                      <a16:colId xmlns:a16="http://schemas.microsoft.com/office/drawing/2014/main" val="1830683576"/>
                    </a:ext>
                  </a:extLst>
                </a:gridCol>
                <a:gridCol w="3898900">
                  <a:extLst>
                    <a:ext uri="{9D8B030D-6E8A-4147-A177-3AD203B41FA5}">
                      <a16:colId xmlns:a16="http://schemas.microsoft.com/office/drawing/2014/main" val="3970304229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(a) At least 30 minutes</a:t>
                      </a:r>
                      <a:endParaRPr lang="en-US" sz="2800" b="1" i="0" u="none" strike="noStrike" dirty="0">
                        <a:solidFill>
                          <a:srgbClr val="F38000"/>
                        </a:solidFill>
                        <a:effectLst/>
                        <a:latin typeface="Glypha-Bold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P(X </a:t>
                      </a:r>
                      <a:r>
                        <a:rPr lang="en-US" sz="2800" u="none" strike="noStrike" dirty="0">
                          <a:effectLst/>
                          <a:sym typeface="Symbol" panose="05050102010706020507" pitchFamily="18" charset="2"/>
                        </a:rPr>
                        <a:t></a:t>
                      </a:r>
                      <a:r>
                        <a:rPr lang="en-US" sz="2800" u="none" strike="noStrike" dirty="0">
                          <a:effectLst/>
                        </a:rPr>
                        <a:t> 30) = P([30, 60])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Glypha-Bold"/>
                      </a:endParaRPr>
                    </a:p>
                  </a:txBody>
                  <a:tcPr marL="171450" marR="9525" marT="9525" marB="0" anchor="ctr"/>
                </a:tc>
                <a:extLst>
                  <a:ext uri="{0D108BD9-81ED-4DB2-BD59-A6C34878D82A}">
                    <a16:rowId xmlns:a16="http://schemas.microsoft.com/office/drawing/2014/main" val="4108381035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(b) Less than 15 minutes</a:t>
                      </a:r>
                      <a:endParaRPr lang="en-US" sz="2800" b="1" i="0" u="none" strike="noStrike" dirty="0">
                        <a:solidFill>
                          <a:srgbClr val="F38000"/>
                        </a:solidFill>
                        <a:effectLst/>
                        <a:latin typeface="Glypha-Bold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u="none" strike="noStrike" dirty="0">
                          <a:effectLst/>
                        </a:rPr>
                        <a:t> 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Glypha-Bold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2453321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>
                          <a:effectLst/>
                        </a:rPr>
                        <a:t>(c) Between 10 and 35 minutes</a:t>
                      </a:r>
                      <a:endParaRPr lang="en-US" sz="2800" b="1" i="0" u="none" strike="noStrike">
                        <a:solidFill>
                          <a:srgbClr val="F38000"/>
                        </a:solidFill>
                        <a:effectLst/>
                        <a:latin typeface="Glypha-Bold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1666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0832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76B3B42-37F8-487F-9463-3A6B7B7BCC4A}"/>
              </a:ext>
            </a:extLst>
          </p:cNvPr>
          <p:cNvSpPr/>
          <p:nvPr/>
        </p:nvSpPr>
        <p:spPr>
          <a:xfrm>
            <a:off x="853439" y="420080"/>
            <a:ext cx="1109003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971550"/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6.2.4.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You are to meet a friend at 2 p.m. However, while you are always exactly on time, your friend is always late and indeed will arrive at the meeting place at a time uniformly distributed between 2 and 3 p.m. Find the probability that you will have to wait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0329941-3824-4D9A-AC24-C0B056C659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456163"/>
              </p:ext>
            </p:extLst>
          </p:nvPr>
        </p:nvGraphicFramePr>
        <p:xfrm>
          <a:off x="1473200" y="2528888"/>
          <a:ext cx="9245600" cy="1352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46700">
                  <a:extLst>
                    <a:ext uri="{9D8B030D-6E8A-4147-A177-3AD203B41FA5}">
                      <a16:colId xmlns:a16="http://schemas.microsoft.com/office/drawing/2014/main" val="1830683576"/>
                    </a:ext>
                  </a:extLst>
                </a:gridCol>
                <a:gridCol w="3898900">
                  <a:extLst>
                    <a:ext uri="{9D8B030D-6E8A-4147-A177-3AD203B41FA5}">
                      <a16:colId xmlns:a16="http://schemas.microsoft.com/office/drawing/2014/main" val="3970304229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(a) At least 30 minutes</a:t>
                      </a:r>
                      <a:endParaRPr lang="en-US" sz="2800" b="1" i="0" u="none" strike="noStrike" dirty="0">
                        <a:solidFill>
                          <a:srgbClr val="F38000"/>
                        </a:solidFill>
                        <a:effectLst/>
                        <a:latin typeface="Glypha-Bold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P(X </a:t>
                      </a:r>
                      <a:r>
                        <a:rPr lang="en-US" sz="2800" u="none" strike="noStrike" dirty="0">
                          <a:effectLst/>
                          <a:sym typeface="Symbol" panose="05050102010706020507" pitchFamily="18" charset="2"/>
                        </a:rPr>
                        <a:t></a:t>
                      </a:r>
                      <a:r>
                        <a:rPr lang="en-US" sz="2800" u="none" strike="noStrike" dirty="0">
                          <a:effectLst/>
                        </a:rPr>
                        <a:t> 30) = P([30, 60])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Glypha-Bold"/>
                      </a:endParaRPr>
                    </a:p>
                  </a:txBody>
                  <a:tcPr marL="171450" marR="9525" marT="9525" marB="0" anchor="ctr"/>
                </a:tc>
                <a:extLst>
                  <a:ext uri="{0D108BD9-81ED-4DB2-BD59-A6C34878D82A}">
                    <a16:rowId xmlns:a16="http://schemas.microsoft.com/office/drawing/2014/main" val="4108381035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(b) Less than 15 minutes</a:t>
                      </a:r>
                      <a:endParaRPr lang="en-US" sz="2800" b="1" i="0" u="none" strike="noStrike" dirty="0">
                        <a:solidFill>
                          <a:srgbClr val="F38000"/>
                        </a:solidFill>
                        <a:effectLst/>
                        <a:latin typeface="Glypha-Bold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u="none" strike="noStrike" dirty="0">
                          <a:effectLst/>
                        </a:rPr>
                        <a:t>  P(X </a:t>
                      </a:r>
                      <a:r>
                        <a:rPr lang="en-US" sz="2800" u="none" strike="noStrike" dirty="0">
                          <a:effectLst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2800" u="none" strike="noStrike" dirty="0">
                          <a:effectLst/>
                        </a:rPr>
                        <a:t> 15) = P([0, 15])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Glypha-Bold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2453321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>
                          <a:effectLst/>
                        </a:rPr>
                        <a:t>(c) Between 10 and 35 minutes</a:t>
                      </a:r>
                      <a:endParaRPr lang="en-US" sz="2800" b="1" i="0" u="none" strike="noStrike">
                        <a:solidFill>
                          <a:srgbClr val="F38000"/>
                        </a:solidFill>
                        <a:effectLst/>
                        <a:latin typeface="Glypha-Bold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1666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6392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76B3B42-37F8-487F-9463-3A6B7B7BCC4A}"/>
              </a:ext>
            </a:extLst>
          </p:cNvPr>
          <p:cNvSpPr/>
          <p:nvPr/>
        </p:nvSpPr>
        <p:spPr>
          <a:xfrm>
            <a:off x="853439" y="420080"/>
            <a:ext cx="1109003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971550"/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6.2.4.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You are to meet a friend at 2 p.m. However, while you are always exactly on time, your friend is always late and indeed will arrive at the meeting place at a time uniformly distributed between 2 and 3 p.m. Find the probability that you will have to wait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0329941-3824-4D9A-AC24-C0B056C6597E}"/>
              </a:ext>
            </a:extLst>
          </p:cNvPr>
          <p:cNvGraphicFramePr>
            <a:graphicFrameLocks noGrp="1"/>
          </p:cNvGraphicFramePr>
          <p:nvPr/>
        </p:nvGraphicFramePr>
        <p:xfrm>
          <a:off x="1473200" y="2528888"/>
          <a:ext cx="9245600" cy="1352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46700">
                  <a:extLst>
                    <a:ext uri="{9D8B030D-6E8A-4147-A177-3AD203B41FA5}">
                      <a16:colId xmlns:a16="http://schemas.microsoft.com/office/drawing/2014/main" val="1830683576"/>
                    </a:ext>
                  </a:extLst>
                </a:gridCol>
                <a:gridCol w="3898900">
                  <a:extLst>
                    <a:ext uri="{9D8B030D-6E8A-4147-A177-3AD203B41FA5}">
                      <a16:colId xmlns:a16="http://schemas.microsoft.com/office/drawing/2014/main" val="3970304229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(a) At least 30 minutes</a:t>
                      </a:r>
                      <a:endParaRPr lang="en-US" sz="2800" b="1" i="0" u="none" strike="noStrike" dirty="0">
                        <a:solidFill>
                          <a:srgbClr val="F38000"/>
                        </a:solidFill>
                        <a:effectLst/>
                        <a:latin typeface="Glypha-Bold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P(X </a:t>
                      </a:r>
                      <a:r>
                        <a:rPr lang="en-US" sz="2800" u="none" strike="noStrike" dirty="0">
                          <a:effectLst/>
                          <a:sym typeface="Symbol" panose="05050102010706020507" pitchFamily="18" charset="2"/>
                        </a:rPr>
                        <a:t></a:t>
                      </a:r>
                      <a:r>
                        <a:rPr lang="en-US" sz="2800" u="none" strike="noStrike" dirty="0">
                          <a:effectLst/>
                        </a:rPr>
                        <a:t> 30) = P([30, 60])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Glypha-Bold"/>
                      </a:endParaRPr>
                    </a:p>
                  </a:txBody>
                  <a:tcPr marL="171450" marR="9525" marT="9525" marB="0" anchor="ctr"/>
                </a:tc>
                <a:extLst>
                  <a:ext uri="{0D108BD9-81ED-4DB2-BD59-A6C34878D82A}">
                    <a16:rowId xmlns:a16="http://schemas.microsoft.com/office/drawing/2014/main" val="4108381035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(b) Less than 15 minutes</a:t>
                      </a:r>
                      <a:endParaRPr lang="en-US" sz="2800" b="1" i="0" u="none" strike="noStrike" dirty="0">
                        <a:solidFill>
                          <a:srgbClr val="F38000"/>
                        </a:solidFill>
                        <a:effectLst/>
                        <a:latin typeface="Glypha-Bold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u="none" strike="noStrike" dirty="0">
                          <a:effectLst/>
                        </a:rPr>
                        <a:t>  P(X </a:t>
                      </a:r>
                      <a:r>
                        <a:rPr lang="en-US" sz="2800" u="none" strike="noStrike" dirty="0">
                          <a:effectLst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2800" u="none" strike="noStrike" dirty="0">
                          <a:effectLst/>
                        </a:rPr>
                        <a:t> 15) = P([0, 15])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Glypha-Bold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2453321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>
                          <a:effectLst/>
                        </a:rPr>
                        <a:t>(c) Between 10 and 35 minutes</a:t>
                      </a:r>
                      <a:endParaRPr lang="en-US" sz="2800" b="1" i="0" u="none" strike="noStrike">
                        <a:solidFill>
                          <a:srgbClr val="F38000"/>
                        </a:solidFill>
                        <a:effectLst/>
                        <a:latin typeface="Glypha-Bold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P(10 </a:t>
                      </a:r>
                      <a:r>
                        <a:rPr lang="en-US" sz="2800" u="none" strike="noStrike" dirty="0">
                          <a:effectLst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2800" u="none" strike="noStrike" dirty="0">
                          <a:effectLst/>
                        </a:rPr>
                        <a:t> X </a:t>
                      </a:r>
                      <a:r>
                        <a:rPr lang="en-US" sz="2800" u="none" strike="noStrike" dirty="0">
                          <a:effectLst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2800" u="none" strike="noStrike" dirty="0">
                          <a:effectLst/>
                        </a:rPr>
                        <a:t> 35) = P([10, 35])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1666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7482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59D70CE-42D3-4C53-8A4A-C71115485108}"/>
              </a:ext>
            </a:extLst>
          </p:cNvPr>
          <p:cNvPicPr/>
          <p:nvPr/>
        </p:nvPicPr>
        <p:blipFill rotWithShape="1">
          <a:blip r:embed="rId2" cstate="print"/>
          <a:srcRect l="9816" r="15681"/>
          <a:stretch/>
        </p:blipFill>
        <p:spPr bwMode="auto">
          <a:xfrm>
            <a:off x="7312854" y="690070"/>
            <a:ext cx="4879146" cy="239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33AF972-2B4C-472C-9FA0-C63512E6632B}"/>
              </a:ext>
            </a:extLst>
          </p:cNvPr>
          <p:cNvSpPr/>
          <p:nvPr/>
        </p:nvSpPr>
        <p:spPr>
          <a:xfrm>
            <a:off x="239150" y="243493"/>
            <a:ext cx="116480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971550"/>
            <a:r>
              <a:rPr lang="en-US" sz="24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6.2.8. </a:t>
            </a:r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It is now 2 p.m., and Joan is planning on studying for her statistics test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971550"/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until 6 p.m., when she will have to go out to dinner. However, she knows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971550"/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that she will probably have interruptions and thinks that the amount of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971550"/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time she will actually spend studying in the next 4 hours is a random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971550"/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variable whose probability density function is as follows: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0A185D-3D97-47EF-BF66-07D8A0FDDD93}"/>
              </a:ext>
            </a:extLst>
          </p:cNvPr>
          <p:cNvSpPr/>
          <p:nvPr/>
        </p:nvSpPr>
        <p:spPr>
          <a:xfrm>
            <a:off x="239150" y="2304979"/>
            <a:ext cx="1109941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971550" indent="-457200">
              <a:buAutoNum type="alphaLcParenBoth"/>
            </a:pPr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What is the height of the curve at the value 2?</a:t>
            </a:r>
          </a:p>
          <a:p>
            <a:pPr marR="971550"/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 (</a:t>
            </a:r>
            <a:r>
              <a:rPr lang="en-US" sz="2400" i="1" dirty="0">
                <a:solidFill>
                  <a:srgbClr val="000000"/>
                </a:solidFill>
                <a:latin typeface="Glypha-Oblique"/>
                <a:ea typeface="Calibri" panose="020F0502020204030204" pitchFamily="34" charset="0"/>
                <a:cs typeface="Glypha-Oblique"/>
              </a:rPr>
              <a:t>Hint</a:t>
            </a:r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: Recall formula for area of a triangle.)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971550"/>
            <a:r>
              <a:rPr lang="en-US" sz="2400" dirty="0">
                <a:latin typeface="Glypha-Bold"/>
                <a:ea typeface="Calibri" panose="020F0502020204030204" pitchFamily="34" charset="0"/>
                <a:cs typeface="Glypha-Bold"/>
              </a:rPr>
              <a:t>(b) </a:t>
            </a:r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What is the probability that she will study more than 3 hours? Hint: using similar triangles and proportionality, we can show that at x=3, the curve will be at a height which is half that of the peak.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971550"/>
            <a:r>
              <a:rPr lang="en-US" sz="2400" dirty="0">
                <a:latin typeface="Glypha-Bold"/>
                <a:ea typeface="Calibri" panose="020F0502020204030204" pitchFamily="34" charset="0"/>
                <a:cs typeface="Glypha-Bold"/>
              </a:rPr>
              <a:t>(c) </a:t>
            </a:r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What is the probability she that will study between 1 and 3 hours? Hint: you have all the ingredients; use your answer to (b), symmetry and complements.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112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89ADF-75D6-4CF5-A43E-961CF4B7B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Review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D82F455-E7BD-4D39-ABB0-D9D9A7E53AE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36308"/>
                <a:ext cx="10515600" cy="527856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What is a random variable?</a:t>
                </a:r>
              </a:p>
              <a:p>
                <a:r>
                  <a:rPr lang="en-US" dirty="0"/>
                  <a:t>What is a </a:t>
                </a:r>
                <a:r>
                  <a:rPr lang="en-US" b="1" dirty="0"/>
                  <a:t>discrete</a:t>
                </a:r>
                <a:r>
                  <a:rPr lang="en-US" dirty="0"/>
                  <a:t> random variable?</a:t>
                </a:r>
              </a:p>
              <a:p>
                <a:pPr lvl="1"/>
                <a:r>
                  <a:rPr lang="en-US" dirty="0"/>
                  <a:t>Example: rounded height (e.g., to the nearest cm)</a:t>
                </a:r>
              </a:p>
              <a:p>
                <a:pPr lvl="1"/>
                <a:r>
                  <a:rPr lang="en-US" dirty="0"/>
                  <a:t>Give 5 other examples (think, pair, share)</a:t>
                </a:r>
              </a:p>
              <a:p>
                <a:r>
                  <a:rPr lang="en-US" dirty="0"/>
                  <a:t>Some characteristics of </a:t>
                </a:r>
                <a:r>
                  <a:rPr lang="en-US" b="1" dirty="0"/>
                  <a:t>discrete</a:t>
                </a:r>
                <a:r>
                  <a:rPr lang="en-US" dirty="0"/>
                  <a:t> RV’s</a:t>
                </a:r>
              </a:p>
              <a:p>
                <a:pPr lvl="1"/>
                <a:r>
                  <a:rPr lang="en-US" dirty="0"/>
                  <a:t>Number of outcomes may be</a:t>
                </a:r>
              </a:p>
              <a:p>
                <a:pPr lvl="2"/>
                <a:r>
                  <a:rPr lang="en-US" dirty="0"/>
                  <a:t>Finite (roll of a single die or the sum of 2 dice)</a:t>
                </a:r>
              </a:p>
              <a:p>
                <a:pPr lvl="2"/>
                <a:r>
                  <a:rPr lang="en-US" dirty="0"/>
                  <a:t>Infinite (count the number of coin flips it takes to get one head [or 2 heads, etc.])</a:t>
                </a:r>
              </a:p>
              <a:p>
                <a:pPr lvl="1"/>
                <a:r>
                  <a:rPr lang="en-US" dirty="0"/>
                  <a:t>Probability of any outcome in sample space should be positive</a:t>
                </a:r>
              </a:p>
              <a:p>
                <a:pPr lvl="2"/>
                <a:r>
                  <a:rPr lang="en-US" dirty="0"/>
                  <a:t>Otherwise just leave it out</a:t>
                </a:r>
              </a:p>
              <a:p>
                <a:pPr lvl="2"/>
                <a:r>
                  <a:rPr lang="en-US" dirty="0"/>
                  <a:t>In symbols: if </a:t>
                </a:r>
                <a:r>
                  <a:rPr lang="en-US" dirty="0" err="1"/>
                  <a:t>k</a:t>
                </a:r>
                <a:r>
                  <a:rPr lang="en-US" dirty="0" err="1">
                    <a:sym typeface="Symbol" panose="05050102010706020507" pitchFamily="18" charset="2"/>
                  </a:rPr>
                  <a:t>S</a:t>
                </a:r>
                <a:r>
                  <a:rPr lang="en-US" dirty="0">
                    <a:sym typeface="Symbol" panose="05050102010706020507" pitchFamily="18" charset="2"/>
                  </a:rPr>
                  <a:t>, then P(k)&gt;0</a:t>
                </a:r>
              </a:p>
              <a:p>
                <a:pPr lvl="1"/>
                <a:r>
                  <a:rPr lang="en-US" dirty="0"/>
                  <a:t>Sum of probabilities of all outcomes is 1: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nor/>
                          </m:rPr>
                          <a:rPr lang="en-US" dirty="0"/>
                          <m:t>k</m:t>
                        </m:r>
                        <m:r>
                          <m:rPr>
                            <m:nor/>
                          </m:rPr>
                          <a:rPr lang="en-US" dirty="0">
                            <a:sym typeface="Symbol" panose="05050102010706020507" pitchFamily="18" charset="2"/>
                          </a:rPr>
                          <m:t></m:t>
                        </m:r>
                        <m:r>
                          <m:rPr>
                            <m:nor/>
                          </m:rPr>
                          <a:rPr lang="en-US" dirty="0">
                            <a:sym typeface="Symbol" panose="05050102010706020507" pitchFamily="18" charset="2"/>
                          </a:rPr>
                          <m:t>S</m:t>
                        </m:r>
                      </m:sub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For an event A </a:t>
                </a:r>
                <a:r>
                  <a:rPr lang="en-US" dirty="0">
                    <a:latin typeface="SymbolPi" panose="02000500070000020004" pitchFamily="2" charset="0"/>
                  </a:rPr>
                  <a:t>Í </a:t>
                </a:r>
                <a:r>
                  <a:rPr lang="en-US" dirty="0"/>
                  <a:t>S,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nor/>
                          </m:rPr>
                          <a:rPr lang="en-US" dirty="0"/>
                          <m:t>k</m:t>
                        </m:r>
                        <m:r>
                          <m:rPr>
                            <m:nor/>
                          </m:rPr>
                          <a:rPr lang="en-US" dirty="0">
                            <a:sym typeface="Symbol" panose="05050102010706020507" pitchFamily="18" charset="2"/>
                          </a:rPr>
                          <m:t></m:t>
                        </m:r>
                        <m:r>
                          <m:rPr>
                            <m:nor/>
                          </m:rPr>
                          <a:rPr lang="en-US" b="0" i="0" dirty="0" smtClean="0">
                            <a:sym typeface="Symbol" panose="05050102010706020507" pitchFamily="18" charset="2"/>
                          </a:rPr>
                          <m:t>A</m:t>
                        </m:r>
                      </m:sub>
                      <m:sup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D82F455-E7BD-4D39-ABB0-D9D9A7E53AE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36308"/>
                <a:ext cx="10515600" cy="5278560"/>
              </a:xfrm>
              <a:blipFill>
                <a:blip r:embed="rId2"/>
                <a:stretch>
                  <a:fillRect l="-1043" t="-2540" b="-7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351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CF9E1-BE3E-40D6-9F14-A0AEE2B4E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RV’s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E90A6-AF81-44F3-AA13-0D50E4B6A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Sample space S = subset of the real number of line</a:t>
            </a:r>
          </a:p>
          <a:p>
            <a:r>
              <a:rPr lang="en-US" dirty="0"/>
              <a:t>Examples: </a:t>
            </a:r>
          </a:p>
          <a:p>
            <a:pPr lvl="1"/>
            <a:r>
              <a:rPr lang="en-US" dirty="0"/>
              <a:t>Height: exact!</a:t>
            </a:r>
          </a:p>
          <a:p>
            <a:pPr lvl="1"/>
            <a:r>
              <a:rPr lang="en-US" dirty="0"/>
              <a:t>Age: this is trickier to pin down, since you are constantly getting older!</a:t>
            </a:r>
          </a:p>
          <a:p>
            <a:pPr lvl="1"/>
            <a:r>
              <a:rPr lang="en-US" dirty="0"/>
              <a:t>Commute time (say door-to-door)</a:t>
            </a:r>
          </a:p>
          <a:p>
            <a:pPr lvl="1"/>
            <a:r>
              <a:rPr lang="en-US" dirty="0"/>
              <a:t>Annual income: sort-of, since most of us don’t earn fractions of pennies!</a:t>
            </a:r>
          </a:p>
          <a:p>
            <a:r>
              <a:rPr lang="en-US" dirty="0"/>
              <a:t>Now it is your turn:</a:t>
            </a:r>
          </a:p>
          <a:p>
            <a:pPr lvl="1"/>
            <a:r>
              <a:rPr lang="en-US" dirty="0"/>
              <a:t>Give 5 other examples (think, pair, share)</a:t>
            </a:r>
          </a:p>
        </p:txBody>
      </p:sp>
    </p:spTree>
    <p:extLst>
      <p:ext uri="{BB962C8B-B14F-4D97-AF65-F5344CB8AC3E}">
        <p14:creationId xmlns:p14="http://schemas.microsoft.com/office/powerpoint/2010/main" val="754503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9AF99-E3A9-4034-BB44-7B4B8E8C8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outcomes and events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398C217-F596-4357-AE28-8E985F11F9E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Probability of any particular </a:t>
                </a:r>
                <a:r>
                  <a:rPr lang="en-US" b="1" dirty="0"/>
                  <a:t>outcome</a:t>
                </a:r>
                <a:r>
                  <a:rPr lang="en-US" dirty="0"/>
                  <a:t> is 0</a:t>
                </a:r>
              </a:p>
              <a:p>
                <a:r>
                  <a:rPr lang="en-US" dirty="0"/>
                  <a:t>To get a positive probability, events are given as a single interval [a, b] or a union of intervals</a:t>
                </a:r>
              </a:p>
              <a:p>
                <a:r>
                  <a:rPr lang="en-US" dirty="0"/>
                  <a:t>Examples: </a:t>
                </a:r>
              </a:p>
              <a:p>
                <a:pPr lvl="1"/>
                <a:r>
                  <a:rPr lang="en-US" dirty="0"/>
                  <a:t>height 5’10” - really means height is in the interval [5’9.5”, 5’10.5”)</a:t>
                </a:r>
              </a:p>
              <a:p>
                <a:pPr lvl="1"/>
                <a:r>
                  <a:rPr lang="en-US" dirty="0"/>
                  <a:t>What is chance a random student is shorter than 4’ and taller than 6’?</a:t>
                </a:r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∞,4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6,∞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For each of your  5 cont. RV examples, </a:t>
                </a:r>
              </a:p>
              <a:p>
                <a:pPr lvl="1"/>
                <a:r>
                  <a:rPr lang="en-US" dirty="0"/>
                  <a:t>provide examples of events.</a:t>
                </a:r>
              </a:p>
              <a:p>
                <a:pPr marL="457200" lvl="1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398C217-F596-4357-AE28-8E985F11F9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056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06217-1C36-4AA4-8B00-1F71B808A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Instruments for calculating probability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6336480-43EF-440C-88D0-C7847D99651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What is instrument for calculating probabilities for </a:t>
                </a:r>
                <a:r>
                  <a:rPr lang="en-US" b="1" dirty="0"/>
                  <a:t>discrete</a:t>
                </a:r>
                <a:r>
                  <a:rPr lang="en-US" dirty="0"/>
                  <a:t> RV’s?</a:t>
                </a:r>
              </a:p>
              <a:p>
                <a:r>
                  <a:rPr lang="en-US" dirty="0"/>
                  <a:t>To find the probability of an event, the probabilities associated with each outcome in the event are summed.</a:t>
                </a:r>
              </a:p>
              <a:p>
                <a:r>
                  <a:rPr lang="en-US" dirty="0"/>
                  <a:t>Example: rolling 2 dice and summing.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2,3,…,12</m:t>
                        </m:r>
                      </m:e>
                    </m:d>
                  </m:oMath>
                </a14:m>
                <a:endParaRPr lang="en-US" b="0" dirty="0"/>
              </a:p>
              <a:p>
                <a:pPr marL="457200" lvl="1" indent="0">
                  <a:buNone/>
                </a:pPr>
                <a:r>
                  <a:rPr lang="en-US" dirty="0"/>
                  <a:t>Let event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: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&lt;6</m:t>
                        </m:r>
                      </m:e>
                    </m:d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r>
                  <a:rPr lang="en-US" dirty="0"/>
                  <a:t>Exercise: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For </a:t>
                </a:r>
                <a:r>
                  <a:rPr lang="en-US" b="1" dirty="0"/>
                  <a:t>continuous</a:t>
                </a:r>
                <a:r>
                  <a:rPr lang="en-US" dirty="0"/>
                  <a:t> RV’s:</a:t>
                </a:r>
              </a:p>
              <a:p>
                <a:r>
                  <a:rPr lang="en-US" dirty="0"/>
                  <a:t>The instrument is a </a:t>
                </a:r>
                <a:r>
                  <a:rPr lang="en-US" b="1" dirty="0"/>
                  <a:t>density function</a:t>
                </a:r>
                <a:r>
                  <a:rPr lang="en-US" dirty="0"/>
                  <a:t>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6336480-43EF-440C-88D0-C7847D99651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70C426A-C0DB-47AC-AB42-E49B679C6ED8}"/>
                  </a:ext>
                </a:extLst>
              </p:cNvPr>
              <p:cNvSpPr txBox="1"/>
              <p:nvPr/>
            </p:nvSpPr>
            <p:spPr>
              <a:xfrm>
                <a:off x="5135880" y="3631962"/>
                <a:ext cx="18266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={2, 3, 4, 5}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70C426A-C0DB-47AC-AB42-E49B679C6E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5880" y="3631962"/>
                <a:ext cx="1826654" cy="461665"/>
              </a:xfrm>
              <a:prstGeom prst="rect">
                <a:avLst/>
              </a:prstGeom>
              <a:blipFill>
                <a:blip r:embed="rId3"/>
                <a:stretch>
                  <a:fillRect r="-669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5729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8B06217-1C36-4AA4-8B00-1F71B808A9F6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br>
                  <a:rPr lang="en-US" dirty="0"/>
                </a:br>
                <a:r>
                  <a:rPr lang="en-US" dirty="0"/>
                  <a:t>What is a density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?</a:t>
                </a: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8B06217-1C36-4AA4-8B00-1F71B808A9F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 b="-21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6336480-43EF-440C-88D0-C7847D99651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2014855"/>
              </a:xfrm>
            </p:spPr>
            <p:txBody>
              <a:bodyPr/>
              <a:lstStyle/>
              <a:p>
                <a:r>
                  <a:rPr lang="en-US" dirty="0"/>
                  <a:t>graphic view of chance of getting </a:t>
                </a:r>
                <a:r>
                  <a:rPr lang="en-US" b="1" dirty="0"/>
                  <a:t>near</a:t>
                </a:r>
                <a:r>
                  <a:rPr lang="en-US" dirty="0"/>
                  <a:t> a particular outcome. </a:t>
                </a:r>
              </a:p>
              <a:p>
                <a:r>
                  <a:rPr lang="en-US" dirty="0"/>
                  <a:t>domain is sample space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dirty="0">
                        <a:latin typeface="SymbolPi" panose="02000500070000020004" pitchFamily="2" charset="0"/>
                      </a:rPr>
                      <m:t>Í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dirty="0"/>
                  <a:t>, i.e., a subset of the real #’s</a:t>
                </a:r>
              </a:p>
              <a:p>
                <a:r>
                  <a:rPr lang="en-US" dirty="0"/>
                  <a:t>range is a subset of the nonnegative real numbers</a:t>
                </a:r>
              </a:p>
              <a:p>
                <a:r>
                  <a:rPr lang="en-US" dirty="0"/>
                  <a:t>total area under curve is 1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6336480-43EF-440C-88D0-C7847D99651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2014855"/>
              </a:xfrm>
              <a:blipFill>
                <a:blip r:embed="rId3"/>
                <a:stretch>
                  <a:fillRect l="-1043" t="-4834" b="-81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358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8B06217-1C36-4AA4-8B00-1F71B808A9F6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Density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examples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8B06217-1C36-4AA4-8B00-1F71B808A9F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36480-43EF-440C-88D0-C7847D996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746674" cy="7487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Standard normal distribution</a:t>
            </a:r>
          </a:p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CD1B4E9-3699-4211-B029-C907EE63D3F7}"/>
              </a:ext>
            </a:extLst>
          </p:cNvPr>
          <p:cNvSpPr txBox="1">
            <a:spLocks/>
          </p:cNvSpPr>
          <p:nvPr/>
        </p:nvSpPr>
        <p:spPr>
          <a:xfrm>
            <a:off x="6607125" y="1825625"/>
            <a:ext cx="5237871" cy="748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“Standard” uniform distribution</a:t>
            </a:r>
          </a:p>
          <a:p>
            <a:endParaRPr lang="en-US" dirty="0"/>
          </a:p>
        </p:txBody>
      </p:sp>
      <p:pic>
        <p:nvPicPr>
          <p:cNvPr id="7172" name="Picture 4" descr="https://www.math.uh.edu/~charles/ess_prob_IV/unif_graph.gif">
            <a:extLst>
              <a:ext uri="{FF2B5EF4-FFF2-40B4-BE49-F238E27FC236}">
                <a16:creationId xmlns:a16="http://schemas.microsoft.com/office/drawing/2014/main" id="{909EB6D8-821E-44AC-8051-33F395284F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063" r="3046" b="3790"/>
          <a:stretch/>
        </p:blipFill>
        <p:spPr bwMode="auto">
          <a:xfrm>
            <a:off x="6212058" y="2340158"/>
            <a:ext cx="5465540" cy="317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://jacqkrol.x10.mx/assets/images/normdist.gif">
            <a:extLst>
              <a:ext uri="{FF2B5EF4-FFF2-40B4-BE49-F238E27FC236}">
                <a16:creationId xmlns:a16="http://schemas.microsoft.com/office/drawing/2014/main" id="{3BED444A-CB51-4618-8AEB-A79E1C9A26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3" t="8369" r="3066" b="2649"/>
          <a:stretch/>
        </p:blipFill>
        <p:spPr bwMode="auto">
          <a:xfrm>
            <a:off x="185984" y="2272689"/>
            <a:ext cx="6051106" cy="3311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143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C1694-699A-4157-B8CB-8128BEB1B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find a continuous probability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ED7B1-F311-4FBA-ACFB-2DA52E677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Graph the density function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Mark the event on the x-axis (an interval or union of intervals)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Draw vertical lines to mark the boundaries of the event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Shade under the curve within these lines above the event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Find area of your shaded region.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Label the probability on graph.</a:t>
            </a:r>
          </a:p>
        </p:txBody>
      </p:sp>
    </p:spTree>
    <p:extLst>
      <p:ext uri="{BB962C8B-B14F-4D97-AF65-F5344CB8AC3E}">
        <p14:creationId xmlns:p14="http://schemas.microsoft.com/office/powerpoint/2010/main" val="54405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C1694-699A-4157-B8CB-8128BEB1B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Example of continuous probability calculation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0ED7B1-F311-4FBA-ACFB-2DA52E6779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75771" y="1122764"/>
                <a:ext cx="10515600" cy="5391101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Graph the density function: </a:t>
                </a:r>
                <a:r>
                  <a:rPr lang="en-US" dirty="0" err="1"/>
                  <a:t>std</a:t>
                </a:r>
                <a:r>
                  <a:rPr lang="en-US" dirty="0"/>
                  <a:t> </a:t>
                </a:r>
                <a:r>
                  <a:rPr lang="en-US" dirty="0" err="1"/>
                  <a:t>unif</a:t>
                </a:r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Mark event on x-axis,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:0.2≤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≤0.6}</m:t>
                    </m:r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Draw vertical lines to mark boundaries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Shade under curve within these lines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Find area of your shaded region: </a:t>
                </a:r>
              </a:p>
              <a:p>
                <a:pPr marL="0" indent="0">
                  <a:buNone/>
                </a:pPr>
                <a:r>
                  <a:rPr lang="en-US" dirty="0"/>
                  <a:t>	A = </a:t>
                </a:r>
                <a:r>
                  <a:rPr lang="en-US" dirty="0">
                    <a:latin typeface="Brush Script MT" panose="03060802040406070304" pitchFamily="66" charset="0"/>
                  </a:rPr>
                  <a:t>l </a:t>
                </a:r>
                <a:r>
                  <a:rPr lang="en-US" dirty="0">
                    <a:sym typeface="Symbol" panose="05050102010706020507" pitchFamily="18" charset="2"/>
                  </a:rPr>
                  <a:t> </a:t>
                </a:r>
                <a:r>
                  <a:rPr lang="en-US" dirty="0"/>
                  <a:t>w = 1 </a:t>
                </a:r>
                <a:r>
                  <a:rPr lang="en-US" dirty="0">
                    <a:sym typeface="Symbol" panose="05050102010706020507" pitchFamily="18" charset="2"/>
                  </a:rPr>
                  <a:t> (0.6  0.2) = 0.4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6.    Label the probability on graph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0ED7B1-F311-4FBA-ACFB-2DA52E6779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5771" y="1122764"/>
                <a:ext cx="10515600" cy="5391101"/>
              </a:xfrm>
              <a:blipFill>
                <a:blip r:embed="rId2"/>
                <a:stretch>
                  <a:fillRect l="-1217" t="-2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4" descr="https://www.math.uh.edu/~charles/ess_prob_IV/unif_graph.gif">
            <a:extLst>
              <a:ext uri="{FF2B5EF4-FFF2-40B4-BE49-F238E27FC236}">
                <a16:creationId xmlns:a16="http://schemas.microsoft.com/office/drawing/2014/main" id="{34A3AB67-FBFE-4594-952A-6D09F1B6CC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063" r="3046" b="3790"/>
          <a:stretch/>
        </p:blipFill>
        <p:spPr bwMode="auto">
          <a:xfrm>
            <a:off x="7470529" y="925292"/>
            <a:ext cx="4721471" cy="2744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CA75A8F-8F9E-4E12-8B47-E5E6A68D8656}"/>
              </a:ext>
            </a:extLst>
          </p:cNvPr>
          <p:cNvCxnSpPr/>
          <p:nvPr/>
        </p:nvCxnSpPr>
        <p:spPr>
          <a:xfrm>
            <a:off x="9310759" y="3193365"/>
            <a:ext cx="1026941" cy="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03E9802-A948-4417-8C9F-65FE3B1798B9}"/>
              </a:ext>
            </a:extLst>
          </p:cNvPr>
          <p:cNvCxnSpPr/>
          <p:nvPr/>
        </p:nvCxnSpPr>
        <p:spPr>
          <a:xfrm>
            <a:off x="9310759" y="1125415"/>
            <a:ext cx="0" cy="20679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61830B1-FCF4-4C61-AD11-04397EF82916}"/>
              </a:ext>
            </a:extLst>
          </p:cNvPr>
          <p:cNvCxnSpPr/>
          <p:nvPr/>
        </p:nvCxnSpPr>
        <p:spPr>
          <a:xfrm>
            <a:off x="10333302" y="1125415"/>
            <a:ext cx="0" cy="20679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6655622-0CD8-4651-A2D9-366DB59DC169}"/>
              </a:ext>
            </a:extLst>
          </p:cNvPr>
          <p:cNvCxnSpPr/>
          <p:nvPr/>
        </p:nvCxnSpPr>
        <p:spPr>
          <a:xfrm flipH="1">
            <a:off x="9310759" y="1125415"/>
            <a:ext cx="339678" cy="4501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9F359C-A7C4-41EF-AF91-23662FE7D1A3}"/>
              </a:ext>
            </a:extLst>
          </p:cNvPr>
          <p:cNvCxnSpPr/>
          <p:nvPr/>
        </p:nvCxnSpPr>
        <p:spPr>
          <a:xfrm flipH="1">
            <a:off x="9310759" y="1125415"/>
            <a:ext cx="621032" cy="858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9FE3BE4-8869-4CD5-B0E2-4E973B9A4655}"/>
              </a:ext>
            </a:extLst>
          </p:cNvPr>
          <p:cNvCxnSpPr/>
          <p:nvPr/>
        </p:nvCxnSpPr>
        <p:spPr>
          <a:xfrm flipH="1">
            <a:off x="9306362" y="1134585"/>
            <a:ext cx="900921" cy="11767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2097747-D23B-4841-99CF-03DD0CC82BAE}"/>
              </a:ext>
            </a:extLst>
          </p:cNvPr>
          <p:cNvCxnSpPr>
            <a:cxnSpLocks/>
          </p:cNvCxnSpPr>
          <p:nvPr/>
        </p:nvCxnSpPr>
        <p:spPr>
          <a:xfrm flipH="1">
            <a:off x="9306362" y="1332419"/>
            <a:ext cx="1026940" cy="1355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60C261-FDE5-4199-A562-C93CB31D5F57}"/>
              </a:ext>
            </a:extLst>
          </p:cNvPr>
          <p:cNvCxnSpPr>
            <a:cxnSpLocks/>
          </p:cNvCxnSpPr>
          <p:nvPr/>
        </p:nvCxnSpPr>
        <p:spPr>
          <a:xfrm flipH="1">
            <a:off x="9301965" y="1722974"/>
            <a:ext cx="1026940" cy="1355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58931BB-45C4-4E67-BD8F-77DC676DC3D7}"/>
              </a:ext>
            </a:extLst>
          </p:cNvPr>
          <p:cNvCxnSpPr/>
          <p:nvPr/>
        </p:nvCxnSpPr>
        <p:spPr>
          <a:xfrm flipH="1">
            <a:off x="9458168" y="1990401"/>
            <a:ext cx="900921" cy="11767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0222398-0BA5-423C-80D6-54C3E24E2475}"/>
              </a:ext>
            </a:extLst>
          </p:cNvPr>
          <p:cNvCxnSpPr/>
          <p:nvPr/>
        </p:nvCxnSpPr>
        <p:spPr>
          <a:xfrm flipH="1">
            <a:off x="9716667" y="2311364"/>
            <a:ext cx="621032" cy="858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E536FB2-2E8B-44D8-BDC9-40410AADD4A9}"/>
              </a:ext>
            </a:extLst>
          </p:cNvPr>
          <p:cNvCxnSpPr/>
          <p:nvPr/>
        </p:nvCxnSpPr>
        <p:spPr>
          <a:xfrm flipH="1">
            <a:off x="9998021" y="2740884"/>
            <a:ext cx="339678" cy="4501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0EE2824-6D38-4A33-BAC6-2DAB20433DDA}"/>
              </a:ext>
            </a:extLst>
          </p:cNvPr>
          <p:cNvCxnSpPr/>
          <p:nvPr/>
        </p:nvCxnSpPr>
        <p:spPr>
          <a:xfrm flipV="1">
            <a:off x="8454683" y="2687497"/>
            <a:ext cx="1302139" cy="1279592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26616E6-D80B-49F8-BC03-8A555A96C62A}"/>
                  </a:ext>
                </a:extLst>
              </p:cNvPr>
              <p:cNvSpPr txBox="1"/>
              <p:nvPr/>
            </p:nvSpPr>
            <p:spPr>
              <a:xfrm>
                <a:off x="6342463" y="4005894"/>
                <a:ext cx="552657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P(A)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P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0.2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≤0.6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 = 0.4 = 40%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26616E6-D80B-49F8-BC03-8A555A96C6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2463" y="4005894"/>
                <a:ext cx="5526578" cy="523220"/>
              </a:xfrm>
              <a:prstGeom prst="rect">
                <a:avLst/>
              </a:prstGeom>
              <a:blipFill>
                <a:blip r:embed="rId4"/>
                <a:stretch>
                  <a:fillRect l="-2205" t="-10465" r="-110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268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1243</Words>
  <Application>Microsoft Office PowerPoint</Application>
  <PresentationFormat>Widescreen</PresentationFormat>
  <Paragraphs>108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</vt:lpstr>
      <vt:lpstr>Brush Script MT</vt:lpstr>
      <vt:lpstr>Calibri</vt:lpstr>
      <vt:lpstr>Calibri Light</vt:lpstr>
      <vt:lpstr>Cambria Math</vt:lpstr>
      <vt:lpstr>Glypha</vt:lpstr>
      <vt:lpstr>Glypha-Bold</vt:lpstr>
      <vt:lpstr>Glypha-Oblique</vt:lpstr>
      <vt:lpstr>Symbol</vt:lpstr>
      <vt:lpstr>SymbolPi</vt:lpstr>
      <vt:lpstr>Times New Roman</vt:lpstr>
      <vt:lpstr>Office Theme</vt:lpstr>
      <vt:lpstr>6.2 CONTINUOUS RANDOM VARIABLES</vt:lpstr>
      <vt:lpstr>Review</vt:lpstr>
      <vt:lpstr>Continuous RV’s</vt:lpstr>
      <vt:lpstr>outcomes and events</vt:lpstr>
      <vt:lpstr>Instruments for calculating probability</vt:lpstr>
      <vt:lpstr> What is a density function f(x)?</vt:lpstr>
      <vt:lpstr>Density function f(x) examples</vt:lpstr>
      <vt:lpstr>How to find a continuous probability</vt:lpstr>
      <vt:lpstr>Example of continuous probability calculation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4.5 Conditional Probability and Independence</dc:title>
  <dc:creator>Ezra Halleck</dc:creator>
  <cp:lastModifiedBy>Ezra Halleck</cp:lastModifiedBy>
  <cp:revision>65</cp:revision>
  <dcterms:created xsi:type="dcterms:W3CDTF">2017-09-26T15:39:33Z</dcterms:created>
  <dcterms:modified xsi:type="dcterms:W3CDTF">2018-04-09T02:04:01Z</dcterms:modified>
</cp:coreProperties>
</file>