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68" r:id="rId5"/>
    <p:sldId id="260" r:id="rId6"/>
    <p:sldId id="261" r:id="rId7"/>
    <p:sldId id="259" r:id="rId8"/>
    <p:sldId id="262" r:id="rId9"/>
    <p:sldId id="270" r:id="rId10"/>
    <p:sldId id="263" r:id="rId11"/>
    <p:sldId id="266" r:id="rId12"/>
    <p:sldId id="267" r:id="rId13"/>
    <p:sldId id="271" r:id="rId14"/>
    <p:sldId id="272" r:id="rId15"/>
    <p:sldId id="273" r:id="rId16"/>
    <p:sldId id="274" r:id="rId17"/>
    <p:sldId id="275"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1" autoAdjust="0"/>
    <p:restoredTop sz="94660"/>
  </p:normalViewPr>
  <p:slideViewPr>
    <p:cSldViewPr snapToGrid="0">
      <p:cViewPr varScale="1">
        <p:scale>
          <a:sx n="63" d="100"/>
          <a:sy n="63" d="100"/>
        </p:scale>
        <p:origin x="9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Next%20Step\Desktop\mat2572fa15\class-HW%20work\poisson_examples.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#bags lost/wk</a:t>
            </a:r>
            <a:r>
              <a:rPr lang="en-US" baseline="0"/>
              <a:t> by small commuter airline</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smoothMarker"/>
        <c:varyColors val="0"/>
        <c:ser>
          <c:idx val="0"/>
          <c:order val="0"/>
          <c:tx>
            <c:strRef>
              <c:f>'4.2.12'!$E$1</c:f>
              <c:strCache>
                <c:ptCount val="1"/>
                <c:pt idx="0">
                  <c:v>experimental</c:v>
                </c:pt>
              </c:strCache>
            </c:strRef>
          </c:tx>
          <c:spPr>
            <a:ln w="19050" cap="rnd">
              <a:solidFill>
                <a:schemeClr val="accent1"/>
              </a:solidFill>
              <a:round/>
            </a:ln>
            <a:effectLst/>
          </c:spPr>
          <c:marker>
            <c:symbol val="none"/>
          </c:marker>
          <c:xVal>
            <c:numRef>
              <c:f>'4.2.12'!$C$2:$C$40</c:f>
              <c:numCache>
                <c:formatCode>General</c:formatCode>
                <c:ptCount val="39"/>
                <c:pt idx="0">
                  <c:v>0</c:v>
                </c:pt>
                <c:pt idx="1">
                  <c:v>1</c:v>
                </c:pt>
                <c:pt idx="2">
                  <c:v>2</c:v>
                </c:pt>
                <c:pt idx="3">
                  <c:v>3</c:v>
                </c:pt>
                <c:pt idx="4">
                  <c:v>4</c:v>
                </c:pt>
              </c:numCache>
            </c:numRef>
          </c:xVal>
          <c:yVal>
            <c:numRef>
              <c:f>'4.2.12'!$E$2:$E$40</c:f>
              <c:numCache>
                <c:formatCode>0.00</c:formatCode>
                <c:ptCount val="39"/>
                <c:pt idx="0">
                  <c:v>0.23076923076923078</c:v>
                </c:pt>
                <c:pt idx="1">
                  <c:v>0.33333333333333331</c:v>
                </c:pt>
                <c:pt idx="2">
                  <c:v>0.25641025641025639</c:v>
                </c:pt>
                <c:pt idx="3">
                  <c:v>0.12820512820512819</c:v>
                </c:pt>
                <c:pt idx="4">
                  <c:v>5.128205128205128E-2</c:v>
                </c:pt>
              </c:numCache>
            </c:numRef>
          </c:yVal>
          <c:smooth val="1"/>
          <c:extLst>
            <c:ext xmlns:c16="http://schemas.microsoft.com/office/drawing/2014/chart" uri="{C3380CC4-5D6E-409C-BE32-E72D297353CC}">
              <c16:uniqueId val="{00000000-42AD-4750-9CF6-5E01BF6EBDA2}"/>
            </c:ext>
          </c:extLst>
        </c:ser>
        <c:ser>
          <c:idx val="1"/>
          <c:order val="1"/>
          <c:tx>
            <c:strRef>
              <c:f>'4.2.12'!$G$1</c:f>
              <c:strCache>
                <c:ptCount val="1"/>
                <c:pt idx="0">
                  <c:v>poisson</c:v>
                </c:pt>
              </c:strCache>
            </c:strRef>
          </c:tx>
          <c:spPr>
            <a:ln w="19050" cap="rnd">
              <a:solidFill>
                <a:schemeClr val="accent2"/>
              </a:solidFill>
              <a:round/>
            </a:ln>
            <a:effectLst/>
          </c:spPr>
          <c:marker>
            <c:symbol val="none"/>
          </c:marker>
          <c:xVal>
            <c:numRef>
              <c:f>'4.2.12'!$C$2:$C$40</c:f>
              <c:numCache>
                <c:formatCode>General</c:formatCode>
                <c:ptCount val="39"/>
                <c:pt idx="0">
                  <c:v>0</c:v>
                </c:pt>
                <c:pt idx="1">
                  <c:v>1</c:v>
                </c:pt>
                <c:pt idx="2">
                  <c:v>2</c:v>
                </c:pt>
                <c:pt idx="3">
                  <c:v>3</c:v>
                </c:pt>
                <c:pt idx="4">
                  <c:v>4</c:v>
                </c:pt>
              </c:numCache>
            </c:numRef>
          </c:xVal>
          <c:yVal>
            <c:numRef>
              <c:f>'4.2.12'!$G$2:$G$40</c:f>
              <c:numCache>
                <c:formatCode>0.00</c:formatCode>
                <c:ptCount val="39"/>
                <c:pt idx="0">
                  <c:v>0.23790176659861947</c:v>
                </c:pt>
                <c:pt idx="1">
                  <c:v>0.34160253665442791</c:v>
                </c:pt>
                <c:pt idx="2">
                  <c:v>0.24525310323907643</c:v>
                </c:pt>
                <c:pt idx="3">
                  <c:v>0.11738610069562631</c:v>
                </c:pt>
                <c:pt idx="4">
                  <c:v>4.2138600249712006E-2</c:v>
                </c:pt>
              </c:numCache>
            </c:numRef>
          </c:yVal>
          <c:smooth val="1"/>
          <c:extLst>
            <c:ext xmlns:c16="http://schemas.microsoft.com/office/drawing/2014/chart" uri="{C3380CC4-5D6E-409C-BE32-E72D297353CC}">
              <c16:uniqueId val="{00000001-42AD-4750-9CF6-5E01BF6EBDA2}"/>
            </c:ext>
          </c:extLst>
        </c:ser>
        <c:dLbls>
          <c:showLegendKey val="0"/>
          <c:showVal val="0"/>
          <c:showCatName val="0"/>
          <c:showSerName val="0"/>
          <c:showPercent val="0"/>
          <c:showBubbleSize val="0"/>
        </c:dLbls>
        <c:axId val="152637072"/>
        <c:axId val="205049360"/>
      </c:scatterChart>
      <c:valAx>
        <c:axId val="15263707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5049360"/>
        <c:crosses val="autoZero"/>
        <c:crossBetween val="midCat"/>
      </c:valAx>
      <c:valAx>
        <c:axId val="205049360"/>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2637072"/>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7CFCA-64AE-400D-8ECC-AE53EA35D54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A08CC5B-0547-4224-9DCC-B72DC66081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B3F1AC0-82CC-4494-94FC-F95EC148FAF3}"/>
              </a:ext>
            </a:extLst>
          </p:cNvPr>
          <p:cNvSpPr>
            <a:spLocks noGrp="1"/>
          </p:cNvSpPr>
          <p:nvPr>
            <p:ph type="dt" sz="half" idx="10"/>
          </p:nvPr>
        </p:nvSpPr>
        <p:spPr/>
        <p:txBody>
          <a:bodyPr/>
          <a:lstStyle/>
          <a:p>
            <a:fld id="{1690A73A-C12F-4830-86DD-D84154B731F8}" type="datetimeFigureOut">
              <a:rPr lang="en-US" smtClean="0"/>
              <a:t>4/8/2018</a:t>
            </a:fld>
            <a:endParaRPr lang="en-US"/>
          </a:p>
        </p:txBody>
      </p:sp>
      <p:sp>
        <p:nvSpPr>
          <p:cNvPr id="5" name="Footer Placeholder 4">
            <a:extLst>
              <a:ext uri="{FF2B5EF4-FFF2-40B4-BE49-F238E27FC236}">
                <a16:creationId xmlns:a16="http://schemas.microsoft.com/office/drawing/2014/main" id="{04034BA0-FF52-41FD-8C1F-16187CA0E4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BDEDFD-EE1F-4474-94CE-E0E43502787C}"/>
              </a:ext>
            </a:extLst>
          </p:cNvPr>
          <p:cNvSpPr>
            <a:spLocks noGrp="1"/>
          </p:cNvSpPr>
          <p:nvPr>
            <p:ph type="sldNum" sz="quarter" idx="12"/>
          </p:nvPr>
        </p:nvSpPr>
        <p:spPr/>
        <p:txBody>
          <a:bodyPr/>
          <a:lstStyle/>
          <a:p>
            <a:fld id="{118341C1-7FED-4650-8C3E-318C6425D8B1}" type="slidenum">
              <a:rPr lang="en-US" smtClean="0"/>
              <a:t>‹#›</a:t>
            </a:fld>
            <a:endParaRPr lang="en-US"/>
          </a:p>
        </p:txBody>
      </p:sp>
    </p:spTree>
    <p:extLst>
      <p:ext uri="{BB962C8B-B14F-4D97-AF65-F5344CB8AC3E}">
        <p14:creationId xmlns:p14="http://schemas.microsoft.com/office/powerpoint/2010/main" val="195315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BA013-61D7-455A-BC14-8910F739182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AE4A683-F4F1-49CD-84B0-E6BBF084C72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03C667-C47D-4F05-833C-EFAB18FFCDC7}"/>
              </a:ext>
            </a:extLst>
          </p:cNvPr>
          <p:cNvSpPr>
            <a:spLocks noGrp="1"/>
          </p:cNvSpPr>
          <p:nvPr>
            <p:ph type="dt" sz="half" idx="10"/>
          </p:nvPr>
        </p:nvSpPr>
        <p:spPr/>
        <p:txBody>
          <a:bodyPr/>
          <a:lstStyle/>
          <a:p>
            <a:fld id="{1690A73A-C12F-4830-86DD-D84154B731F8}" type="datetimeFigureOut">
              <a:rPr lang="en-US" smtClean="0"/>
              <a:t>4/8/2018</a:t>
            </a:fld>
            <a:endParaRPr lang="en-US"/>
          </a:p>
        </p:txBody>
      </p:sp>
      <p:sp>
        <p:nvSpPr>
          <p:cNvPr id="5" name="Footer Placeholder 4">
            <a:extLst>
              <a:ext uri="{FF2B5EF4-FFF2-40B4-BE49-F238E27FC236}">
                <a16:creationId xmlns:a16="http://schemas.microsoft.com/office/drawing/2014/main" id="{FD1DC049-ED8E-4BE7-9462-3C0AB49CC9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CD1129-3BED-49AB-B224-286E4BD17C47}"/>
              </a:ext>
            </a:extLst>
          </p:cNvPr>
          <p:cNvSpPr>
            <a:spLocks noGrp="1"/>
          </p:cNvSpPr>
          <p:nvPr>
            <p:ph type="sldNum" sz="quarter" idx="12"/>
          </p:nvPr>
        </p:nvSpPr>
        <p:spPr/>
        <p:txBody>
          <a:bodyPr/>
          <a:lstStyle/>
          <a:p>
            <a:fld id="{118341C1-7FED-4650-8C3E-318C6425D8B1}" type="slidenum">
              <a:rPr lang="en-US" smtClean="0"/>
              <a:t>‹#›</a:t>
            </a:fld>
            <a:endParaRPr lang="en-US"/>
          </a:p>
        </p:txBody>
      </p:sp>
    </p:spTree>
    <p:extLst>
      <p:ext uri="{BB962C8B-B14F-4D97-AF65-F5344CB8AC3E}">
        <p14:creationId xmlns:p14="http://schemas.microsoft.com/office/powerpoint/2010/main" val="689919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C864CEA-01D1-42C7-8EEE-CE86E436A0D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8106630-B437-4676-AC97-D1261FB2304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1A7CC9-4604-46C7-AE1E-CC9F549F46AC}"/>
              </a:ext>
            </a:extLst>
          </p:cNvPr>
          <p:cNvSpPr>
            <a:spLocks noGrp="1"/>
          </p:cNvSpPr>
          <p:nvPr>
            <p:ph type="dt" sz="half" idx="10"/>
          </p:nvPr>
        </p:nvSpPr>
        <p:spPr/>
        <p:txBody>
          <a:bodyPr/>
          <a:lstStyle/>
          <a:p>
            <a:fld id="{1690A73A-C12F-4830-86DD-D84154B731F8}" type="datetimeFigureOut">
              <a:rPr lang="en-US" smtClean="0"/>
              <a:t>4/8/2018</a:t>
            </a:fld>
            <a:endParaRPr lang="en-US"/>
          </a:p>
        </p:txBody>
      </p:sp>
      <p:sp>
        <p:nvSpPr>
          <p:cNvPr id="5" name="Footer Placeholder 4">
            <a:extLst>
              <a:ext uri="{FF2B5EF4-FFF2-40B4-BE49-F238E27FC236}">
                <a16:creationId xmlns:a16="http://schemas.microsoft.com/office/drawing/2014/main" id="{4AE0E8C5-A0DA-4021-9BF3-BA8E6DC16C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3F5FC9-9A85-43B4-8D6F-44DF7A79BF24}"/>
              </a:ext>
            </a:extLst>
          </p:cNvPr>
          <p:cNvSpPr>
            <a:spLocks noGrp="1"/>
          </p:cNvSpPr>
          <p:nvPr>
            <p:ph type="sldNum" sz="quarter" idx="12"/>
          </p:nvPr>
        </p:nvSpPr>
        <p:spPr/>
        <p:txBody>
          <a:bodyPr/>
          <a:lstStyle/>
          <a:p>
            <a:fld id="{118341C1-7FED-4650-8C3E-318C6425D8B1}" type="slidenum">
              <a:rPr lang="en-US" smtClean="0"/>
              <a:t>‹#›</a:t>
            </a:fld>
            <a:endParaRPr lang="en-US"/>
          </a:p>
        </p:txBody>
      </p:sp>
    </p:spTree>
    <p:extLst>
      <p:ext uri="{BB962C8B-B14F-4D97-AF65-F5344CB8AC3E}">
        <p14:creationId xmlns:p14="http://schemas.microsoft.com/office/powerpoint/2010/main" val="3923747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DACA0-F0D1-48E0-88CF-4A3C99DD52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184F99-2D04-4F66-A99C-855D46C6820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CB0E3D-8F9F-4AA9-A384-15DBA4F60AA8}"/>
              </a:ext>
            </a:extLst>
          </p:cNvPr>
          <p:cNvSpPr>
            <a:spLocks noGrp="1"/>
          </p:cNvSpPr>
          <p:nvPr>
            <p:ph type="dt" sz="half" idx="10"/>
          </p:nvPr>
        </p:nvSpPr>
        <p:spPr/>
        <p:txBody>
          <a:bodyPr/>
          <a:lstStyle/>
          <a:p>
            <a:fld id="{1690A73A-C12F-4830-86DD-D84154B731F8}" type="datetimeFigureOut">
              <a:rPr lang="en-US" smtClean="0"/>
              <a:t>4/8/2018</a:t>
            </a:fld>
            <a:endParaRPr lang="en-US"/>
          </a:p>
        </p:txBody>
      </p:sp>
      <p:sp>
        <p:nvSpPr>
          <p:cNvPr id="5" name="Footer Placeholder 4">
            <a:extLst>
              <a:ext uri="{FF2B5EF4-FFF2-40B4-BE49-F238E27FC236}">
                <a16:creationId xmlns:a16="http://schemas.microsoft.com/office/drawing/2014/main" id="{0EC137E4-CF33-4959-AE1F-9F47D72B03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870C01-094A-4BF2-8586-531EFC405AC8}"/>
              </a:ext>
            </a:extLst>
          </p:cNvPr>
          <p:cNvSpPr>
            <a:spLocks noGrp="1"/>
          </p:cNvSpPr>
          <p:nvPr>
            <p:ph type="sldNum" sz="quarter" idx="12"/>
          </p:nvPr>
        </p:nvSpPr>
        <p:spPr/>
        <p:txBody>
          <a:bodyPr/>
          <a:lstStyle/>
          <a:p>
            <a:fld id="{118341C1-7FED-4650-8C3E-318C6425D8B1}" type="slidenum">
              <a:rPr lang="en-US" smtClean="0"/>
              <a:t>‹#›</a:t>
            </a:fld>
            <a:endParaRPr lang="en-US"/>
          </a:p>
        </p:txBody>
      </p:sp>
    </p:spTree>
    <p:extLst>
      <p:ext uri="{BB962C8B-B14F-4D97-AF65-F5344CB8AC3E}">
        <p14:creationId xmlns:p14="http://schemas.microsoft.com/office/powerpoint/2010/main" val="2257675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A2510-D0D2-4475-858E-F0002179A72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604F39D-3B44-43C2-9CB9-08F4DD2135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2BFEEB6-4050-4DE2-8567-37FD70C87C68}"/>
              </a:ext>
            </a:extLst>
          </p:cNvPr>
          <p:cNvSpPr>
            <a:spLocks noGrp="1"/>
          </p:cNvSpPr>
          <p:nvPr>
            <p:ph type="dt" sz="half" idx="10"/>
          </p:nvPr>
        </p:nvSpPr>
        <p:spPr/>
        <p:txBody>
          <a:bodyPr/>
          <a:lstStyle/>
          <a:p>
            <a:fld id="{1690A73A-C12F-4830-86DD-D84154B731F8}" type="datetimeFigureOut">
              <a:rPr lang="en-US" smtClean="0"/>
              <a:t>4/8/2018</a:t>
            </a:fld>
            <a:endParaRPr lang="en-US"/>
          </a:p>
        </p:txBody>
      </p:sp>
      <p:sp>
        <p:nvSpPr>
          <p:cNvPr id="5" name="Footer Placeholder 4">
            <a:extLst>
              <a:ext uri="{FF2B5EF4-FFF2-40B4-BE49-F238E27FC236}">
                <a16:creationId xmlns:a16="http://schemas.microsoft.com/office/drawing/2014/main" id="{643161DA-0F15-4A1C-827B-2068118EAC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57157D-96E3-4219-8E0F-AFDF927C837F}"/>
              </a:ext>
            </a:extLst>
          </p:cNvPr>
          <p:cNvSpPr>
            <a:spLocks noGrp="1"/>
          </p:cNvSpPr>
          <p:nvPr>
            <p:ph type="sldNum" sz="quarter" idx="12"/>
          </p:nvPr>
        </p:nvSpPr>
        <p:spPr/>
        <p:txBody>
          <a:bodyPr/>
          <a:lstStyle/>
          <a:p>
            <a:fld id="{118341C1-7FED-4650-8C3E-318C6425D8B1}" type="slidenum">
              <a:rPr lang="en-US" smtClean="0"/>
              <a:t>‹#›</a:t>
            </a:fld>
            <a:endParaRPr lang="en-US"/>
          </a:p>
        </p:txBody>
      </p:sp>
    </p:spTree>
    <p:extLst>
      <p:ext uri="{BB962C8B-B14F-4D97-AF65-F5344CB8AC3E}">
        <p14:creationId xmlns:p14="http://schemas.microsoft.com/office/powerpoint/2010/main" val="3418305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CFC84-902A-4C04-89CE-05681C09D4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7B6542-5746-4823-BD36-4B3E719F44F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94354A9-B498-4F99-8888-F7D76A43429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554694-CC58-4EF0-BE43-24B113F18DDD}"/>
              </a:ext>
            </a:extLst>
          </p:cNvPr>
          <p:cNvSpPr>
            <a:spLocks noGrp="1"/>
          </p:cNvSpPr>
          <p:nvPr>
            <p:ph type="dt" sz="half" idx="10"/>
          </p:nvPr>
        </p:nvSpPr>
        <p:spPr/>
        <p:txBody>
          <a:bodyPr/>
          <a:lstStyle/>
          <a:p>
            <a:fld id="{1690A73A-C12F-4830-86DD-D84154B731F8}" type="datetimeFigureOut">
              <a:rPr lang="en-US" smtClean="0"/>
              <a:t>4/8/2018</a:t>
            </a:fld>
            <a:endParaRPr lang="en-US"/>
          </a:p>
        </p:txBody>
      </p:sp>
      <p:sp>
        <p:nvSpPr>
          <p:cNvPr id="6" name="Footer Placeholder 5">
            <a:extLst>
              <a:ext uri="{FF2B5EF4-FFF2-40B4-BE49-F238E27FC236}">
                <a16:creationId xmlns:a16="http://schemas.microsoft.com/office/drawing/2014/main" id="{601B8640-D1CC-4FB2-A786-AE0EE9563E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4FBDC4-4E1B-4DEE-A201-90F3B6852CFB}"/>
              </a:ext>
            </a:extLst>
          </p:cNvPr>
          <p:cNvSpPr>
            <a:spLocks noGrp="1"/>
          </p:cNvSpPr>
          <p:nvPr>
            <p:ph type="sldNum" sz="quarter" idx="12"/>
          </p:nvPr>
        </p:nvSpPr>
        <p:spPr/>
        <p:txBody>
          <a:bodyPr/>
          <a:lstStyle/>
          <a:p>
            <a:fld id="{118341C1-7FED-4650-8C3E-318C6425D8B1}" type="slidenum">
              <a:rPr lang="en-US" smtClean="0"/>
              <a:t>‹#›</a:t>
            </a:fld>
            <a:endParaRPr lang="en-US"/>
          </a:p>
        </p:txBody>
      </p:sp>
    </p:spTree>
    <p:extLst>
      <p:ext uri="{BB962C8B-B14F-4D97-AF65-F5344CB8AC3E}">
        <p14:creationId xmlns:p14="http://schemas.microsoft.com/office/powerpoint/2010/main" val="3970714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390EF-D037-466C-A328-008E2DDCB7F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D76C1EF-3772-4538-A3CA-97F957F608D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CB237BF-A927-4CD3-BE46-8A7F19F7763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7B553D8-F801-4145-81F6-C4FA8DF724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918FF3D-D497-4F7B-B123-CA2E4074E8F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16650B7-965E-47BD-A4CD-E8B2E88BDE7D}"/>
              </a:ext>
            </a:extLst>
          </p:cNvPr>
          <p:cNvSpPr>
            <a:spLocks noGrp="1"/>
          </p:cNvSpPr>
          <p:nvPr>
            <p:ph type="dt" sz="half" idx="10"/>
          </p:nvPr>
        </p:nvSpPr>
        <p:spPr/>
        <p:txBody>
          <a:bodyPr/>
          <a:lstStyle/>
          <a:p>
            <a:fld id="{1690A73A-C12F-4830-86DD-D84154B731F8}" type="datetimeFigureOut">
              <a:rPr lang="en-US" smtClean="0"/>
              <a:t>4/8/2018</a:t>
            </a:fld>
            <a:endParaRPr lang="en-US"/>
          </a:p>
        </p:txBody>
      </p:sp>
      <p:sp>
        <p:nvSpPr>
          <p:cNvPr id="8" name="Footer Placeholder 7">
            <a:extLst>
              <a:ext uri="{FF2B5EF4-FFF2-40B4-BE49-F238E27FC236}">
                <a16:creationId xmlns:a16="http://schemas.microsoft.com/office/drawing/2014/main" id="{D21E005F-ACDE-46AA-9E02-3B98BD24F7F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6EA0B20-4C01-464D-A0FE-ED2016990A58}"/>
              </a:ext>
            </a:extLst>
          </p:cNvPr>
          <p:cNvSpPr>
            <a:spLocks noGrp="1"/>
          </p:cNvSpPr>
          <p:nvPr>
            <p:ph type="sldNum" sz="quarter" idx="12"/>
          </p:nvPr>
        </p:nvSpPr>
        <p:spPr/>
        <p:txBody>
          <a:bodyPr/>
          <a:lstStyle/>
          <a:p>
            <a:fld id="{118341C1-7FED-4650-8C3E-318C6425D8B1}" type="slidenum">
              <a:rPr lang="en-US" smtClean="0"/>
              <a:t>‹#›</a:t>
            </a:fld>
            <a:endParaRPr lang="en-US"/>
          </a:p>
        </p:txBody>
      </p:sp>
    </p:spTree>
    <p:extLst>
      <p:ext uri="{BB962C8B-B14F-4D97-AF65-F5344CB8AC3E}">
        <p14:creationId xmlns:p14="http://schemas.microsoft.com/office/powerpoint/2010/main" val="2160285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A5D56-907F-4061-810F-960D5B5EAC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9E91191-0535-46DE-858C-C57F69F0BFC2}"/>
              </a:ext>
            </a:extLst>
          </p:cNvPr>
          <p:cNvSpPr>
            <a:spLocks noGrp="1"/>
          </p:cNvSpPr>
          <p:nvPr>
            <p:ph type="dt" sz="half" idx="10"/>
          </p:nvPr>
        </p:nvSpPr>
        <p:spPr/>
        <p:txBody>
          <a:bodyPr/>
          <a:lstStyle/>
          <a:p>
            <a:fld id="{1690A73A-C12F-4830-86DD-D84154B731F8}" type="datetimeFigureOut">
              <a:rPr lang="en-US" smtClean="0"/>
              <a:t>4/8/2018</a:t>
            </a:fld>
            <a:endParaRPr lang="en-US"/>
          </a:p>
        </p:txBody>
      </p:sp>
      <p:sp>
        <p:nvSpPr>
          <p:cNvPr id="4" name="Footer Placeholder 3">
            <a:extLst>
              <a:ext uri="{FF2B5EF4-FFF2-40B4-BE49-F238E27FC236}">
                <a16:creationId xmlns:a16="http://schemas.microsoft.com/office/drawing/2014/main" id="{8D956E45-EEBE-41DC-AE33-085E21B0C8A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975B8E-86BE-40DE-AA42-CD9231D2E8F5}"/>
              </a:ext>
            </a:extLst>
          </p:cNvPr>
          <p:cNvSpPr>
            <a:spLocks noGrp="1"/>
          </p:cNvSpPr>
          <p:nvPr>
            <p:ph type="sldNum" sz="quarter" idx="12"/>
          </p:nvPr>
        </p:nvSpPr>
        <p:spPr/>
        <p:txBody>
          <a:bodyPr/>
          <a:lstStyle/>
          <a:p>
            <a:fld id="{118341C1-7FED-4650-8C3E-318C6425D8B1}" type="slidenum">
              <a:rPr lang="en-US" smtClean="0"/>
              <a:t>‹#›</a:t>
            </a:fld>
            <a:endParaRPr lang="en-US"/>
          </a:p>
        </p:txBody>
      </p:sp>
    </p:spTree>
    <p:extLst>
      <p:ext uri="{BB962C8B-B14F-4D97-AF65-F5344CB8AC3E}">
        <p14:creationId xmlns:p14="http://schemas.microsoft.com/office/powerpoint/2010/main" val="4145520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6A9006-99C4-4DEF-94FE-B75E815A3CC4}"/>
              </a:ext>
            </a:extLst>
          </p:cNvPr>
          <p:cNvSpPr>
            <a:spLocks noGrp="1"/>
          </p:cNvSpPr>
          <p:nvPr>
            <p:ph type="dt" sz="half" idx="10"/>
          </p:nvPr>
        </p:nvSpPr>
        <p:spPr/>
        <p:txBody>
          <a:bodyPr/>
          <a:lstStyle/>
          <a:p>
            <a:fld id="{1690A73A-C12F-4830-86DD-D84154B731F8}" type="datetimeFigureOut">
              <a:rPr lang="en-US" smtClean="0"/>
              <a:t>4/8/2018</a:t>
            </a:fld>
            <a:endParaRPr lang="en-US"/>
          </a:p>
        </p:txBody>
      </p:sp>
      <p:sp>
        <p:nvSpPr>
          <p:cNvPr id="3" name="Footer Placeholder 2">
            <a:extLst>
              <a:ext uri="{FF2B5EF4-FFF2-40B4-BE49-F238E27FC236}">
                <a16:creationId xmlns:a16="http://schemas.microsoft.com/office/drawing/2014/main" id="{4DE892CB-8B4F-494A-B46A-846106094E4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FAA6A00-9ED4-4450-AA1E-9F41E745D851}"/>
              </a:ext>
            </a:extLst>
          </p:cNvPr>
          <p:cNvSpPr>
            <a:spLocks noGrp="1"/>
          </p:cNvSpPr>
          <p:nvPr>
            <p:ph type="sldNum" sz="quarter" idx="12"/>
          </p:nvPr>
        </p:nvSpPr>
        <p:spPr/>
        <p:txBody>
          <a:bodyPr/>
          <a:lstStyle/>
          <a:p>
            <a:fld id="{118341C1-7FED-4650-8C3E-318C6425D8B1}" type="slidenum">
              <a:rPr lang="en-US" smtClean="0"/>
              <a:t>‹#›</a:t>
            </a:fld>
            <a:endParaRPr lang="en-US"/>
          </a:p>
        </p:txBody>
      </p:sp>
    </p:spTree>
    <p:extLst>
      <p:ext uri="{BB962C8B-B14F-4D97-AF65-F5344CB8AC3E}">
        <p14:creationId xmlns:p14="http://schemas.microsoft.com/office/powerpoint/2010/main" val="108367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A41CC-91A1-4FE7-8773-33B6F72FC0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8FFFAD3-46C8-4EB8-8E2B-8A9A051E2B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E2F7962-4AF7-48B1-9F0F-8BE39C5177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07B1D0C-BD1F-4E9D-9585-09CE2F6C3F6C}"/>
              </a:ext>
            </a:extLst>
          </p:cNvPr>
          <p:cNvSpPr>
            <a:spLocks noGrp="1"/>
          </p:cNvSpPr>
          <p:nvPr>
            <p:ph type="dt" sz="half" idx="10"/>
          </p:nvPr>
        </p:nvSpPr>
        <p:spPr/>
        <p:txBody>
          <a:bodyPr/>
          <a:lstStyle/>
          <a:p>
            <a:fld id="{1690A73A-C12F-4830-86DD-D84154B731F8}" type="datetimeFigureOut">
              <a:rPr lang="en-US" smtClean="0"/>
              <a:t>4/8/2018</a:t>
            </a:fld>
            <a:endParaRPr lang="en-US"/>
          </a:p>
        </p:txBody>
      </p:sp>
      <p:sp>
        <p:nvSpPr>
          <p:cNvPr id="6" name="Footer Placeholder 5">
            <a:extLst>
              <a:ext uri="{FF2B5EF4-FFF2-40B4-BE49-F238E27FC236}">
                <a16:creationId xmlns:a16="http://schemas.microsoft.com/office/drawing/2014/main" id="{9EFA441B-BAF9-4183-B615-8CFFC061C7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9DB335-17E3-4029-8C52-A3771031E087}"/>
              </a:ext>
            </a:extLst>
          </p:cNvPr>
          <p:cNvSpPr>
            <a:spLocks noGrp="1"/>
          </p:cNvSpPr>
          <p:nvPr>
            <p:ph type="sldNum" sz="quarter" idx="12"/>
          </p:nvPr>
        </p:nvSpPr>
        <p:spPr/>
        <p:txBody>
          <a:bodyPr/>
          <a:lstStyle/>
          <a:p>
            <a:fld id="{118341C1-7FED-4650-8C3E-318C6425D8B1}" type="slidenum">
              <a:rPr lang="en-US" smtClean="0"/>
              <a:t>‹#›</a:t>
            </a:fld>
            <a:endParaRPr lang="en-US"/>
          </a:p>
        </p:txBody>
      </p:sp>
    </p:spTree>
    <p:extLst>
      <p:ext uri="{BB962C8B-B14F-4D97-AF65-F5344CB8AC3E}">
        <p14:creationId xmlns:p14="http://schemas.microsoft.com/office/powerpoint/2010/main" val="182227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09FC6-2530-4E06-B042-F4CA596CD8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240DE2B-057C-456C-A521-FD998BC2E5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E62FFE9-F51C-412A-BB6B-70716F8488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DC998A3-9827-41B1-9B1F-9B10E7B7B67A}"/>
              </a:ext>
            </a:extLst>
          </p:cNvPr>
          <p:cNvSpPr>
            <a:spLocks noGrp="1"/>
          </p:cNvSpPr>
          <p:nvPr>
            <p:ph type="dt" sz="half" idx="10"/>
          </p:nvPr>
        </p:nvSpPr>
        <p:spPr/>
        <p:txBody>
          <a:bodyPr/>
          <a:lstStyle/>
          <a:p>
            <a:fld id="{1690A73A-C12F-4830-86DD-D84154B731F8}" type="datetimeFigureOut">
              <a:rPr lang="en-US" smtClean="0"/>
              <a:t>4/8/2018</a:t>
            </a:fld>
            <a:endParaRPr lang="en-US"/>
          </a:p>
        </p:txBody>
      </p:sp>
      <p:sp>
        <p:nvSpPr>
          <p:cNvPr id="6" name="Footer Placeholder 5">
            <a:extLst>
              <a:ext uri="{FF2B5EF4-FFF2-40B4-BE49-F238E27FC236}">
                <a16:creationId xmlns:a16="http://schemas.microsoft.com/office/drawing/2014/main" id="{DA9F076A-53C1-45AA-8F92-3329AAC63D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9F7CF3-425E-4390-AF08-24639C403D77}"/>
              </a:ext>
            </a:extLst>
          </p:cNvPr>
          <p:cNvSpPr>
            <a:spLocks noGrp="1"/>
          </p:cNvSpPr>
          <p:nvPr>
            <p:ph type="sldNum" sz="quarter" idx="12"/>
          </p:nvPr>
        </p:nvSpPr>
        <p:spPr/>
        <p:txBody>
          <a:bodyPr/>
          <a:lstStyle/>
          <a:p>
            <a:fld id="{118341C1-7FED-4650-8C3E-318C6425D8B1}" type="slidenum">
              <a:rPr lang="en-US" smtClean="0"/>
              <a:t>‹#›</a:t>
            </a:fld>
            <a:endParaRPr lang="en-US"/>
          </a:p>
        </p:txBody>
      </p:sp>
    </p:spTree>
    <p:extLst>
      <p:ext uri="{BB962C8B-B14F-4D97-AF65-F5344CB8AC3E}">
        <p14:creationId xmlns:p14="http://schemas.microsoft.com/office/powerpoint/2010/main" val="2214751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0A15C46-0348-4059-81EC-CA95037DDB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5125E2F-03E5-4C19-ABA8-C1078B6C38B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EDB381-4505-458F-AF04-14DE124F1E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90A73A-C12F-4830-86DD-D84154B731F8}" type="datetimeFigureOut">
              <a:rPr lang="en-US" smtClean="0"/>
              <a:t>4/8/2018</a:t>
            </a:fld>
            <a:endParaRPr lang="en-US"/>
          </a:p>
        </p:txBody>
      </p:sp>
      <p:sp>
        <p:nvSpPr>
          <p:cNvPr id="5" name="Footer Placeholder 4">
            <a:extLst>
              <a:ext uri="{FF2B5EF4-FFF2-40B4-BE49-F238E27FC236}">
                <a16:creationId xmlns:a16="http://schemas.microsoft.com/office/drawing/2014/main" id="{D1E69604-FE31-4E55-9550-F64113DBE3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59CAA70-8322-4963-B53B-EA5745AB7B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8341C1-7FED-4650-8C3E-318C6425D8B1}" type="slidenum">
              <a:rPr lang="en-US" smtClean="0"/>
              <a:t>‹#›</a:t>
            </a:fld>
            <a:endParaRPr lang="en-US"/>
          </a:p>
        </p:txBody>
      </p:sp>
    </p:spTree>
    <p:extLst>
      <p:ext uri="{BB962C8B-B14F-4D97-AF65-F5344CB8AC3E}">
        <p14:creationId xmlns:p14="http://schemas.microsoft.com/office/powerpoint/2010/main" val="2581944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5" Type="http://schemas.openxmlformats.org/officeDocument/2006/relationships/image" Target="../media/image6.png"/></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5.emf"/></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0742D-0DAB-4057-92B5-33CC7FD40864}"/>
              </a:ext>
            </a:extLst>
          </p:cNvPr>
          <p:cNvSpPr>
            <a:spLocks noGrp="1"/>
          </p:cNvSpPr>
          <p:nvPr>
            <p:ph type="ctrTitle"/>
          </p:nvPr>
        </p:nvSpPr>
        <p:spPr>
          <a:xfrm>
            <a:off x="1524000" y="1122363"/>
            <a:ext cx="9144000" cy="1339483"/>
          </a:xfrm>
        </p:spPr>
        <p:txBody>
          <a:bodyPr/>
          <a:lstStyle/>
          <a:p>
            <a:r>
              <a:rPr lang="en-US" dirty="0"/>
              <a:t>5.7 Poisson Distribution</a:t>
            </a:r>
          </a:p>
        </p:txBody>
      </p:sp>
      <p:sp>
        <p:nvSpPr>
          <p:cNvPr id="3" name="Subtitle 2">
            <a:extLst>
              <a:ext uri="{FF2B5EF4-FFF2-40B4-BE49-F238E27FC236}">
                <a16:creationId xmlns:a16="http://schemas.microsoft.com/office/drawing/2014/main" id="{64A203FD-067C-4510-95CB-CB94ED9AFEF3}"/>
              </a:ext>
            </a:extLst>
          </p:cNvPr>
          <p:cNvSpPr>
            <a:spLocks noGrp="1"/>
          </p:cNvSpPr>
          <p:nvPr>
            <p:ph type="subTitle" idx="1"/>
          </p:nvPr>
        </p:nvSpPr>
        <p:spPr>
          <a:xfrm>
            <a:off x="1524000" y="2645435"/>
            <a:ext cx="9144000" cy="1655762"/>
          </a:xfrm>
        </p:spPr>
        <p:txBody>
          <a:bodyPr/>
          <a:lstStyle/>
          <a:p>
            <a:r>
              <a:rPr lang="en-US" dirty="0"/>
              <a:t>MAT 1372 Stat w/ </a:t>
            </a:r>
            <a:r>
              <a:rPr lang="en-US" dirty="0" err="1"/>
              <a:t>Prob</a:t>
            </a:r>
            <a:endParaRPr lang="en-US" dirty="0"/>
          </a:p>
          <a:p>
            <a:r>
              <a:rPr lang="en-US" dirty="0"/>
              <a:t>NYCCT (CUNY)</a:t>
            </a:r>
          </a:p>
          <a:p>
            <a:r>
              <a:rPr lang="en-US" dirty="0"/>
              <a:t>Ezra Halleck</a:t>
            </a:r>
          </a:p>
        </p:txBody>
      </p:sp>
    </p:spTree>
    <p:extLst>
      <p:ext uri="{BB962C8B-B14F-4D97-AF65-F5344CB8AC3E}">
        <p14:creationId xmlns:p14="http://schemas.microsoft.com/office/powerpoint/2010/main" val="21056345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831FF-2854-4C7C-A969-A0BD899165C7}"/>
              </a:ext>
            </a:extLst>
          </p:cNvPr>
          <p:cNvSpPr>
            <a:spLocks noGrp="1"/>
          </p:cNvSpPr>
          <p:nvPr>
            <p:ph type="title"/>
          </p:nvPr>
        </p:nvSpPr>
        <p:spPr/>
        <p:txBody>
          <a:bodyPr/>
          <a:lstStyle/>
          <a:p>
            <a:r>
              <a:rPr lang="en-US" dirty="0"/>
              <a:t>Mean, variance and </a:t>
            </a:r>
            <a:r>
              <a:rPr lang="en-US" dirty="0" err="1"/>
              <a:t>std</a:t>
            </a:r>
            <a:r>
              <a:rPr lang="en-US" dirty="0"/>
              <a:t> dev</a:t>
            </a:r>
          </a:p>
        </p:txBody>
      </p:sp>
      <p:sp>
        <p:nvSpPr>
          <p:cNvPr id="3" name="Content Placeholder 2">
            <a:extLst>
              <a:ext uri="{FF2B5EF4-FFF2-40B4-BE49-F238E27FC236}">
                <a16:creationId xmlns:a16="http://schemas.microsoft.com/office/drawing/2014/main" id="{DD8C88E9-6525-4116-8A7E-FDF53C134CC9}"/>
              </a:ext>
            </a:extLst>
          </p:cNvPr>
          <p:cNvSpPr>
            <a:spLocks noGrp="1"/>
          </p:cNvSpPr>
          <p:nvPr>
            <p:ph idx="1"/>
          </p:nvPr>
        </p:nvSpPr>
        <p:spPr/>
        <p:txBody>
          <a:bodyPr/>
          <a:lstStyle/>
          <a:p>
            <a:pPr marL="0" indent="0">
              <a:buNone/>
            </a:pPr>
            <a:r>
              <a:rPr lang="en-US" dirty="0"/>
              <a:t>Mean and variance are both </a:t>
            </a:r>
            <a:r>
              <a:rPr lang="en-US" dirty="0">
                <a:latin typeface="SymbolPi" panose="02000500070000020004" pitchFamily="2" charset="0"/>
              </a:rPr>
              <a:t>l, </a:t>
            </a:r>
            <a:r>
              <a:rPr lang="en-US" dirty="0"/>
              <a:t>which means that </a:t>
            </a:r>
            <a:r>
              <a:rPr lang="en-US" dirty="0">
                <a:latin typeface="SymbolPi" panose="02000500070000020004" pitchFamily="2" charset="0"/>
              </a:rPr>
              <a:t>s </a:t>
            </a:r>
            <a:r>
              <a:rPr lang="en-US" dirty="0"/>
              <a:t>is </a:t>
            </a:r>
            <a:r>
              <a:rPr lang="en-US" dirty="0" err="1">
                <a:latin typeface="SymbolPi" panose="02000500070000020004" pitchFamily="2" charset="0"/>
              </a:rPr>
              <a:t>Öl</a:t>
            </a:r>
            <a:r>
              <a:rPr lang="en-US" dirty="0">
                <a:latin typeface="SymbolPi" panose="02000500070000020004" pitchFamily="2" charset="0"/>
              </a:rPr>
              <a:t>.</a:t>
            </a:r>
          </a:p>
          <a:p>
            <a:pPr marL="0" indent="0">
              <a:buNone/>
            </a:pPr>
            <a:r>
              <a:rPr lang="en-US" dirty="0"/>
              <a:t>Proof for mean: </a:t>
            </a:r>
            <a:endParaRPr lang="en-US" dirty="0">
              <a:latin typeface="SymbolPi" panose="02000500070000020004" pitchFamily="2" charset="0"/>
            </a:endParaRPr>
          </a:p>
          <a:p>
            <a:endParaRPr lang="en-US" dirty="0"/>
          </a:p>
          <a:p>
            <a:pPr marL="0" indent="0">
              <a:buNone/>
            </a:pPr>
            <a:endParaRPr lang="en-US" dirty="0"/>
          </a:p>
          <a:p>
            <a:pPr marL="0" indent="0">
              <a:buNone/>
            </a:pPr>
            <a:r>
              <a:rPr lang="en-US" dirty="0"/>
              <a:t>These results should not be a surprise if we remember connection to binomial where mean and variance are </a:t>
            </a:r>
            <a:r>
              <a:rPr lang="en-US" i="1" dirty="0"/>
              <a:t>np</a:t>
            </a:r>
            <a:r>
              <a:rPr lang="en-US" dirty="0"/>
              <a:t> and </a:t>
            </a:r>
            <a:r>
              <a:rPr lang="en-US" i="1" dirty="0"/>
              <a:t>np</a:t>
            </a:r>
            <a:r>
              <a:rPr lang="en-US" dirty="0"/>
              <a:t>(1 </a:t>
            </a:r>
            <a:r>
              <a:rPr lang="en-US" dirty="0">
                <a:sym typeface="Symbol" panose="05050102010706020507" pitchFamily="18" charset="2"/>
              </a:rPr>
              <a:t> </a:t>
            </a:r>
            <a:r>
              <a:rPr lang="en-US" i="1" dirty="0"/>
              <a:t>p</a:t>
            </a:r>
            <a:r>
              <a:rPr lang="en-US" dirty="0"/>
              <a:t>) respectively.</a:t>
            </a:r>
          </a:p>
          <a:p>
            <a:pPr marL="0" indent="0">
              <a:buNone/>
            </a:pPr>
            <a:r>
              <a:rPr lang="en-US" dirty="0"/>
              <a:t>[in the latter, remember, p is small, so it too </a:t>
            </a:r>
            <a:r>
              <a:rPr lang="en-US" dirty="0">
                <a:sym typeface="Symbol" panose="05050102010706020507" pitchFamily="18" charset="2"/>
              </a:rPr>
              <a:t> </a:t>
            </a:r>
            <a:r>
              <a:rPr lang="en-US" i="1" dirty="0"/>
              <a:t>np.</a:t>
            </a:r>
            <a:r>
              <a:rPr lang="en-US" dirty="0"/>
              <a:t>]</a:t>
            </a:r>
          </a:p>
        </p:txBody>
      </p:sp>
      <p:sp>
        <p:nvSpPr>
          <p:cNvPr id="4" name="Rectangle 2">
            <a:extLst>
              <a:ext uri="{FF2B5EF4-FFF2-40B4-BE49-F238E27FC236}">
                <a16:creationId xmlns:a16="http://schemas.microsoft.com/office/drawing/2014/main" id="{E7464CE4-CBDF-4EAA-9A98-D08A0AD3DF98}"/>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a:extLst>
              <a:ext uri="{FF2B5EF4-FFF2-40B4-BE49-F238E27FC236}">
                <a16:creationId xmlns:a16="http://schemas.microsoft.com/office/drawing/2014/main" id="{49F45831-9438-4CB9-A77F-3058157E9632}"/>
              </a:ext>
            </a:extLst>
          </p:cNvPr>
          <p:cNvGraphicFramePr>
            <a:graphicFrameLocks noChangeAspect="1"/>
          </p:cNvGraphicFramePr>
          <p:nvPr>
            <p:extLst>
              <p:ext uri="{D42A27DB-BD31-4B8C-83A1-F6EECF244321}">
                <p14:modId xmlns:p14="http://schemas.microsoft.com/office/powerpoint/2010/main" val="305420038"/>
              </p:ext>
            </p:extLst>
          </p:nvPr>
        </p:nvGraphicFramePr>
        <p:xfrm>
          <a:off x="3022169" y="2654083"/>
          <a:ext cx="6586780" cy="870979"/>
        </p:xfrm>
        <a:graphic>
          <a:graphicData uri="http://schemas.openxmlformats.org/presentationml/2006/ole">
            <mc:AlternateContent xmlns:mc="http://schemas.openxmlformats.org/markup-compatibility/2006">
              <mc:Choice xmlns:v="urn:schemas-microsoft-com:vml" Requires="v">
                <p:oleObj spid="_x0000_s7178" r:id="rId3" imgW="3454400" imgH="457200" progId="Equation.DSMT4">
                  <p:embed/>
                </p:oleObj>
              </mc:Choice>
              <mc:Fallback>
                <p:oleObj r:id="rId3" imgW="3454400" imgH="4572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22169" y="2654083"/>
                        <a:ext cx="6586780" cy="870979"/>
                      </a:xfrm>
                      <a:prstGeom prst="rect">
                        <a:avLst/>
                      </a:prstGeom>
                      <a:noFill/>
                    </p:spPr>
                  </p:pic>
                </p:oleObj>
              </mc:Fallback>
            </mc:AlternateContent>
          </a:graphicData>
        </a:graphic>
      </p:graphicFrame>
    </p:spTree>
    <p:extLst>
      <p:ext uri="{BB962C8B-B14F-4D97-AF65-F5344CB8AC3E}">
        <p14:creationId xmlns:p14="http://schemas.microsoft.com/office/powerpoint/2010/main" val="2367740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Poisson can be used to model</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514350" indent="-514350">
                  <a:buFont typeface="+mj-lt"/>
                  <a:buAutoNum type="arabicPeriod"/>
                </a:pPr>
                <a:r>
                  <a:rPr lang="en-US" dirty="0"/>
                  <a:t>Use data (given as a table) to calculate mean</a:t>
                </a:r>
              </a:p>
              <a:p>
                <a:pPr marL="0" indent="0">
                  <a:buNone/>
                </a:pPr>
                <a14:m>
                  <m:oMathPara xmlns:m="http://schemas.openxmlformats.org/officeDocument/2006/math">
                    <m:oMathParaPr>
                      <m:jc m:val="centerGroup"/>
                    </m:oMathParaPr>
                    <m:oMath xmlns:m="http://schemas.openxmlformats.org/officeDocument/2006/math">
                      <m:r>
                        <m:rPr>
                          <m:nor/>
                        </m:rPr>
                        <a:rPr lang="en-US" dirty="0"/>
                        <m:t>µ</m:t>
                      </m:r>
                      <m:r>
                        <a:rPr lang="en-US" b="0" i="1" dirty="0" smtClean="0">
                          <a:latin typeface="Cambria Math" panose="02040503050406030204" pitchFamily="18" charset="0"/>
                        </a:rPr>
                        <m:t>=</m:t>
                      </m:r>
                      <m:nary>
                        <m:naryPr>
                          <m:chr m:val="∑"/>
                          <m:ctrlPr>
                            <a:rPr lang="en-US" i="1" smtClean="0">
                              <a:latin typeface="Cambria Math" panose="02040503050406030204" pitchFamily="18" charset="0"/>
                            </a:rPr>
                          </m:ctrlPr>
                        </m:naryPr>
                        <m:sub>
                          <m:r>
                            <m:rPr>
                              <m:brk m:alnAt="23"/>
                            </m:rPr>
                            <a:rPr lang="en-US" b="0" i="1" smtClean="0">
                              <a:latin typeface="Cambria Math" panose="02040503050406030204" pitchFamily="18" charset="0"/>
                            </a:rPr>
                            <m:t>𝑘</m:t>
                          </m:r>
                          <m:r>
                            <a:rPr lang="en-US" b="0" i="1" smtClean="0">
                              <a:latin typeface="Cambria Math" panose="02040503050406030204" pitchFamily="18" charset="0"/>
                            </a:rPr>
                            <m:t>=0</m:t>
                          </m:r>
                        </m:sub>
                        <m:sup>
                          <m:r>
                            <a:rPr lang="en-US" b="0" i="1" smtClean="0">
                              <a:latin typeface="Cambria Math" panose="02040503050406030204" pitchFamily="18" charset="0"/>
                            </a:rPr>
                            <m:t>𝑛</m:t>
                          </m:r>
                        </m:sup>
                        <m:e>
                          <m:r>
                            <a:rPr lang="en-US" b="0" i="1" smtClean="0">
                              <a:latin typeface="Cambria Math" panose="02040503050406030204" pitchFamily="18" charset="0"/>
                            </a:rPr>
                            <m:t>𝑘</m:t>
                          </m:r>
                          <m:r>
                            <a:rPr lang="en-US" b="0" i="1" smtClean="0">
                              <a:latin typeface="Cambria Math" panose="02040503050406030204" pitchFamily="18" charset="0"/>
                            </a:rPr>
                            <m:t>∗</m:t>
                          </m:r>
                          <m:r>
                            <a:rPr lang="en-US" b="0" i="1" smtClean="0">
                              <a:latin typeface="Cambria Math" panose="02040503050406030204" pitchFamily="18" charset="0"/>
                            </a:rPr>
                            <m:t>𝑝</m:t>
                          </m:r>
                          <m:d>
                            <m:dPr>
                              <m:ctrlPr>
                                <a:rPr lang="en-US" b="0" i="1" smtClean="0">
                                  <a:latin typeface="Cambria Math" panose="02040503050406030204" pitchFamily="18" charset="0"/>
                                </a:rPr>
                              </m:ctrlPr>
                            </m:dPr>
                            <m:e>
                              <m:r>
                                <a:rPr lang="en-US" b="0" i="1" smtClean="0">
                                  <a:latin typeface="Cambria Math" panose="02040503050406030204" pitchFamily="18" charset="0"/>
                                </a:rPr>
                                <m:t>𝑘</m:t>
                              </m:r>
                            </m:e>
                          </m:d>
                        </m:e>
                      </m:nary>
                    </m:oMath>
                  </m:oMathPara>
                </a14:m>
                <a:endParaRPr lang="en-US" dirty="0"/>
              </a:p>
              <a:p>
                <a:pPr marL="514350" indent="-514350">
                  <a:buFont typeface="+mj-lt"/>
                  <a:buAutoNum type="arabicPeriod" startAt="2"/>
                </a:pPr>
                <a:r>
                  <a:rPr lang="en-US" dirty="0"/>
                  <a:t>On same set of axes, graph the data and the Poisson distribution using </a:t>
                </a:r>
                <a14:m>
                  <m:oMath xmlns:m="http://schemas.openxmlformats.org/officeDocument/2006/math">
                    <m:r>
                      <m:rPr>
                        <m:nor/>
                      </m:rPr>
                      <a:rPr lang="en-US" dirty="0"/>
                      <m:t>µ</m:t>
                    </m:r>
                  </m:oMath>
                </a14:m>
                <a:r>
                  <a:rPr lang="en-US" dirty="0"/>
                  <a:t> for the parameter </a:t>
                </a:r>
                <a:r>
                  <a:rPr lang="en-US" dirty="0">
                    <a:sym typeface="Symbol" panose="05050102010706020507" pitchFamily="18" charset="2"/>
                  </a:rPr>
                  <a:t>. </a:t>
                </a:r>
              </a:p>
              <a:p>
                <a:pPr marL="514350" indent="-514350">
                  <a:buFont typeface="+mj-lt"/>
                  <a:buAutoNum type="arabicPeriod" startAt="2"/>
                </a:pPr>
                <a:r>
                  <a:rPr lang="en-US" dirty="0">
                    <a:sym typeface="Symbol" panose="05050102010706020507" pitchFamily="18" charset="2"/>
                  </a:rPr>
                  <a:t>If the fit is pretty close (expect some discrepancy due to randomness), then you found a good model. </a:t>
                </a:r>
              </a:p>
              <a:p>
                <a:pPr marL="0" indent="0">
                  <a:buNone/>
                </a:pPr>
                <a:r>
                  <a:rPr lang="en-US" dirty="0">
                    <a:sym typeface="Symbol" panose="05050102010706020507" pitchFamily="18" charset="2"/>
                  </a:rPr>
                  <a:t>[Perhaps the next step is to figure out why (is there a binomial process behind the curtains?)]</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5"/>
                <a:stretch>
                  <a:fillRect l="-1217" t="-2381" r="-58" b="-700"/>
                </a:stretch>
              </a:blipFill>
            </p:spPr>
            <p:txBody>
              <a:bodyPr/>
              <a:lstStyle/>
              <a:p>
                <a:r>
                  <a:rPr lang="en-US">
                    <a:noFill/>
                  </a:rPr>
                  <a:t> </a:t>
                </a:r>
              </a:p>
            </p:txBody>
          </p:sp>
        </mc:Fallback>
      </mc:AlternateContent>
    </p:spTree>
    <p:extLst>
      <p:ext uri="{BB962C8B-B14F-4D97-AF65-F5344CB8AC3E}">
        <p14:creationId xmlns:p14="http://schemas.microsoft.com/office/powerpoint/2010/main" val="41734532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dirty="0"/>
              <a:t>Problem</a:t>
            </a:r>
          </a:p>
        </p:txBody>
      </p:sp>
      <p:sp>
        <p:nvSpPr>
          <p:cNvPr id="3" name="Content Placeholder 2"/>
          <p:cNvSpPr>
            <a:spLocks noGrp="1"/>
          </p:cNvSpPr>
          <p:nvPr>
            <p:ph idx="1"/>
          </p:nvPr>
        </p:nvSpPr>
        <p:spPr>
          <a:xfrm>
            <a:off x="838200" y="1213609"/>
            <a:ext cx="10515600" cy="5067922"/>
          </a:xfrm>
        </p:spPr>
        <p:txBody>
          <a:bodyPr>
            <a:normAutofit/>
          </a:bodyPr>
          <a:lstStyle/>
          <a:p>
            <a:pPr marL="0" indent="0">
              <a:buNone/>
            </a:pPr>
            <a:r>
              <a:rPr lang="en-US" dirty="0"/>
              <a:t>Weekly luggage losses by commuter airline (see excel file)</a:t>
            </a:r>
          </a:p>
          <a:p>
            <a:pPr marL="514350" indent="-514350">
              <a:buFont typeface="+mj-lt"/>
              <a:buAutoNum type="arabicPeriod"/>
            </a:pPr>
            <a:r>
              <a:rPr lang="en-US" dirty="0"/>
              <a:t>Using raw data, create frequency table -&gt;</a:t>
            </a:r>
          </a:p>
          <a:p>
            <a:pPr marL="514350" indent="-514350">
              <a:buFont typeface="+mj-lt"/>
              <a:buAutoNum type="arabicPeriod"/>
            </a:pPr>
            <a:r>
              <a:rPr lang="en-US" dirty="0"/>
              <a:t>Use table to get µ = 1.44 (~1 ½ bags lost per </a:t>
            </a:r>
            <a:r>
              <a:rPr lang="en-US" dirty="0" err="1"/>
              <a:t>wk</a:t>
            </a:r>
            <a:r>
              <a:rPr lang="en-US" dirty="0"/>
              <a:t>)</a:t>
            </a:r>
          </a:p>
          <a:p>
            <a:pPr marL="514350" indent="-514350">
              <a:buFont typeface="+mj-lt"/>
              <a:buAutoNum type="arabicPeriod"/>
            </a:pPr>
            <a:r>
              <a:rPr lang="en-US" dirty="0"/>
              <a:t>Graph the data and the Poisson formula results on the same graph</a:t>
            </a:r>
          </a:p>
          <a:p>
            <a:pPr marL="514350" indent="-514350">
              <a:buFont typeface="+mj-lt"/>
              <a:buAutoNum type="arabicPeriod"/>
            </a:pPr>
            <a:r>
              <a:rPr lang="en-US" dirty="0"/>
              <a:t>It is pretty good fit, </a:t>
            </a:r>
          </a:p>
          <a:p>
            <a:pPr marL="0" indent="0">
              <a:buNone/>
            </a:pPr>
            <a:r>
              <a:rPr lang="en-US" dirty="0"/>
              <a:t>      so we accept the model.</a:t>
            </a:r>
          </a:p>
          <a:p>
            <a:pPr marL="0" indent="0">
              <a:buNone/>
            </a:pPr>
            <a:r>
              <a:rPr lang="en-US" dirty="0"/>
              <a:t>5. Next we ask:</a:t>
            </a:r>
          </a:p>
          <a:p>
            <a:pPr lvl="1"/>
            <a:r>
              <a:rPr lang="en-US" dirty="0"/>
              <a:t>How are bags lost?</a:t>
            </a:r>
          </a:p>
          <a:p>
            <a:pPr lvl="1"/>
            <a:r>
              <a:rPr lang="en-US" dirty="0"/>
              <a:t>Is there an underlying</a:t>
            </a:r>
          </a:p>
          <a:p>
            <a:pPr marL="457200" lvl="1" indent="0">
              <a:buNone/>
            </a:pPr>
            <a:r>
              <a:rPr lang="en-US" dirty="0"/>
              <a:t>   binomial process?</a:t>
            </a:r>
          </a:p>
        </p:txBody>
      </p:sp>
      <p:graphicFrame>
        <p:nvGraphicFramePr>
          <p:cNvPr id="4" name="Table 3"/>
          <p:cNvGraphicFramePr>
            <a:graphicFrameLocks noGrp="1"/>
          </p:cNvGraphicFramePr>
          <p:nvPr>
            <p:extLst/>
          </p:nvPr>
        </p:nvGraphicFramePr>
        <p:xfrm>
          <a:off x="9268791" y="207029"/>
          <a:ext cx="2684670" cy="2200275"/>
        </p:xfrm>
        <a:graphic>
          <a:graphicData uri="http://schemas.openxmlformats.org/drawingml/2006/table">
            <a:tbl>
              <a:tblPr>
                <a:tableStyleId>{5C22544A-7EE6-4342-B048-85BDC9FD1C3A}</a:tableStyleId>
              </a:tblPr>
              <a:tblGrid>
                <a:gridCol w="1458054">
                  <a:extLst>
                    <a:ext uri="{9D8B030D-6E8A-4147-A177-3AD203B41FA5}">
                      <a16:colId xmlns:a16="http://schemas.microsoft.com/office/drawing/2014/main" val="20000"/>
                    </a:ext>
                  </a:extLst>
                </a:gridCol>
                <a:gridCol w="1226616">
                  <a:extLst>
                    <a:ext uri="{9D8B030D-6E8A-4147-A177-3AD203B41FA5}">
                      <a16:colId xmlns:a16="http://schemas.microsoft.com/office/drawing/2014/main" val="20001"/>
                    </a:ext>
                  </a:extLst>
                </a:gridCol>
              </a:tblGrid>
              <a:tr h="294156">
                <a:tc>
                  <a:txBody>
                    <a:bodyPr/>
                    <a:lstStyle/>
                    <a:p>
                      <a:pPr algn="l" fontAlgn="b"/>
                      <a:r>
                        <a:rPr lang="en-US" sz="2000" u="none" strike="noStrike">
                          <a:effectLst/>
                        </a:rPr>
                        <a:t>#of bags lost</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frequency</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0"/>
                  </a:ext>
                </a:extLst>
              </a:tr>
              <a:tr h="294156">
                <a:tc>
                  <a:txBody>
                    <a:bodyPr/>
                    <a:lstStyle/>
                    <a:p>
                      <a:pPr algn="r" fontAlgn="b"/>
                      <a:r>
                        <a:rPr lang="en-US" sz="2000" u="none" strike="noStrike">
                          <a:effectLst/>
                        </a:rPr>
                        <a:t>0</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9</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1"/>
                  </a:ext>
                </a:extLst>
              </a:tr>
              <a:tr h="294156">
                <a:tc>
                  <a:txBody>
                    <a:bodyPr/>
                    <a:lstStyle/>
                    <a:p>
                      <a:pPr algn="r" fontAlgn="b"/>
                      <a:r>
                        <a:rPr lang="en-US" sz="2000" u="none" strike="noStrike">
                          <a:effectLst/>
                        </a:rPr>
                        <a:t>1</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13</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2"/>
                  </a:ext>
                </a:extLst>
              </a:tr>
              <a:tr h="294156">
                <a:tc>
                  <a:txBody>
                    <a:bodyPr/>
                    <a:lstStyle/>
                    <a:p>
                      <a:pPr algn="r" fontAlgn="b"/>
                      <a:r>
                        <a:rPr lang="en-US" sz="2000" u="none" strike="noStrike">
                          <a:effectLst/>
                        </a:rPr>
                        <a:t>2</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10</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3"/>
                  </a:ext>
                </a:extLst>
              </a:tr>
              <a:tr h="294156">
                <a:tc>
                  <a:txBody>
                    <a:bodyPr/>
                    <a:lstStyle/>
                    <a:p>
                      <a:pPr algn="r" fontAlgn="b"/>
                      <a:r>
                        <a:rPr lang="en-US" sz="2000" u="none" strike="noStrike">
                          <a:effectLst/>
                        </a:rPr>
                        <a:t>3</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5</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4"/>
                  </a:ext>
                </a:extLst>
              </a:tr>
              <a:tr h="294156">
                <a:tc>
                  <a:txBody>
                    <a:bodyPr/>
                    <a:lstStyle/>
                    <a:p>
                      <a:pPr algn="r" fontAlgn="b"/>
                      <a:r>
                        <a:rPr lang="en-US" sz="2000" u="none" strike="noStrike" dirty="0">
                          <a:effectLst/>
                        </a:rPr>
                        <a:t>4</a:t>
                      </a:r>
                      <a:endParaRPr lang="en-US"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a:effectLst/>
                        </a:rPr>
                        <a:t>2</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5"/>
                  </a:ext>
                </a:extLst>
              </a:tr>
              <a:tr h="294156">
                <a:tc>
                  <a:txBody>
                    <a:bodyPr/>
                    <a:lstStyle/>
                    <a:p>
                      <a:pPr algn="l" fontAlgn="b"/>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000" u="none" strike="noStrike" dirty="0">
                          <a:effectLst/>
                        </a:rPr>
                        <a:t>39</a:t>
                      </a:r>
                      <a:endParaRPr lang="en-US"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006"/>
                  </a:ext>
                </a:extLst>
              </a:tr>
            </a:tbl>
          </a:graphicData>
        </a:graphic>
      </p:graphicFrame>
      <p:graphicFrame>
        <p:nvGraphicFramePr>
          <p:cNvPr id="5" name="Chart 4"/>
          <p:cNvGraphicFramePr>
            <a:graphicFrameLocks/>
          </p:cNvGraphicFramePr>
          <p:nvPr>
            <p:extLst/>
          </p:nvPr>
        </p:nvGraphicFramePr>
        <p:xfrm>
          <a:off x="5174972" y="3322983"/>
          <a:ext cx="6566454" cy="353501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89215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Graphic spid="5"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9594"/>
            <a:ext cx="10515600" cy="1325563"/>
          </a:xfrm>
        </p:spPr>
        <p:txBody>
          <a:bodyPr/>
          <a:lstStyle/>
          <a:p>
            <a:r>
              <a:rPr lang="en-US" dirty="0"/>
              <a:t>Airplane crashes exercise (1 of 4)</a:t>
            </a:r>
          </a:p>
        </p:txBody>
      </p:sp>
      <p:sp>
        <p:nvSpPr>
          <p:cNvPr id="3" name="Content Placeholder 2"/>
          <p:cNvSpPr>
            <a:spLocks noGrp="1"/>
          </p:cNvSpPr>
          <p:nvPr>
            <p:ph idx="1"/>
          </p:nvPr>
        </p:nvSpPr>
        <p:spPr>
          <a:xfrm>
            <a:off x="520146" y="1505157"/>
            <a:ext cx="10833654" cy="4336636"/>
          </a:xfrm>
        </p:spPr>
        <p:txBody>
          <a:bodyPr/>
          <a:lstStyle/>
          <a:p>
            <a:pPr marL="0" indent="0">
              <a:buNone/>
            </a:pPr>
            <a:r>
              <a:rPr lang="en-US" dirty="0"/>
              <a:t>Fatal commercial airplane crashes worldwide occur at rate of ~10 per yr. </a:t>
            </a:r>
          </a:p>
          <a:p>
            <a:pPr marL="0" indent="0">
              <a:buNone/>
            </a:pPr>
            <a:r>
              <a:rPr lang="en-US" dirty="0"/>
              <a:t>http://www.planecrashinfo.com/cause.htm</a:t>
            </a:r>
          </a:p>
          <a:p>
            <a:pPr marL="514350" indent="-514350">
              <a:buFont typeface="+mj-lt"/>
              <a:buAutoNum type="arabicPeriod"/>
            </a:pPr>
            <a:r>
              <a:rPr lang="en-US" dirty="0"/>
              <a:t>Give 2 reasons for assuming that such crashes are Poisson events and 2 reasons that question the use of Poisson.</a:t>
            </a:r>
          </a:p>
          <a:p>
            <a:pPr marL="514350" indent="-514350">
              <a:buFont typeface="+mj-lt"/>
              <a:buAutoNum type="arabicPeriod"/>
            </a:pPr>
            <a:r>
              <a:rPr lang="en-US" dirty="0"/>
              <a:t>What is the probability that six or more crashes will occur next year?</a:t>
            </a:r>
          </a:p>
        </p:txBody>
      </p:sp>
    </p:spTree>
    <p:extLst>
      <p:ext uri="{BB962C8B-B14F-4D97-AF65-F5344CB8AC3E}">
        <p14:creationId xmlns:p14="http://schemas.microsoft.com/office/powerpoint/2010/main" val="1506554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3333"/>
            <a:ext cx="10515600" cy="1325563"/>
          </a:xfrm>
        </p:spPr>
        <p:txBody>
          <a:bodyPr/>
          <a:lstStyle/>
          <a:p>
            <a:r>
              <a:rPr lang="en-US" dirty="0"/>
              <a:t>Airplane crashes exercise (2 of 4)</a:t>
            </a:r>
          </a:p>
        </p:txBody>
      </p:sp>
      <p:sp>
        <p:nvSpPr>
          <p:cNvPr id="3" name="Content Placeholder 2"/>
          <p:cNvSpPr>
            <a:spLocks noGrp="1"/>
          </p:cNvSpPr>
          <p:nvPr>
            <p:ph idx="1"/>
          </p:nvPr>
        </p:nvSpPr>
        <p:spPr>
          <a:xfrm>
            <a:off x="477864" y="1250613"/>
            <a:ext cx="11236271" cy="5010701"/>
          </a:xfrm>
        </p:spPr>
        <p:txBody>
          <a:bodyPr>
            <a:normAutofit lnSpcReduction="10000"/>
          </a:bodyPr>
          <a:lstStyle/>
          <a:p>
            <a:pPr marL="0" indent="0">
              <a:buNone/>
            </a:pPr>
            <a:r>
              <a:rPr lang="en-US" dirty="0"/>
              <a:t>Fatal commercial airplane crashes worldwide occur at rate of ~10 per yr. </a:t>
            </a:r>
          </a:p>
          <a:p>
            <a:pPr marL="514350" indent="-514350">
              <a:buFont typeface="+mj-lt"/>
              <a:buAutoNum type="arabicPeriod"/>
            </a:pPr>
            <a:r>
              <a:rPr lang="en-US" dirty="0"/>
              <a:t>Give 2 reasons for assuming that such crashes are Poisson events and 2 reasons that question the use of Poisson.</a:t>
            </a:r>
          </a:p>
          <a:p>
            <a:pPr marL="0" indent="0">
              <a:buNone/>
            </a:pPr>
            <a:r>
              <a:rPr lang="en-US" dirty="0"/>
              <a:t>Poisson:</a:t>
            </a:r>
          </a:p>
          <a:p>
            <a:r>
              <a:rPr lang="en-US" dirty="0"/>
              <a:t>Rate does change within a year (higher during periods of extreme weather), but this problem asks what happens within one year. Rate is not going to change much from year to year.</a:t>
            </a:r>
          </a:p>
          <a:p>
            <a:r>
              <a:rPr lang="en-US" dirty="0"/>
              <a:t>Especially for the last 20 years, crashes are isolated events i.e., particular kinds of planes do not have vulnerabilities that result in a string of crashes.</a:t>
            </a:r>
          </a:p>
          <a:p>
            <a:pPr marL="0" indent="0" algn="ctr">
              <a:buNone/>
            </a:pPr>
            <a:r>
              <a:rPr lang="en-US" dirty="0"/>
              <a:t>(as has happened in previous decades, see for instance problems with DC10:</a:t>
            </a:r>
          </a:p>
          <a:p>
            <a:pPr marL="0" indent="0" algn="ctr">
              <a:buNone/>
            </a:pPr>
            <a:r>
              <a:rPr lang="en-US" dirty="0"/>
              <a:t>http://www.erebus.co.nz/background/mcdonnelldouglasdc10.aspx) </a:t>
            </a:r>
          </a:p>
        </p:txBody>
      </p:sp>
    </p:spTree>
    <p:extLst>
      <p:ext uri="{BB962C8B-B14F-4D97-AF65-F5344CB8AC3E}">
        <p14:creationId xmlns:p14="http://schemas.microsoft.com/office/powerpoint/2010/main" val="395755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dirty="0"/>
              <a:t>Airplane crashes exercise (3 of 4)</a:t>
            </a:r>
          </a:p>
        </p:txBody>
      </p:sp>
      <p:sp>
        <p:nvSpPr>
          <p:cNvPr id="3" name="Content Placeholder 2"/>
          <p:cNvSpPr>
            <a:spLocks noGrp="1"/>
          </p:cNvSpPr>
          <p:nvPr>
            <p:ph idx="1"/>
          </p:nvPr>
        </p:nvSpPr>
        <p:spPr>
          <a:xfrm>
            <a:off x="838200" y="1325562"/>
            <a:ext cx="10730948" cy="4920255"/>
          </a:xfrm>
        </p:spPr>
        <p:txBody>
          <a:bodyPr/>
          <a:lstStyle/>
          <a:p>
            <a:pPr marL="0" indent="0">
              <a:buNone/>
            </a:pPr>
            <a:r>
              <a:rPr lang="en-US" dirty="0"/>
              <a:t>Fatal commercial airplane crashes worldwide occur at rate of ~10 per yr. </a:t>
            </a:r>
          </a:p>
          <a:p>
            <a:pPr marL="514350" indent="-514350">
              <a:buFont typeface="+mj-lt"/>
              <a:buAutoNum type="arabicPeriod"/>
            </a:pPr>
            <a:r>
              <a:rPr lang="en-US" dirty="0"/>
              <a:t>Give 2 reasons for assuming that such crashes are Poisson events and 2 reasons that question the use of Poisson.</a:t>
            </a:r>
          </a:p>
          <a:p>
            <a:pPr marL="0" indent="0">
              <a:buNone/>
            </a:pPr>
            <a:r>
              <a:rPr lang="en-US" dirty="0"/>
              <a:t>Not Poisson:</a:t>
            </a:r>
          </a:p>
          <a:p>
            <a:r>
              <a:rPr lang="en-US" dirty="0"/>
              <a:t>Rate does change within a year, especially if a country has areas of harsh weather in the winter. Also planes tend to travel full (and hence are more likely to crash) during holiday times. But if the period of measurement is 1 year, we can ignore.</a:t>
            </a:r>
          </a:p>
          <a:p>
            <a:r>
              <a:rPr lang="en-US" dirty="0"/>
              <a:t>Planes on occasion will crash into each other (hence not independent), but this has become extremely rare, especially large commercial with large commercial.</a:t>
            </a:r>
          </a:p>
        </p:txBody>
      </p:sp>
    </p:spTree>
    <p:extLst>
      <p:ext uri="{BB962C8B-B14F-4D97-AF65-F5344CB8AC3E}">
        <p14:creationId xmlns:p14="http://schemas.microsoft.com/office/powerpoint/2010/main" val="1184734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dirty="0"/>
              <a:t>Airplane crashes exercise (4 of 4)</a:t>
            </a:r>
          </a:p>
        </p:txBody>
      </p:sp>
      <p:sp>
        <p:nvSpPr>
          <p:cNvPr id="3" name="Content Placeholder 2"/>
          <p:cNvSpPr>
            <a:spLocks noGrp="1"/>
          </p:cNvSpPr>
          <p:nvPr>
            <p:ph idx="1"/>
          </p:nvPr>
        </p:nvSpPr>
        <p:spPr>
          <a:xfrm>
            <a:off x="675249" y="1325563"/>
            <a:ext cx="10678551" cy="4628184"/>
          </a:xfrm>
        </p:spPr>
        <p:txBody>
          <a:bodyPr>
            <a:normAutofit/>
          </a:bodyPr>
          <a:lstStyle/>
          <a:p>
            <a:pPr marL="0" indent="0">
              <a:buNone/>
            </a:pPr>
            <a:r>
              <a:rPr lang="en-US" dirty="0"/>
              <a:t>Fatal commercial airplane crashes worldwide occur at rate of ~10 per yr. </a:t>
            </a:r>
          </a:p>
          <a:p>
            <a:pPr marL="514350" indent="-514350">
              <a:buFont typeface="+mj-lt"/>
              <a:buAutoNum type="arabicPeriod" startAt="2"/>
            </a:pPr>
            <a:r>
              <a:rPr lang="en-US" dirty="0"/>
              <a:t>What is the probability that 6 or more crashes will occur next year?</a:t>
            </a:r>
          </a:p>
          <a:p>
            <a:pPr marL="0" indent="0">
              <a:buNone/>
            </a:pPr>
            <a:r>
              <a:rPr lang="en-US" dirty="0"/>
              <a:t>This is a Poisson problem:</a:t>
            </a:r>
          </a:p>
          <a:p>
            <a:pPr marL="0" indent="0">
              <a:buNone/>
            </a:pPr>
            <a:r>
              <a:rPr lang="en-US" dirty="0"/>
              <a:t>P(X</a:t>
            </a:r>
            <a:r>
              <a:rPr lang="en-US" baseline="-25000" dirty="0"/>
              <a:t> </a:t>
            </a:r>
            <a:r>
              <a:rPr lang="en-US" dirty="0"/>
              <a:t>≥ 6)=1−P(X=0, 1, 2, 3, 4 or 5)</a:t>
            </a:r>
          </a:p>
          <a:p>
            <a:pPr marL="0" indent="0">
              <a:buNone/>
            </a:pPr>
            <a:r>
              <a:rPr lang="en-US" dirty="0"/>
              <a:t>=1−e</a:t>
            </a:r>
            <a:r>
              <a:rPr lang="en-US" baseline="30000" dirty="0"/>
              <a:t>−10</a:t>
            </a:r>
            <a:r>
              <a:rPr lang="en-US" dirty="0"/>
              <a:t>(1+10/1+10</a:t>
            </a:r>
            <a:r>
              <a:rPr lang="en-US" baseline="30000" dirty="0"/>
              <a:t>2</a:t>
            </a:r>
            <a:r>
              <a:rPr lang="en-US" dirty="0"/>
              <a:t>/2+10</a:t>
            </a:r>
            <a:r>
              <a:rPr lang="en-US" baseline="30000" dirty="0"/>
              <a:t>3</a:t>
            </a:r>
            <a:r>
              <a:rPr lang="en-US" dirty="0"/>
              <a:t>/6+10</a:t>
            </a:r>
            <a:r>
              <a:rPr lang="en-US" baseline="30000" dirty="0"/>
              <a:t>4</a:t>
            </a:r>
            <a:r>
              <a:rPr lang="en-US" dirty="0"/>
              <a:t>/24+10</a:t>
            </a:r>
            <a:r>
              <a:rPr lang="en-US" baseline="30000" dirty="0"/>
              <a:t>5</a:t>
            </a:r>
            <a:r>
              <a:rPr lang="en-US" dirty="0"/>
              <a:t>/120) = .9329</a:t>
            </a:r>
          </a:p>
          <a:p>
            <a:pPr marL="0" indent="0">
              <a:buNone/>
            </a:pPr>
            <a:r>
              <a:rPr lang="en-US" dirty="0"/>
              <a:t>So there is a 93% chance that 6 or more crashes will occur next year.</a:t>
            </a:r>
          </a:p>
          <a:p>
            <a:pPr marL="0" indent="0">
              <a:buNone/>
            </a:pPr>
            <a:r>
              <a:rPr lang="en-US" sz="2400" dirty="0"/>
              <a:t>Here are the Excel commands:</a:t>
            </a:r>
          </a:p>
          <a:p>
            <a:pPr marL="0" indent="0">
              <a:buNone/>
            </a:pPr>
            <a:r>
              <a:rPr lang="en-US" sz="2400" dirty="0"/>
              <a:t>=1-EXP(-10)*(1+10/1+10^2/2+10^3/6+10^4/24+10^5/120)</a:t>
            </a:r>
          </a:p>
          <a:p>
            <a:pPr marL="0" indent="0">
              <a:buNone/>
            </a:pPr>
            <a:r>
              <a:rPr lang="en-US" sz="2400" dirty="0"/>
              <a:t>=1-POISSON.DIST(5,10,TRUE)</a:t>
            </a:r>
          </a:p>
        </p:txBody>
      </p:sp>
    </p:spTree>
    <p:extLst>
      <p:ext uri="{BB962C8B-B14F-4D97-AF65-F5344CB8AC3E}">
        <p14:creationId xmlns:p14="http://schemas.microsoft.com/office/powerpoint/2010/main" val="1696558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BCB2A-D8DD-444C-A1BC-4C1EDF0C0AB8}"/>
              </a:ext>
            </a:extLst>
          </p:cNvPr>
          <p:cNvSpPr>
            <a:spLocks noGrp="1"/>
          </p:cNvSpPr>
          <p:nvPr>
            <p:ph type="title"/>
          </p:nvPr>
        </p:nvSpPr>
        <p:spPr>
          <a:xfrm>
            <a:off x="838200" y="148113"/>
            <a:ext cx="10515600" cy="1325563"/>
          </a:xfrm>
        </p:spPr>
        <p:txBody>
          <a:bodyPr/>
          <a:lstStyle/>
          <a:p>
            <a:r>
              <a:rPr lang="en-US" dirty="0"/>
              <a:t>Busy restaurant during peak time example</a:t>
            </a:r>
          </a:p>
        </p:txBody>
      </p:sp>
      <p:sp>
        <p:nvSpPr>
          <p:cNvPr id="3" name="Content Placeholder 2">
            <a:extLst>
              <a:ext uri="{FF2B5EF4-FFF2-40B4-BE49-F238E27FC236}">
                <a16:creationId xmlns:a16="http://schemas.microsoft.com/office/drawing/2014/main" id="{CD031A8E-1575-4842-9549-B1CB89A73732}"/>
              </a:ext>
            </a:extLst>
          </p:cNvPr>
          <p:cNvSpPr>
            <a:spLocks noGrp="1"/>
          </p:cNvSpPr>
          <p:nvPr>
            <p:ph idx="1"/>
          </p:nvPr>
        </p:nvSpPr>
        <p:spPr>
          <a:xfrm>
            <a:off x="343241" y="1459865"/>
            <a:ext cx="10515600" cy="5250022"/>
          </a:xfrm>
        </p:spPr>
        <p:txBody>
          <a:bodyPr>
            <a:normAutofit/>
          </a:bodyPr>
          <a:lstStyle/>
          <a:p>
            <a:pPr marL="0" indent="0">
              <a:buNone/>
            </a:pPr>
            <a:r>
              <a:rPr lang="en-US" dirty="0"/>
              <a:t>4 parties arrive on average every 10 minutes at a busy restaurant on a Friday evening. For a given 10 minute period, what is chance that</a:t>
            </a:r>
          </a:p>
          <a:p>
            <a:pPr marL="514350" indent="-514350">
              <a:buFont typeface="+mj-lt"/>
              <a:buAutoNum type="arabicPeriod"/>
            </a:pPr>
            <a:r>
              <a:rPr lang="en-US" dirty="0"/>
              <a:t>No parties arrive?</a:t>
            </a:r>
          </a:p>
          <a:p>
            <a:pPr marL="514350" indent="-514350">
              <a:buFont typeface="+mj-lt"/>
              <a:buAutoNum type="arabicPeriod"/>
            </a:pPr>
            <a:r>
              <a:rPr lang="en-US" dirty="0"/>
              <a:t>At most 1 party arrives?</a:t>
            </a:r>
          </a:p>
          <a:p>
            <a:pPr marL="514350" indent="-514350">
              <a:buFont typeface="+mj-lt"/>
              <a:buAutoNum type="arabicPeriod"/>
            </a:pPr>
            <a:r>
              <a:rPr lang="en-US" dirty="0"/>
              <a:t>2 parties arrive?</a:t>
            </a:r>
          </a:p>
          <a:p>
            <a:pPr marL="514350" indent="-514350">
              <a:buFont typeface="+mj-lt"/>
              <a:buAutoNum type="arabicPeriod"/>
            </a:pPr>
            <a:r>
              <a:rPr lang="en-US" dirty="0"/>
              <a:t>At least 4 parties arrive?</a:t>
            </a:r>
          </a:p>
          <a:p>
            <a:pPr marL="514350" indent="-514350">
              <a:buFont typeface="+mj-lt"/>
              <a:buAutoNum type="arabicPeriod"/>
            </a:pPr>
            <a:r>
              <a:rPr lang="en-US" dirty="0"/>
              <a:t>At least 8 parties arrive?</a:t>
            </a:r>
          </a:p>
          <a:p>
            <a:pPr marL="0" indent="0">
              <a:buNone/>
            </a:pPr>
            <a:r>
              <a:rPr lang="en-US" dirty="0"/>
              <a:t>In Excel sheet-&gt;, you will</a:t>
            </a:r>
          </a:p>
          <a:p>
            <a:pPr marL="0" indent="0">
              <a:buNone/>
            </a:pPr>
            <a:r>
              <a:rPr lang="en-US" dirty="0"/>
              <a:t>find the answers and commands</a:t>
            </a:r>
          </a:p>
        </p:txBody>
      </p:sp>
      <p:graphicFrame>
        <p:nvGraphicFramePr>
          <p:cNvPr id="4" name="Object 3">
            <a:extLst>
              <a:ext uri="{FF2B5EF4-FFF2-40B4-BE49-F238E27FC236}">
                <a16:creationId xmlns:a16="http://schemas.microsoft.com/office/drawing/2014/main" id="{C87AA765-543C-4D22-B66C-0548A7377380}"/>
              </a:ext>
            </a:extLst>
          </p:cNvPr>
          <p:cNvGraphicFramePr>
            <a:graphicFrameLocks noChangeAspect="1"/>
          </p:cNvGraphicFramePr>
          <p:nvPr>
            <p:extLst>
              <p:ext uri="{D42A27DB-BD31-4B8C-83A1-F6EECF244321}">
                <p14:modId xmlns:p14="http://schemas.microsoft.com/office/powerpoint/2010/main" val="3972570625"/>
              </p:ext>
            </p:extLst>
          </p:nvPr>
        </p:nvGraphicFramePr>
        <p:xfrm>
          <a:off x="5601041" y="2342356"/>
          <a:ext cx="6410936" cy="3498850"/>
        </p:xfrm>
        <a:graphic>
          <a:graphicData uri="http://schemas.openxmlformats.org/presentationml/2006/ole">
            <mc:AlternateContent xmlns:mc="http://schemas.openxmlformats.org/markup-compatibility/2006">
              <mc:Choice xmlns:v="urn:schemas-microsoft-com:vml" Requires="v">
                <p:oleObj spid="_x0000_s8195" name="Worksheet" r:id="rId3" imgW="2809815" imgH="1533493" progId="Excel.Sheet.12">
                  <p:embed/>
                </p:oleObj>
              </mc:Choice>
              <mc:Fallback>
                <p:oleObj name="Worksheet" r:id="rId3" imgW="2809815" imgH="1533493" progId="Excel.Sheet.12">
                  <p:embed/>
                  <p:pic>
                    <p:nvPicPr>
                      <p:cNvPr id="0" name=""/>
                      <p:cNvPicPr/>
                      <p:nvPr/>
                    </p:nvPicPr>
                    <p:blipFill>
                      <a:blip r:embed="rId4"/>
                      <a:stretch>
                        <a:fillRect/>
                      </a:stretch>
                    </p:blipFill>
                    <p:spPr>
                      <a:xfrm>
                        <a:off x="5601041" y="2342356"/>
                        <a:ext cx="6410936" cy="3498850"/>
                      </a:xfrm>
                      <a:prstGeom prst="rect">
                        <a:avLst/>
                      </a:prstGeom>
                    </p:spPr>
                  </p:pic>
                </p:oleObj>
              </mc:Fallback>
            </mc:AlternateContent>
          </a:graphicData>
        </a:graphic>
      </p:graphicFrame>
    </p:spTree>
    <p:extLst>
      <p:ext uri="{BB962C8B-B14F-4D97-AF65-F5344CB8AC3E}">
        <p14:creationId xmlns:p14="http://schemas.microsoft.com/office/powerpoint/2010/main" val="1899447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A02E6-A06F-4417-BAE5-002F03875C31}"/>
              </a:ext>
            </a:extLst>
          </p:cNvPr>
          <p:cNvSpPr>
            <a:spLocks noGrp="1"/>
          </p:cNvSpPr>
          <p:nvPr>
            <p:ph type="title"/>
          </p:nvPr>
        </p:nvSpPr>
        <p:spPr>
          <a:xfrm>
            <a:off x="838200" y="76418"/>
            <a:ext cx="10515600" cy="1325563"/>
          </a:xfrm>
        </p:spPr>
        <p:txBody>
          <a:bodyPr/>
          <a:lstStyle/>
          <a:p>
            <a:r>
              <a:rPr lang="en-US" dirty="0"/>
              <a:t>Motivation and definition of Poisson</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91F18DB3-A77D-430A-B6AF-B4015AF98738}"/>
                  </a:ext>
                </a:extLst>
              </p:cNvPr>
              <p:cNvSpPr>
                <a:spLocks noGrp="1"/>
              </p:cNvSpPr>
              <p:nvPr>
                <p:ph idx="1"/>
              </p:nvPr>
            </p:nvSpPr>
            <p:spPr>
              <a:xfrm>
                <a:off x="480645" y="1401980"/>
                <a:ext cx="10791092" cy="4828338"/>
              </a:xfrm>
            </p:spPr>
            <p:txBody>
              <a:bodyPr>
                <a:normAutofit/>
              </a:bodyPr>
              <a:lstStyle/>
              <a:p>
                <a:pPr marL="0" indent="0">
                  <a:buNone/>
                </a:pPr>
                <a:r>
                  <a:rPr lang="en-US" dirty="0"/>
                  <a:t>Often in binomial situation, #trials n is large &amp; probability of success p is small (airplane crash, radioactivity). Let </a:t>
                </a:r>
                <a:r>
                  <a:rPr lang="en-US" dirty="0">
                    <a:sym typeface="Symbol" panose="05050102010706020507" pitchFamily="18" charset="2"/>
                  </a:rPr>
                  <a:t> =np &amp; for </a:t>
                </a:r>
                <a14:m>
                  <m:oMath xmlns:m="http://schemas.openxmlformats.org/officeDocument/2006/math">
                    <m:r>
                      <a:rPr lang="en-US" i="1">
                        <a:latin typeface="Cambria Math" panose="02040503050406030204" pitchFamily="18" charset="0"/>
                        <a:sym typeface="Symbol" panose="05050102010706020507" pitchFamily="18" charset="2"/>
                      </a:rPr>
                      <m:t>𝑖</m:t>
                    </m:r>
                    <m:r>
                      <a:rPr lang="en-US" i="1">
                        <a:latin typeface="Cambria Math" panose="02040503050406030204" pitchFamily="18" charset="0"/>
                        <a:sym typeface="Symbol" panose="05050102010706020507" pitchFamily="18" charset="2"/>
                      </a:rPr>
                      <m:t>=0, 1, 2, …</m:t>
                    </m:r>
                  </m:oMath>
                </a14:m>
                <a:r>
                  <a:rPr lang="en-US" dirty="0">
                    <a:sym typeface="Symbol" panose="05050102010706020507" pitchFamily="18" charset="2"/>
                  </a:rPr>
                  <a:t> define:</a:t>
                </a:r>
              </a:p>
              <a:p>
                <a:pPr marL="0" indent="0">
                  <a:buNone/>
                </a:pPr>
                <a:endParaRPr lang="en-US" sz="2000" dirty="0">
                  <a:sym typeface="Symbol" panose="05050102010706020507" pitchFamily="18" charset="2"/>
                </a:endParaRPr>
              </a:p>
              <a:p>
                <a:pPr marL="0" indent="0">
                  <a:buNone/>
                </a:pPr>
                <a:r>
                  <a:rPr lang="en-US" dirty="0">
                    <a:sym typeface="Symbol" panose="05050102010706020507" pitchFamily="18" charset="2"/>
                  </a:rPr>
                  <a:t>						</a:t>
                </a:r>
                <a:endParaRPr lang="en-US" sz="1600" dirty="0">
                  <a:sym typeface="Symbol" panose="05050102010706020507" pitchFamily="18" charset="2"/>
                </a:endParaRPr>
              </a:p>
              <a:p>
                <a:pPr marL="0" indent="0">
                  <a:buNone/>
                </a:pPr>
                <a:r>
                  <a:rPr lang="en-US" dirty="0">
                    <a:sym typeface="Symbol" panose="05050102010706020507" pitchFamily="18" charset="2"/>
                  </a:rPr>
                  <a:t>Then X is a RV &amp; closely approximates underlying binomial distribution.</a:t>
                </a:r>
              </a:p>
              <a:p>
                <a:pPr marL="0" indent="0">
                  <a:buNone/>
                </a:pPr>
                <a:r>
                  <a:rPr lang="en-US" b="1" dirty="0">
                    <a:sym typeface="Symbol" panose="05050102010706020507" pitchFamily="18" charset="2"/>
                  </a:rPr>
                  <a:t>Proof X is distribution</a:t>
                </a:r>
                <a:r>
                  <a:rPr lang="en-US" dirty="0">
                    <a:sym typeface="Symbol" panose="05050102010706020507" pitchFamily="18" charset="2"/>
                  </a:rPr>
                  <a:t>: probabilities are clearly  0. Sum of </a:t>
                </a:r>
                <a:r>
                  <a:rPr lang="en-US" dirty="0" err="1">
                    <a:sym typeface="Symbol" panose="05050102010706020507" pitchFamily="18" charset="2"/>
                  </a:rPr>
                  <a:t>probs</a:t>
                </a:r>
                <a:r>
                  <a:rPr lang="en-US" dirty="0">
                    <a:sym typeface="Symbol" panose="05050102010706020507" pitchFamily="18" charset="2"/>
                  </a:rPr>
                  <a:t> is</a:t>
                </a:r>
              </a:p>
              <a:p>
                <a:pPr marL="0" indent="0">
                  <a:buNone/>
                </a:pPr>
                <a14:m>
                  <m:oMathPara xmlns:m="http://schemas.openxmlformats.org/officeDocument/2006/math">
                    <m:oMathParaPr>
                      <m:jc m:val="centerGroup"/>
                    </m:oMathParaPr>
                    <m:oMath xmlns:m="http://schemas.openxmlformats.org/officeDocument/2006/math">
                      <m:nary>
                        <m:naryPr>
                          <m:chr m:val="∑"/>
                          <m:ctrlPr>
                            <a:rPr lang="en-US" i="1">
                              <a:latin typeface="Cambria Math" panose="02040503050406030204" pitchFamily="18" charset="0"/>
                              <a:sym typeface="Symbol" panose="05050102010706020507" pitchFamily="18" charset="2"/>
                            </a:rPr>
                          </m:ctrlPr>
                        </m:naryPr>
                        <m:sub>
                          <m:r>
                            <a:rPr lang="en-US" b="0" i="1" smtClean="0">
                              <a:latin typeface="Cambria Math" panose="02040503050406030204" pitchFamily="18" charset="0"/>
                              <a:sym typeface="Symbol" panose="05050102010706020507" pitchFamily="18" charset="2"/>
                            </a:rPr>
                            <m:t>𝑖</m:t>
                          </m:r>
                          <m:r>
                            <a:rPr lang="en-US" i="1">
                              <a:latin typeface="Cambria Math" panose="02040503050406030204" pitchFamily="18" charset="0"/>
                              <a:sym typeface="Symbol" panose="05050102010706020507" pitchFamily="18" charset="2"/>
                            </a:rPr>
                            <m:t>=0</m:t>
                          </m:r>
                        </m:sub>
                        <m:sup>
                          <m:r>
                            <a:rPr lang="en-US" i="1">
                              <a:latin typeface="Cambria Math" panose="02040503050406030204" pitchFamily="18" charset="0"/>
                              <a:sym typeface="Symbol" panose="05050102010706020507" pitchFamily="18" charset="2"/>
                            </a:rPr>
                            <m:t></m:t>
                          </m:r>
                        </m:sup>
                        <m:e>
                          <m:f>
                            <m:fPr>
                              <m:ctrlPr>
                                <a:rPr lang="en-US" i="1">
                                  <a:latin typeface="Cambria Math" panose="02040503050406030204" pitchFamily="18" charset="0"/>
                                </a:rPr>
                              </m:ctrlPr>
                            </m:fPr>
                            <m:num>
                              <m:sSup>
                                <m:sSupPr>
                                  <m:ctrlPr>
                                    <a:rPr lang="en-US" i="1">
                                      <a:latin typeface="Cambria Math" panose="02040503050406030204" pitchFamily="18" charset="0"/>
                                    </a:rPr>
                                  </m:ctrlPr>
                                </m:sSupPr>
                                <m:e>
                                  <m:r>
                                    <m:rPr>
                                      <m:nor/>
                                    </m:rPr>
                                    <a:rPr lang="en-US" dirty="0">
                                      <a:sym typeface="Symbol" panose="05050102010706020507" pitchFamily="18" charset="2"/>
                                    </a:rPr>
                                    <m:t></m:t>
                                  </m:r>
                                  <m:r>
                                    <m:rPr>
                                      <m:nor/>
                                    </m:rPr>
                                    <a:rPr lang="en-US" b="0" i="0" baseline="30000" smtClean="0">
                                      <a:latin typeface="Cambria Math" panose="02040503050406030204" pitchFamily="18" charset="0"/>
                                    </a:rPr>
                                    <m:t>i</m:t>
                                  </m:r>
                                  <m:r>
                                    <m:rPr>
                                      <m:nor/>
                                    </m:rPr>
                                    <a:rPr lang="en-US">
                                      <a:latin typeface="Cambria Math" panose="02040503050406030204" pitchFamily="18" charset="0"/>
                                    </a:rPr>
                                    <m:t>e</m:t>
                                  </m:r>
                                </m:e>
                                <m:sup>
                                  <m:r>
                                    <a:rPr lang="en-US" i="1">
                                      <a:latin typeface="Cambria Math" panose="02040503050406030204" pitchFamily="18" charset="0"/>
                                    </a:rPr>
                                    <m:t>−</m:t>
                                  </m:r>
                                  <m:r>
                                    <m:rPr>
                                      <m:nor/>
                                    </m:rPr>
                                    <a:rPr lang="en-US" dirty="0">
                                      <a:sym typeface="Symbol" panose="05050102010706020507" pitchFamily="18" charset="2"/>
                                    </a:rPr>
                                    <m:t></m:t>
                                  </m:r>
                                </m:sup>
                              </m:sSup>
                            </m:num>
                            <m:den>
                              <m:r>
                                <a:rPr lang="en-US" b="0" i="1" dirty="0" smtClean="0">
                                  <a:latin typeface="Cambria Math" panose="02040503050406030204" pitchFamily="18" charset="0"/>
                                  <a:sym typeface="Symbol" panose="05050102010706020507" pitchFamily="18" charset="2"/>
                                </a:rPr>
                                <m:t>𝑖</m:t>
                              </m:r>
                              <m:r>
                                <a:rPr lang="en-US" i="1">
                                  <a:latin typeface="Cambria Math" panose="02040503050406030204" pitchFamily="18" charset="0"/>
                                  <a:sym typeface="Symbol" panose="05050102010706020507" pitchFamily="18" charset="2"/>
                                </a:rPr>
                                <m:t>!</m:t>
                              </m:r>
                            </m:den>
                          </m:f>
                        </m:e>
                      </m:nary>
                      <m:r>
                        <a:rPr lang="en-US" i="1">
                          <a:latin typeface="Cambria Math" panose="02040503050406030204" pitchFamily="18" charset="0"/>
                          <a:sym typeface="Symbol" panose="05050102010706020507" pitchFamily="18" charset="2"/>
                        </a:rPr>
                        <m:t>=</m:t>
                      </m:r>
                      <m:sSup>
                        <m:sSupPr>
                          <m:ctrlPr>
                            <a:rPr lang="en-US" i="1">
                              <a:latin typeface="Cambria Math" panose="02040503050406030204" pitchFamily="18" charset="0"/>
                            </a:rPr>
                          </m:ctrlPr>
                        </m:sSupPr>
                        <m:e>
                          <m:r>
                            <m:rPr>
                              <m:nor/>
                            </m:rPr>
                            <a:rPr lang="en-US">
                              <a:latin typeface="Cambria Math" panose="02040503050406030204" pitchFamily="18" charset="0"/>
                            </a:rPr>
                            <m:t>e</m:t>
                          </m:r>
                        </m:e>
                        <m:sup>
                          <m:r>
                            <a:rPr lang="en-US" i="1">
                              <a:latin typeface="Cambria Math" panose="02040503050406030204" pitchFamily="18" charset="0"/>
                            </a:rPr>
                            <m:t>−</m:t>
                          </m:r>
                          <m:r>
                            <m:rPr>
                              <m:nor/>
                            </m:rPr>
                            <a:rPr lang="en-US" dirty="0">
                              <a:sym typeface="Symbol" panose="05050102010706020507" pitchFamily="18" charset="2"/>
                            </a:rPr>
                            <m:t></m:t>
                          </m:r>
                        </m:sup>
                      </m:sSup>
                      <m:nary>
                        <m:naryPr>
                          <m:chr m:val="∑"/>
                          <m:ctrlPr>
                            <a:rPr lang="en-US" i="1">
                              <a:latin typeface="Cambria Math" panose="02040503050406030204" pitchFamily="18" charset="0"/>
                              <a:sym typeface="Symbol" panose="05050102010706020507" pitchFamily="18" charset="2"/>
                            </a:rPr>
                          </m:ctrlPr>
                        </m:naryPr>
                        <m:sub>
                          <m:r>
                            <m:rPr>
                              <m:brk m:alnAt="23"/>
                            </m:rPr>
                            <a:rPr lang="en-US" b="0" i="1" smtClean="0">
                              <a:latin typeface="Cambria Math" panose="02040503050406030204" pitchFamily="18" charset="0"/>
                              <a:sym typeface="Symbol" panose="05050102010706020507" pitchFamily="18" charset="2"/>
                            </a:rPr>
                            <m:t>𝑖</m:t>
                          </m:r>
                          <m:r>
                            <a:rPr lang="en-US" i="1">
                              <a:latin typeface="Cambria Math" panose="02040503050406030204" pitchFamily="18" charset="0"/>
                              <a:sym typeface="Symbol" panose="05050102010706020507" pitchFamily="18" charset="2"/>
                            </a:rPr>
                            <m:t>=0</m:t>
                          </m:r>
                        </m:sub>
                        <m:sup>
                          <m:r>
                            <a:rPr lang="en-US" i="1">
                              <a:latin typeface="Cambria Math" panose="02040503050406030204" pitchFamily="18" charset="0"/>
                              <a:sym typeface="Symbol" panose="05050102010706020507" pitchFamily="18" charset="2"/>
                            </a:rPr>
                            <m:t></m:t>
                          </m:r>
                        </m:sup>
                        <m:e>
                          <m:f>
                            <m:fPr>
                              <m:ctrlPr>
                                <a:rPr lang="en-US" i="1">
                                  <a:latin typeface="Cambria Math" panose="02040503050406030204" pitchFamily="18" charset="0"/>
                                </a:rPr>
                              </m:ctrlPr>
                            </m:fPr>
                            <m:num>
                              <m:sSup>
                                <m:sSupPr>
                                  <m:ctrlPr>
                                    <a:rPr lang="en-US" i="1">
                                      <a:latin typeface="Cambria Math" panose="02040503050406030204" pitchFamily="18" charset="0"/>
                                    </a:rPr>
                                  </m:ctrlPr>
                                </m:sSupPr>
                                <m:e>
                                  <m:r>
                                    <m:rPr>
                                      <m:nor/>
                                    </m:rPr>
                                    <a:rPr lang="en-US" dirty="0">
                                      <a:sym typeface="Symbol" panose="05050102010706020507" pitchFamily="18" charset="2"/>
                                    </a:rPr>
                                    <m:t></m:t>
                                  </m:r>
                                  <m:r>
                                    <m:rPr>
                                      <m:sty m:val="p"/>
                                    </m:rPr>
                                    <a:rPr lang="en-US" b="0" i="0" baseline="30000" smtClean="0">
                                      <a:latin typeface="Cambria Math" panose="02040503050406030204" pitchFamily="18" charset="0"/>
                                    </a:rPr>
                                    <m:t>i</m:t>
                                  </m:r>
                                </m:e>
                                <m:sup>
                                  <m:r>
                                    <a:rPr lang="en-US" i="1">
                                      <a:latin typeface="Cambria Math" panose="02040503050406030204" pitchFamily="18" charset="0"/>
                                    </a:rPr>
                                    <m:t> </m:t>
                                  </m:r>
                                </m:sup>
                              </m:sSup>
                            </m:num>
                            <m:den>
                              <m:r>
                                <a:rPr lang="en-US" b="0" i="1" smtClean="0">
                                  <a:latin typeface="Cambria Math" panose="02040503050406030204" pitchFamily="18" charset="0"/>
                                  <a:sym typeface="Symbol" panose="05050102010706020507" pitchFamily="18" charset="2"/>
                                </a:rPr>
                                <m:t>𝑖</m:t>
                              </m:r>
                              <m:r>
                                <a:rPr lang="en-US" i="1">
                                  <a:latin typeface="Cambria Math" panose="02040503050406030204" pitchFamily="18" charset="0"/>
                                  <a:sym typeface="Symbol" panose="05050102010706020507" pitchFamily="18" charset="2"/>
                                </a:rPr>
                                <m:t>!</m:t>
                              </m:r>
                            </m:den>
                          </m:f>
                          <m:sSup>
                            <m:sSupPr>
                              <m:ctrlPr>
                                <a:rPr lang="en-US" i="1" smtClean="0">
                                  <a:latin typeface="Cambria Math" panose="02040503050406030204" pitchFamily="18" charset="0"/>
                                  <a:sym typeface="Symbol" panose="05050102010706020507" pitchFamily="18" charset="2"/>
                                </a:rPr>
                              </m:ctrlPr>
                            </m:sSupPr>
                            <m:e>
                              <m:r>
                                <a:rPr lang="en-US" b="0" i="1" smtClean="0">
                                  <a:latin typeface="Cambria Math" panose="02040503050406030204" pitchFamily="18" charset="0"/>
                                  <a:sym typeface="Symbol" panose="05050102010706020507" pitchFamily="18" charset="2"/>
                                </a:rPr>
                                <m:t>=</m:t>
                              </m:r>
                            </m:e>
                            <m:sup>
                              <m:r>
                                <a:rPr lang="en-US" b="0" i="1" smtClean="0">
                                  <a:latin typeface="Cambria Math" panose="02040503050406030204" pitchFamily="18" charset="0"/>
                                  <a:sym typeface="Symbol" panose="05050102010706020507" pitchFamily="18" charset="2"/>
                                </a:rPr>
                                <m:t>∗</m:t>
                              </m:r>
                            </m:sup>
                          </m:sSup>
                          <m:sSup>
                            <m:sSupPr>
                              <m:ctrlPr>
                                <a:rPr lang="en-US" i="1">
                                  <a:latin typeface="Cambria Math" panose="02040503050406030204" pitchFamily="18" charset="0"/>
                                </a:rPr>
                              </m:ctrlPr>
                            </m:sSupPr>
                            <m:e>
                              <m:r>
                                <m:rPr>
                                  <m:nor/>
                                </m:rPr>
                                <a:rPr lang="en-US">
                                  <a:latin typeface="Cambria Math" panose="02040503050406030204" pitchFamily="18" charset="0"/>
                                </a:rPr>
                                <m:t>e</m:t>
                              </m:r>
                            </m:e>
                            <m:sup>
                              <m:r>
                                <a:rPr lang="en-US" i="1">
                                  <a:latin typeface="Cambria Math" panose="02040503050406030204" pitchFamily="18" charset="0"/>
                                </a:rPr>
                                <m:t>−</m:t>
                              </m:r>
                              <m:r>
                                <m:rPr>
                                  <m:nor/>
                                </m:rPr>
                                <a:rPr lang="en-US" dirty="0">
                                  <a:sym typeface="Symbol" panose="05050102010706020507" pitchFamily="18" charset="2"/>
                                </a:rPr>
                                <m:t></m:t>
                              </m:r>
                            </m:sup>
                          </m:sSup>
                          <m:sSup>
                            <m:sSupPr>
                              <m:ctrlPr>
                                <a:rPr lang="en-US" i="1">
                                  <a:latin typeface="Cambria Math" panose="02040503050406030204" pitchFamily="18" charset="0"/>
                                </a:rPr>
                              </m:ctrlPr>
                            </m:sSupPr>
                            <m:e>
                              <m:r>
                                <m:rPr>
                                  <m:nor/>
                                </m:rPr>
                                <a:rPr lang="en-US">
                                  <a:latin typeface="Cambria Math" panose="02040503050406030204" pitchFamily="18" charset="0"/>
                                </a:rPr>
                                <m:t>e</m:t>
                              </m:r>
                            </m:e>
                            <m:sup>
                              <m:r>
                                <m:rPr>
                                  <m:nor/>
                                </m:rPr>
                                <a:rPr lang="en-US" dirty="0">
                                  <a:sym typeface="Symbol" panose="05050102010706020507" pitchFamily="18" charset="2"/>
                                </a:rPr>
                                <m:t></m:t>
                              </m:r>
                            </m:sup>
                          </m:sSup>
                          <m:r>
                            <a:rPr lang="en-US" i="1" dirty="0">
                              <a:latin typeface="Cambria Math" panose="02040503050406030204" pitchFamily="18" charset="0"/>
                              <a:sym typeface="Symbol" panose="05050102010706020507" pitchFamily="18" charset="2"/>
                            </a:rPr>
                            <m:t>=1</m:t>
                          </m:r>
                        </m:e>
                      </m:nary>
                    </m:oMath>
                  </m:oMathPara>
                </a14:m>
                <a:endParaRPr lang="en-US" dirty="0">
                  <a:sym typeface="Symbol" panose="05050102010706020507" pitchFamily="18" charset="2"/>
                </a:endParaRPr>
              </a:p>
              <a:p>
                <a:pPr marL="0" indent="0">
                  <a:buNone/>
                </a:pPr>
                <a:r>
                  <a:rPr lang="en-US" b="1" dirty="0"/>
                  <a:t>Exercise</a:t>
                </a:r>
                <a:r>
                  <a:rPr lang="en-US" dirty="0"/>
                  <a:t>: use Excel to graph a finite portion of distribution &amp; to verify that above sum = 1 for </a:t>
                </a:r>
                <a:r>
                  <a:rPr lang="en-US" dirty="0">
                    <a:latin typeface="SymbolPi" panose="02000500070000020004" pitchFamily="2" charset="0"/>
                  </a:rPr>
                  <a:t>l = 0.1, 1 &amp; 5 [</a:t>
                </a:r>
                <a14:m>
                  <m:oMath xmlns:m="http://schemas.openxmlformats.org/officeDocument/2006/math">
                    <m:sSup>
                      <m:sSupPr>
                        <m:ctrlPr>
                          <a:rPr lang="en-US" i="1">
                            <a:latin typeface="Cambria Math" panose="02040503050406030204" pitchFamily="18" charset="0"/>
                            <a:sym typeface="Symbol" panose="05050102010706020507" pitchFamily="18" charset="2"/>
                          </a:rPr>
                        </m:ctrlPr>
                      </m:sSupPr>
                      <m:e>
                        <m:r>
                          <a:rPr lang="en-US" i="1">
                            <a:latin typeface="Cambria Math" panose="02040503050406030204" pitchFamily="18" charset="0"/>
                            <a:sym typeface="Symbol" panose="05050102010706020507" pitchFamily="18" charset="2"/>
                          </a:rPr>
                          <m:t>=</m:t>
                        </m:r>
                      </m:e>
                      <m:sup>
                        <m:r>
                          <a:rPr lang="en-US" i="1">
                            <a:latin typeface="Cambria Math" panose="02040503050406030204" pitchFamily="18" charset="0"/>
                            <a:sym typeface="Symbol" panose="05050102010706020507" pitchFamily="18" charset="2"/>
                          </a:rPr>
                          <m:t>∗</m:t>
                        </m:r>
                      </m:sup>
                    </m:sSup>
                  </m:oMath>
                </a14:m>
                <a:r>
                  <a:rPr lang="en-US" dirty="0"/>
                  <a:t> is by using Taylor series (calculus 2)]</a:t>
                </a:r>
              </a:p>
            </p:txBody>
          </p:sp>
        </mc:Choice>
        <mc:Fallback>
          <p:sp>
            <p:nvSpPr>
              <p:cNvPr id="3" name="Content Placeholder 2">
                <a:extLst>
                  <a:ext uri="{FF2B5EF4-FFF2-40B4-BE49-F238E27FC236}">
                    <a16:creationId xmlns:a16="http://schemas.microsoft.com/office/drawing/2014/main" id="{91F18DB3-A77D-430A-B6AF-B4015AF98738}"/>
                  </a:ext>
                </a:extLst>
              </p:cNvPr>
              <p:cNvSpPr>
                <a:spLocks noGrp="1" noRot="1" noChangeAspect="1" noMove="1" noResize="1" noEditPoints="1" noAdjustHandles="1" noChangeArrowheads="1" noChangeShapeType="1" noTextEdit="1"/>
              </p:cNvSpPr>
              <p:nvPr>
                <p:ph idx="1"/>
              </p:nvPr>
            </p:nvSpPr>
            <p:spPr>
              <a:xfrm>
                <a:off x="480645" y="1401980"/>
                <a:ext cx="10791092" cy="4828338"/>
              </a:xfrm>
              <a:blipFill>
                <a:blip r:embed="rId3"/>
                <a:stretch>
                  <a:fillRect l="-1186" t="-2146" r="-1864" b="-2399"/>
                </a:stretch>
              </a:blipFill>
            </p:spPr>
            <p:txBody>
              <a:bodyPr/>
              <a:lstStyle/>
              <a:p>
                <a:r>
                  <a:rPr lang="en-US">
                    <a:noFill/>
                  </a:rPr>
                  <a:t> </a:t>
                </a:r>
              </a:p>
            </p:txBody>
          </p:sp>
        </mc:Fallback>
      </mc:AlternateContent>
      <p:sp>
        <p:nvSpPr>
          <p:cNvPr id="4" name="Rectangle 2">
            <a:extLst>
              <a:ext uri="{FF2B5EF4-FFF2-40B4-BE49-F238E27FC236}">
                <a16:creationId xmlns:a16="http://schemas.microsoft.com/office/drawing/2014/main" id="{6766EA2B-1F87-458D-AADD-4793FDFA08C0}"/>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a:extLst>
              <a:ext uri="{FF2B5EF4-FFF2-40B4-BE49-F238E27FC236}">
                <a16:creationId xmlns:a16="http://schemas.microsoft.com/office/drawing/2014/main" id="{073C574F-E975-470E-B144-FA424AAE5287}"/>
              </a:ext>
            </a:extLst>
          </p:cNvPr>
          <p:cNvGraphicFramePr>
            <a:graphicFrameLocks noChangeAspect="1"/>
          </p:cNvGraphicFramePr>
          <p:nvPr>
            <p:extLst>
              <p:ext uri="{D42A27DB-BD31-4B8C-83A1-F6EECF244321}">
                <p14:modId xmlns:p14="http://schemas.microsoft.com/office/powerpoint/2010/main" val="3567689599"/>
              </p:ext>
            </p:extLst>
          </p:nvPr>
        </p:nvGraphicFramePr>
        <p:xfrm>
          <a:off x="3335393" y="2185748"/>
          <a:ext cx="2760607" cy="1084524"/>
        </p:xfrm>
        <a:graphic>
          <a:graphicData uri="http://schemas.openxmlformats.org/presentationml/2006/ole">
            <mc:AlternateContent xmlns:mc="http://schemas.openxmlformats.org/markup-compatibility/2006">
              <mc:Choice xmlns:v="urn:schemas-microsoft-com:vml" Requires="v">
                <p:oleObj spid="_x0000_s6155" r:id="rId4" imgW="1066800" imgH="419100" progId="Equation.DSMT4">
                  <p:embed/>
                </p:oleObj>
              </mc:Choice>
              <mc:Fallback>
                <p:oleObj r:id="rId4" imgW="1066800" imgH="41910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35393" y="2185748"/>
                        <a:ext cx="2760607" cy="1084524"/>
                      </a:xfrm>
                      <a:prstGeom prst="rect">
                        <a:avLst/>
                      </a:prstGeom>
                      <a:noFill/>
                    </p:spPr>
                  </p:pic>
                </p:oleObj>
              </mc:Fallback>
            </mc:AlternateContent>
          </a:graphicData>
        </a:graphic>
      </p:graphicFrame>
    </p:spTree>
    <p:extLst>
      <p:ext uri="{BB962C8B-B14F-4D97-AF65-F5344CB8AC3E}">
        <p14:creationId xmlns:p14="http://schemas.microsoft.com/office/powerpoint/2010/main" val="1038496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8E8D6-4A26-4643-B5A9-4389C8C8C10C}"/>
              </a:ext>
            </a:extLst>
          </p:cNvPr>
          <p:cNvSpPr>
            <a:spLocks noGrp="1"/>
          </p:cNvSpPr>
          <p:nvPr>
            <p:ph type="title"/>
          </p:nvPr>
        </p:nvSpPr>
        <p:spPr>
          <a:xfrm>
            <a:off x="187271" y="0"/>
            <a:ext cx="5252634" cy="1325563"/>
          </a:xfrm>
        </p:spPr>
        <p:txBody>
          <a:bodyPr/>
          <a:lstStyle/>
          <a:p>
            <a:r>
              <a:rPr lang="en-US" dirty="0"/>
              <a:t>Poisson vs binomial</a:t>
            </a:r>
          </a:p>
        </p:txBody>
      </p:sp>
      <p:sp>
        <p:nvSpPr>
          <p:cNvPr id="3" name="Content Placeholder 2">
            <a:extLst>
              <a:ext uri="{FF2B5EF4-FFF2-40B4-BE49-F238E27FC236}">
                <a16:creationId xmlns:a16="http://schemas.microsoft.com/office/drawing/2014/main" id="{524044FB-DC6A-4E57-AEB7-EAA1195CDD1D}"/>
              </a:ext>
            </a:extLst>
          </p:cNvPr>
          <p:cNvSpPr>
            <a:spLocks noGrp="1"/>
          </p:cNvSpPr>
          <p:nvPr>
            <p:ph idx="1"/>
          </p:nvPr>
        </p:nvSpPr>
        <p:spPr>
          <a:xfrm>
            <a:off x="187271" y="1325563"/>
            <a:ext cx="6260024" cy="4827264"/>
          </a:xfrm>
        </p:spPr>
        <p:txBody>
          <a:bodyPr>
            <a:normAutofit/>
          </a:bodyPr>
          <a:lstStyle/>
          <a:p>
            <a:r>
              <a:rPr lang="en-US" dirty="0"/>
              <a:t>Poisson distribution (black dots) </a:t>
            </a:r>
          </a:p>
          <a:p>
            <a:r>
              <a:rPr lang="en-US" dirty="0"/>
              <a:t>Binomial distribution with</a:t>
            </a:r>
          </a:p>
          <a:p>
            <a:pPr lvl="1"/>
            <a:r>
              <a:rPr lang="en-US" dirty="0"/>
              <a:t>n=10 (red line)</a:t>
            </a:r>
          </a:p>
          <a:p>
            <a:pPr lvl="1"/>
            <a:r>
              <a:rPr lang="en-US" dirty="0"/>
              <a:t>n=20 (blue line)</a:t>
            </a:r>
          </a:p>
          <a:p>
            <a:pPr lvl="1"/>
            <a:r>
              <a:rPr lang="en-US" dirty="0"/>
              <a:t>n=1000 (green line)</a:t>
            </a:r>
          </a:p>
          <a:p>
            <a:r>
              <a:rPr lang="en-US" dirty="0"/>
              <a:t>All distributions have mean of 5.</a:t>
            </a:r>
          </a:p>
          <a:p>
            <a:r>
              <a:rPr lang="en-US" dirty="0"/>
              <a:t>Horizontal axis shows #successes k.</a:t>
            </a:r>
          </a:p>
          <a:p>
            <a:r>
              <a:rPr lang="en-US" dirty="0"/>
              <a:t>Notice that as n gets larger, Poisson is better approximation for binomial.</a:t>
            </a:r>
          </a:p>
          <a:p>
            <a:pPr marL="0" indent="0" algn="ctr">
              <a:buNone/>
            </a:pPr>
            <a:r>
              <a:rPr lang="en-US" sz="2400" dirty="0"/>
              <a:t>(Wikipedia source)</a:t>
            </a:r>
          </a:p>
        </p:txBody>
      </p:sp>
      <p:pic>
        <p:nvPicPr>
          <p:cNvPr id="4" name="Picture 3">
            <a:extLst>
              <a:ext uri="{FF2B5EF4-FFF2-40B4-BE49-F238E27FC236}">
                <a16:creationId xmlns:a16="http://schemas.microsoft.com/office/drawing/2014/main" id="{63039D05-CDAE-4E34-A251-6FB987B40133}"/>
              </a:ext>
            </a:extLst>
          </p:cNvPr>
          <p:cNvPicPr/>
          <p:nvPr/>
        </p:nvPicPr>
        <p:blipFill>
          <a:blip r:embed="rId2" cstate="print"/>
          <a:srcRect/>
          <a:stretch>
            <a:fillRect/>
          </a:stretch>
        </p:blipFill>
        <p:spPr bwMode="auto">
          <a:xfrm>
            <a:off x="6312976" y="483213"/>
            <a:ext cx="5419531" cy="5891574"/>
          </a:xfrm>
          <a:prstGeom prst="rect">
            <a:avLst/>
          </a:prstGeom>
          <a:noFill/>
          <a:ln w="9525">
            <a:noFill/>
            <a:miter lim="800000"/>
            <a:headEnd/>
            <a:tailEnd/>
          </a:ln>
        </p:spPr>
      </p:pic>
    </p:spTree>
    <p:extLst>
      <p:ext uri="{BB962C8B-B14F-4D97-AF65-F5344CB8AC3E}">
        <p14:creationId xmlns:p14="http://schemas.microsoft.com/office/powerpoint/2010/main" val="4158703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questions to determine if Poisson</a:t>
            </a:r>
          </a:p>
        </p:txBody>
      </p:sp>
      <p:sp>
        <p:nvSpPr>
          <p:cNvPr id="3" name="Content Placeholder 2"/>
          <p:cNvSpPr>
            <a:spLocks noGrp="1"/>
          </p:cNvSpPr>
          <p:nvPr>
            <p:ph idx="1"/>
          </p:nvPr>
        </p:nvSpPr>
        <p:spPr>
          <a:xfrm>
            <a:off x="745435" y="1838877"/>
            <a:ext cx="10515600" cy="2841611"/>
          </a:xfrm>
        </p:spPr>
        <p:txBody>
          <a:bodyPr>
            <a:normAutofit/>
          </a:bodyPr>
          <a:lstStyle/>
          <a:p>
            <a:pPr marL="514350" indent="-514350">
              <a:buFont typeface="+mj-lt"/>
              <a:buAutoNum type="arabicPeriod"/>
            </a:pPr>
            <a:r>
              <a:rPr lang="en-US" dirty="0"/>
              <a:t>Do the trials occur independently?</a:t>
            </a:r>
          </a:p>
          <a:p>
            <a:pPr marL="514350" indent="-514350">
              <a:buFont typeface="+mj-lt"/>
              <a:buAutoNum type="arabicPeriod"/>
            </a:pPr>
            <a:r>
              <a:rPr lang="en-US" dirty="0"/>
              <a:t>Does the average number of successes that occurs during a specified time interval stay constant over the larger time period in question? (Typically, experimental data are collected over many of these time intervals).</a:t>
            </a:r>
          </a:p>
        </p:txBody>
      </p:sp>
    </p:spTree>
    <p:extLst>
      <p:ext uri="{BB962C8B-B14F-4D97-AF65-F5344CB8AC3E}">
        <p14:creationId xmlns:p14="http://schemas.microsoft.com/office/powerpoint/2010/main" val="2816824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3A535-641A-4E44-A459-3A9038CBFAAB}"/>
              </a:ext>
            </a:extLst>
          </p:cNvPr>
          <p:cNvSpPr>
            <a:spLocks noGrp="1"/>
          </p:cNvSpPr>
          <p:nvPr>
            <p:ph type="title"/>
          </p:nvPr>
        </p:nvSpPr>
        <p:spPr>
          <a:xfrm>
            <a:off x="0" y="18255"/>
            <a:ext cx="11840705" cy="1325563"/>
          </a:xfrm>
        </p:spPr>
        <p:txBody>
          <a:bodyPr/>
          <a:lstStyle/>
          <a:p>
            <a:r>
              <a:rPr lang="en-US" dirty="0"/>
              <a:t>Binomial examples approximated by Poisson</a:t>
            </a:r>
          </a:p>
        </p:txBody>
      </p:sp>
      <p:sp>
        <p:nvSpPr>
          <p:cNvPr id="3" name="Content Placeholder 2">
            <a:extLst>
              <a:ext uri="{FF2B5EF4-FFF2-40B4-BE49-F238E27FC236}">
                <a16:creationId xmlns:a16="http://schemas.microsoft.com/office/drawing/2014/main" id="{3BD21D36-AA15-40CB-8274-B3C60FBA91B4}"/>
              </a:ext>
            </a:extLst>
          </p:cNvPr>
          <p:cNvSpPr>
            <a:spLocks noGrp="1"/>
          </p:cNvSpPr>
          <p:nvPr>
            <p:ph idx="1"/>
          </p:nvPr>
        </p:nvSpPr>
        <p:spPr>
          <a:xfrm>
            <a:off x="838200" y="1253331"/>
            <a:ext cx="10847522" cy="4868500"/>
          </a:xfrm>
        </p:spPr>
        <p:txBody>
          <a:bodyPr>
            <a:normAutofit/>
          </a:bodyPr>
          <a:lstStyle/>
          <a:p>
            <a:pPr marL="514350" indent="-514350">
              <a:buFont typeface="+mj-lt"/>
              <a:buAutoNum type="arabicPeriod"/>
            </a:pPr>
            <a:r>
              <a:rPr lang="en-US" dirty="0"/>
              <a:t>clicks in a Geiger counter in one second for a given radioactive substance (provided that 1/2-life is much greater than 1s.).</a:t>
            </a:r>
          </a:p>
          <a:p>
            <a:pPr marL="514350" indent="-514350">
              <a:buFont typeface="+mj-lt"/>
              <a:buAutoNum type="arabicPeriod"/>
            </a:pPr>
            <a:r>
              <a:rPr lang="en-US" dirty="0"/>
              <a:t>parties entering subway within 5 s at particular stop and time of day.</a:t>
            </a:r>
          </a:p>
          <a:p>
            <a:pPr marL="514350" indent="-514350">
              <a:buFont typeface="+mj-lt"/>
              <a:buAutoNum type="arabicPeriod"/>
            </a:pPr>
            <a:r>
              <a:rPr lang="en-US" dirty="0"/>
              <a:t>children born in NYC with Down’s Syndrome in a given year to 30 year old mothers who are not tested (chance is 1 in 1000).</a:t>
            </a:r>
          </a:p>
          <a:p>
            <a:pPr marL="514350" indent="-514350">
              <a:buFont typeface="+mj-lt"/>
              <a:buAutoNum type="arabicPeriod"/>
            </a:pPr>
            <a:r>
              <a:rPr lang="en-US" dirty="0"/>
              <a:t>people in a filled auditorium with a particular birth day (say June 21</a:t>
            </a:r>
            <a:r>
              <a:rPr lang="en-US" baseline="30000" dirty="0"/>
              <a:t>st</a:t>
            </a:r>
            <a:r>
              <a:rPr lang="en-US" dirty="0"/>
              <a:t> , which is Poisson’s!)</a:t>
            </a:r>
          </a:p>
          <a:p>
            <a:pPr marL="514350" indent="-514350">
              <a:buFont typeface="+mj-lt"/>
              <a:buAutoNum type="arabicPeriod"/>
            </a:pPr>
            <a:r>
              <a:rPr lang="en-US" dirty="0"/>
              <a:t>pieces of luggage lost by a frequent flyer in 300 flights (say every 200</a:t>
            </a:r>
            <a:r>
              <a:rPr lang="en-US" baseline="30000" dirty="0"/>
              <a:t>th</a:t>
            </a:r>
            <a:r>
              <a:rPr lang="en-US" dirty="0"/>
              <a:t> checked bags is lost on average).</a:t>
            </a:r>
          </a:p>
          <a:p>
            <a:pPr marL="514350" indent="-514350">
              <a:buFont typeface="+mj-lt"/>
              <a:buAutoNum type="arabicPeriod"/>
            </a:pPr>
            <a:r>
              <a:rPr lang="en-US" dirty="0"/>
              <a:t>people entering or arriving for check out at supermarket, coffee truck</a:t>
            </a:r>
          </a:p>
        </p:txBody>
      </p:sp>
    </p:spTree>
    <p:extLst>
      <p:ext uri="{BB962C8B-B14F-4D97-AF65-F5344CB8AC3E}">
        <p14:creationId xmlns:p14="http://schemas.microsoft.com/office/powerpoint/2010/main" val="3638002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3A535-641A-4E44-A459-3A9038CBFAAB}"/>
              </a:ext>
            </a:extLst>
          </p:cNvPr>
          <p:cNvSpPr>
            <a:spLocks noGrp="1"/>
          </p:cNvSpPr>
          <p:nvPr>
            <p:ph type="title"/>
          </p:nvPr>
        </p:nvSpPr>
        <p:spPr>
          <a:xfrm>
            <a:off x="0" y="18255"/>
            <a:ext cx="11840705" cy="1325563"/>
          </a:xfrm>
        </p:spPr>
        <p:txBody>
          <a:bodyPr/>
          <a:lstStyle/>
          <a:p>
            <a:r>
              <a:rPr lang="en-US" dirty="0"/>
              <a:t>More examples approximated by Poisson (cont.)</a:t>
            </a:r>
          </a:p>
        </p:txBody>
      </p:sp>
      <p:sp>
        <p:nvSpPr>
          <p:cNvPr id="3" name="Content Placeholder 2">
            <a:extLst>
              <a:ext uri="{FF2B5EF4-FFF2-40B4-BE49-F238E27FC236}">
                <a16:creationId xmlns:a16="http://schemas.microsoft.com/office/drawing/2014/main" id="{3BD21D36-AA15-40CB-8274-B3C60FBA91B4}"/>
              </a:ext>
            </a:extLst>
          </p:cNvPr>
          <p:cNvSpPr>
            <a:spLocks noGrp="1"/>
          </p:cNvSpPr>
          <p:nvPr>
            <p:ph idx="1"/>
          </p:nvPr>
        </p:nvSpPr>
        <p:spPr>
          <a:xfrm>
            <a:off x="351295" y="1253331"/>
            <a:ext cx="11334427" cy="5085476"/>
          </a:xfrm>
        </p:spPr>
        <p:txBody>
          <a:bodyPr>
            <a:normAutofit/>
          </a:bodyPr>
          <a:lstStyle/>
          <a:p>
            <a:pPr marL="514350" indent="-514350">
              <a:buFont typeface="+mj-lt"/>
              <a:buAutoNum type="arabicPeriod" startAt="7"/>
            </a:pPr>
            <a:r>
              <a:rPr lang="en-US" dirty="0"/>
              <a:t>mistakes for a 1000 word essay (say average mistake is 1 in 200).</a:t>
            </a:r>
          </a:p>
          <a:p>
            <a:pPr marL="514350" indent="-514350">
              <a:buFont typeface="+mj-lt"/>
              <a:buAutoNum type="arabicPeriod" startAt="7"/>
            </a:pPr>
            <a:r>
              <a:rPr lang="en-US" dirty="0"/>
              <a:t>defective items in a large shipment with low individual rate</a:t>
            </a:r>
          </a:p>
          <a:p>
            <a:pPr marL="514350" indent="-514350">
              <a:buFont typeface="+mj-lt"/>
              <a:buAutoNum type="arabicPeriod" startAt="7"/>
            </a:pPr>
            <a:r>
              <a:rPr lang="en-US" dirty="0"/>
              <a:t>accidents on a stretch of highway over one day for a specified set of conditions (e.g., Tuesday late morning and not precipitating)</a:t>
            </a:r>
          </a:p>
          <a:p>
            <a:pPr marL="514350" indent="-514350">
              <a:buFont typeface="+mj-lt"/>
              <a:buAutoNum type="arabicPeriod" startAt="7"/>
            </a:pPr>
            <a:r>
              <a:rPr lang="en-US" dirty="0"/>
              <a:t>telemarketing calls received by a household on a given day</a:t>
            </a:r>
          </a:p>
          <a:p>
            <a:pPr marL="514350" indent="-514350">
              <a:buFont typeface="+mj-lt"/>
              <a:buAutoNum type="arabicPeriod" startAt="7"/>
            </a:pPr>
            <a:r>
              <a:rPr lang="en-US" dirty="0"/>
              <a:t>defects in a 5 feet length of iron rod</a:t>
            </a:r>
          </a:p>
          <a:p>
            <a:pPr marL="514350" indent="-514350">
              <a:buFont typeface="+mj-lt"/>
              <a:buAutoNum type="arabicPeriod" startAt="7"/>
            </a:pPr>
            <a:r>
              <a:rPr lang="en-US" dirty="0"/>
              <a:t>cars, televisions, etc. sold at a car dealership, dept store, etc. on a Saturday (λ would not be the same in the weeks before Christmas).</a:t>
            </a:r>
          </a:p>
          <a:p>
            <a:endParaRPr lang="en-US" dirty="0"/>
          </a:p>
        </p:txBody>
      </p:sp>
    </p:spTree>
    <p:extLst>
      <p:ext uri="{BB962C8B-B14F-4D97-AF65-F5344CB8AC3E}">
        <p14:creationId xmlns:p14="http://schemas.microsoft.com/office/powerpoint/2010/main" val="3330156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71743-813D-4AB1-8367-5216998287C5}"/>
              </a:ext>
            </a:extLst>
          </p:cNvPr>
          <p:cNvSpPr>
            <a:spLocks noGrp="1"/>
          </p:cNvSpPr>
          <p:nvPr>
            <p:ph type="title"/>
          </p:nvPr>
        </p:nvSpPr>
        <p:spPr/>
        <p:txBody>
          <a:bodyPr>
            <a:normAutofit/>
          </a:bodyPr>
          <a:lstStyle/>
          <a:p>
            <a:r>
              <a:rPr lang="en-US" dirty="0"/>
              <a:t>Non-examples of Poisson: arrival of</a:t>
            </a:r>
          </a:p>
        </p:txBody>
      </p:sp>
      <p:sp>
        <p:nvSpPr>
          <p:cNvPr id="3" name="Content Placeholder 2">
            <a:extLst>
              <a:ext uri="{FF2B5EF4-FFF2-40B4-BE49-F238E27FC236}">
                <a16:creationId xmlns:a16="http://schemas.microsoft.com/office/drawing/2014/main" id="{F196B206-801E-4E4D-BDAC-A927EE6FA24E}"/>
              </a:ext>
            </a:extLst>
          </p:cNvPr>
          <p:cNvSpPr>
            <a:spLocks noGrp="1"/>
          </p:cNvSpPr>
          <p:nvPr>
            <p:ph idx="1"/>
          </p:nvPr>
        </p:nvSpPr>
        <p:spPr/>
        <p:txBody>
          <a:bodyPr/>
          <a:lstStyle/>
          <a:p>
            <a:pPr marL="514350" indent="-514350">
              <a:buFont typeface="+mj-lt"/>
              <a:buAutoNum type="arabicPeriod"/>
            </a:pPr>
            <a:r>
              <a:rPr lang="en-US" dirty="0"/>
              <a:t>patients at a physician’s office (reason: schedules)</a:t>
            </a:r>
          </a:p>
          <a:p>
            <a:pPr marL="514350" indent="-514350">
              <a:buFont typeface="+mj-lt"/>
              <a:buAutoNum type="arabicPeriod"/>
            </a:pPr>
            <a:r>
              <a:rPr lang="en-US" dirty="0"/>
              <a:t>airplanes at an airport or subways at a station (reason: schedules)</a:t>
            </a:r>
          </a:p>
          <a:p>
            <a:pPr marL="514350" indent="-514350">
              <a:buFont typeface="+mj-lt"/>
              <a:buAutoNum type="arabicPeriod"/>
            </a:pPr>
            <a:r>
              <a:rPr lang="en-US" dirty="0"/>
              <a:t>buses during rush hour (reason: bunching)</a:t>
            </a:r>
          </a:p>
          <a:p>
            <a:pPr marL="514350" indent="-514350">
              <a:buFont typeface="+mj-lt"/>
              <a:buAutoNum type="arabicPeriod"/>
            </a:pPr>
            <a:r>
              <a:rPr lang="en-US" dirty="0"/>
              <a:t>people to a restaurant (reason: bunching)</a:t>
            </a:r>
          </a:p>
          <a:p>
            <a:pPr marL="0" indent="0">
              <a:buNone/>
            </a:pPr>
            <a:r>
              <a:rPr lang="en-US" dirty="0"/>
              <a:t>However, provided there are no reservations, PARTIES arriving at a restaurant would be Poisson.</a:t>
            </a:r>
          </a:p>
          <a:p>
            <a:endParaRPr lang="en-US" dirty="0"/>
          </a:p>
        </p:txBody>
      </p:sp>
    </p:spTree>
    <p:extLst>
      <p:ext uri="{BB962C8B-B14F-4D97-AF65-F5344CB8AC3E}">
        <p14:creationId xmlns:p14="http://schemas.microsoft.com/office/powerpoint/2010/main" val="2886028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86E68997-C6C9-4B64-A2FC-2D37D991ABED}"/>
              </a:ext>
            </a:extLst>
          </p:cNvPr>
          <p:cNvSpPr>
            <a:spLocks noGrp="1"/>
          </p:cNvSpPr>
          <p:nvPr>
            <p:ph idx="1"/>
          </p:nvPr>
        </p:nvSpPr>
        <p:spPr>
          <a:xfrm>
            <a:off x="559231" y="430778"/>
            <a:ext cx="10515600" cy="4351338"/>
          </a:xfrm>
        </p:spPr>
        <p:txBody>
          <a:bodyPr/>
          <a:lstStyle/>
          <a:p>
            <a:pPr marL="0" indent="0">
              <a:buNone/>
            </a:pPr>
            <a:r>
              <a:rPr lang="en-US" dirty="0"/>
              <a:t>For more information, research “queuing theory” which is important to many fields including business, traffic engineering, communications and computer science.</a:t>
            </a:r>
          </a:p>
          <a:p>
            <a:endParaRPr lang="en-US" dirty="0"/>
          </a:p>
          <a:p>
            <a:pPr marL="0" indent="0">
              <a:buNone/>
            </a:pPr>
            <a:r>
              <a:rPr lang="en-US" b="1" dirty="0"/>
              <a:t>Exercise</a:t>
            </a:r>
            <a:r>
              <a:rPr lang="en-US" dirty="0"/>
              <a:t>: Come up with 2 other examples that you think might be Poisson as well as 1 that you think may not be Poisson.</a:t>
            </a:r>
          </a:p>
        </p:txBody>
      </p:sp>
    </p:spTree>
    <p:extLst>
      <p:ext uri="{BB962C8B-B14F-4D97-AF65-F5344CB8AC3E}">
        <p14:creationId xmlns:p14="http://schemas.microsoft.com/office/powerpoint/2010/main" val="4229562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dirty="0"/>
              <a:t>Poisson Examples/nonexamples pairs.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37280037"/>
              </p:ext>
            </p:extLst>
          </p:nvPr>
        </p:nvGraphicFramePr>
        <p:xfrm>
          <a:off x="838200" y="1441450"/>
          <a:ext cx="10515600" cy="4028440"/>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20000"/>
                    </a:ext>
                  </a:extLst>
                </a:gridCol>
                <a:gridCol w="3505200">
                  <a:extLst>
                    <a:ext uri="{9D8B030D-6E8A-4147-A177-3AD203B41FA5}">
                      <a16:colId xmlns:a16="http://schemas.microsoft.com/office/drawing/2014/main" val="20001"/>
                    </a:ext>
                  </a:extLst>
                </a:gridCol>
                <a:gridCol w="3505200">
                  <a:extLst>
                    <a:ext uri="{9D8B030D-6E8A-4147-A177-3AD203B41FA5}">
                      <a16:colId xmlns:a16="http://schemas.microsoft.com/office/drawing/2014/main" val="20002"/>
                    </a:ext>
                  </a:extLst>
                </a:gridCol>
              </a:tblGrid>
              <a:tr h="370840">
                <a:tc>
                  <a:txBody>
                    <a:bodyPr/>
                    <a:lstStyle/>
                    <a:p>
                      <a:r>
                        <a:rPr lang="en-US" dirty="0"/>
                        <a:t>Example</a:t>
                      </a:r>
                    </a:p>
                  </a:txBody>
                  <a:tcPr/>
                </a:tc>
                <a:tc>
                  <a:txBody>
                    <a:bodyPr/>
                    <a:lstStyle/>
                    <a:p>
                      <a:r>
                        <a:rPr lang="en-US" dirty="0"/>
                        <a:t>Non-example</a:t>
                      </a:r>
                    </a:p>
                  </a:txBody>
                  <a:tcPr/>
                </a:tc>
                <a:tc>
                  <a:txBody>
                    <a:bodyPr/>
                    <a:lstStyle/>
                    <a:p>
                      <a:r>
                        <a:rPr lang="en-US" dirty="0"/>
                        <a:t>why</a:t>
                      </a:r>
                    </a:p>
                  </a:txBody>
                  <a:tcPr/>
                </a:tc>
                <a:extLst>
                  <a:ext uri="{0D108BD9-81ED-4DB2-BD59-A6C34878D82A}">
                    <a16:rowId xmlns:a16="http://schemas.microsoft.com/office/drawing/2014/main" val="10000"/>
                  </a:ext>
                </a:extLst>
              </a:tr>
              <a:tr h="370840">
                <a:tc>
                  <a:txBody>
                    <a:bodyPr/>
                    <a:lstStyle/>
                    <a:p>
                      <a:r>
                        <a:rPr lang="en-US" dirty="0"/>
                        <a:t>#</a:t>
                      </a:r>
                      <a:r>
                        <a:rPr lang="en-US" baseline="0" dirty="0"/>
                        <a:t> of clicks in a Geiger counter where the time interval is much less than the half life</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a:t>
                      </a:r>
                      <a:r>
                        <a:rPr lang="en-US" baseline="0" dirty="0"/>
                        <a:t> of clicks in a Geiger counter where the time interval is on the same order as the half life</a:t>
                      </a:r>
                      <a:endParaRPr lang="en-US" dirty="0"/>
                    </a:p>
                  </a:txBody>
                  <a:tcPr/>
                </a:tc>
                <a:tc>
                  <a:txBody>
                    <a:bodyPr/>
                    <a:lstStyle/>
                    <a:p>
                      <a:r>
                        <a:rPr lang="en-US" dirty="0"/>
                        <a:t>the</a:t>
                      </a:r>
                      <a:r>
                        <a:rPr lang="en-US" baseline="0" dirty="0"/>
                        <a:t> chance of a click decreases over time as radioactive part is lost</a:t>
                      </a:r>
                      <a:endParaRPr lang="en-US" dirty="0"/>
                    </a:p>
                  </a:txBody>
                  <a:tcPr/>
                </a:tc>
                <a:extLst>
                  <a:ext uri="{0D108BD9-81ED-4DB2-BD59-A6C34878D82A}">
                    <a16:rowId xmlns:a16="http://schemas.microsoft.com/office/drawing/2014/main" val="10001"/>
                  </a:ext>
                </a:extLst>
              </a:tr>
              <a:tr h="370840">
                <a:tc>
                  <a:txBody>
                    <a:bodyPr/>
                    <a:lstStyle/>
                    <a:p>
                      <a:r>
                        <a:rPr lang="en-US" dirty="0"/>
                        <a:t>#empty</a:t>
                      </a:r>
                      <a:r>
                        <a:rPr lang="en-US" baseline="0" dirty="0"/>
                        <a:t> </a:t>
                      </a:r>
                      <a:r>
                        <a:rPr lang="en-US" dirty="0"/>
                        <a:t>taxi</a:t>
                      </a:r>
                      <a:r>
                        <a:rPr lang="en-US" baseline="0" dirty="0"/>
                        <a:t> cabs which pass a given corner late at night within 15 minutes</a:t>
                      </a:r>
                      <a:endParaRPr lang="en-US" dirty="0"/>
                    </a:p>
                  </a:txBody>
                  <a:tcPr/>
                </a:tc>
                <a:tc>
                  <a:txBody>
                    <a:bodyPr/>
                    <a:lstStyle/>
                    <a:p>
                      <a:r>
                        <a:rPr lang="en-US" dirty="0"/>
                        <a:t>#busses arriving at a bus</a:t>
                      </a:r>
                      <a:r>
                        <a:rPr lang="en-US" baseline="0" dirty="0"/>
                        <a:t> stop within 15 minutes</a:t>
                      </a:r>
                      <a:endParaRPr lang="en-US" dirty="0"/>
                    </a:p>
                  </a:txBody>
                  <a:tcPr/>
                </a:tc>
                <a:tc>
                  <a:txBody>
                    <a:bodyPr/>
                    <a:lstStyle/>
                    <a:p>
                      <a:r>
                        <a:rPr lang="en-US" dirty="0"/>
                        <a:t>Busses tend to bunch up during rush hours and </a:t>
                      </a:r>
                      <a:r>
                        <a:rPr lang="en-US" baseline="0" dirty="0"/>
                        <a:t>during non-rush hours, they are on a schedule</a:t>
                      </a:r>
                      <a:endParaRPr lang="en-US" dirty="0"/>
                    </a:p>
                  </a:txBody>
                  <a:tcPr/>
                </a:tc>
                <a:extLst>
                  <a:ext uri="{0D108BD9-81ED-4DB2-BD59-A6C34878D82A}">
                    <a16:rowId xmlns:a16="http://schemas.microsoft.com/office/drawing/2014/main" val="10002"/>
                  </a:ext>
                </a:extLst>
              </a:tr>
              <a:tr h="370840">
                <a:tc>
                  <a:txBody>
                    <a:bodyPr/>
                    <a:lstStyle/>
                    <a:p>
                      <a:r>
                        <a:rPr lang="en-US" dirty="0"/>
                        <a:t>#parties</a:t>
                      </a:r>
                      <a:r>
                        <a:rPr lang="en-US" baseline="0" dirty="0"/>
                        <a:t> arriving at a restaurant in 10 minutes during prime time (or during non prime time)</a:t>
                      </a:r>
                      <a:endParaRPr lang="en-US" dirty="0"/>
                    </a:p>
                  </a:txBody>
                  <a:tcPr/>
                </a:tc>
                <a:tc>
                  <a:txBody>
                    <a:bodyPr/>
                    <a:lstStyle/>
                    <a:p>
                      <a:r>
                        <a:rPr lang="en-US" dirty="0"/>
                        <a:t>#people</a:t>
                      </a:r>
                      <a:r>
                        <a:rPr lang="en-US" baseline="0" dirty="0"/>
                        <a:t> arriving at a restaurant in 10 minutes</a:t>
                      </a:r>
                      <a:endParaRPr lang="en-US" dirty="0"/>
                    </a:p>
                  </a:txBody>
                  <a:tcPr/>
                </a:tc>
                <a:tc>
                  <a:txBody>
                    <a:bodyPr/>
                    <a:lstStyle/>
                    <a:p>
                      <a:r>
                        <a:rPr lang="en-US" dirty="0"/>
                        <a:t>Especially</a:t>
                      </a:r>
                      <a:r>
                        <a:rPr lang="en-US" baseline="0" dirty="0"/>
                        <a:t> during prime times, people tend to meet as a family, organization or friend unit</a:t>
                      </a:r>
                      <a:endParaRPr lang="en-US" dirty="0"/>
                    </a:p>
                  </a:txBody>
                  <a:tcPr/>
                </a:tc>
                <a:extLst>
                  <a:ext uri="{0D108BD9-81ED-4DB2-BD59-A6C34878D82A}">
                    <a16:rowId xmlns:a16="http://schemas.microsoft.com/office/drawing/2014/main" val="10003"/>
                  </a:ext>
                </a:extLst>
              </a:tr>
              <a:tr h="370840">
                <a:tc>
                  <a:txBody>
                    <a:bodyPr/>
                    <a:lstStyle/>
                    <a:p>
                      <a:r>
                        <a:rPr lang="en-US" dirty="0"/>
                        <a:t>#car accidents on </a:t>
                      </a:r>
                      <a:r>
                        <a:rPr lang="en-US" baseline="0" dirty="0"/>
                        <a:t>a road under dry conditions at a certain hour of a certain day</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#car accidents in a stretch</a:t>
                      </a:r>
                      <a:r>
                        <a:rPr lang="en-US" baseline="0" dirty="0"/>
                        <a:t> of road under all conditions</a:t>
                      </a:r>
                      <a:endParaRPr lang="en-US" dirty="0"/>
                    </a:p>
                  </a:txBody>
                  <a:tcPr/>
                </a:tc>
                <a:tc>
                  <a:txBody>
                    <a:bodyPr/>
                    <a:lstStyle/>
                    <a:p>
                      <a:r>
                        <a:rPr lang="en-US" dirty="0"/>
                        <a:t>Accident</a:t>
                      </a:r>
                      <a:r>
                        <a:rPr lang="en-US" baseline="0" dirty="0"/>
                        <a:t> rate will depend on weather as well as the time of day and amount of traffic</a:t>
                      </a:r>
                      <a:endParaRPr lang="en-US"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5553333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1557</TotalTime>
  <Words>1496</Words>
  <Application>Microsoft Office PowerPoint</Application>
  <PresentationFormat>Widescreen</PresentationFormat>
  <Paragraphs>140</Paragraphs>
  <Slides>17</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17</vt:i4>
      </vt:variant>
    </vt:vector>
  </HeadingPairs>
  <TitlesOfParts>
    <vt:vector size="26" baseType="lpstr">
      <vt:lpstr>Arial</vt:lpstr>
      <vt:lpstr>Calibri</vt:lpstr>
      <vt:lpstr>Calibri Light</vt:lpstr>
      <vt:lpstr>Cambria Math</vt:lpstr>
      <vt:lpstr>Symbol</vt:lpstr>
      <vt:lpstr>SymbolPi</vt:lpstr>
      <vt:lpstr>Office Theme</vt:lpstr>
      <vt:lpstr>Equation.DSMT4</vt:lpstr>
      <vt:lpstr>Microsoft Excel Worksheet</vt:lpstr>
      <vt:lpstr>5.7 Poisson Distribution</vt:lpstr>
      <vt:lpstr>Motivation and definition of Poisson</vt:lpstr>
      <vt:lpstr>Poisson vs binomial</vt:lpstr>
      <vt:lpstr>Some questions to determine if Poisson</vt:lpstr>
      <vt:lpstr>Binomial examples approximated by Poisson</vt:lpstr>
      <vt:lpstr>More examples approximated by Poisson (cont.)</vt:lpstr>
      <vt:lpstr>Non-examples of Poisson: arrival of</vt:lpstr>
      <vt:lpstr>PowerPoint Presentation</vt:lpstr>
      <vt:lpstr>Poisson Examples/nonexamples pairs.</vt:lpstr>
      <vt:lpstr>Mean, variance and std dev</vt:lpstr>
      <vt:lpstr>How Poisson can be used to model</vt:lpstr>
      <vt:lpstr>Problem</vt:lpstr>
      <vt:lpstr>Airplane crashes exercise (1 of 4)</vt:lpstr>
      <vt:lpstr>Airplane crashes exercise (2 of 4)</vt:lpstr>
      <vt:lpstr>Airplane crashes exercise (3 of 4)</vt:lpstr>
      <vt:lpstr>Airplane crashes exercise (4 of 4)</vt:lpstr>
      <vt:lpstr>Busy restaurant during peak time example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4.5 Conditional Probability and Independence</dc:title>
  <dc:creator>Ezra Halleck</dc:creator>
  <cp:lastModifiedBy>Ezra Halleck</cp:lastModifiedBy>
  <cp:revision>75</cp:revision>
  <dcterms:created xsi:type="dcterms:W3CDTF">2017-09-26T15:39:33Z</dcterms:created>
  <dcterms:modified xsi:type="dcterms:W3CDTF">2018-04-09T01:31:44Z</dcterms:modified>
</cp:coreProperties>
</file>