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6" r:id="rId7"/>
    <p:sldId id="261" r:id="rId8"/>
    <p:sldId id="262" r:id="rId9"/>
    <p:sldId id="263"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p:normalViewPr>
  <p:slideViewPr>
    <p:cSldViewPr snapToGrid="0">
      <p:cViewPr varScale="1">
        <p:scale>
          <a:sx n="66" d="100"/>
          <a:sy n="66" d="100"/>
        </p:scale>
        <p:origin x="66"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7CFCA-64AE-400D-8ECC-AE53EA35D54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08CC5B-0547-4224-9DCC-B72DC66081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B3F1AC0-82CC-4494-94FC-F95EC148FAF3}"/>
              </a:ext>
            </a:extLst>
          </p:cNvPr>
          <p:cNvSpPr>
            <a:spLocks noGrp="1"/>
          </p:cNvSpPr>
          <p:nvPr>
            <p:ph type="dt" sz="half" idx="10"/>
          </p:nvPr>
        </p:nvSpPr>
        <p:spPr/>
        <p:txBody>
          <a:bodyPr/>
          <a:lstStyle/>
          <a:p>
            <a:fld id="{1690A73A-C12F-4830-86DD-D84154B731F8}" type="datetimeFigureOut">
              <a:rPr lang="en-US" smtClean="0"/>
              <a:t>3/12/2018</a:t>
            </a:fld>
            <a:endParaRPr lang="en-US"/>
          </a:p>
        </p:txBody>
      </p:sp>
      <p:sp>
        <p:nvSpPr>
          <p:cNvPr id="5" name="Footer Placeholder 4">
            <a:extLst>
              <a:ext uri="{FF2B5EF4-FFF2-40B4-BE49-F238E27FC236}">
                <a16:creationId xmlns:a16="http://schemas.microsoft.com/office/drawing/2014/main" id="{04034BA0-FF52-41FD-8C1F-16187CA0E4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BDEDFD-EE1F-4474-94CE-E0E43502787C}"/>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195315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BA013-61D7-455A-BC14-8910F739182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AE4A683-F4F1-49CD-84B0-E6BBF084C72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03C667-C47D-4F05-833C-EFAB18FFCDC7}"/>
              </a:ext>
            </a:extLst>
          </p:cNvPr>
          <p:cNvSpPr>
            <a:spLocks noGrp="1"/>
          </p:cNvSpPr>
          <p:nvPr>
            <p:ph type="dt" sz="half" idx="10"/>
          </p:nvPr>
        </p:nvSpPr>
        <p:spPr/>
        <p:txBody>
          <a:bodyPr/>
          <a:lstStyle/>
          <a:p>
            <a:fld id="{1690A73A-C12F-4830-86DD-D84154B731F8}" type="datetimeFigureOut">
              <a:rPr lang="en-US" smtClean="0"/>
              <a:t>3/12/2018</a:t>
            </a:fld>
            <a:endParaRPr lang="en-US"/>
          </a:p>
        </p:txBody>
      </p:sp>
      <p:sp>
        <p:nvSpPr>
          <p:cNvPr id="5" name="Footer Placeholder 4">
            <a:extLst>
              <a:ext uri="{FF2B5EF4-FFF2-40B4-BE49-F238E27FC236}">
                <a16:creationId xmlns:a16="http://schemas.microsoft.com/office/drawing/2014/main" id="{FD1DC049-ED8E-4BE7-9462-3C0AB49CC9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CD1129-3BED-49AB-B224-286E4BD17C47}"/>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689919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864CEA-01D1-42C7-8EEE-CE86E436A0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106630-B437-4676-AC97-D1261FB2304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1A7CC9-4604-46C7-AE1E-CC9F549F46AC}"/>
              </a:ext>
            </a:extLst>
          </p:cNvPr>
          <p:cNvSpPr>
            <a:spLocks noGrp="1"/>
          </p:cNvSpPr>
          <p:nvPr>
            <p:ph type="dt" sz="half" idx="10"/>
          </p:nvPr>
        </p:nvSpPr>
        <p:spPr/>
        <p:txBody>
          <a:bodyPr/>
          <a:lstStyle/>
          <a:p>
            <a:fld id="{1690A73A-C12F-4830-86DD-D84154B731F8}" type="datetimeFigureOut">
              <a:rPr lang="en-US" smtClean="0"/>
              <a:t>3/12/2018</a:t>
            </a:fld>
            <a:endParaRPr lang="en-US"/>
          </a:p>
        </p:txBody>
      </p:sp>
      <p:sp>
        <p:nvSpPr>
          <p:cNvPr id="5" name="Footer Placeholder 4">
            <a:extLst>
              <a:ext uri="{FF2B5EF4-FFF2-40B4-BE49-F238E27FC236}">
                <a16:creationId xmlns:a16="http://schemas.microsoft.com/office/drawing/2014/main" id="{4AE0E8C5-A0DA-4021-9BF3-BA8E6DC16C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3F5FC9-9A85-43B4-8D6F-44DF7A79BF24}"/>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3923747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DACA0-F0D1-48E0-88CF-4A3C99DD52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184F99-2D04-4F66-A99C-855D46C6820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CB0E3D-8F9F-4AA9-A384-15DBA4F60AA8}"/>
              </a:ext>
            </a:extLst>
          </p:cNvPr>
          <p:cNvSpPr>
            <a:spLocks noGrp="1"/>
          </p:cNvSpPr>
          <p:nvPr>
            <p:ph type="dt" sz="half" idx="10"/>
          </p:nvPr>
        </p:nvSpPr>
        <p:spPr/>
        <p:txBody>
          <a:bodyPr/>
          <a:lstStyle/>
          <a:p>
            <a:fld id="{1690A73A-C12F-4830-86DD-D84154B731F8}" type="datetimeFigureOut">
              <a:rPr lang="en-US" smtClean="0"/>
              <a:t>3/12/2018</a:t>
            </a:fld>
            <a:endParaRPr lang="en-US"/>
          </a:p>
        </p:txBody>
      </p:sp>
      <p:sp>
        <p:nvSpPr>
          <p:cNvPr id="5" name="Footer Placeholder 4">
            <a:extLst>
              <a:ext uri="{FF2B5EF4-FFF2-40B4-BE49-F238E27FC236}">
                <a16:creationId xmlns:a16="http://schemas.microsoft.com/office/drawing/2014/main" id="{0EC137E4-CF33-4959-AE1F-9F47D72B03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870C01-094A-4BF2-8586-531EFC405AC8}"/>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2257675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A2510-D0D2-4475-858E-F0002179A7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604F39D-3B44-43C2-9CB9-08F4DD2135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2BFEEB6-4050-4DE2-8567-37FD70C87C68}"/>
              </a:ext>
            </a:extLst>
          </p:cNvPr>
          <p:cNvSpPr>
            <a:spLocks noGrp="1"/>
          </p:cNvSpPr>
          <p:nvPr>
            <p:ph type="dt" sz="half" idx="10"/>
          </p:nvPr>
        </p:nvSpPr>
        <p:spPr/>
        <p:txBody>
          <a:bodyPr/>
          <a:lstStyle/>
          <a:p>
            <a:fld id="{1690A73A-C12F-4830-86DD-D84154B731F8}" type="datetimeFigureOut">
              <a:rPr lang="en-US" smtClean="0"/>
              <a:t>3/12/2018</a:t>
            </a:fld>
            <a:endParaRPr lang="en-US"/>
          </a:p>
        </p:txBody>
      </p:sp>
      <p:sp>
        <p:nvSpPr>
          <p:cNvPr id="5" name="Footer Placeholder 4">
            <a:extLst>
              <a:ext uri="{FF2B5EF4-FFF2-40B4-BE49-F238E27FC236}">
                <a16:creationId xmlns:a16="http://schemas.microsoft.com/office/drawing/2014/main" id="{643161DA-0F15-4A1C-827B-2068118EAC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57157D-96E3-4219-8E0F-AFDF927C837F}"/>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3418305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CFC84-902A-4C04-89CE-05681C09D4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7B6542-5746-4823-BD36-4B3E719F44F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4354A9-B498-4F99-8888-F7D76A43429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554694-CC58-4EF0-BE43-24B113F18DDD}"/>
              </a:ext>
            </a:extLst>
          </p:cNvPr>
          <p:cNvSpPr>
            <a:spLocks noGrp="1"/>
          </p:cNvSpPr>
          <p:nvPr>
            <p:ph type="dt" sz="half" idx="10"/>
          </p:nvPr>
        </p:nvSpPr>
        <p:spPr/>
        <p:txBody>
          <a:bodyPr/>
          <a:lstStyle/>
          <a:p>
            <a:fld id="{1690A73A-C12F-4830-86DD-D84154B731F8}" type="datetimeFigureOut">
              <a:rPr lang="en-US" smtClean="0"/>
              <a:t>3/12/2018</a:t>
            </a:fld>
            <a:endParaRPr lang="en-US"/>
          </a:p>
        </p:txBody>
      </p:sp>
      <p:sp>
        <p:nvSpPr>
          <p:cNvPr id="6" name="Footer Placeholder 5">
            <a:extLst>
              <a:ext uri="{FF2B5EF4-FFF2-40B4-BE49-F238E27FC236}">
                <a16:creationId xmlns:a16="http://schemas.microsoft.com/office/drawing/2014/main" id="{601B8640-D1CC-4FB2-A786-AE0EE9563E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4FBDC4-4E1B-4DEE-A201-90F3B6852CFB}"/>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3970714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390EF-D037-466C-A328-008E2DDCB7F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D76C1EF-3772-4538-A3CA-97F957F608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CB237BF-A927-4CD3-BE46-8A7F19F7763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7B553D8-F801-4145-81F6-C4FA8DF724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918FF3D-D497-4F7B-B123-CA2E4074E8F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6650B7-965E-47BD-A4CD-E8B2E88BDE7D}"/>
              </a:ext>
            </a:extLst>
          </p:cNvPr>
          <p:cNvSpPr>
            <a:spLocks noGrp="1"/>
          </p:cNvSpPr>
          <p:nvPr>
            <p:ph type="dt" sz="half" idx="10"/>
          </p:nvPr>
        </p:nvSpPr>
        <p:spPr/>
        <p:txBody>
          <a:bodyPr/>
          <a:lstStyle/>
          <a:p>
            <a:fld id="{1690A73A-C12F-4830-86DD-D84154B731F8}" type="datetimeFigureOut">
              <a:rPr lang="en-US" smtClean="0"/>
              <a:t>3/12/2018</a:t>
            </a:fld>
            <a:endParaRPr lang="en-US"/>
          </a:p>
        </p:txBody>
      </p:sp>
      <p:sp>
        <p:nvSpPr>
          <p:cNvPr id="8" name="Footer Placeholder 7">
            <a:extLst>
              <a:ext uri="{FF2B5EF4-FFF2-40B4-BE49-F238E27FC236}">
                <a16:creationId xmlns:a16="http://schemas.microsoft.com/office/drawing/2014/main" id="{D21E005F-ACDE-46AA-9E02-3B98BD24F7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6EA0B20-4C01-464D-A0FE-ED2016990A58}"/>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2160285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A5D56-907F-4061-810F-960D5B5EAC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9E91191-0535-46DE-858C-C57F69F0BFC2}"/>
              </a:ext>
            </a:extLst>
          </p:cNvPr>
          <p:cNvSpPr>
            <a:spLocks noGrp="1"/>
          </p:cNvSpPr>
          <p:nvPr>
            <p:ph type="dt" sz="half" idx="10"/>
          </p:nvPr>
        </p:nvSpPr>
        <p:spPr/>
        <p:txBody>
          <a:bodyPr/>
          <a:lstStyle/>
          <a:p>
            <a:fld id="{1690A73A-C12F-4830-86DD-D84154B731F8}" type="datetimeFigureOut">
              <a:rPr lang="en-US" smtClean="0"/>
              <a:t>3/12/2018</a:t>
            </a:fld>
            <a:endParaRPr lang="en-US"/>
          </a:p>
        </p:txBody>
      </p:sp>
      <p:sp>
        <p:nvSpPr>
          <p:cNvPr id="4" name="Footer Placeholder 3">
            <a:extLst>
              <a:ext uri="{FF2B5EF4-FFF2-40B4-BE49-F238E27FC236}">
                <a16:creationId xmlns:a16="http://schemas.microsoft.com/office/drawing/2014/main" id="{8D956E45-EEBE-41DC-AE33-085E21B0C8A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975B8E-86BE-40DE-AA42-CD9231D2E8F5}"/>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4145520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6A9006-99C4-4DEF-94FE-B75E815A3CC4}"/>
              </a:ext>
            </a:extLst>
          </p:cNvPr>
          <p:cNvSpPr>
            <a:spLocks noGrp="1"/>
          </p:cNvSpPr>
          <p:nvPr>
            <p:ph type="dt" sz="half" idx="10"/>
          </p:nvPr>
        </p:nvSpPr>
        <p:spPr/>
        <p:txBody>
          <a:bodyPr/>
          <a:lstStyle/>
          <a:p>
            <a:fld id="{1690A73A-C12F-4830-86DD-D84154B731F8}" type="datetimeFigureOut">
              <a:rPr lang="en-US" smtClean="0"/>
              <a:t>3/12/2018</a:t>
            </a:fld>
            <a:endParaRPr lang="en-US"/>
          </a:p>
        </p:txBody>
      </p:sp>
      <p:sp>
        <p:nvSpPr>
          <p:cNvPr id="3" name="Footer Placeholder 2">
            <a:extLst>
              <a:ext uri="{FF2B5EF4-FFF2-40B4-BE49-F238E27FC236}">
                <a16:creationId xmlns:a16="http://schemas.microsoft.com/office/drawing/2014/main" id="{4DE892CB-8B4F-494A-B46A-846106094E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AA6A00-9ED4-4450-AA1E-9F41E745D851}"/>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108367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A41CC-91A1-4FE7-8773-33B6F72FC0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8FFFAD3-46C8-4EB8-8E2B-8A9A051E2B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E2F7962-4AF7-48B1-9F0F-8BE39C5177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07B1D0C-BD1F-4E9D-9585-09CE2F6C3F6C}"/>
              </a:ext>
            </a:extLst>
          </p:cNvPr>
          <p:cNvSpPr>
            <a:spLocks noGrp="1"/>
          </p:cNvSpPr>
          <p:nvPr>
            <p:ph type="dt" sz="half" idx="10"/>
          </p:nvPr>
        </p:nvSpPr>
        <p:spPr/>
        <p:txBody>
          <a:bodyPr/>
          <a:lstStyle/>
          <a:p>
            <a:fld id="{1690A73A-C12F-4830-86DD-D84154B731F8}" type="datetimeFigureOut">
              <a:rPr lang="en-US" smtClean="0"/>
              <a:t>3/12/2018</a:t>
            </a:fld>
            <a:endParaRPr lang="en-US"/>
          </a:p>
        </p:txBody>
      </p:sp>
      <p:sp>
        <p:nvSpPr>
          <p:cNvPr id="6" name="Footer Placeholder 5">
            <a:extLst>
              <a:ext uri="{FF2B5EF4-FFF2-40B4-BE49-F238E27FC236}">
                <a16:creationId xmlns:a16="http://schemas.microsoft.com/office/drawing/2014/main" id="{9EFA441B-BAF9-4183-B615-8CFFC061C7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9DB335-17E3-4029-8C52-A3771031E087}"/>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182227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09FC6-2530-4E06-B042-F4CA596CD8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40DE2B-057C-456C-A521-FD998BC2E5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E62FFE9-F51C-412A-BB6B-70716F8488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DC998A3-9827-41B1-9B1F-9B10E7B7B67A}"/>
              </a:ext>
            </a:extLst>
          </p:cNvPr>
          <p:cNvSpPr>
            <a:spLocks noGrp="1"/>
          </p:cNvSpPr>
          <p:nvPr>
            <p:ph type="dt" sz="half" idx="10"/>
          </p:nvPr>
        </p:nvSpPr>
        <p:spPr/>
        <p:txBody>
          <a:bodyPr/>
          <a:lstStyle/>
          <a:p>
            <a:fld id="{1690A73A-C12F-4830-86DD-D84154B731F8}" type="datetimeFigureOut">
              <a:rPr lang="en-US" smtClean="0"/>
              <a:t>3/12/2018</a:t>
            </a:fld>
            <a:endParaRPr lang="en-US"/>
          </a:p>
        </p:txBody>
      </p:sp>
      <p:sp>
        <p:nvSpPr>
          <p:cNvPr id="6" name="Footer Placeholder 5">
            <a:extLst>
              <a:ext uri="{FF2B5EF4-FFF2-40B4-BE49-F238E27FC236}">
                <a16:creationId xmlns:a16="http://schemas.microsoft.com/office/drawing/2014/main" id="{DA9F076A-53C1-45AA-8F92-3329AAC63D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9F7CF3-425E-4390-AF08-24639C403D77}"/>
              </a:ext>
            </a:extLst>
          </p:cNvPr>
          <p:cNvSpPr>
            <a:spLocks noGrp="1"/>
          </p:cNvSpPr>
          <p:nvPr>
            <p:ph type="sldNum" sz="quarter" idx="12"/>
          </p:nvPr>
        </p:nvSpPr>
        <p:spPr/>
        <p:txBody>
          <a:bodyPr/>
          <a:lstStyle/>
          <a:p>
            <a:fld id="{118341C1-7FED-4650-8C3E-318C6425D8B1}" type="slidenum">
              <a:rPr lang="en-US" smtClean="0"/>
              <a:t>‹#›</a:t>
            </a:fld>
            <a:endParaRPr lang="en-US"/>
          </a:p>
        </p:txBody>
      </p:sp>
    </p:spTree>
    <p:extLst>
      <p:ext uri="{BB962C8B-B14F-4D97-AF65-F5344CB8AC3E}">
        <p14:creationId xmlns:p14="http://schemas.microsoft.com/office/powerpoint/2010/main" val="2214751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A15C46-0348-4059-81EC-CA95037DDB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125E2F-03E5-4C19-ABA8-C1078B6C38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EDB381-4505-458F-AF04-14DE124F1E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90A73A-C12F-4830-86DD-D84154B731F8}" type="datetimeFigureOut">
              <a:rPr lang="en-US" smtClean="0"/>
              <a:t>3/12/2018</a:t>
            </a:fld>
            <a:endParaRPr lang="en-US"/>
          </a:p>
        </p:txBody>
      </p:sp>
      <p:sp>
        <p:nvSpPr>
          <p:cNvPr id="5" name="Footer Placeholder 4">
            <a:extLst>
              <a:ext uri="{FF2B5EF4-FFF2-40B4-BE49-F238E27FC236}">
                <a16:creationId xmlns:a16="http://schemas.microsoft.com/office/drawing/2014/main" id="{D1E69604-FE31-4E55-9550-F64113DBE3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59CAA70-8322-4963-B53B-EA5745AB7B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8341C1-7FED-4650-8C3E-318C6425D8B1}" type="slidenum">
              <a:rPr lang="en-US" smtClean="0"/>
              <a:t>‹#›</a:t>
            </a:fld>
            <a:endParaRPr lang="en-US"/>
          </a:p>
        </p:txBody>
      </p:sp>
    </p:spTree>
    <p:extLst>
      <p:ext uri="{BB962C8B-B14F-4D97-AF65-F5344CB8AC3E}">
        <p14:creationId xmlns:p14="http://schemas.microsoft.com/office/powerpoint/2010/main" val="258194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7.png"/><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5.wmf"/><Relationship Id="rId4"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0742D-0DAB-4057-92B5-33CC7FD40864}"/>
              </a:ext>
            </a:extLst>
          </p:cNvPr>
          <p:cNvSpPr>
            <a:spLocks noGrp="1"/>
          </p:cNvSpPr>
          <p:nvPr>
            <p:ph type="ctrTitle"/>
          </p:nvPr>
        </p:nvSpPr>
        <p:spPr>
          <a:xfrm>
            <a:off x="1524000" y="1122363"/>
            <a:ext cx="9144000" cy="1339483"/>
          </a:xfrm>
        </p:spPr>
        <p:txBody>
          <a:bodyPr/>
          <a:lstStyle/>
          <a:p>
            <a:r>
              <a:rPr lang="en-US" dirty="0"/>
              <a:t>5.3 Expected value</a:t>
            </a:r>
          </a:p>
        </p:txBody>
      </p:sp>
      <p:sp>
        <p:nvSpPr>
          <p:cNvPr id="3" name="Subtitle 2">
            <a:extLst>
              <a:ext uri="{FF2B5EF4-FFF2-40B4-BE49-F238E27FC236}">
                <a16:creationId xmlns:a16="http://schemas.microsoft.com/office/drawing/2014/main" id="{64A203FD-067C-4510-95CB-CB94ED9AFEF3}"/>
              </a:ext>
            </a:extLst>
          </p:cNvPr>
          <p:cNvSpPr>
            <a:spLocks noGrp="1"/>
          </p:cNvSpPr>
          <p:nvPr>
            <p:ph type="subTitle" idx="1"/>
          </p:nvPr>
        </p:nvSpPr>
        <p:spPr>
          <a:xfrm>
            <a:off x="1524000" y="2645435"/>
            <a:ext cx="9144000" cy="1655762"/>
          </a:xfrm>
        </p:spPr>
        <p:txBody>
          <a:bodyPr/>
          <a:lstStyle/>
          <a:p>
            <a:r>
              <a:rPr lang="en-US" dirty="0"/>
              <a:t>MAT 1372 Stat w/ </a:t>
            </a:r>
            <a:r>
              <a:rPr lang="en-US" dirty="0" err="1"/>
              <a:t>Prob</a:t>
            </a:r>
            <a:endParaRPr lang="en-US" dirty="0"/>
          </a:p>
          <a:p>
            <a:r>
              <a:rPr lang="en-US" dirty="0"/>
              <a:t>NYCCT (CUNY)</a:t>
            </a:r>
          </a:p>
          <a:p>
            <a:r>
              <a:rPr lang="en-US" dirty="0"/>
              <a:t>Ezra Halleck</a:t>
            </a:r>
          </a:p>
        </p:txBody>
      </p:sp>
    </p:spTree>
    <p:extLst>
      <p:ext uri="{BB962C8B-B14F-4D97-AF65-F5344CB8AC3E}">
        <p14:creationId xmlns:p14="http://schemas.microsoft.com/office/powerpoint/2010/main" val="2105634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96819-ADE7-4CE5-B30D-419EEBBB6E06}"/>
              </a:ext>
            </a:extLst>
          </p:cNvPr>
          <p:cNvSpPr>
            <a:spLocks noGrp="1"/>
          </p:cNvSpPr>
          <p:nvPr>
            <p:ph type="title"/>
          </p:nvPr>
        </p:nvSpPr>
        <p:spPr>
          <a:xfrm>
            <a:off x="838200" y="0"/>
            <a:ext cx="10515600" cy="1325563"/>
          </a:xfrm>
        </p:spPr>
        <p:txBody>
          <a:bodyPr/>
          <a:lstStyle/>
          <a:p>
            <a:r>
              <a:rPr lang="en-US" b="1" dirty="0"/>
              <a:t>5.3.1 Another Property of Expected Values</a:t>
            </a:r>
            <a:endParaRPr lang="en-US" dirty="0"/>
          </a:p>
        </p:txBody>
      </p:sp>
      <p:sp>
        <p:nvSpPr>
          <p:cNvPr id="3" name="Content Placeholder 2">
            <a:extLst>
              <a:ext uri="{FF2B5EF4-FFF2-40B4-BE49-F238E27FC236}">
                <a16:creationId xmlns:a16="http://schemas.microsoft.com/office/drawing/2014/main" id="{0D3CB934-B8A3-449F-B797-C2115565B176}"/>
              </a:ext>
            </a:extLst>
          </p:cNvPr>
          <p:cNvSpPr>
            <a:spLocks noGrp="1"/>
          </p:cNvSpPr>
          <p:nvPr>
            <p:ph idx="1"/>
          </p:nvPr>
        </p:nvSpPr>
        <p:spPr>
          <a:xfrm>
            <a:off x="739726" y="1023767"/>
            <a:ext cx="10515600" cy="5503642"/>
          </a:xfrm>
        </p:spPr>
        <p:txBody>
          <a:bodyPr>
            <a:normAutofit/>
          </a:bodyPr>
          <a:lstStyle/>
          <a:p>
            <a:pPr marL="0" indent="0">
              <a:buNone/>
            </a:pPr>
            <a:r>
              <a:rPr lang="en-US" dirty="0"/>
              <a:t>Let </a:t>
            </a:r>
            <a:r>
              <a:rPr lang="en-US" i="1" dirty="0"/>
              <a:t>X, Y </a:t>
            </a:r>
            <a:r>
              <a:rPr lang="en-US" dirty="0"/>
              <a:t>be random variables, then X+Y is also an RV and:</a:t>
            </a:r>
          </a:p>
          <a:p>
            <a:pPr marL="0" indent="0" algn="ctr">
              <a:buNone/>
            </a:pPr>
            <a:r>
              <a:rPr lang="es-NI" i="1" dirty="0"/>
              <a:t>E</a:t>
            </a:r>
            <a:r>
              <a:rPr lang="es-NI" dirty="0"/>
              <a:t>[</a:t>
            </a:r>
            <a:r>
              <a:rPr lang="es-NI" i="1" dirty="0"/>
              <a:t>X </a:t>
            </a:r>
            <a:r>
              <a:rPr lang="es-NI" dirty="0"/>
              <a:t>+ </a:t>
            </a:r>
            <a:r>
              <a:rPr lang="es-NI" i="1" dirty="0"/>
              <a:t>Y</a:t>
            </a:r>
            <a:r>
              <a:rPr lang="es-NI" dirty="0"/>
              <a:t>] = </a:t>
            </a:r>
            <a:r>
              <a:rPr lang="es-NI" i="1" dirty="0"/>
              <a:t>E</a:t>
            </a:r>
            <a:r>
              <a:rPr lang="es-NI" dirty="0"/>
              <a:t>[</a:t>
            </a:r>
            <a:r>
              <a:rPr lang="es-NI" i="1" dirty="0"/>
              <a:t>X</a:t>
            </a:r>
            <a:r>
              <a:rPr lang="es-NI" dirty="0"/>
              <a:t>] + </a:t>
            </a:r>
            <a:r>
              <a:rPr lang="es-NI" i="1" dirty="0"/>
              <a:t>E</a:t>
            </a:r>
            <a:r>
              <a:rPr lang="es-NI" dirty="0"/>
              <a:t>[</a:t>
            </a:r>
            <a:r>
              <a:rPr lang="es-NI" i="1" dirty="0"/>
              <a:t>Y</a:t>
            </a:r>
            <a:r>
              <a:rPr lang="es-NI" dirty="0"/>
              <a:t>]</a:t>
            </a:r>
            <a:endParaRPr lang="en-US" dirty="0"/>
          </a:p>
          <a:p>
            <a:pPr marL="0" indent="0">
              <a:buNone/>
            </a:pPr>
            <a:r>
              <a:rPr lang="en-US" dirty="0"/>
              <a:t>Example: in a mythical country, there is one woman for every man and they are paired up to form household units.</a:t>
            </a:r>
          </a:p>
          <a:p>
            <a:pPr marL="0" indent="0">
              <a:buNone/>
            </a:pPr>
            <a:r>
              <a:rPr lang="en-US" dirty="0"/>
              <a:t>On average, a man makes a $45k salary (due to domestic and childrearing responsibilities) and a woman makes a $63k salary.</a:t>
            </a:r>
          </a:p>
          <a:p>
            <a:pPr marL="0" indent="0">
              <a:buNone/>
            </a:pPr>
            <a:r>
              <a:rPr lang="en-US" dirty="0"/>
              <a:t>What is the average household salary?</a:t>
            </a:r>
          </a:p>
          <a:p>
            <a:pPr marL="0" indent="0">
              <a:buNone/>
            </a:pPr>
            <a:r>
              <a:rPr lang="en-US" i="1" dirty="0"/>
              <a:t>E</a:t>
            </a:r>
            <a:r>
              <a:rPr lang="en-US" dirty="0"/>
              <a:t>[</a:t>
            </a:r>
            <a:r>
              <a:rPr lang="en-US" i="1" dirty="0"/>
              <a:t>X </a:t>
            </a:r>
            <a:r>
              <a:rPr lang="en-US" dirty="0"/>
              <a:t>+ </a:t>
            </a:r>
            <a:r>
              <a:rPr lang="en-US" i="1" dirty="0"/>
              <a:t>Y</a:t>
            </a:r>
            <a:r>
              <a:rPr lang="en-US" dirty="0"/>
              <a:t>] = </a:t>
            </a:r>
            <a:r>
              <a:rPr lang="en-US" i="1" dirty="0"/>
              <a:t>E</a:t>
            </a:r>
            <a:r>
              <a:rPr lang="en-US" dirty="0"/>
              <a:t>[</a:t>
            </a:r>
            <a:r>
              <a:rPr lang="en-US" i="1" dirty="0"/>
              <a:t>X</a:t>
            </a:r>
            <a:r>
              <a:rPr lang="en-US" dirty="0"/>
              <a:t>] + </a:t>
            </a:r>
            <a:r>
              <a:rPr lang="en-US" i="1" dirty="0"/>
              <a:t>E</a:t>
            </a:r>
            <a:r>
              <a:rPr lang="en-US" dirty="0"/>
              <a:t>[</a:t>
            </a:r>
            <a:r>
              <a:rPr lang="en-US" i="1" dirty="0"/>
              <a:t>Y</a:t>
            </a:r>
            <a:r>
              <a:rPr lang="en-US" dirty="0"/>
              <a:t>] = $45k + $63k = $108k</a:t>
            </a:r>
          </a:p>
          <a:p>
            <a:endParaRPr lang="en-US" dirty="0"/>
          </a:p>
          <a:p>
            <a:endParaRPr lang="en-US" dirty="0"/>
          </a:p>
        </p:txBody>
      </p:sp>
    </p:spTree>
    <p:extLst>
      <p:ext uri="{BB962C8B-B14F-4D97-AF65-F5344CB8AC3E}">
        <p14:creationId xmlns:p14="http://schemas.microsoft.com/office/powerpoint/2010/main" val="4028044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97979B-8481-45C8-BEE5-781628AB8809}"/>
              </a:ext>
            </a:extLst>
          </p:cNvPr>
          <p:cNvSpPr/>
          <p:nvPr/>
        </p:nvSpPr>
        <p:spPr>
          <a:xfrm>
            <a:off x="445477" y="304357"/>
            <a:ext cx="11202572" cy="3539430"/>
          </a:xfrm>
          <a:prstGeom prst="rect">
            <a:avLst/>
          </a:prstGeom>
        </p:spPr>
        <p:txBody>
          <a:bodyPr wrap="square">
            <a:spAutoFit/>
          </a:bodyPr>
          <a:lstStyle/>
          <a:p>
            <a:r>
              <a:rPr lang="en-US" sz="2800" dirty="0"/>
              <a:t>5.3.36. 2 batteries are randomly selected from a drawer containing 8 good and 2 defective batteries. Let W denote #defective batteries selected.</a:t>
            </a:r>
          </a:p>
          <a:p>
            <a:r>
              <a:rPr lang="en-US" sz="2800" dirty="0"/>
              <a:t>(a) Find E[W] by first determining the probability distribution of W and the definition of expectation.</a:t>
            </a:r>
          </a:p>
          <a:p>
            <a:r>
              <a:rPr lang="en-US" sz="2800" dirty="0"/>
              <a:t>Let X equal 1 if 1</a:t>
            </a:r>
            <a:r>
              <a:rPr lang="en-US" sz="2800" baseline="30000" dirty="0"/>
              <a:t>st</a:t>
            </a:r>
            <a:r>
              <a:rPr lang="en-US" sz="2800" dirty="0"/>
              <a:t> battery chosen is defective, 0 otherwise.</a:t>
            </a:r>
          </a:p>
          <a:p>
            <a:r>
              <a:rPr lang="en-US" sz="2800" dirty="0"/>
              <a:t>Let Y equal 1 if 2</a:t>
            </a:r>
            <a:r>
              <a:rPr lang="en-US" sz="2800" baseline="30000" dirty="0"/>
              <a:t>nd</a:t>
            </a:r>
            <a:r>
              <a:rPr lang="en-US" sz="2800" dirty="0"/>
              <a:t> battery chosen is defective, 0 otherwise.</a:t>
            </a:r>
          </a:p>
          <a:p>
            <a:r>
              <a:rPr lang="en-US" sz="2800" dirty="0"/>
              <a:t>(b) Give an equation relating X, Y, and W.</a:t>
            </a:r>
          </a:p>
          <a:p>
            <a:r>
              <a:rPr lang="en-US" sz="2800" dirty="0"/>
              <a:t>(c) Use (b) and the sum property for expectation to obtain E[W]. </a:t>
            </a:r>
          </a:p>
        </p:txBody>
      </p:sp>
    </p:spTree>
    <p:extLst>
      <p:ext uri="{BB962C8B-B14F-4D97-AF65-F5344CB8AC3E}">
        <p14:creationId xmlns:p14="http://schemas.microsoft.com/office/powerpoint/2010/main" val="397195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AA2A-5422-4A0B-9AD6-6FC444EB9B2F}"/>
              </a:ext>
            </a:extLst>
          </p:cNvPr>
          <p:cNvSpPr>
            <a:spLocks noGrp="1"/>
          </p:cNvSpPr>
          <p:nvPr>
            <p:ph type="title"/>
          </p:nvPr>
        </p:nvSpPr>
        <p:spPr>
          <a:xfrm>
            <a:off x="868681" y="0"/>
            <a:ext cx="10515600" cy="1325563"/>
          </a:xfrm>
        </p:spPr>
        <p:txBody>
          <a:bodyPr/>
          <a:lstStyle/>
          <a:p>
            <a:pPr marL="0" marR="0">
              <a:spcBef>
                <a:spcPts val="0"/>
              </a:spcBef>
              <a:spcAft>
                <a:spcPts val="1500"/>
              </a:spcAft>
            </a:pPr>
            <a:r>
              <a:rPr lang="en-US" kern="1400" spc="25" dirty="0">
                <a:solidFill>
                  <a:srgbClr val="17365D"/>
                </a:solidFill>
                <a:latin typeface="Cambria" panose="02040503050406030204" pitchFamily="18" charset="0"/>
                <a:ea typeface="Times New Roman" panose="02020603050405020304" pitchFamily="18" charset="0"/>
                <a:cs typeface="Times New Roman" panose="02020603050405020304" pitchFamily="18" charset="0"/>
              </a:rPr>
              <a:t>Review (of 5.2)</a:t>
            </a:r>
            <a:endParaRPr lang="en-US" dirty="0"/>
          </a:p>
        </p:txBody>
      </p:sp>
      <p:sp>
        <p:nvSpPr>
          <p:cNvPr id="3" name="Content Placeholder 2">
            <a:extLst>
              <a:ext uri="{FF2B5EF4-FFF2-40B4-BE49-F238E27FC236}">
                <a16:creationId xmlns:a16="http://schemas.microsoft.com/office/drawing/2014/main" id="{A6D23548-BB55-4FD8-A903-04C594718C49}"/>
              </a:ext>
            </a:extLst>
          </p:cNvPr>
          <p:cNvSpPr>
            <a:spLocks noGrp="1"/>
          </p:cNvSpPr>
          <p:nvPr>
            <p:ph idx="1"/>
          </p:nvPr>
        </p:nvSpPr>
        <p:spPr>
          <a:xfrm>
            <a:off x="464235" y="1108173"/>
            <a:ext cx="11324492" cy="4351338"/>
          </a:xfrm>
        </p:spPr>
        <p:txBody>
          <a:bodyPr/>
          <a:lstStyle/>
          <a:p>
            <a:r>
              <a:rPr lang="en-US" dirty="0"/>
              <a:t>A </a:t>
            </a:r>
            <a:r>
              <a:rPr lang="en-US" b="1" dirty="0"/>
              <a:t>random variable </a:t>
            </a:r>
            <a:r>
              <a:rPr lang="en-US" dirty="0"/>
              <a:t>X is an experiment with a SINGLE numeric outcome</a:t>
            </a:r>
          </a:p>
          <a:p>
            <a:r>
              <a:rPr lang="en-US" dirty="0"/>
              <a:t>Example: 2 batteries are randomly chosen from bin containing 10 batteries: 7 good, 3 defective. </a:t>
            </a:r>
          </a:p>
          <a:p>
            <a:r>
              <a:rPr lang="en-US" dirty="0"/>
              <a:t>Let </a:t>
            </a:r>
            <a:r>
              <a:rPr lang="en-US" i="1" dirty="0"/>
              <a:t>X </a:t>
            </a:r>
            <a:r>
              <a:rPr lang="en-US" dirty="0"/>
              <a:t>denote # defective batteries chosen, then</a:t>
            </a:r>
          </a:p>
          <a:p>
            <a:pPr marL="0" indent="0">
              <a:buNone/>
            </a:pPr>
            <a:r>
              <a:rPr lang="en-US" dirty="0"/>
              <a:t>	  x</a:t>
            </a:r>
          </a:p>
          <a:p>
            <a:endParaRPr lang="en-US" dirty="0"/>
          </a:p>
          <a:p>
            <a:endParaRPr lang="en-US" dirty="0"/>
          </a:p>
          <a:p>
            <a:pPr marL="0" indent="0">
              <a:buNone/>
            </a:pPr>
            <a:r>
              <a:rPr lang="en-US" dirty="0"/>
              <a:t>	P(x)</a:t>
            </a:r>
          </a:p>
        </p:txBody>
      </p:sp>
      <p:sp>
        <p:nvSpPr>
          <p:cNvPr id="4" name="Rectangle 2">
            <a:extLst>
              <a:ext uri="{FF2B5EF4-FFF2-40B4-BE49-F238E27FC236}">
                <a16:creationId xmlns:a16="http://schemas.microsoft.com/office/drawing/2014/main" id="{9DE3215E-C10E-40F9-B5F6-30E34151ED87}"/>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a:extLst>
              <a:ext uri="{FF2B5EF4-FFF2-40B4-BE49-F238E27FC236}">
                <a16:creationId xmlns:a16="http://schemas.microsoft.com/office/drawing/2014/main" id="{DA5C5073-F776-408A-BB87-B1D651ACF7FA}"/>
              </a:ext>
            </a:extLst>
          </p:cNvPr>
          <p:cNvGraphicFramePr>
            <a:graphicFrameLocks noChangeAspect="1"/>
          </p:cNvGraphicFramePr>
          <p:nvPr>
            <p:extLst>
              <p:ext uri="{D42A27DB-BD31-4B8C-83A1-F6EECF244321}">
                <p14:modId xmlns:p14="http://schemas.microsoft.com/office/powerpoint/2010/main" val="1521918043"/>
              </p:ext>
            </p:extLst>
          </p:nvPr>
        </p:nvGraphicFramePr>
        <p:xfrm>
          <a:off x="2419643" y="3038622"/>
          <a:ext cx="6076304" cy="2940147"/>
        </p:xfrm>
        <a:graphic>
          <a:graphicData uri="http://schemas.openxmlformats.org/presentationml/2006/ole">
            <mc:AlternateContent xmlns:mc="http://schemas.openxmlformats.org/markup-compatibility/2006">
              <mc:Choice xmlns:v="urn:schemas-microsoft-com:vml" Requires="v">
                <p:oleObj spid="_x0000_s7177" r:id="rId3" imgW="2362200" imgH="1143000" progId="Equation.DSMT4">
                  <p:embed/>
                </p:oleObj>
              </mc:Choice>
              <mc:Fallback>
                <p:oleObj r:id="rId3" imgW="2362200" imgH="11430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9643" y="3038622"/>
                        <a:ext cx="6076304" cy="2940147"/>
                      </a:xfrm>
                      <a:prstGeom prst="rect">
                        <a:avLst/>
                      </a:prstGeom>
                      <a:noFill/>
                    </p:spPr>
                  </p:pic>
                </p:oleObj>
              </mc:Fallback>
            </mc:AlternateContent>
          </a:graphicData>
        </a:graphic>
      </p:graphicFrame>
    </p:spTree>
    <p:extLst>
      <p:ext uri="{BB962C8B-B14F-4D97-AF65-F5344CB8AC3E}">
        <p14:creationId xmlns:p14="http://schemas.microsoft.com/office/powerpoint/2010/main" val="2293173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43132-691F-4D1A-9484-D3EE22B18C4A}"/>
              </a:ext>
            </a:extLst>
          </p:cNvPr>
          <p:cNvSpPr>
            <a:spLocks noGrp="1"/>
          </p:cNvSpPr>
          <p:nvPr>
            <p:ph type="title"/>
          </p:nvPr>
        </p:nvSpPr>
        <p:spPr/>
        <p:txBody>
          <a:bodyPr/>
          <a:lstStyle/>
          <a:p>
            <a:pPr marL="0" marR="457200">
              <a:spcBef>
                <a:spcPts val="0"/>
              </a:spcBef>
              <a:spcAft>
                <a:spcPts val="0"/>
              </a:spcAft>
            </a:pPr>
            <a:r>
              <a:rPr lang="en-US" b="1" dirty="0">
                <a:solidFill>
                  <a:srgbClr val="001AB3"/>
                </a:solidFill>
                <a:latin typeface="Glypha-Bold"/>
                <a:ea typeface="Calibri" panose="020F0502020204030204" pitchFamily="34" charset="0"/>
                <a:cs typeface="Glypha-Bold"/>
              </a:rPr>
              <a:t>EXPECTED VALUE</a:t>
            </a:r>
            <a:endParaRPr lang="en-US" dirty="0"/>
          </a:p>
        </p:txBody>
      </p:sp>
      <p:sp>
        <p:nvSpPr>
          <p:cNvPr id="3" name="Content Placeholder 2">
            <a:extLst>
              <a:ext uri="{FF2B5EF4-FFF2-40B4-BE49-F238E27FC236}">
                <a16:creationId xmlns:a16="http://schemas.microsoft.com/office/drawing/2014/main" id="{8D681E71-54E7-4B49-A99E-C034833C139C}"/>
              </a:ext>
            </a:extLst>
          </p:cNvPr>
          <p:cNvSpPr>
            <a:spLocks noGrp="1"/>
          </p:cNvSpPr>
          <p:nvPr>
            <p:ph idx="1"/>
          </p:nvPr>
        </p:nvSpPr>
        <p:spPr/>
        <p:txBody>
          <a:bodyPr/>
          <a:lstStyle/>
          <a:p>
            <a:pPr marL="0" indent="0">
              <a:buNone/>
            </a:pPr>
            <a:r>
              <a:rPr lang="en-US" dirty="0"/>
              <a:t>The </a:t>
            </a:r>
            <a:r>
              <a:rPr lang="en-US" b="1" dirty="0"/>
              <a:t>expected value </a:t>
            </a:r>
            <a:r>
              <a:rPr lang="en-US" dirty="0"/>
              <a:t>of a random variable X (also known as the </a:t>
            </a:r>
            <a:r>
              <a:rPr lang="en-US" b="1" dirty="0"/>
              <a:t>mean)</a:t>
            </a:r>
            <a:r>
              <a:rPr lang="en-US" dirty="0"/>
              <a:t> is the sum of the outcomes weighted by their probabilities:</a:t>
            </a:r>
          </a:p>
          <a:p>
            <a:endParaRPr lang="en-US" dirty="0"/>
          </a:p>
        </p:txBody>
      </p:sp>
      <p:pic>
        <p:nvPicPr>
          <p:cNvPr id="4" name="Picture 3">
            <a:extLst>
              <a:ext uri="{FF2B5EF4-FFF2-40B4-BE49-F238E27FC236}">
                <a16:creationId xmlns:a16="http://schemas.microsoft.com/office/drawing/2014/main" id="{29AF0510-0628-4CE6-9183-04C180DED21C}"/>
              </a:ext>
            </a:extLst>
          </p:cNvPr>
          <p:cNvPicPr/>
          <p:nvPr/>
        </p:nvPicPr>
        <p:blipFill>
          <a:blip r:embed="rId2" cstate="print"/>
          <a:srcRect/>
          <a:stretch>
            <a:fillRect/>
          </a:stretch>
        </p:blipFill>
        <p:spPr bwMode="auto">
          <a:xfrm>
            <a:off x="3123418" y="2766865"/>
            <a:ext cx="4979572" cy="1354968"/>
          </a:xfrm>
          <a:prstGeom prst="rect">
            <a:avLst/>
          </a:prstGeom>
          <a:noFill/>
          <a:ln w="9525">
            <a:noFill/>
            <a:miter lim="800000"/>
            <a:headEnd/>
            <a:tailEnd/>
          </a:ln>
        </p:spPr>
      </p:pic>
    </p:spTree>
    <p:extLst>
      <p:ext uri="{BB962C8B-B14F-4D97-AF65-F5344CB8AC3E}">
        <p14:creationId xmlns:p14="http://schemas.microsoft.com/office/powerpoint/2010/main" val="674041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AA2A-5422-4A0B-9AD6-6FC444EB9B2F}"/>
              </a:ext>
            </a:extLst>
          </p:cNvPr>
          <p:cNvSpPr>
            <a:spLocks noGrp="1"/>
          </p:cNvSpPr>
          <p:nvPr>
            <p:ph type="title"/>
          </p:nvPr>
        </p:nvSpPr>
        <p:spPr>
          <a:xfrm>
            <a:off x="868681" y="0"/>
            <a:ext cx="10515600" cy="1325563"/>
          </a:xfrm>
        </p:spPr>
        <p:txBody>
          <a:bodyPr/>
          <a:lstStyle/>
          <a:p>
            <a:pPr marL="0" marR="0">
              <a:spcBef>
                <a:spcPts val="0"/>
              </a:spcBef>
              <a:spcAft>
                <a:spcPts val="1500"/>
              </a:spcAft>
            </a:pPr>
            <a:r>
              <a:rPr lang="en-US" dirty="0"/>
              <a:t># bad batteries</a:t>
            </a:r>
          </a:p>
        </p:txBody>
      </p:sp>
      <p:sp>
        <p:nvSpPr>
          <p:cNvPr id="3" name="Content Placeholder 2">
            <a:extLst>
              <a:ext uri="{FF2B5EF4-FFF2-40B4-BE49-F238E27FC236}">
                <a16:creationId xmlns:a16="http://schemas.microsoft.com/office/drawing/2014/main" id="{A6D23548-BB55-4FD8-A903-04C594718C49}"/>
              </a:ext>
            </a:extLst>
          </p:cNvPr>
          <p:cNvSpPr>
            <a:spLocks noGrp="1"/>
          </p:cNvSpPr>
          <p:nvPr>
            <p:ph idx="1"/>
          </p:nvPr>
        </p:nvSpPr>
        <p:spPr>
          <a:xfrm>
            <a:off x="464235" y="1108173"/>
            <a:ext cx="11324492" cy="5151950"/>
          </a:xfrm>
        </p:spPr>
        <p:txBody>
          <a:bodyPr/>
          <a:lstStyle/>
          <a:p>
            <a:pPr marL="0" indent="0">
              <a:buNone/>
            </a:pPr>
            <a:r>
              <a:rPr lang="en-US" dirty="0"/>
              <a:t>Let </a:t>
            </a:r>
            <a:r>
              <a:rPr lang="en-US" i="1" dirty="0"/>
              <a:t>X </a:t>
            </a:r>
            <a:r>
              <a:rPr lang="en-US" dirty="0"/>
              <a:t>denote # defective batteries chosen, then</a:t>
            </a:r>
          </a:p>
          <a:p>
            <a:pPr marL="0" indent="0">
              <a:buNone/>
            </a:pPr>
            <a:r>
              <a:rPr lang="en-US" dirty="0"/>
              <a:t>	  x</a:t>
            </a:r>
          </a:p>
          <a:p>
            <a:pPr lvl="8"/>
            <a:r>
              <a:rPr lang="en-US" dirty="0"/>
              <a:t> 			</a:t>
            </a:r>
          </a:p>
          <a:p>
            <a:pPr marL="0" indent="0">
              <a:buNone/>
            </a:pPr>
            <a:r>
              <a:rPr lang="en-US" dirty="0"/>
              <a:t>	P(x)							and</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In other words, just slightly more than half a bad battery.</a:t>
            </a:r>
          </a:p>
          <a:p>
            <a:pPr marL="0" indent="0">
              <a:buNone/>
            </a:pPr>
            <a:endParaRPr lang="en-US" dirty="0"/>
          </a:p>
        </p:txBody>
      </p:sp>
      <p:sp>
        <p:nvSpPr>
          <p:cNvPr id="4" name="Rectangle 2">
            <a:extLst>
              <a:ext uri="{FF2B5EF4-FFF2-40B4-BE49-F238E27FC236}">
                <a16:creationId xmlns:a16="http://schemas.microsoft.com/office/drawing/2014/main" id="{9DE3215E-C10E-40F9-B5F6-30E34151ED87}"/>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a:extLst>
              <a:ext uri="{FF2B5EF4-FFF2-40B4-BE49-F238E27FC236}">
                <a16:creationId xmlns:a16="http://schemas.microsoft.com/office/drawing/2014/main" id="{DA5C5073-F776-408A-BB87-B1D651ACF7FA}"/>
              </a:ext>
            </a:extLst>
          </p:cNvPr>
          <p:cNvGraphicFramePr>
            <a:graphicFrameLocks noChangeAspect="1"/>
          </p:cNvGraphicFramePr>
          <p:nvPr>
            <p:extLst>
              <p:ext uri="{D42A27DB-BD31-4B8C-83A1-F6EECF244321}">
                <p14:modId xmlns:p14="http://schemas.microsoft.com/office/powerpoint/2010/main" val="3680651709"/>
              </p:ext>
            </p:extLst>
          </p:nvPr>
        </p:nvGraphicFramePr>
        <p:xfrm>
          <a:off x="2433710" y="1620553"/>
          <a:ext cx="4220308" cy="2042084"/>
        </p:xfrm>
        <a:graphic>
          <a:graphicData uri="http://schemas.openxmlformats.org/presentationml/2006/ole">
            <mc:AlternateContent xmlns:mc="http://schemas.openxmlformats.org/markup-compatibility/2006">
              <mc:Choice xmlns:v="urn:schemas-microsoft-com:vml" Requires="v">
                <p:oleObj spid="_x0000_s8209" r:id="rId3" imgW="2362200" imgH="1143000" progId="Equation.DSMT4">
                  <p:embed/>
                </p:oleObj>
              </mc:Choice>
              <mc:Fallback>
                <p:oleObj r:id="rId3" imgW="2362200" imgH="1143000" progId="Equation.DSMT4">
                  <p:embed/>
                  <p:pic>
                    <p:nvPicPr>
                      <p:cNvPr id="5" name="Object 4">
                        <a:extLst>
                          <a:ext uri="{FF2B5EF4-FFF2-40B4-BE49-F238E27FC236}">
                            <a16:creationId xmlns:a16="http://schemas.microsoft.com/office/drawing/2014/main" id="{DA5C5073-F776-408A-BB87-B1D651ACF7F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3710" y="1620553"/>
                        <a:ext cx="4220308" cy="2042084"/>
                      </a:xfrm>
                      <a:prstGeom prst="rect">
                        <a:avLst/>
                      </a:prstGeom>
                      <a:noFill/>
                    </p:spPr>
                  </p:pic>
                </p:oleObj>
              </mc:Fallback>
            </mc:AlternateContent>
          </a:graphicData>
        </a:graphic>
      </p:graphicFrame>
      <p:sp>
        <p:nvSpPr>
          <p:cNvPr id="6" name="Rectangle 2">
            <a:extLst>
              <a:ext uri="{FF2B5EF4-FFF2-40B4-BE49-F238E27FC236}">
                <a16:creationId xmlns:a16="http://schemas.microsoft.com/office/drawing/2014/main" id="{8BFBAA40-F1B4-4098-8C30-CAB09FFA5EA5}"/>
              </a:ext>
            </a:extLst>
          </p:cNvPr>
          <p:cNvSpPr>
            <a:spLocks noChangeArrowheads="1"/>
          </p:cNvSpPr>
          <p:nvPr/>
        </p:nvSpPr>
        <p:spPr bwMode="auto">
          <a:xfrm>
            <a:off x="-211015" y="154743"/>
            <a:ext cx="846797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7" name="Object 6">
            <a:extLst>
              <a:ext uri="{FF2B5EF4-FFF2-40B4-BE49-F238E27FC236}">
                <a16:creationId xmlns:a16="http://schemas.microsoft.com/office/drawing/2014/main" id="{24F4AAA3-8963-4749-8CC7-909257C542C4}"/>
              </a:ext>
            </a:extLst>
          </p:cNvPr>
          <p:cNvGraphicFramePr>
            <a:graphicFrameLocks noChangeAspect="1"/>
          </p:cNvGraphicFramePr>
          <p:nvPr>
            <p:extLst>
              <p:ext uri="{D42A27DB-BD31-4B8C-83A1-F6EECF244321}">
                <p14:modId xmlns:p14="http://schemas.microsoft.com/office/powerpoint/2010/main" val="3725625359"/>
              </p:ext>
            </p:extLst>
          </p:nvPr>
        </p:nvGraphicFramePr>
        <p:xfrm>
          <a:off x="1252026" y="3766696"/>
          <a:ext cx="7485415" cy="1692815"/>
        </p:xfrm>
        <a:graphic>
          <a:graphicData uri="http://schemas.openxmlformats.org/presentationml/2006/ole">
            <mc:AlternateContent xmlns:mc="http://schemas.openxmlformats.org/markup-compatibility/2006">
              <mc:Choice xmlns:v="urn:schemas-microsoft-com:vml" Requires="v">
                <p:oleObj spid="_x0000_s8210" r:id="rId5" imgW="2692400" imgH="609600" progId="Equation.DSMT4">
                  <p:embed/>
                </p:oleObj>
              </mc:Choice>
              <mc:Fallback>
                <p:oleObj r:id="rId5" imgW="2692400" imgH="609600"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52026" y="3766696"/>
                        <a:ext cx="7485415" cy="1692815"/>
                      </a:xfrm>
                      <a:prstGeom prst="rect">
                        <a:avLst/>
                      </a:prstGeom>
                      <a:noFill/>
                    </p:spPr>
                  </p:pic>
                </p:oleObj>
              </mc:Fallback>
            </mc:AlternateContent>
          </a:graphicData>
        </a:graphic>
      </p:graphicFrame>
    </p:spTree>
    <p:extLst>
      <p:ext uri="{BB962C8B-B14F-4D97-AF65-F5344CB8AC3E}">
        <p14:creationId xmlns:p14="http://schemas.microsoft.com/office/powerpoint/2010/main" val="1304451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37AD505-1274-444D-9C5C-C8BDAC0C69C2}"/>
              </a:ext>
            </a:extLst>
          </p:cNvPr>
          <p:cNvSpPr>
            <a:spLocks noGrp="1"/>
          </p:cNvSpPr>
          <p:nvPr>
            <p:ph type="title"/>
          </p:nvPr>
        </p:nvSpPr>
        <p:spPr>
          <a:xfrm>
            <a:off x="838200" y="11796"/>
            <a:ext cx="10515600" cy="1325563"/>
          </a:xfrm>
        </p:spPr>
        <p:txBody>
          <a:bodyPr/>
          <a:lstStyle/>
          <a:p>
            <a:r>
              <a:rPr lang="en-US" dirty="0"/>
              <a:t>Rolling a single 6-sided, fair die</a:t>
            </a:r>
          </a:p>
        </p:txBody>
      </p:sp>
      <mc:AlternateContent xmlns:mc="http://schemas.openxmlformats.org/markup-compatibility/2006">
        <mc:Choice xmlns:a14="http://schemas.microsoft.com/office/drawing/2010/main" Requires="a14">
          <p:sp>
            <p:nvSpPr>
              <p:cNvPr id="7" name="Content Placeholder 6">
                <a:extLst>
                  <a:ext uri="{FF2B5EF4-FFF2-40B4-BE49-F238E27FC236}">
                    <a16:creationId xmlns:a16="http://schemas.microsoft.com/office/drawing/2014/main" id="{2F833AE4-A4A0-4C76-877D-3C65CECEC9FF}"/>
                  </a:ext>
                </a:extLst>
              </p:cNvPr>
              <p:cNvSpPr>
                <a:spLocks noGrp="1"/>
              </p:cNvSpPr>
              <p:nvPr>
                <p:ph idx="1"/>
              </p:nvPr>
            </p:nvSpPr>
            <p:spPr>
              <a:xfrm>
                <a:off x="697523" y="1094105"/>
                <a:ext cx="10515600" cy="4351338"/>
              </a:xfrm>
            </p:spPr>
            <p:txBody>
              <a:bodyPr/>
              <a:lstStyle/>
              <a:p>
                <a:pPr marL="0" indent="0">
                  <a:buNone/>
                </a:pPr>
                <a:r>
                  <a:rPr lang="en-US" dirty="0"/>
                  <a:t>Outcomes are 1, 2, …, 6 and fair means each outcome is equally likely</a:t>
                </a:r>
              </a:p>
              <a:p>
                <a:pPr marL="0" indent="0">
                  <a:buNone/>
                </a:pPr>
                <a:r>
                  <a:rPr lang="en-US" dirty="0"/>
                  <a:t>So </a:t>
                </a:r>
                <a14:m>
                  <m:oMath xmlns:m="http://schemas.openxmlformats.org/officeDocument/2006/math">
                    <m:r>
                      <a:rPr lang="en-US" b="0" i="1" smtClean="0">
                        <a:latin typeface="Cambria Math" panose="02040503050406030204" pitchFamily="18" charset="0"/>
                      </a:rPr>
                      <m:t>𝐸</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𝑋</m:t>
                        </m:r>
                      </m:e>
                    </m:d>
                    <m:r>
                      <a:rPr lang="en-US" b="0" i="1" smtClean="0">
                        <a:latin typeface="Cambria Math" panose="02040503050406030204" pitchFamily="18" charset="0"/>
                      </a:rPr>
                      <m:t>=1∗</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6</m:t>
                        </m:r>
                      </m:den>
                    </m:f>
                    <m:r>
                      <a:rPr lang="en-US" i="1">
                        <a:latin typeface="Cambria Math" panose="02040503050406030204" pitchFamily="18" charset="0"/>
                      </a:rPr>
                      <m:t>+2∗</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6</m:t>
                        </m:r>
                      </m:den>
                    </m:f>
                    <m:r>
                      <a:rPr lang="en-US" i="1">
                        <a:latin typeface="Cambria Math" panose="02040503050406030204" pitchFamily="18" charset="0"/>
                      </a:rPr>
                      <m:t>+</m:t>
                    </m:r>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+6</m:t>
                    </m: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6</m:t>
                        </m:r>
                      </m:den>
                    </m:f>
                  </m:oMath>
                </a14:m>
                <a:endParaRPr lang="en-US" i="1" dirty="0">
                  <a:latin typeface="Cambria Math" panose="02040503050406030204" pitchFamily="18" charset="0"/>
                </a:endParaRPr>
              </a:p>
              <a:p>
                <a:pPr marL="0" indent="0">
                  <a:buNone/>
                </a:pPr>
                <a:r>
                  <a:rPr lang="en-US" b="0" dirty="0"/>
                  <a:t>	</a:t>
                </a:r>
                <a14:m>
                  <m:oMath xmlns:m="http://schemas.openxmlformats.org/officeDocument/2006/math">
                    <m:r>
                      <a:rPr lang="en-US" b="0" i="1" smtClean="0">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6</m:t>
                        </m:r>
                      </m:den>
                    </m:f>
                    <m:d>
                      <m:dPr>
                        <m:ctrlPr>
                          <a:rPr lang="en-US" i="1" smtClean="0">
                            <a:latin typeface="Cambria Math" panose="02040503050406030204" pitchFamily="18" charset="0"/>
                          </a:rPr>
                        </m:ctrlPr>
                      </m:dPr>
                      <m:e>
                        <m:r>
                          <a:rPr lang="en-US" b="0" i="1" smtClean="0">
                            <a:latin typeface="Cambria Math" panose="02040503050406030204" pitchFamily="18" charset="0"/>
                          </a:rPr>
                          <m:t>1+2+</m:t>
                        </m:r>
                        <m:r>
                          <a:rPr lang="en-US" b="0" i="1" smtClean="0">
                            <a:latin typeface="Cambria Math" panose="02040503050406030204" pitchFamily="18" charset="0"/>
                            <a:ea typeface="Cambria Math" panose="02040503050406030204" pitchFamily="18" charset="0"/>
                          </a:rPr>
                          <m:t>⋯+6</m:t>
                        </m:r>
                      </m:e>
                    </m:d>
                  </m:oMath>
                </a14:m>
                <a:r>
                  <a:rPr lang="en-US" i="1" dirty="0">
                    <a:latin typeface="Cambria Math" panose="02040503050406030204" pitchFamily="18" charset="0"/>
                  </a:rPr>
                  <a:t> </a:t>
                </a:r>
              </a:p>
              <a:p>
                <a:pPr marL="0" indent="0">
                  <a:buNone/>
                </a:pPr>
                <a:r>
                  <a:rPr lang="en-US" b="0" dirty="0"/>
                  <a:t>	</a:t>
                </a:r>
                <a14:m>
                  <m:oMath xmlns:m="http://schemas.openxmlformats.org/officeDocument/2006/math">
                    <m:r>
                      <a:rPr lang="en-US" b="0" i="0" smtClean="0">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6</m:t>
                        </m:r>
                      </m:den>
                    </m:f>
                    <m:d>
                      <m:dPr>
                        <m:begChr m:val="["/>
                        <m:endChr m:val="]"/>
                        <m:ctrlPr>
                          <a:rPr lang="en-US" i="1" smtClean="0">
                            <a:latin typeface="Cambria Math" panose="02040503050406030204" pitchFamily="18" charset="0"/>
                          </a:rPr>
                        </m:ctrlPr>
                      </m:dPr>
                      <m:e>
                        <m:d>
                          <m:dPr>
                            <m:ctrlPr>
                              <a:rPr lang="en-US" i="1">
                                <a:latin typeface="Cambria Math" panose="02040503050406030204" pitchFamily="18" charset="0"/>
                              </a:rPr>
                            </m:ctrlPr>
                          </m:dPr>
                          <m:e>
                            <m:r>
                              <a:rPr lang="en-US" i="1">
                                <a:latin typeface="Cambria Math" panose="02040503050406030204" pitchFamily="18" charset="0"/>
                              </a:rPr>
                              <m:t>1</m:t>
                            </m:r>
                            <m:r>
                              <a:rPr lang="en-US" i="1">
                                <a:latin typeface="Cambria Math" panose="02040503050406030204" pitchFamily="18" charset="0"/>
                                <a:ea typeface="Cambria Math" panose="02040503050406030204" pitchFamily="18" charset="0"/>
                              </a:rPr>
                              <m:t>+6</m:t>
                            </m:r>
                          </m:e>
                        </m:d>
                        <m:r>
                          <a:rPr lang="en-US" b="0" i="1" smtClean="0">
                            <a:latin typeface="Cambria Math" panose="02040503050406030204" pitchFamily="18" charset="0"/>
                            <a:ea typeface="Cambria Math" panose="02040503050406030204" pitchFamily="18" charset="0"/>
                          </a:rPr>
                          <m:t>+</m:t>
                        </m:r>
                        <m:d>
                          <m:dPr>
                            <m:ctrlPr>
                              <a:rPr lang="en-US" i="1">
                                <a:latin typeface="Cambria Math" panose="02040503050406030204" pitchFamily="18" charset="0"/>
                              </a:rPr>
                            </m:ctrlPr>
                          </m:dPr>
                          <m:e>
                            <m:r>
                              <a:rPr lang="en-US" b="0" i="1" smtClean="0">
                                <a:latin typeface="Cambria Math" panose="02040503050406030204" pitchFamily="18" charset="0"/>
                              </a:rPr>
                              <m:t>2</m:t>
                            </m:r>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5</m:t>
                            </m:r>
                          </m:e>
                        </m:d>
                        <m:r>
                          <a:rPr lang="en-US" b="0" i="1" smtClean="0">
                            <a:latin typeface="Cambria Math" panose="02040503050406030204" pitchFamily="18" charset="0"/>
                            <a:ea typeface="Cambria Math" panose="02040503050406030204" pitchFamily="18" charset="0"/>
                          </a:rPr>
                          <m:t>+</m:t>
                        </m:r>
                        <m:d>
                          <m:dPr>
                            <m:ctrlPr>
                              <a:rPr lang="en-US" i="1">
                                <a:latin typeface="Cambria Math" panose="02040503050406030204" pitchFamily="18" charset="0"/>
                              </a:rPr>
                            </m:ctrlPr>
                          </m:dPr>
                          <m:e>
                            <m:r>
                              <a:rPr lang="en-US" b="0" i="1" smtClean="0">
                                <a:latin typeface="Cambria Math" panose="02040503050406030204" pitchFamily="18" charset="0"/>
                              </a:rPr>
                              <m:t>3</m:t>
                            </m:r>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4</m:t>
                            </m:r>
                          </m:e>
                        </m:d>
                      </m:e>
                    </m:d>
                    <m:r>
                      <a:rPr lang="en-US" b="0" i="1" smtClean="0">
                        <a:latin typeface="Cambria Math" panose="02040503050406030204" pitchFamily="18" charset="0"/>
                      </a:rPr>
                      <m:t> </m:t>
                    </m:r>
                  </m:oMath>
                </a14:m>
                <a:r>
                  <a:rPr lang="en-US" i="1" dirty="0">
                    <a:latin typeface="Cambria Math" panose="02040503050406030204" pitchFamily="18" charset="0"/>
                  </a:rPr>
                  <a:t> </a:t>
                </a:r>
              </a:p>
              <a:p>
                <a:pPr marL="0" indent="0">
                  <a:buNone/>
                </a:pPr>
                <a:r>
                  <a:rPr lang="en-US" b="0" dirty="0"/>
                  <a:t>	</a:t>
                </a:r>
                <a14:m>
                  <m:oMath xmlns:m="http://schemas.openxmlformats.org/officeDocument/2006/math">
                    <m:r>
                      <a:rPr lang="en-US" b="0" i="0"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6</m:t>
                        </m:r>
                      </m:den>
                    </m:f>
                    <m:r>
                      <a:rPr lang="en-US" b="0" i="0" smtClean="0">
                        <a:latin typeface="Cambria Math" panose="02040503050406030204" pitchFamily="18" charset="0"/>
                      </a:rPr>
                      <m:t>∗</m:t>
                    </m:r>
                    <m:f>
                      <m:fPr>
                        <m:ctrlPr>
                          <a:rPr lang="en-US" i="1">
                            <a:latin typeface="Cambria Math" panose="02040503050406030204" pitchFamily="18" charset="0"/>
                          </a:rPr>
                        </m:ctrlPr>
                      </m:fPr>
                      <m:num>
                        <m:r>
                          <a:rPr lang="en-US" b="0" i="1" smtClean="0">
                            <a:latin typeface="Cambria Math" panose="02040503050406030204" pitchFamily="18" charset="0"/>
                          </a:rPr>
                          <m:t>6∗7</m:t>
                        </m:r>
                      </m:num>
                      <m:den>
                        <m:r>
                          <a:rPr lang="en-US" b="0" i="1" smtClean="0">
                            <a:latin typeface="Cambria Math" panose="02040503050406030204" pitchFamily="18" charset="0"/>
                          </a:rPr>
                          <m:t>2</m:t>
                        </m:r>
                      </m:den>
                    </m:f>
                    <m:r>
                      <a:rPr lang="en-US" b="0" i="1" smtClean="0">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7</m:t>
                        </m:r>
                      </m:num>
                      <m:den>
                        <m:r>
                          <a:rPr lang="en-US" i="1">
                            <a:latin typeface="Cambria Math" panose="02040503050406030204" pitchFamily="18" charset="0"/>
                          </a:rPr>
                          <m:t>2</m:t>
                        </m:r>
                      </m:den>
                    </m:f>
                    <m:r>
                      <a:rPr lang="en-US" b="0" i="1" smtClean="0">
                        <a:latin typeface="Cambria Math" panose="02040503050406030204" pitchFamily="18" charset="0"/>
                      </a:rPr>
                      <m:t>=3.5</m:t>
                    </m:r>
                  </m:oMath>
                </a14:m>
                <a:r>
                  <a:rPr lang="en-US" dirty="0"/>
                  <a:t> </a:t>
                </a:r>
              </a:p>
              <a:p>
                <a:pPr marL="0" indent="0">
                  <a:buNone/>
                </a:pPr>
                <a:r>
                  <a:rPr lang="en-US" dirty="0"/>
                  <a:t>The expectation is a measure of the distribution’s middle.</a:t>
                </a:r>
              </a:p>
              <a:p>
                <a:pPr marL="0" indent="0">
                  <a:buNone/>
                </a:pPr>
                <a:r>
                  <a:rPr lang="en-US" dirty="0"/>
                  <a:t>If distribution is symmetric, as in this case, then middle is easy to find.</a:t>
                </a:r>
              </a:p>
            </p:txBody>
          </p:sp>
        </mc:Choice>
        <mc:Fallback>
          <p:sp>
            <p:nvSpPr>
              <p:cNvPr id="7" name="Content Placeholder 6">
                <a:extLst>
                  <a:ext uri="{FF2B5EF4-FFF2-40B4-BE49-F238E27FC236}">
                    <a16:creationId xmlns:a16="http://schemas.microsoft.com/office/drawing/2014/main" id="{2F833AE4-A4A0-4C76-877D-3C65CECEC9FF}"/>
                  </a:ext>
                </a:extLst>
              </p:cNvPr>
              <p:cNvSpPr>
                <a:spLocks noGrp="1" noRot="1" noChangeAspect="1" noMove="1" noResize="1" noEditPoints="1" noAdjustHandles="1" noChangeArrowheads="1" noChangeShapeType="1" noTextEdit="1"/>
              </p:cNvSpPr>
              <p:nvPr>
                <p:ph idx="1"/>
              </p:nvPr>
            </p:nvSpPr>
            <p:spPr>
              <a:xfrm>
                <a:off x="697523" y="1094105"/>
                <a:ext cx="10515600" cy="4351338"/>
              </a:xfrm>
              <a:blipFill>
                <a:blip r:embed="rId2"/>
                <a:stretch>
                  <a:fillRect l="-1159" t="-2241" b="-140"/>
                </a:stretch>
              </a:blipFill>
            </p:spPr>
            <p:txBody>
              <a:bodyPr/>
              <a:lstStyle/>
              <a:p>
                <a:r>
                  <a:rPr lang="en-US">
                    <a:noFill/>
                  </a:rPr>
                  <a:t> </a:t>
                </a:r>
              </a:p>
            </p:txBody>
          </p:sp>
        </mc:Fallback>
      </mc:AlternateContent>
      <p:sp>
        <p:nvSpPr>
          <p:cNvPr id="8" name="Rectangle 4">
            <a:extLst>
              <a:ext uri="{FF2B5EF4-FFF2-40B4-BE49-F238E27FC236}">
                <a16:creationId xmlns:a16="http://schemas.microsoft.com/office/drawing/2014/main" id="{913E79D2-FB75-447C-A37B-14515DB67714}"/>
              </a:ext>
            </a:extLst>
          </p:cNvPr>
          <p:cNvSpPr>
            <a:spLocks noChangeArrowheads="1"/>
          </p:cNvSpPr>
          <p:nvPr/>
        </p:nvSpPr>
        <p:spPr bwMode="auto">
          <a:xfrm>
            <a:off x="5289452" y="241964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0" name="Rectangle 6">
            <a:extLst>
              <a:ext uri="{FF2B5EF4-FFF2-40B4-BE49-F238E27FC236}">
                <a16:creationId xmlns:a16="http://schemas.microsoft.com/office/drawing/2014/main" id="{0C0F3CD5-FE3A-4370-9F1C-0C9B03798A4B}"/>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1196245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37AD505-1274-444D-9C5C-C8BDAC0C69C2}"/>
              </a:ext>
            </a:extLst>
          </p:cNvPr>
          <p:cNvSpPr>
            <a:spLocks noGrp="1"/>
          </p:cNvSpPr>
          <p:nvPr>
            <p:ph type="title"/>
          </p:nvPr>
        </p:nvSpPr>
        <p:spPr>
          <a:xfrm>
            <a:off x="838200" y="11796"/>
            <a:ext cx="10515600" cy="1325563"/>
          </a:xfrm>
        </p:spPr>
        <p:txBody>
          <a:bodyPr/>
          <a:lstStyle/>
          <a:p>
            <a:r>
              <a:rPr lang="en-US" dirty="0"/>
              <a:t>Uniform </a:t>
            </a:r>
            <a:r>
              <a:rPr lang="en-US" sz="4000" dirty="0"/>
              <a:t>(generalization of a 6-sided die example)</a:t>
            </a:r>
            <a:endParaRPr lang="en-US" dirty="0"/>
          </a:p>
        </p:txBody>
      </p:sp>
      <mc:AlternateContent xmlns:mc="http://schemas.openxmlformats.org/markup-compatibility/2006">
        <mc:Choice xmlns:a14="http://schemas.microsoft.com/office/drawing/2010/main" Requires="a14">
          <p:sp>
            <p:nvSpPr>
              <p:cNvPr id="7" name="Content Placeholder 6">
                <a:extLst>
                  <a:ext uri="{FF2B5EF4-FFF2-40B4-BE49-F238E27FC236}">
                    <a16:creationId xmlns:a16="http://schemas.microsoft.com/office/drawing/2014/main" id="{2F833AE4-A4A0-4C76-877D-3C65CECEC9FF}"/>
                  </a:ext>
                </a:extLst>
              </p:cNvPr>
              <p:cNvSpPr>
                <a:spLocks noGrp="1"/>
              </p:cNvSpPr>
              <p:nvPr>
                <p:ph idx="1"/>
              </p:nvPr>
            </p:nvSpPr>
            <p:spPr>
              <a:xfrm>
                <a:off x="697523" y="1094105"/>
                <a:ext cx="10515600" cy="4351338"/>
              </a:xfrm>
            </p:spPr>
            <p:txBody>
              <a:bodyPr/>
              <a:lstStyle/>
              <a:p>
                <a:pPr marL="0" indent="0">
                  <a:buNone/>
                </a:pPr>
                <a:r>
                  <a:rPr lang="en-US" b="1" dirty="0"/>
                  <a:t>5.3.6. </a:t>
                </a:r>
                <a:r>
                  <a:rPr lang="en-US" dirty="0"/>
                  <a:t>Let </a:t>
                </a:r>
                <a:r>
                  <a:rPr lang="en-US" i="1" dirty="0"/>
                  <a:t>X </a:t>
                </a:r>
                <a:r>
                  <a:rPr lang="en-US" dirty="0"/>
                  <a:t>be a random variable that is equally likely to take on any of the values 1, 2, . . . , </a:t>
                </a:r>
                <a:r>
                  <a:rPr lang="en-US" i="1" dirty="0"/>
                  <a:t>n</a:t>
                </a:r>
                <a:r>
                  <a:rPr lang="en-US" dirty="0"/>
                  <a:t>, i.e.,</a:t>
                </a:r>
              </a:p>
              <a:p>
                <a:pPr marL="0" indent="0">
                  <a:buNone/>
                </a:pPr>
                <a:r>
                  <a:rPr lang="en-US" dirty="0"/>
                  <a:t>			   </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𝑛</m:t>
                          </m:r>
                        </m:den>
                      </m:f>
                      <m:nary>
                        <m:naryPr>
                          <m:chr m:val="∑"/>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𝑖</m:t>
                          </m:r>
                          <m:r>
                            <a:rPr lang="en-US" b="0" i="1" smtClean="0">
                              <a:latin typeface="Cambria Math" panose="02040503050406030204" pitchFamily="18" charset="0"/>
                            </a:rPr>
                            <m:t>=1</m:t>
                          </m:r>
                        </m:sub>
                        <m:sup>
                          <m:r>
                            <a:rPr lang="en-US" b="0" i="1" smtClean="0">
                              <a:latin typeface="Cambria Math" panose="02040503050406030204" pitchFamily="18" charset="0"/>
                            </a:rPr>
                            <m:t>𝑛</m:t>
                          </m:r>
                        </m:sup>
                        <m:e>
                          <m:r>
                            <a:rPr lang="en-US" b="0" i="1" smtClean="0">
                              <a:latin typeface="Cambria Math" panose="02040503050406030204" pitchFamily="18" charset="0"/>
                            </a:rPr>
                            <m:t>𝑖</m:t>
                          </m:r>
                        </m:e>
                      </m:nary>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𝑛</m:t>
                          </m:r>
                        </m:den>
                      </m:f>
                      <m:f>
                        <m:fPr>
                          <m:ctrlPr>
                            <a:rPr lang="en-US" b="0" i="1" smtClean="0">
                              <a:latin typeface="Cambria Math" panose="02040503050406030204" pitchFamily="18" charset="0"/>
                            </a:rPr>
                          </m:ctrlPr>
                        </m:fPr>
                        <m:num>
                          <m:r>
                            <a:rPr lang="en-US" b="0" i="1" smtClean="0">
                              <a:latin typeface="Cambria Math" panose="02040503050406030204" pitchFamily="18" charset="0"/>
                            </a:rPr>
                            <m:t>𝑛</m:t>
                          </m:r>
                          <m:d>
                            <m:dPr>
                              <m:ctrlPr>
                                <a:rPr lang="en-US" b="0" i="1" smtClean="0">
                                  <a:latin typeface="Cambria Math" panose="02040503050406030204" pitchFamily="18" charset="0"/>
                                </a:rPr>
                              </m:ctrlPr>
                            </m:dPr>
                            <m:e>
                              <m:r>
                                <a:rPr lang="en-US" i="1">
                                  <a:latin typeface="Cambria Math" panose="02040503050406030204" pitchFamily="18" charset="0"/>
                                </a:rPr>
                                <m:t>𝑛</m:t>
                              </m:r>
                              <m:r>
                                <a:rPr lang="en-US" i="1">
                                  <a:latin typeface="Cambria Math" panose="02040503050406030204" pitchFamily="18" charset="0"/>
                                </a:rPr>
                                <m:t>+1</m:t>
                              </m:r>
                            </m:e>
                          </m:d>
                        </m:num>
                        <m:den>
                          <m:r>
                            <a:rPr lang="en-US" b="0" i="1" smtClean="0">
                              <a:latin typeface="Cambria Math" panose="02040503050406030204" pitchFamily="18" charset="0"/>
                            </a:rPr>
                            <m:t>2</m:t>
                          </m:r>
                        </m:den>
                      </m:f>
                      <m:r>
                        <a:rPr lang="en-US" b="0" i="0" smtClean="0">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𝑛</m:t>
                          </m:r>
                          <m:r>
                            <a:rPr lang="en-US" b="0" i="1" smtClean="0">
                              <a:latin typeface="Cambria Math" panose="02040503050406030204" pitchFamily="18" charset="0"/>
                            </a:rPr>
                            <m:t>+1</m:t>
                          </m:r>
                        </m:num>
                        <m:den>
                          <m:r>
                            <a:rPr lang="en-US" i="1">
                              <a:latin typeface="Cambria Math" panose="02040503050406030204" pitchFamily="18" charset="0"/>
                            </a:rPr>
                            <m:t>2</m:t>
                          </m:r>
                        </m:den>
                      </m:f>
                    </m:oMath>
                  </m:oMathPara>
                </a14:m>
                <a:endParaRPr lang="en-US" dirty="0"/>
              </a:p>
              <a:p>
                <a:endParaRPr lang="en-US" dirty="0"/>
              </a:p>
              <a:p>
                <a:pPr marL="0" indent="0">
                  <a:buNone/>
                </a:pPr>
                <a:r>
                  <a:rPr lang="en-US" dirty="0"/>
                  <a:t>We factored out 1/n and used identity 		</a:t>
                </a:r>
              </a:p>
            </p:txBody>
          </p:sp>
        </mc:Choice>
        <mc:Fallback>
          <p:sp>
            <p:nvSpPr>
              <p:cNvPr id="7" name="Content Placeholder 6">
                <a:extLst>
                  <a:ext uri="{FF2B5EF4-FFF2-40B4-BE49-F238E27FC236}">
                    <a16:creationId xmlns:a16="http://schemas.microsoft.com/office/drawing/2014/main" id="{2F833AE4-A4A0-4C76-877D-3C65CECEC9FF}"/>
                  </a:ext>
                </a:extLst>
              </p:cNvPr>
              <p:cNvSpPr>
                <a:spLocks noGrp="1" noRot="1" noChangeAspect="1" noMove="1" noResize="1" noEditPoints="1" noAdjustHandles="1" noChangeArrowheads="1" noChangeShapeType="1" noTextEdit="1"/>
              </p:cNvSpPr>
              <p:nvPr>
                <p:ph idx="1"/>
              </p:nvPr>
            </p:nvSpPr>
            <p:spPr>
              <a:xfrm>
                <a:off x="697523" y="1094105"/>
                <a:ext cx="10515600" cy="4351338"/>
              </a:xfrm>
              <a:blipFill>
                <a:blip r:embed="rId3"/>
                <a:stretch>
                  <a:fillRect l="-1159" t="-2241" r="-348"/>
                </a:stretch>
              </a:blipFill>
            </p:spPr>
            <p:txBody>
              <a:bodyPr/>
              <a:lstStyle/>
              <a:p>
                <a:r>
                  <a:rPr lang="en-US">
                    <a:noFill/>
                  </a:rPr>
                  <a:t> </a:t>
                </a:r>
              </a:p>
            </p:txBody>
          </p:sp>
        </mc:Fallback>
      </mc:AlternateContent>
      <p:sp>
        <p:nvSpPr>
          <p:cNvPr id="8" name="Rectangle 4">
            <a:extLst>
              <a:ext uri="{FF2B5EF4-FFF2-40B4-BE49-F238E27FC236}">
                <a16:creationId xmlns:a16="http://schemas.microsoft.com/office/drawing/2014/main" id="{913E79D2-FB75-447C-A37B-14515DB67714}"/>
              </a:ext>
            </a:extLst>
          </p:cNvPr>
          <p:cNvSpPr>
            <a:spLocks noChangeArrowheads="1"/>
          </p:cNvSpPr>
          <p:nvPr/>
        </p:nvSpPr>
        <p:spPr bwMode="auto">
          <a:xfrm>
            <a:off x="5289452" y="241964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9" name="Object 8">
            <a:extLst>
              <a:ext uri="{FF2B5EF4-FFF2-40B4-BE49-F238E27FC236}">
                <a16:creationId xmlns:a16="http://schemas.microsoft.com/office/drawing/2014/main" id="{4E3394CB-918E-4648-A5BB-49163EB282EF}"/>
              </a:ext>
            </a:extLst>
          </p:cNvPr>
          <p:cNvGraphicFramePr>
            <a:graphicFrameLocks noChangeAspect="1"/>
          </p:cNvGraphicFramePr>
          <p:nvPr>
            <p:extLst>
              <p:ext uri="{D42A27DB-BD31-4B8C-83A1-F6EECF244321}">
                <p14:modId xmlns:p14="http://schemas.microsoft.com/office/powerpoint/2010/main" val="2215948555"/>
              </p:ext>
            </p:extLst>
          </p:nvPr>
        </p:nvGraphicFramePr>
        <p:xfrm>
          <a:off x="4977312" y="1452947"/>
          <a:ext cx="3789318" cy="989567"/>
        </p:xfrm>
        <a:graphic>
          <a:graphicData uri="http://schemas.openxmlformats.org/presentationml/2006/ole">
            <mc:AlternateContent xmlns:mc="http://schemas.openxmlformats.org/markup-compatibility/2006">
              <mc:Choice xmlns:v="urn:schemas-microsoft-com:vml" Requires="v">
                <p:oleObj spid="_x0000_s11272" r:id="rId4" imgW="1497950" imgH="393529" progId="Equation.DSMT4">
                  <p:embed/>
                </p:oleObj>
              </mc:Choice>
              <mc:Fallback>
                <p:oleObj r:id="rId4" imgW="1497950" imgH="393529" progId="Equation.DSMT4">
                  <p:embed/>
                  <p:pic>
                    <p:nvPicPr>
                      <p:cNvPr id="9" name="Object 8">
                        <a:extLst>
                          <a:ext uri="{FF2B5EF4-FFF2-40B4-BE49-F238E27FC236}">
                            <a16:creationId xmlns:a16="http://schemas.microsoft.com/office/drawing/2014/main" id="{4E3394CB-918E-4648-A5BB-49163EB282E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77312" y="1452947"/>
                        <a:ext cx="3789318" cy="989567"/>
                      </a:xfrm>
                      <a:prstGeom prst="rect">
                        <a:avLst/>
                      </a:prstGeom>
                      <a:noFill/>
                    </p:spPr>
                  </p:pic>
                </p:oleObj>
              </mc:Fallback>
            </mc:AlternateContent>
          </a:graphicData>
        </a:graphic>
      </p:graphicFrame>
      <p:sp>
        <p:nvSpPr>
          <p:cNvPr id="10" name="Rectangle 6">
            <a:extLst>
              <a:ext uri="{FF2B5EF4-FFF2-40B4-BE49-F238E27FC236}">
                <a16:creationId xmlns:a16="http://schemas.microsoft.com/office/drawing/2014/main" id="{0C0F3CD5-FE3A-4370-9F1C-0C9B03798A4B}"/>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11" name="Object 10">
            <a:extLst>
              <a:ext uri="{FF2B5EF4-FFF2-40B4-BE49-F238E27FC236}">
                <a16:creationId xmlns:a16="http://schemas.microsoft.com/office/drawing/2014/main" id="{AD3FDB8B-0EA8-491D-9497-745517F1800D}"/>
              </a:ext>
            </a:extLst>
          </p:cNvPr>
          <p:cNvGraphicFramePr>
            <a:graphicFrameLocks noChangeAspect="1"/>
          </p:cNvGraphicFramePr>
          <p:nvPr>
            <p:extLst>
              <p:ext uri="{D42A27DB-BD31-4B8C-83A1-F6EECF244321}">
                <p14:modId xmlns:p14="http://schemas.microsoft.com/office/powerpoint/2010/main" val="2666169461"/>
              </p:ext>
            </p:extLst>
          </p:nvPr>
        </p:nvGraphicFramePr>
        <p:xfrm>
          <a:off x="1277257" y="2340203"/>
          <a:ext cx="2306979" cy="1207140"/>
        </p:xfrm>
        <a:graphic>
          <a:graphicData uri="http://schemas.openxmlformats.org/presentationml/2006/ole">
            <mc:AlternateContent xmlns:mc="http://schemas.openxmlformats.org/markup-compatibility/2006">
              <mc:Choice xmlns:v="urn:schemas-microsoft-com:vml" Requires="v">
                <p:oleObj spid="_x0000_s11273" r:id="rId6" imgW="812447" imgH="431613" progId="Equation.DSMT4">
                  <p:embed/>
                </p:oleObj>
              </mc:Choice>
              <mc:Fallback>
                <p:oleObj r:id="rId6" imgW="812447" imgH="431613" progId="Equation.DSMT4">
                  <p:embed/>
                  <p:pic>
                    <p:nvPicPr>
                      <p:cNvPr id="11" name="Object 10">
                        <a:extLst>
                          <a:ext uri="{FF2B5EF4-FFF2-40B4-BE49-F238E27FC236}">
                            <a16:creationId xmlns:a16="http://schemas.microsoft.com/office/drawing/2014/main" id="{AD3FDB8B-0EA8-491D-9497-745517F1800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77257" y="2340203"/>
                        <a:ext cx="2306979" cy="1207140"/>
                      </a:xfrm>
                      <a:prstGeom prst="rect">
                        <a:avLst/>
                      </a:prstGeom>
                      <a:noFill/>
                    </p:spPr>
                  </p:pic>
                </p:oleObj>
              </mc:Fallback>
            </mc:AlternateContent>
          </a:graphicData>
        </a:graphic>
      </p:graphicFrame>
      <p:pic>
        <p:nvPicPr>
          <p:cNvPr id="12" name="Picture 11">
            <a:extLst>
              <a:ext uri="{FF2B5EF4-FFF2-40B4-BE49-F238E27FC236}">
                <a16:creationId xmlns:a16="http://schemas.microsoft.com/office/drawing/2014/main" id="{F07DEB9A-827B-4796-B433-37A1F09F3B92}"/>
              </a:ext>
            </a:extLst>
          </p:cNvPr>
          <p:cNvPicPr/>
          <p:nvPr/>
        </p:nvPicPr>
        <p:blipFill>
          <a:blip r:embed="rId8" cstate="print"/>
          <a:srcRect/>
          <a:stretch>
            <a:fillRect/>
          </a:stretch>
        </p:blipFill>
        <p:spPr bwMode="auto">
          <a:xfrm>
            <a:off x="6306656" y="3931814"/>
            <a:ext cx="1938351" cy="808189"/>
          </a:xfrm>
          <a:prstGeom prst="rect">
            <a:avLst/>
          </a:prstGeom>
          <a:noFill/>
          <a:ln w="9525">
            <a:noFill/>
            <a:miter lim="800000"/>
            <a:headEnd/>
            <a:tailEnd/>
          </a:ln>
        </p:spPr>
      </p:pic>
    </p:spTree>
    <p:extLst>
      <p:ext uri="{BB962C8B-B14F-4D97-AF65-F5344CB8AC3E}">
        <p14:creationId xmlns:p14="http://schemas.microsoft.com/office/powerpoint/2010/main" val="585703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B3B39-24AE-4D1F-BE58-9D1425148D7B}"/>
              </a:ext>
            </a:extLst>
          </p:cNvPr>
          <p:cNvSpPr>
            <a:spLocks noGrp="1"/>
          </p:cNvSpPr>
          <p:nvPr>
            <p:ph type="title"/>
          </p:nvPr>
        </p:nvSpPr>
        <p:spPr>
          <a:xfrm>
            <a:off x="838200" y="0"/>
            <a:ext cx="10515600" cy="1325563"/>
          </a:xfrm>
        </p:spPr>
        <p:txBody>
          <a:bodyPr/>
          <a:lstStyle/>
          <a:p>
            <a:r>
              <a:rPr lang="en-US" dirty="0"/>
              <a:t>5.3.7 Smaller or larger face of roll of 2 dice</a:t>
            </a:r>
          </a:p>
        </p:txBody>
      </p:sp>
      <p:sp>
        <p:nvSpPr>
          <p:cNvPr id="3" name="Content Placeholder 2">
            <a:extLst>
              <a:ext uri="{FF2B5EF4-FFF2-40B4-BE49-F238E27FC236}">
                <a16:creationId xmlns:a16="http://schemas.microsoft.com/office/drawing/2014/main" id="{4DF74CA3-1A2A-4427-9BF8-450965E72E9C}"/>
              </a:ext>
            </a:extLst>
          </p:cNvPr>
          <p:cNvSpPr>
            <a:spLocks noGrp="1"/>
          </p:cNvSpPr>
          <p:nvPr>
            <p:ph idx="1"/>
          </p:nvPr>
        </p:nvSpPr>
        <p:spPr>
          <a:xfrm>
            <a:off x="838200" y="1164444"/>
            <a:ext cx="10515600" cy="4351338"/>
          </a:xfrm>
        </p:spPr>
        <p:txBody>
          <a:bodyPr/>
          <a:lstStyle/>
          <a:p>
            <a:pPr marL="0" indent="0">
              <a:buNone/>
            </a:pPr>
            <a:r>
              <a:rPr lang="en-US" dirty="0"/>
              <a:t>If both dice show the same number, then take this to be the value of either face.</a:t>
            </a:r>
          </a:p>
          <a:p>
            <a:pPr marL="0" indent="0">
              <a:buNone/>
            </a:pPr>
            <a:r>
              <a:rPr lang="en-US" dirty="0"/>
              <a:t>Results can be found in Excel file.</a:t>
            </a:r>
          </a:p>
        </p:txBody>
      </p:sp>
    </p:spTree>
    <p:extLst>
      <p:ext uri="{BB962C8B-B14F-4D97-AF65-F5344CB8AC3E}">
        <p14:creationId xmlns:p14="http://schemas.microsoft.com/office/powerpoint/2010/main" val="2968295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DC1E3-97D0-4C84-B43C-65B972ED3176}"/>
              </a:ext>
            </a:extLst>
          </p:cNvPr>
          <p:cNvSpPr>
            <a:spLocks noGrp="1"/>
          </p:cNvSpPr>
          <p:nvPr>
            <p:ph type="title"/>
          </p:nvPr>
        </p:nvSpPr>
        <p:spPr>
          <a:xfrm>
            <a:off x="838200" y="31969"/>
            <a:ext cx="10515600" cy="1325563"/>
          </a:xfrm>
        </p:spPr>
        <p:txBody>
          <a:bodyPr/>
          <a:lstStyle/>
          <a:p>
            <a:r>
              <a:rPr lang="en-US" dirty="0"/>
              <a:t>Baseball World Series length</a:t>
            </a:r>
          </a:p>
        </p:txBody>
      </p:sp>
      <p:sp>
        <p:nvSpPr>
          <p:cNvPr id="3" name="Content Placeholder 2">
            <a:extLst>
              <a:ext uri="{FF2B5EF4-FFF2-40B4-BE49-F238E27FC236}">
                <a16:creationId xmlns:a16="http://schemas.microsoft.com/office/drawing/2014/main" id="{F589A72F-AA71-4626-AF7B-32ED74DB460F}"/>
              </a:ext>
            </a:extLst>
          </p:cNvPr>
          <p:cNvSpPr>
            <a:spLocks noGrp="1"/>
          </p:cNvSpPr>
          <p:nvPr>
            <p:ph idx="1"/>
          </p:nvPr>
        </p:nvSpPr>
        <p:spPr>
          <a:xfrm>
            <a:off x="838200" y="1253330"/>
            <a:ext cx="10515600" cy="4944269"/>
          </a:xfrm>
        </p:spPr>
        <p:txBody>
          <a:bodyPr/>
          <a:lstStyle/>
          <a:p>
            <a:pPr marL="0" indent="0">
              <a:buNone/>
            </a:pPr>
            <a:r>
              <a:rPr lang="en-US" b="1" dirty="0"/>
              <a:t>5.3.12. </a:t>
            </a:r>
            <a:r>
              <a:rPr lang="en-US" dirty="0"/>
              <a:t>If the two teams in a World Series have the same chance of winning each game, independent of the results of previously played games, then the probabilities that the series will end in 4, 5, 6, or 7 games are, respectively, 1/8, 1/4, 5/16, and 5/16. What is the expected number of games played in such a series?</a:t>
            </a:r>
          </a:p>
          <a:p>
            <a:pPr marL="0" indent="0">
              <a:buNone/>
            </a:pPr>
            <a:r>
              <a:rPr lang="en-US" dirty="0"/>
              <a:t>(Exercise: Show that these probabilities are indeed correct.)</a:t>
            </a:r>
          </a:p>
          <a:p>
            <a:pPr marL="0" indent="0">
              <a:buNone/>
            </a:pPr>
            <a:endParaRPr lang="en-US" dirty="0"/>
          </a:p>
          <a:p>
            <a:pPr marL="0" indent="0">
              <a:buNone/>
            </a:pPr>
            <a:endParaRPr lang="en-US" dirty="0"/>
          </a:p>
          <a:p>
            <a:pPr marL="0" indent="0">
              <a:buNone/>
            </a:pPr>
            <a:endParaRPr lang="en-US" dirty="0"/>
          </a:p>
          <a:p>
            <a:pPr marL="0" indent="0">
              <a:buNone/>
            </a:pPr>
            <a:r>
              <a:rPr lang="en-US" dirty="0"/>
              <a:t>So the series under the assumptions will last on average 5.8 games.</a:t>
            </a:r>
          </a:p>
          <a:p>
            <a:pPr marL="0" indent="0">
              <a:buNone/>
            </a:pPr>
            <a:endParaRPr lang="en-US" dirty="0"/>
          </a:p>
          <a:p>
            <a:endParaRPr lang="en-US" dirty="0"/>
          </a:p>
        </p:txBody>
      </p:sp>
      <p:sp>
        <p:nvSpPr>
          <p:cNvPr id="4" name="Rectangle 2">
            <a:extLst>
              <a:ext uri="{FF2B5EF4-FFF2-40B4-BE49-F238E27FC236}">
                <a16:creationId xmlns:a16="http://schemas.microsoft.com/office/drawing/2014/main" id="{8E1EE931-A92D-4515-8B04-DB13FCCB4F8C}"/>
              </a:ext>
            </a:extLst>
          </p:cNvPr>
          <p:cNvSpPr>
            <a:spLocks noChangeArrowheads="1"/>
          </p:cNvSpPr>
          <p:nvPr/>
        </p:nvSpPr>
        <p:spPr bwMode="auto">
          <a:xfrm>
            <a:off x="970671" y="4473525"/>
            <a:ext cx="1945441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graphicFrame>
        <p:nvGraphicFramePr>
          <p:cNvPr id="5" name="Object 4">
            <a:extLst>
              <a:ext uri="{FF2B5EF4-FFF2-40B4-BE49-F238E27FC236}">
                <a16:creationId xmlns:a16="http://schemas.microsoft.com/office/drawing/2014/main" id="{F3EC7366-10D3-40CA-B6FC-19779A7FFE66}"/>
              </a:ext>
            </a:extLst>
          </p:cNvPr>
          <p:cNvGraphicFramePr>
            <a:graphicFrameLocks noChangeAspect="1"/>
          </p:cNvGraphicFramePr>
          <p:nvPr>
            <p:extLst>
              <p:ext uri="{D42A27DB-BD31-4B8C-83A1-F6EECF244321}">
                <p14:modId xmlns:p14="http://schemas.microsoft.com/office/powerpoint/2010/main" val="3367367318"/>
              </p:ext>
            </p:extLst>
          </p:nvPr>
        </p:nvGraphicFramePr>
        <p:xfrm>
          <a:off x="936165" y="4005773"/>
          <a:ext cx="9968852" cy="1026942"/>
        </p:xfrm>
        <a:graphic>
          <a:graphicData uri="http://schemas.openxmlformats.org/presentationml/2006/ole">
            <mc:AlternateContent xmlns:mc="http://schemas.openxmlformats.org/markup-compatibility/2006">
              <mc:Choice xmlns:v="urn:schemas-microsoft-com:vml" Requires="v">
                <p:oleObj spid="_x0000_s10249" r:id="rId3" imgW="3797300" imgH="393700" progId="Equation.DSMT4">
                  <p:embed/>
                </p:oleObj>
              </mc:Choice>
              <mc:Fallback>
                <p:oleObj r:id="rId3" imgW="3797300" imgH="3937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6165" y="4005773"/>
                        <a:ext cx="9968852" cy="1026942"/>
                      </a:xfrm>
                      <a:prstGeom prst="rect">
                        <a:avLst/>
                      </a:prstGeom>
                      <a:noFill/>
                    </p:spPr>
                  </p:pic>
                </p:oleObj>
              </mc:Fallback>
            </mc:AlternateContent>
          </a:graphicData>
        </a:graphic>
      </p:graphicFrame>
    </p:spTree>
    <p:extLst>
      <p:ext uri="{BB962C8B-B14F-4D97-AF65-F5344CB8AC3E}">
        <p14:creationId xmlns:p14="http://schemas.microsoft.com/office/powerpoint/2010/main" val="148321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96819-ADE7-4CE5-B30D-419EEBBB6E06}"/>
              </a:ext>
            </a:extLst>
          </p:cNvPr>
          <p:cNvSpPr>
            <a:spLocks noGrp="1"/>
          </p:cNvSpPr>
          <p:nvPr>
            <p:ph type="title"/>
          </p:nvPr>
        </p:nvSpPr>
        <p:spPr>
          <a:xfrm>
            <a:off x="838200" y="0"/>
            <a:ext cx="10515600" cy="1325563"/>
          </a:xfrm>
        </p:spPr>
        <p:txBody>
          <a:bodyPr/>
          <a:lstStyle/>
          <a:p>
            <a:r>
              <a:rPr lang="en-US" b="1" dirty="0"/>
              <a:t>5.3.1 Properties of Expected Values</a:t>
            </a:r>
            <a:endParaRPr lang="en-US" dirty="0"/>
          </a:p>
        </p:txBody>
      </p:sp>
      <p:sp>
        <p:nvSpPr>
          <p:cNvPr id="3" name="Content Placeholder 2">
            <a:extLst>
              <a:ext uri="{FF2B5EF4-FFF2-40B4-BE49-F238E27FC236}">
                <a16:creationId xmlns:a16="http://schemas.microsoft.com/office/drawing/2014/main" id="{0D3CB934-B8A3-449F-B797-C2115565B176}"/>
              </a:ext>
            </a:extLst>
          </p:cNvPr>
          <p:cNvSpPr>
            <a:spLocks noGrp="1"/>
          </p:cNvSpPr>
          <p:nvPr>
            <p:ph idx="1"/>
          </p:nvPr>
        </p:nvSpPr>
        <p:spPr>
          <a:xfrm>
            <a:off x="739726" y="1023767"/>
            <a:ext cx="10515600" cy="5503642"/>
          </a:xfrm>
        </p:spPr>
        <p:txBody>
          <a:bodyPr>
            <a:normAutofit/>
          </a:bodyPr>
          <a:lstStyle/>
          <a:p>
            <a:pPr marL="0" indent="0">
              <a:buNone/>
            </a:pPr>
            <a:r>
              <a:rPr lang="en-US" dirty="0"/>
              <a:t>Let </a:t>
            </a:r>
            <a:r>
              <a:rPr lang="en-US" i="1" dirty="0"/>
              <a:t>X </a:t>
            </a:r>
            <a:r>
              <a:rPr lang="en-US" dirty="0"/>
              <a:t>be a random variable with expected value </a:t>
            </a:r>
            <a:r>
              <a:rPr lang="en-US" i="1" dirty="0"/>
              <a:t>E</a:t>
            </a:r>
            <a:r>
              <a:rPr lang="en-US" dirty="0"/>
              <a:t>[</a:t>
            </a:r>
            <a:r>
              <a:rPr lang="en-US" i="1" dirty="0"/>
              <a:t>X</a:t>
            </a:r>
            <a:r>
              <a:rPr lang="en-US" dirty="0"/>
              <a:t>]. If </a:t>
            </a:r>
            <a:r>
              <a:rPr lang="en-US" i="1" dirty="0"/>
              <a:t>c </a:t>
            </a:r>
            <a:r>
              <a:rPr lang="en-US" dirty="0"/>
              <a:t>is a constant, then </a:t>
            </a:r>
            <a:r>
              <a:rPr lang="en-US" i="1" dirty="0" err="1"/>
              <a:t>cX</a:t>
            </a:r>
            <a:r>
              <a:rPr lang="en-US" i="1" dirty="0"/>
              <a:t> </a:t>
            </a:r>
            <a:r>
              <a:rPr lang="en-US" dirty="0"/>
              <a:t>and </a:t>
            </a:r>
            <a:r>
              <a:rPr lang="en-US" i="1" dirty="0"/>
              <a:t>X </a:t>
            </a:r>
            <a:r>
              <a:rPr lang="en-US" dirty="0"/>
              <a:t>+ </a:t>
            </a:r>
            <a:r>
              <a:rPr lang="en-US" i="1" dirty="0"/>
              <a:t>c </a:t>
            </a:r>
            <a:r>
              <a:rPr lang="en-US" dirty="0"/>
              <a:t>are also random variables and have expected values:</a:t>
            </a:r>
          </a:p>
          <a:p>
            <a:r>
              <a:rPr lang="es-NI" i="1" dirty="0"/>
              <a:t>E</a:t>
            </a:r>
            <a:r>
              <a:rPr lang="es-NI" dirty="0"/>
              <a:t>[</a:t>
            </a:r>
            <a:r>
              <a:rPr lang="es-NI" i="1" dirty="0" err="1"/>
              <a:t>cX</a:t>
            </a:r>
            <a:r>
              <a:rPr lang="es-NI" dirty="0"/>
              <a:t>] = </a:t>
            </a:r>
            <a:r>
              <a:rPr lang="es-NI" i="1" dirty="0" err="1"/>
              <a:t>cE</a:t>
            </a:r>
            <a:r>
              <a:rPr lang="es-NI" dirty="0"/>
              <a:t>[</a:t>
            </a:r>
            <a:r>
              <a:rPr lang="es-NI" i="1" dirty="0"/>
              <a:t>X</a:t>
            </a:r>
            <a:r>
              <a:rPr lang="es-NI" dirty="0"/>
              <a:t>] (</a:t>
            </a:r>
            <a:r>
              <a:rPr lang="es-NI" dirty="0" err="1"/>
              <a:t>scaling</a:t>
            </a:r>
            <a:r>
              <a:rPr lang="es-NI" dirty="0"/>
              <a:t>)</a:t>
            </a:r>
            <a:endParaRPr lang="en-US" dirty="0"/>
          </a:p>
          <a:p>
            <a:r>
              <a:rPr lang="es-NI" i="1" dirty="0"/>
              <a:t>E</a:t>
            </a:r>
            <a:r>
              <a:rPr lang="es-NI" dirty="0"/>
              <a:t>[</a:t>
            </a:r>
            <a:r>
              <a:rPr lang="es-NI" i="1" dirty="0"/>
              <a:t>X </a:t>
            </a:r>
            <a:r>
              <a:rPr lang="es-NI" dirty="0"/>
              <a:t>+ </a:t>
            </a:r>
            <a:r>
              <a:rPr lang="es-NI" i="1" dirty="0"/>
              <a:t>c</a:t>
            </a:r>
            <a:r>
              <a:rPr lang="es-NI" dirty="0"/>
              <a:t>] = </a:t>
            </a:r>
            <a:r>
              <a:rPr lang="es-NI" i="1" dirty="0"/>
              <a:t>E</a:t>
            </a:r>
            <a:r>
              <a:rPr lang="es-NI" dirty="0"/>
              <a:t>[</a:t>
            </a:r>
            <a:r>
              <a:rPr lang="es-NI" i="1" dirty="0"/>
              <a:t>X</a:t>
            </a:r>
            <a:r>
              <a:rPr lang="es-NI" dirty="0"/>
              <a:t>] + </a:t>
            </a:r>
            <a:r>
              <a:rPr lang="es-NI" i="1" dirty="0"/>
              <a:t>c </a:t>
            </a:r>
            <a:r>
              <a:rPr lang="es-NI" dirty="0"/>
              <a:t>(</a:t>
            </a:r>
            <a:r>
              <a:rPr lang="es-NI" dirty="0" err="1"/>
              <a:t>translation</a:t>
            </a:r>
            <a:r>
              <a:rPr lang="es-NI" dirty="0"/>
              <a:t>)</a:t>
            </a:r>
            <a:endParaRPr lang="en-US" dirty="0"/>
          </a:p>
          <a:p>
            <a:r>
              <a:rPr lang="en-US" dirty="0"/>
              <a:t>Exercise: Put these properties into words.</a:t>
            </a:r>
          </a:p>
          <a:p>
            <a:pPr marL="0" indent="0">
              <a:buNone/>
            </a:pPr>
            <a:r>
              <a:rPr lang="en-US" dirty="0"/>
              <a:t>Examples:</a:t>
            </a:r>
          </a:p>
          <a:p>
            <a:pPr lvl="0"/>
            <a:r>
              <a:rPr lang="en-US" dirty="0"/>
              <a:t>The government institutes an across the board 10% cut in salaries. How will the average salary be affected?</a:t>
            </a:r>
          </a:p>
          <a:p>
            <a:pPr marL="457200" lvl="1" indent="0">
              <a:buNone/>
            </a:pPr>
            <a:r>
              <a:rPr lang="en-US" dirty="0"/>
              <a:t>Ans: The average salary will be cut by 10%: </a:t>
            </a:r>
            <a:r>
              <a:rPr lang="en-US" i="1" dirty="0"/>
              <a:t>E</a:t>
            </a:r>
            <a:r>
              <a:rPr lang="en-US" dirty="0"/>
              <a:t>[0</a:t>
            </a:r>
            <a:r>
              <a:rPr lang="en-US" i="1" dirty="0"/>
              <a:t>.9X</a:t>
            </a:r>
            <a:r>
              <a:rPr lang="en-US" dirty="0"/>
              <a:t>] = </a:t>
            </a:r>
            <a:r>
              <a:rPr lang="en-US" i="1" dirty="0"/>
              <a:t>0.9E</a:t>
            </a:r>
            <a:r>
              <a:rPr lang="en-US" dirty="0"/>
              <a:t>[</a:t>
            </a:r>
            <a:r>
              <a:rPr lang="en-US" i="1" dirty="0"/>
              <a:t>X</a:t>
            </a:r>
            <a:r>
              <a:rPr lang="en-US" dirty="0"/>
              <a:t>]</a:t>
            </a:r>
          </a:p>
          <a:p>
            <a:pPr lvl="0"/>
            <a:r>
              <a:rPr lang="en-US" dirty="0"/>
              <a:t>The government institutes an across the board raise of $1000 in salaries. How will average salary be affected? </a:t>
            </a:r>
          </a:p>
          <a:p>
            <a:pPr lvl="1"/>
            <a:r>
              <a:rPr lang="en-US" dirty="0"/>
              <a:t>Ans: The average salary will be $1000 more: </a:t>
            </a:r>
            <a:r>
              <a:rPr lang="en-US" i="1" dirty="0"/>
              <a:t>E</a:t>
            </a:r>
            <a:r>
              <a:rPr lang="en-US" dirty="0"/>
              <a:t>[</a:t>
            </a:r>
            <a:r>
              <a:rPr lang="en-US" i="1" dirty="0"/>
              <a:t>X </a:t>
            </a:r>
            <a:r>
              <a:rPr lang="en-US" dirty="0"/>
              <a:t>+ </a:t>
            </a:r>
            <a:r>
              <a:rPr lang="en-US" i="1" dirty="0"/>
              <a:t>1000</a:t>
            </a:r>
            <a:r>
              <a:rPr lang="en-US" dirty="0"/>
              <a:t>] = </a:t>
            </a:r>
            <a:r>
              <a:rPr lang="en-US" i="1" dirty="0"/>
              <a:t>E</a:t>
            </a:r>
            <a:r>
              <a:rPr lang="en-US" dirty="0"/>
              <a:t>[</a:t>
            </a:r>
            <a:r>
              <a:rPr lang="en-US" i="1" dirty="0"/>
              <a:t>X</a:t>
            </a:r>
            <a:r>
              <a:rPr lang="en-US" dirty="0"/>
              <a:t>] + </a:t>
            </a:r>
            <a:r>
              <a:rPr lang="en-US" i="1" dirty="0"/>
              <a:t>1000</a:t>
            </a:r>
            <a:endParaRPr lang="en-US" dirty="0"/>
          </a:p>
          <a:p>
            <a:endParaRPr lang="en-US" dirty="0"/>
          </a:p>
        </p:txBody>
      </p:sp>
    </p:spTree>
    <p:extLst>
      <p:ext uri="{BB962C8B-B14F-4D97-AF65-F5344CB8AC3E}">
        <p14:creationId xmlns:p14="http://schemas.microsoft.com/office/powerpoint/2010/main" val="2999881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384</TotalTime>
  <Words>714</Words>
  <Application>Microsoft Office PowerPoint</Application>
  <PresentationFormat>Widescreen</PresentationFormat>
  <Paragraphs>72</Paragraphs>
  <Slides>11</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0" baseType="lpstr">
      <vt:lpstr>Arial</vt:lpstr>
      <vt:lpstr>Calibri</vt:lpstr>
      <vt:lpstr>Calibri Light</vt:lpstr>
      <vt:lpstr>Cambria</vt:lpstr>
      <vt:lpstr>Cambria Math</vt:lpstr>
      <vt:lpstr>Glypha-Bold</vt:lpstr>
      <vt:lpstr>Times New Roman</vt:lpstr>
      <vt:lpstr>Office Theme</vt:lpstr>
      <vt:lpstr>Equation.DSMT4</vt:lpstr>
      <vt:lpstr>5.3 Expected value</vt:lpstr>
      <vt:lpstr>Review (of 5.2)</vt:lpstr>
      <vt:lpstr>EXPECTED VALUE</vt:lpstr>
      <vt:lpstr># bad batteries</vt:lpstr>
      <vt:lpstr>Rolling a single 6-sided, fair die</vt:lpstr>
      <vt:lpstr>Uniform (generalization of a 6-sided die example)</vt:lpstr>
      <vt:lpstr>5.3.7 Smaller or larger face of roll of 2 dice</vt:lpstr>
      <vt:lpstr>Baseball World Series length</vt:lpstr>
      <vt:lpstr>5.3.1 Properties of Expected Values</vt:lpstr>
      <vt:lpstr>5.3.1 Another Property of Expected Values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4.5 Conditional Probability and Independence</dc:title>
  <dc:creator>Ezra Halleck</dc:creator>
  <cp:lastModifiedBy>Ezra Halleck</cp:lastModifiedBy>
  <cp:revision>34</cp:revision>
  <dcterms:created xsi:type="dcterms:W3CDTF">2017-09-26T15:39:33Z</dcterms:created>
  <dcterms:modified xsi:type="dcterms:W3CDTF">2018-03-12T15:55:12Z</dcterms:modified>
</cp:coreProperties>
</file>