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66" d="100"/>
          <a:sy n="66" d="100"/>
        </p:scale>
        <p:origin x="4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A7CFCA-64AE-400D-8ECC-AE53EA35D5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A08CC5B-0547-4224-9DCC-B72DC660812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3F1AC0-82CC-4494-94FC-F95EC148F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0A73A-C12F-4830-86DD-D84154B731F8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34BA0-FF52-41FD-8C1F-16187CA0E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BDEDFD-EE1F-4474-94CE-E0E435027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41C1-7FED-4650-8C3E-318C6425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15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BA013-61D7-455A-BC14-8910F73918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E4A683-F4F1-49CD-84B0-E6BBF084C7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03C667-C47D-4F05-833C-EFAB18FF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0A73A-C12F-4830-86DD-D84154B731F8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1DC049-ED8E-4BE7-9462-3C0AB49CC9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CD1129-3BED-49AB-B224-286E4BD17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41C1-7FED-4650-8C3E-318C6425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19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C864CEA-01D1-42C7-8EEE-CE86E436A0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106630-B437-4676-AC97-D1261FB230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1A7CC9-4604-46C7-AE1E-CC9F549F46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0A73A-C12F-4830-86DD-D84154B731F8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E0E8C5-A0DA-4021-9BF3-BA8E6DC16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3F5FC9-9A85-43B4-8D6F-44DF7A79B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41C1-7FED-4650-8C3E-318C6425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3747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DACA0-F0D1-48E0-88CF-4A3C99DD5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184F99-2D04-4F66-A99C-855D46C68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CB0E3D-8F9F-4AA9-A384-15DBA4F60A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0A73A-C12F-4830-86DD-D84154B731F8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137E4-CF33-4959-AE1F-9F47D72B0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870C01-094A-4BF2-8586-531EFC405A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41C1-7FED-4650-8C3E-318C6425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675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A2510-D0D2-4475-858E-F0002179A7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04F39D-3B44-43C2-9CB9-08F4DD213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BFEEB6-4050-4DE2-8567-37FD70C87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0A73A-C12F-4830-86DD-D84154B731F8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3161DA-0F15-4A1C-827B-2068118EA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7157D-96E3-4219-8E0F-AFDF927C8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41C1-7FED-4650-8C3E-318C6425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305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CFC84-902A-4C04-89CE-05681C09D4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B6542-5746-4823-BD36-4B3E719F44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4354A9-B498-4F99-8888-F7D76A434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554694-CC58-4EF0-BE43-24B113F18D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0A73A-C12F-4830-86DD-D84154B731F8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01B8640-D1CC-4FB2-A786-AE0EE9563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4FBDC4-4E1B-4DEE-A201-90F3B6852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41C1-7FED-4650-8C3E-318C6425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714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390EF-D037-466C-A328-008E2DDCB7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76C1EF-3772-4538-A3CA-97F957F608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237BF-A927-4CD3-BE46-8A7F19F776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B553D8-F801-4145-81F6-C4FA8DF724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18FF3D-D497-4F7B-B123-CA2E4074E8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6650B7-965E-47BD-A4CD-E8B2E88BD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0A73A-C12F-4830-86DD-D84154B731F8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1E005F-ACDE-46AA-9E02-3B98BD24F7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6EA0B20-4C01-464D-A0FE-ED2016990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41C1-7FED-4650-8C3E-318C6425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858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DA5D56-907F-4061-810F-960D5B5EA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E91191-0535-46DE-858C-C57F69F0B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0A73A-C12F-4830-86DD-D84154B731F8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D956E45-EEBE-41DC-AE33-085E21B0C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975B8E-86BE-40DE-AA42-CD9231D2E8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41C1-7FED-4650-8C3E-318C6425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520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46A9006-99C4-4DEF-94FE-B75E815A3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0A73A-C12F-4830-86DD-D84154B731F8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E892CB-8B4F-494A-B46A-846106094E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AA6A00-9ED4-4450-AA1E-9F41E745D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41C1-7FED-4650-8C3E-318C6425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71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7A41CC-91A1-4FE7-8773-33B6F72FC0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FFAD3-46C8-4EB8-8E2B-8A9A051E2B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2F7962-4AF7-48B1-9F0F-8BE39C5177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7B1D0C-BD1F-4E9D-9585-09CE2F6C3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0A73A-C12F-4830-86DD-D84154B731F8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FA441B-BAF9-4183-B615-8CFFC061C7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99DB335-17E3-4029-8C52-A3771031E0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41C1-7FED-4650-8C3E-318C6425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271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D09FC6-2530-4E06-B042-F4CA596CD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240DE2B-057C-456C-A521-FD998BC2E5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62FFE9-F51C-412A-BB6B-70716F8488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C998A3-9827-41B1-9B1F-9B10E7B7B6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90A73A-C12F-4830-86DD-D84154B731F8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A9F076A-53C1-45AA-8F92-3329AAC63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9F7CF3-425E-4390-AF08-24639C403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8341C1-7FED-4650-8C3E-318C6425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7515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A15C46-0348-4059-81EC-CA95037DD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25E2F-03E5-4C19-ABA8-C1078B6C38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EDB381-4505-458F-AF04-14DE124F1E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0A73A-C12F-4830-86DD-D84154B731F8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E69604-FE31-4E55-9550-F64113DBE3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9CAA70-8322-4963-B53B-EA5745AB7B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8341C1-7FED-4650-8C3E-318C6425D8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4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C0742D-0DAB-4057-92B5-33CC7FD408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339483"/>
          </a:xfrm>
        </p:spPr>
        <p:txBody>
          <a:bodyPr/>
          <a:lstStyle/>
          <a:p>
            <a:r>
              <a:rPr lang="en-US" dirty="0"/>
              <a:t>4.7 Counting Principles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A203FD-067C-4510-95CB-CB94ED9AFEF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645435"/>
            <a:ext cx="9144000" cy="1655762"/>
          </a:xfrm>
        </p:spPr>
        <p:txBody>
          <a:bodyPr/>
          <a:lstStyle/>
          <a:p>
            <a:r>
              <a:rPr lang="en-US" dirty="0"/>
              <a:t>MAT 1372 Stat w/ </a:t>
            </a:r>
            <a:r>
              <a:rPr lang="en-US" dirty="0" err="1"/>
              <a:t>Prob</a:t>
            </a:r>
            <a:endParaRPr lang="en-US" dirty="0"/>
          </a:p>
          <a:p>
            <a:r>
              <a:rPr lang="en-US" dirty="0"/>
              <a:t>NYCCT (CUNY)</a:t>
            </a:r>
          </a:p>
          <a:p>
            <a:r>
              <a:rPr lang="en-US" dirty="0"/>
              <a:t>Ezra Halleck</a:t>
            </a:r>
          </a:p>
        </p:txBody>
      </p:sp>
    </p:spTree>
    <p:extLst>
      <p:ext uri="{BB962C8B-B14F-4D97-AF65-F5344CB8AC3E}">
        <p14:creationId xmlns:p14="http://schemas.microsoft.com/office/powerpoint/2010/main" val="21056345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48535-293E-4D67-8FF3-C6DAC5AFB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Summary of 4.7 Counting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D4495B-2A35-4D6B-9EA4-A2BE5F686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220" y="1325563"/>
            <a:ext cx="10515600" cy="510623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Given a pool of size n, ways to select m objects:</a:t>
            </a:r>
          </a:p>
          <a:p>
            <a:r>
              <a:rPr lang="en-US" dirty="0"/>
              <a:t>If </a:t>
            </a:r>
            <a:r>
              <a:rPr lang="en-US" dirty="0">
                <a:sym typeface="Symbol" panose="05050102010706020507" pitchFamily="18" charset="2"/>
              </a:rPr>
              <a:t></a:t>
            </a:r>
            <a:r>
              <a:rPr lang="en-US" dirty="0"/>
              <a:t>REPLACEMENT of objects and ORDER applies, then #outcomes each time is n and so total # ways =  </a:t>
            </a:r>
          </a:p>
          <a:p>
            <a:pPr marL="0" indent="0">
              <a:buNone/>
            </a:pPr>
            <a:r>
              <a:rPr lang="en-US" dirty="0"/>
              <a:t>Example: #5 letter words = 26</a:t>
            </a:r>
            <a:r>
              <a:rPr lang="en-US" baseline="30000" dirty="0"/>
              <a:t>5</a:t>
            </a:r>
            <a:r>
              <a:rPr lang="en-US" dirty="0"/>
              <a:t>.</a:t>
            </a:r>
          </a:p>
          <a:p>
            <a:pPr>
              <a:spcAft>
                <a:spcPts val="1200"/>
              </a:spcAft>
            </a:pPr>
            <a:r>
              <a:rPr lang="en-US" dirty="0"/>
              <a:t> If </a:t>
            </a:r>
            <a:r>
              <a:rPr lang="zh-CN" altLang="en-US" dirty="0"/>
              <a:t>∄</a:t>
            </a:r>
            <a:r>
              <a:rPr lang="en-US" dirty="0"/>
              <a:t>REPLACEMENT but order still applies, then #outcomes initially is n but then decrements each time so total # ways = </a:t>
            </a:r>
          </a:p>
          <a:p>
            <a:pPr marL="0" indent="0">
              <a:buNone/>
            </a:pPr>
            <a:r>
              <a:rPr lang="en-US" dirty="0"/>
              <a:t>Example: #3 letter words with DISTINCT letters: </a:t>
            </a:r>
          </a:p>
          <a:p>
            <a:r>
              <a:rPr lang="en-US" dirty="0"/>
              <a:t>If </a:t>
            </a:r>
            <a:r>
              <a:rPr lang="zh-CN" altLang="en-US" dirty="0"/>
              <a:t>∄</a:t>
            </a:r>
            <a:r>
              <a:rPr lang="en-US" dirty="0"/>
              <a:t>REPLACEMENT and ORDER does NOT apply, then total #outcomes is a binomial coefficient:</a:t>
            </a:r>
          </a:p>
          <a:p>
            <a:pPr marL="0" indent="0">
              <a:buNone/>
            </a:pPr>
            <a:r>
              <a:rPr lang="en-US" dirty="0"/>
              <a:t>Example: #committees of size 7 from a pool of 20:</a:t>
            </a:r>
          </a:p>
        </p:txBody>
      </p:sp>
      <p:sp>
        <p:nvSpPr>
          <p:cNvPr id="16" name="Rectangle 14">
            <a:extLst>
              <a:ext uri="{FF2B5EF4-FFF2-40B4-BE49-F238E27FC236}">
                <a16:creationId xmlns:a16="http://schemas.microsoft.com/office/drawing/2014/main" id="{14C7AA3A-757C-45CD-A6C7-27E92D1615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7" name="Object 16">
            <a:extLst>
              <a:ext uri="{FF2B5EF4-FFF2-40B4-BE49-F238E27FC236}">
                <a16:creationId xmlns:a16="http://schemas.microsoft.com/office/drawing/2014/main" id="{861E64A3-AC06-4A54-8784-5B2B6AF027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43591979"/>
              </p:ext>
            </p:extLst>
          </p:nvPr>
        </p:nvGraphicFramePr>
        <p:xfrm>
          <a:off x="6313867" y="2120002"/>
          <a:ext cx="2014779" cy="8800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8" r:id="rId3" imgW="825142" imgH="355446" progId="Equation.DSMT4">
                  <p:embed/>
                </p:oleObj>
              </mc:Choice>
              <mc:Fallback>
                <p:oleObj r:id="rId3" imgW="825142" imgH="355446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13867" y="2120002"/>
                        <a:ext cx="2014779" cy="8800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Rectangle 18">
            <a:extLst>
              <a:ext uri="{FF2B5EF4-FFF2-40B4-BE49-F238E27FC236}">
                <a16:creationId xmlns:a16="http://schemas.microsoft.com/office/drawing/2014/main" id="{43DB4688-3E02-46CC-A8EB-73F003CA87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1" name="Object 20">
            <a:extLst>
              <a:ext uri="{FF2B5EF4-FFF2-40B4-BE49-F238E27FC236}">
                <a16:creationId xmlns:a16="http://schemas.microsoft.com/office/drawing/2014/main" id="{C2F76636-4C89-4E76-A39E-C4E8E7F198D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61277103"/>
              </p:ext>
            </p:extLst>
          </p:nvPr>
        </p:nvGraphicFramePr>
        <p:xfrm>
          <a:off x="8014187" y="3565800"/>
          <a:ext cx="3153633" cy="78440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99" r:id="rId5" imgW="1879600" imgH="469900" progId="Equation.DSMT4">
                  <p:embed/>
                </p:oleObj>
              </mc:Choice>
              <mc:Fallback>
                <p:oleObj r:id="rId5" imgW="1879600" imgH="46990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14187" y="3565800"/>
                        <a:ext cx="3153633" cy="78440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Rectangle 24">
            <a:extLst>
              <a:ext uri="{FF2B5EF4-FFF2-40B4-BE49-F238E27FC236}">
                <a16:creationId xmlns:a16="http://schemas.microsoft.com/office/drawing/2014/main" id="{6DDA8F26-2B30-4458-9CF1-10FA058A62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40284" y="4247178"/>
            <a:ext cx="2102229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5" name="Object 24">
            <a:extLst>
              <a:ext uri="{FF2B5EF4-FFF2-40B4-BE49-F238E27FC236}">
                <a16:creationId xmlns:a16="http://schemas.microsoft.com/office/drawing/2014/main" id="{DA804CF2-6B69-4517-9ECD-AB41E538E07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2234924"/>
              </p:ext>
            </p:extLst>
          </p:nvPr>
        </p:nvGraphicFramePr>
        <p:xfrm>
          <a:off x="7666939" y="4339518"/>
          <a:ext cx="1323413" cy="3644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0" r:id="rId7" imgW="647419" imgH="177723" progId="Equation.DSMT4">
                  <p:embed/>
                </p:oleObj>
              </mc:Choice>
              <mc:Fallback>
                <p:oleObj r:id="rId7" imgW="647419" imgH="177723" progId="Equation.DSMT4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6939" y="4339518"/>
                        <a:ext cx="1323413" cy="36441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Rectangle 26">
            <a:extLst>
              <a:ext uri="{FF2B5EF4-FFF2-40B4-BE49-F238E27FC236}">
                <a16:creationId xmlns:a16="http://schemas.microsoft.com/office/drawing/2014/main" id="{F2D93974-B941-424D-BB97-C68591B7A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38807" y="5021451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7" name="Object 26">
            <a:extLst>
              <a:ext uri="{FF2B5EF4-FFF2-40B4-BE49-F238E27FC236}">
                <a16:creationId xmlns:a16="http://schemas.microsoft.com/office/drawing/2014/main" id="{1C6C4274-1925-49EE-891F-3A5DA54E5D8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8625585"/>
              </p:ext>
            </p:extLst>
          </p:nvPr>
        </p:nvGraphicFramePr>
        <p:xfrm>
          <a:off x="4633994" y="5162060"/>
          <a:ext cx="433952" cy="6719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1" r:id="rId9" imgW="304668" imgH="457002" progId="Equation.DSMT4">
                  <p:embed/>
                </p:oleObj>
              </mc:Choice>
              <mc:Fallback>
                <p:oleObj r:id="rId9" imgW="304668" imgH="457002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3994" y="5162060"/>
                        <a:ext cx="433952" cy="67192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Rectangle 28">
            <a:extLst>
              <a:ext uri="{FF2B5EF4-FFF2-40B4-BE49-F238E27FC236}">
                <a16:creationId xmlns:a16="http://schemas.microsoft.com/office/drawing/2014/main" id="{DBB4C080-7CF9-4CF8-BBA2-EDD9A88F0F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36609" y="5498023"/>
            <a:ext cx="25899413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9" name="Object 28">
            <a:extLst>
              <a:ext uri="{FF2B5EF4-FFF2-40B4-BE49-F238E27FC236}">
                <a16:creationId xmlns:a16="http://schemas.microsoft.com/office/drawing/2014/main" id="{C58C26C3-C4C6-41DB-9892-B87A80B9B83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6942503"/>
              </p:ext>
            </p:extLst>
          </p:nvPr>
        </p:nvGraphicFramePr>
        <p:xfrm>
          <a:off x="8020133" y="5506096"/>
          <a:ext cx="546415" cy="7285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2" r:id="rId11" imgW="342751" imgH="457002" progId="Equation.DSMT4">
                  <p:embed/>
                </p:oleObj>
              </mc:Choice>
              <mc:Fallback>
                <p:oleObj r:id="rId11" imgW="342751" imgH="457002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20133" y="5506096"/>
                        <a:ext cx="546415" cy="72855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50816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0B5B7-ADF1-4934-9684-DBAD86CD20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rgbClr val="00A6B3"/>
                </a:solidFill>
                <a:latin typeface="Giovanni-Bold"/>
                <a:ea typeface="Calibri" panose="020F0502020204030204" pitchFamily="34" charset="0"/>
                <a:cs typeface="Giovanni-Bold"/>
              </a:rPr>
              <a:t>Basic Principle of Counting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44618A-8F63-453E-BE24-935D81549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5563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Suppose experiment consists of two parts:</a:t>
            </a:r>
          </a:p>
          <a:p>
            <a:r>
              <a:rPr lang="en-US" dirty="0"/>
              <a:t>if part 1 can result in any of </a:t>
            </a:r>
            <a:r>
              <a:rPr lang="en-US" i="1" dirty="0"/>
              <a:t>n </a:t>
            </a:r>
            <a:r>
              <a:rPr lang="en-US" dirty="0"/>
              <a:t>possible outcomes &amp;</a:t>
            </a:r>
          </a:p>
          <a:p>
            <a:r>
              <a:rPr lang="en-US" dirty="0"/>
              <a:t>if for each outcome of part 1 there are </a:t>
            </a:r>
            <a:r>
              <a:rPr lang="en-US" i="1" dirty="0"/>
              <a:t>m </a:t>
            </a:r>
            <a:r>
              <a:rPr lang="en-US" dirty="0"/>
              <a:t>possible outcomes in part 2</a:t>
            </a:r>
          </a:p>
          <a:p>
            <a:r>
              <a:rPr lang="en-US" dirty="0"/>
              <a:t> then there is a total of </a:t>
            </a:r>
            <a:r>
              <a:rPr lang="en-US" i="1" dirty="0"/>
              <a:t>nm </a:t>
            </a:r>
            <a:r>
              <a:rPr lang="en-US" dirty="0"/>
              <a:t>possible outcomes of experiment.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Example:  there are 20 students in class and each student takes </a:t>
            </a:r>
          </a:p>
          <a:p>
            <a:r>
              <a:rPr lang="en-US" dirty="0"/>
              <a:t>3 exams over the course of semester, </a:t>
            </a:r>
          </a:p>
          <a:p>
            <a:r>
              <a:rPr lang="en-US" dirty="0"/>
              <a:t>then the instructor can look forward to grading 20*3=60 exams.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427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F312B-1420-4EAC-8F6D-1899933EF8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accent5"/>
                </a:solidFill>
              </a:rPr>
              <a:t>Generalized Basic Principle of Counting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17697A-A950-494F-99B5-F846DAD06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An experiment consists of </a:t>
            </a:r>
            <a:r>
              <a:rPr lang="en-US" i="1" dirty="0"/>
              <a:t>r </a:t>
            </a:r>
            <a:r>
              <a:rPr lang="en-US" dirty="0"/>
              <a:t>parts. If there are </a:t>
            </a:r>
          </a:p>
          <a:p>
            <a:pPr lvl="1"/>
            <a:r>
              <a:rPr lang="en-US" i="1" dirty="0"/>
              <a:t>n</a:t>
            </a:r>
            <a:r>
              <a:rPr lang="en-US" baseline="-25000" dirty="0"/>
              <a:t>1</a:t>
            </a:r>
            <a:r>
              <a:rPr lang="en-US" dirty="0"/>
              <a:t> possible outcomes of part 1 </a:t>
            </a:r>
          </a:p>
          <a:p>
            <a:pPr lvl="1"/>
            <a:r>
              <a:rPr lang="en-US" i="1" dirty="0"/>
              <a:t>n</a:t>
            </a:r>
            <a:r>
              <a:rPr lang="en-US" baseline="-25000" dirty="0"/>
              <a:t>2</a:t>
            </a:r>
            <a:r>
              <a:rPr lang="en-US" dirty="0"/>
              <a:t> possible outcomes of part 2 </a:t>
            </a:r>
          </a:p>
          <a:p>
            <a:pPr lvl="1"/>
            <a:r>
              <a:rPr lang="en-US" i="1" dirty="0"/>
              <a:t>n</a:t>
            </a:r>
            <a:r>
              <a:rPr lang="en-US" baseline="-25000" dirty="0"/>
              <a:t>3</a:t>
            </a:r>
            <a:r>
              <a:rPr lang="en-US" dirty="0"/>
              <a:t> possible outcomes of part 3, and so on. </a:t>
            </a:r>
          </a:p>
          <a:p>
            <a:pPr marL="0" indent="0">
              <a:buNone/>
            </a:pPr>
            <a:r>
              <a:rPr lang="en-US" dirty="0"/>
              <a:t>Then there is total of </a:t>
            </a:r>
            <a:r>
              <a:rPr lang="en-US" i="1" dirty="0"/>
              <a:t>n</a:t>
            </a:r>
            <a:r>
              <a:rPr lang="en-US" baseline="-25000" dirty="0"/>
              <a:t>1</a:t>
            </a:r>
            <a:r>
              <a:rPr lang="en-US" dirty="0"/>
              <a:t> · </a:t>
            </a:r>
            <a:r>
              <a:rPr lang="en-US" i="1" dirty="0"/>
              <a:t>n</a:t>
            </a:r>
            <a:r>
              <a:rPr lang="en-US" baseline="-25000" dirty="0"/>
              <a:t>2</a:t>
            </a:r>
            <a:r>
              <a:rPr lang="en-US" dirty="0"/>
              <a:t> · · · </a:t>
            </a:r>
            <a:r>
              <a:rPr lang="en-US" i="1" dirty="0" err="1"/>
              <a:t>n</a:t>
            </a:r>
            <a:r>
              <a:rPr lang="en-US" i="1" baseline="-25000" dirty="0" err="1"/>
              <a:t>r</a:t>
            </a:r>
            <a:r>
              <a:rPr lang="en-US" i="1" dirty="0"/>
              <a:t> </a:t>
            </a:r>
            <a:r>
              <a:rPr lang="en-US" dirty="0"/>
              <a:t>possible outcomes of experiment.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8585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D9C3B-3687-4FE6-9A63-0DF6A8177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Example of generalized principle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62990C-CA47-49D8-A856-F49B299B75F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65760" y="1325562"/>
                <a:ext cx="11507372" cy="517371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b="1" dirty="0"/>
                  <a:t>4.7.6. </a:t>
                </a:r>
                <a:r>
                  <a:rPr lang="en-US" dirty="0"/>
                  <a:t>A well-known nursery tale starts as follows:</a:t>
                </a:r>
              </a:p>
              <a:p>
                <a:pPr marL="0" indent="0">
                  <a:buNone/>
                </a:pPr>
                <a:r>
                  <a:rPr lang="en-US" dirty="0"/>
                  <a:t>As I was going to St. Ives</a:t>
                </a:r>
              </a:p>
              <a:p>
                <a:pPr lvl="1"/>
                <a:r>
                  <a:rPr lang="en-US" dirty="0"/>
                  <a:t>I met a man with 7 wives.</a:t>
                </a:r>
              </a:p>
              <a:p>
                <a:pPr lvl="1"/>
                <a:r>
                  <a:rPr lang="en-US" dirty="0"/>
                  <a:t>Each wife had 7 sacks,</a:t>
                </a:r>
              </a:p>
              <a:p>
                <a:pPr lvl="1"/>
                <a:r>
                  <a:rPr lang="en-US" dirty="0"/>
                  <a:t>Each sack had 7 cats,</a:t>
                </a:r>
              </a:p>
              <a:p>
                <a:pPr lvl="1"/>
                <a:r>
                  <a:rPr lang="en-US" dirty="0"/>
                  <a:t>Each cat had 7 kittens.</a:t>
                </a:r>
              </a:p>
              <a:p>
                <a:pPr marL="0" indent="0">
                  <a:buNone/>
                </a:pPr>
                <a:r>
                  <a:rPr lang="en-US" dirty="0"/>
                  <a:t>How many kittens did our traveler meet?</a:t>
                </a:r>
              </a:p>
              <a:p>
                <a:pPr marL="0" indent="0">
                  <a:buNone/>
                </a:pPr>
                <a:r>
                  <a:rPr lang="en-US" b="1" dirty="0"/>
                  <a:t>Solution</a:t>
                </a:r>
                <a:r>
                  <a:rPr lang="en-US" dirty="0"/>
                  <a:t>: Our traveler met 7</a:t>
                </a:r>
                <a:r>
                  <a:rPr lang="en-US" baseline="30000" dirty="0"/>
                  <a:t>4 </a:t>
                </a:r>
                <a:r>
                  <a:rPr lang="en-US" dirty="0"/>
                  <a:t>= 2401 kittens.</a:t>
                </a:r>
              </a:p>
              <a:p>
                <a:pPr marL="0" indent="0">
                  <a:buNone/>
                </a:pPr>
                <a:r>
                  <a:rPr lang="en-US" dirty="0"/>
                  <a:t>How many items (people, sacks and animals) did he meet in total?</a:t>
                </a:r>
              </a:p>
              <a:p>
                <a:pPr marL="0" indent="0">
                  <a:buNone/>
                </a:pPr>
                <a:r>
                  <a:rPr lang="en-US" b="1" dirty="0"/>
                  <a:t>Solution</a:t>
                </a:r>
                <a:r>
                  <a:rPr lang="en-US" dirty="0"/>
                  <a:t>: 1 + 7 + 7</a:t>
                </a:r>
                <a:r>
                  <a:rPr lang="en-US" baseline="30000" dirty="0"/>
                  <a:t>2</a:t>
                </a:r>
                <a:r>
                  <a:rPr lang="en-US" dirty="0"/>
                  <a:t> + 7</a:t>
                </a:r>
                <a:r>
                  <a:rPr lang="en-US" baseline="30000" dirty="0"/>
                  <a:t>3</a:t>
                </a:r>
                <a:r>
                  <a:rPr lang="en-US" dirty="0"/>
                  <a:t> + 7</a:t>
                </a:r>
                <a:r>
                  <a:rPr lang="en-US" baseline="30000" dirty="0"/>
                  <a:t>4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7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5</m:t>
                            </m:r>
                          </m:sup>
                        </m:sSup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1−7</m:t>
                        </m:r>
                      </m:den>
                    </m:f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m:rPr>
                        <m:nor/>
                      </m:rPr>
                      <a:rPr lang="en-US"/>
                      <m:t>2801</m:t>
                    </m:r>
                  </m:oMath>
                </a14:m>
                <a:r>
                  <a:rPr lang="en-US" dirty="0"/>
                  <a:t> (from geometric series formula).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262990C-CA47-49D8-A856-F49B299B75F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5760" y="1325562"/>
                <a:ext cx="11507372" cy="5173711"/>
              </a:xfrm>
              <a:blipFill>
                <a:blip r:embed="rId2"/>
                <a:stretch>
                  <a:fillRect l="-1059" t="-188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3591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D5795F-08F5-4D82-94E4-EE4048CB44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5"/>
                </a:solidFill>
              </a:rPr>
              <a:t>Permutations (generalized)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E13D38-FCD6-4D5E-B37B-3F6BE08945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63477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If a random, ordered selection of size m is made of n distinct objects without replacement (n distinct balls in urn),  then # of possibilities is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/>
              <a:t>4.7.2. </a:t>
            </a:r>
            <a:r>
              <a:rPr lang="en-US" dirty="0"/>
              <a:t>How many different batting orders are possible for baseball team consisting of 9 players? 15 players?</a:t>
            </a:r>
          </a:p>
          <a:p>
            <a:pPr marL="0" indent="0">
              <a:buNone/>
            </a:pPr>
            <a:r>
              <a:rPr lang="en-US" dirty="0"/>
              <a:t>(Assume national league rules, i.e., no designated hitter)</a:t>
            </a:r>
          </a:p>
          <a:p>
            <a:pPr marL="0" indent="0">
              <a:buNone/>
            </a:pPr>
            <a:r>
              <a:rPr lang="en-US" dirty="0"/>
              <a:t>With a TI-84 calculator, command is 15 </a:t>
            </a:r>
            <a:r>
              <a:rPr lang="en-US" dirty="0" err="1"/>
              <a:t>nPr</a:t>
            </a:r>
            <a:r>
              <a:rPr lang="en-US" dirty="0"/>
              <a:t> 9. </a:t>
            </a:r>
          </a:p>
          <a:p>
            <a:pPr marL="0" indent="0">
              <a:buNone/>
            </a:pPr>
            <a:r>
              <a:rPr lang="en-US" dirty="0"/>
              <a:t>In Excel, it is =</a:t>
            </a:r>
            <a:r>
              <a:rPr lang="en-US" dirty="0" err="1"/>
              <a:t>permut</a:t>
            </a:r>
            <a:r>
              <a:rPr lang="en-US" dirty="0"/>
              <a:t>(15,9).</a:t>
            </a:r>
          </a:p>
          <a:p>
            <a:endParaRPr lang="en-US" dirty="0"/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B5247853-2669-46CA-BF5F-230D660AF4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4EA643BF-9D49-4121-9102-C777CFDA47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7881044"/>
              </p:ext>
            </p:extLst>
          </p:nvPr>
        </p:nvGraphicFramePr>
        <p:xfrm>
          <a:off x="3750588" y="1986083"/>
          <a:ext cx="3699869" cy="805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4" r:id="rId3" imgW="1917700" imgH="419100" progId="Equation.DSMT4">
                  <p:embed/>
                </p:oleObj>
              </mc:Choice>
              <mc:Fallback>
                <p:oleObj r:id="rId3" imgW="1917700" imgH="4191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50588" y="1986083"/>
                        <a:ext cx="3699869" cy="8059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92907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62B05-FE41-409F-A140-E9E484E4AC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/>
              <a:t>Permutation example: birthday problem!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1FD6A-5727-4D57-A4BD-15123B13AA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43699"/>
            <a:ext cx="10758714" cy="543127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Example 4.20 </a:t>
            </a:r>
            <a:r>
              <a:rPr lang="en-US" dirty="0"/>
              <a:t>(see Excel file) If 25 people are in a room, what is chance that no two of them celebrate their birthday on the same day of the year (ignore leap year complication)? </a:t>
            </a:r>
          </a:p>
          <a:p>
            <a:pPr marL="169863" indent="-169863">
              <a:buNone/>
            </a:pPr>
            <a:r>
              <a:rPr lang="en-US" b="1" dirty="0"/>
              <a:t>Solution</a:t>
            </a:r>
            <a:r>
              <a:rPr lang="en-US" dirty="0"/>
              <a:t>: If each person gives their birthday, he or she must have a birthday different from those given earlier so </a:t>
            </a:r>
          </a:p>
          <a:p>
            <a:pPr marL="169863" indent="-169863" algn="ctr">
              <a:buNone/>
            </a:pPr>
            <a:r>
              <a:rPr lang="en-US" dirty="0"/>
              <a:t>365 </a:t>
            </a:r>
            <a:r>
              <a:rPr lang="en-US" dirty="0" err="1"/>
              <a:t>nPr</a:t>
            </a:r>
            <a:r>
              <a:rPr lang="en-US" dirty="0"/>
              <a:t>  25 = 365*364….341 is count for distinct birthdays.</a:t>
            </a:r>
          </a:p>
          <a:p>
            <a:pPr marL="169863" indent="-169863">
              <a:buNone/>
            </a:pPr>
            <a:r>
              <a:rPr lang="en-US" dirty="0"/>
              <a:t>The overall count (repeated birthdays allowed) is 365</a:t>
            </a:r>
            <a:r>
              <a:rPr lang="en-US" baseline="30000" dirty="0"/>
              <a:t>25</a:t>
            </a:r>
            <a:r>
              <a:rPr lang="en-US" dirty="0"/>
              <a:t>, so </a:t>
            </a:r>
          </a:p>
          <a:p>
            <a:pPr marL="169863" indent="-169863" algn="ctr">
              <a:buNone/>
            </a:pPr>
            <a:r>
              <a:rPr lang="en-US" dirty="0"/>
              <a:t>P(distinct birthdays) = 365*364….341/365</a:t>
            </a:r>
            <a:r>
              <a:rPr lang="en-US" baseline="30000" dirty="0"/>
              <a:t>25</a:t>
            </a:r>
            <a:r>
              <a:rPr lang="en-US" dirty="0"/>
              <a:t> </a:t>
            </a:r>
            <a:r>
              <a:rPr lang="en-US" dirty="0">
                <a:latin typeface="SymbolPi" panose="02000500070000020004" pitchFamily="2" charset="0"/>
              </a:rPr>
              <a:t>» </a:t>
            </a:r>
            <a:r>
              <a:rPr lang="en-US" dirty="0"/>
              <a:t>43%.</a:t>
            </a:r>
          </a:p>
          <a:p>
            <a:pPr marL="0" indent="0">
              <a:buNone/>
            </a:pPr>
            <a:r>
              <a:rPr lang="en-US" dirty="0"/>
              <a:t>Perhaps surprisingly </a:t>
            </a:r>
            <a:r>
              <a:rPr lang="en-US" dirty="0">
                <a:latin typeface="SymbolPi" panose="02000500070000020004" pitchFamily="2" charset="0"/>
              </a:rPr>
              <a:t>Þ </a:t>
            </a:r>
            <a:r>
              <a:rPr lang="en-US" dirty="0"/>
              <a:t>greater than even chance of repeated birthdays!</a:t>
            </a:r>
          </a:p>
          <a:p>
            <a:r>
              <a:rPr lang="en-US" dirty="0"/>
              <a:t>What important assumptions are being made?</a:t>
            </a:r>
          </a:p>
          <a:p>
            <a:r>
              <a:rPr lang="en-US" dirty="0"/>
              <a:t>What is the tipping point (# where chance of repeats &gt; 50/50)?</a:t>
            </a:r>
          </a:p>
        </p:txBody>
      </p:sp>
    </p:spTree>
    <p:extLst>
      <p:ext uri="{BB962C8B-B14F-4D97-AF65-F5344CB8AC3E}">
        <p14:creationId xmlns:p14="http://schemas.microsoft.com/office/powerpoint/2010/main" val="921460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6C1084-1DA9-4A06-AE3A-6E51C25C8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6082"/>
            <a:ext cx="10515600" cy="1325563"/>
          </a:xfrm>
        </p:spPr>
        <p:txBody>
          <a:bodyPr/>
          <a:lstStyle/>
          <a:p>
            <a:r>
              <a:rPr lang="en-US" b="1" dirty="0">
                <a:solidFill>
                  <a:schemeClr val="accent5"/>
                </a:solidFill>
              </a:rPr>
              <a:t>Combinations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BAEC71-C23E-4870-A14A-8021E72F17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1644"/>
            <a:ext cx="10515600" cy="519314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If a random, </a:t>
            </a:r>
            <a:r>
              <a:rPr lang="en-US" b="1" dirty="0"/>
              <a:t>un</a:t>
            </a:r>
            <a:r>
              <a:rPr lang="en-US" dirty="0"/>
              <a:t>ordered selection of size </a:t>
            </a:r>
            <a:r>
              <a:rPr lang="en-US" b="1" dirty="0"/>
              <a:t>m</a:t>
            </a:r>
            <a:r>
              <a:rPr lang="en-US" dirty="0"/>
              <a:t> is made of </a:t>
            </a:r>
            <a:r>
              <a:rPr lang="en-US" b="1" dirty="0"/>
              <a:t>n</a:t>
            </a:r>
            <a:r>
              <a:rPr lang="en-US" dirty="0"/>
              <a:t> distinct objects without replacement (e.g. differently colored balls in an urn), then the number of possibilities is “</a:t>
            </a:r>
            <a:r>
              <a:rPr lang="en-US" b="1" dirty="0"/>
              <a:t>n</a:t>
            </a:r>
            <a:r>
              <a:rPr lang="en-US" dirty="0"/>
              <a:t> choose </a:t>
            </a:r>
            <a:r>
              <a:rPr lang="en-US" b="1" dirty="0"/>
              <a:t>m</a:t>
            </a:r>
            <a:r>
              <a:rPr lang="en-US" dirty="0"/>
              <a:t>”: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Example</a:t>
            </a:r>
            <a:r>
              <a:rPr lang="en-US" dirty="0"/>
              <a:t>:</a:t>
            </a:r>
            <a:r>
              <a:rPr lang="en-US" b="1" dirty="0"/>
              <a:t> </a:t>
            </a:r>
            <a:r>
              <a:rPr lang="en-US" dirty="0"/>
              <a:t>Consider a group of 10 people. A committee of 5 must be chosen, with one member designated as chairperson. How many possible committees are there? </a:t>
            </a:r>
          </a:p>
          <a:p>
            <a:pPr marL="0" indent="0">
              <a:buNone/>
            </a:pPr>
            <a:r>
              <a:rPr lang="en-US" b="1" dirty="0"/>
              <a:t>Solution</a:t>
            </a:r>
            <a:r>
              <a:rPr lang="en-US" dirty="0"/>
              <a:t>:</a:t>
            </a:r>
            <a:r>
              <a:rPr lang="en-US" b="1" dirty="0"/>
              <a:t> </a:t>
            </a:r>
            <a:r>
              <a:rPr lang="en-US" dirty="0"/>
              <a:t>First choose the chairperson, then select other 4 members (unordered):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CE62F7FB-389A-4161-8248-5A9B4C332A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4576" y="3068663"/>
            <a:ext cx="17442318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C699D764-87EC-4A51-B967-95E5B9A4FC9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19650243"/>
              </p:ext>
            </p:extLst>
          </p:nvPr>
        </p:nvGraphicFramePr>
        <p:xfrm>
          <a:off x="3874576" y="2449511"/>
          <a:ext cx="4962688" cy="8989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9" r:id="rId3" imgW="2527300" imgH="457200" progId="Equation.DSMT4">
                  <p:embed/>
                </p:oleObj>
              </mc:Choice>
              <mc:Fallback>
                <p:oleObj r:id="rId3" imgW="2527300" imgH="4572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4576" y="2449511"/>
                        <a:ext cx="4962688" cy="89890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>
            <a:extLst>
              <a:ext uri="{FF2B5EF4-FFF2-40B4-BE49-F238E27FC236}">
                <a16:creationId xmlns:a16="http://schemas.microsoft.com/office/drawing/2014/main" id="{65B55607-C16D-451B-A1D5-3295B432F5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EB22544-AE8B-44CB-B4C4-50E0EB0CF22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63182700"/>
              </p:ext>
            </p:extLst>
          </p:nvPr>
        </p:nvGraphicFramePr>
        <p:xfrm>
          <a:off x="3874576" y="5563892"/>
          <a:ext cx="4014036" cy="7439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0" r:id="rId5" imgW="2463800" imgH="457200" progId="Equation.DSMT4">
                  <p:embed/>
                </p:oleObj>
              </mc:Choice>
              <mc:Fallback>
                <p:oleObj r:id="rId5" imgW="246380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74576" y="5563892"/>
                        <a:ext cx="4014036" cy="7439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7720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3BD707E-075A-4D4E-A452-9C54DEBF2C93}"/>
              </a:ext>
            </a:extLst>
          </p:cNvPr>
          <p:cNvSpPr/>
          <p:nvPr/>
        </p:nvSpPr>
        <p:spPr>
          <a:xfrm>
            <a:off x="769750" y="445054"/>
            <a:ext cx="1071449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38000"/>
                </a:solidFill>
                <a:latin typeface="Glypha-Bold"/>
                <a:ea typeface="Calibri" panose="020F0502020204030204" pitchFamily="34" charset="0"/>
                <a:cs typeface="Glypha-Bold"/>
              </a:rPr>
              <a:t>4.7.12. </a:t>
            </a:r>
            <a:r>
              <a:rPr lang="en-US" sz="2800" dirty="0">
                <a:solidFill>
                  <a:srgbClr val="000000"/>
                </a:solidFill>
                <a:latin typeface="Glypha"/>
                <a:ea typeface="Calibri" panose="020F0502020204030204" pitchFamily="34" charset="0"/>
                <a:cs typeface="Glypha"/>
              </a:rPr>
              <a:t>A delivery company has 10 trucks, of which 3 have faulty brakes.</a:t>
            </a:r>
          </a:p>
          <a:p>
            <a:r>
              <a:rPr lang="en-US" sz="2800" dirty="0">
                <a:solidFill>
                  <a:srgbClr val="000000"/>
                </a:solidFill>
                <a:latin typeface="Glypha"/>
                <a:ea typeface="Calibri" panose="020F0502020204030204" pitchFamily="34" charset="0"/>
                <a:cs typeface="Glypha"/>
              </a:rPr>
              <a:t>If an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Glypha"/>
                <a:ea typeface="Calibri" panose="020F0502020204030204" pitchFamily="34" charset="0"/>
                <a:cs typeface="Glypha"/>
              </a:rPr>
              <a:t>inspector randomly chooses 2 of the trucks for a brake check, what is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Glypha"/>
                <a:ea typeface="Calibri" panose="020F0502020204030204" pitchFamily="34" charset="0"/>
                <a:cs typeface="Glypha"/>
              </a:rPr>
              <a:t>the probability that none of the trucks with faulty brakes are chosen?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Giovanni-Book"/>
                <a:ea typeface="Calibri" panose="020F0502020204030204" pitchFamily="34" charset="0"/>
                <a:cs typeface="Giovanni-Book"/>
              </a:rPr>
              <a:t>(see Excel file)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653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AA21520-D14B-4581-AF01-3339E6878F66}"/>
              </a:ext>
            </a:extLst>
          </p:cNvPr>
          <p:cNvSpPr/>
          <p:nvPr/>
        </p:nvSpPr>
        <p:spPr>
          <a:xfrm>
            <a:off x="340964" y="259074"/>
            <a:ext cx="114377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38000"/>
                </a:solidFill>
                <a:latin typeface="Glypha-Bold"/>
                <a:ea typeface="Calibri" panose="020F0502020204030204" pitchFamily="34" charset="0"/>
                <a:cs typeface="Glypha-Bold"/>
              </a:rPr>
              <a:t>4.7.14. </a:t>
            </a:r>
            <a:r>
              <a:rPr lang="en-US" sz="2800" dirty="0">
                <a:solidFill>
                  <a:srgbClr val="000000"/>
                </a:solidFill>
                <a:latin typeface="Glypha"/>
                <a:ea typeface="Calibri" panose="020F0502020204030204" pitchFamily="34" charset="0"/>
                <a:cs typeface="Glypha"/>
              </a:rPr>
              <a:t>In a state lottery, a player must choose 8 of the numbers from 1 to 40.</a:t>
            </a:r>
            <a:endParaRPr lang="en-US" sz="3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800" dirty="0">
                <a:solidFill>
                  <a:srgbClr val="000000"/>
                </a:solidFill>
                <a:latin typeface="Glypha"/>
                <a:ea typeface="Calibri" panose="020F0502020204030204" pitchFamily="34" charset="0"/>
                <a:cs typeface="Glypha"/>
              </a:rPr>
              <a:t>The Lottery Commission then performs an experiment that selects 8 of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Glypha"/>
                <a:ea typeface="Calibri" panose="020F0502020204030204" pitchFamily="34" charset="0"/>
                <a:cs typeface="Glypha"/>
              </a:rPr>
              <a:t>these 40 numbers. Assuming that the choice of the Lottery Commission</a:t>
            </a:r>
            <a:r>
              <a:rPr lang="en-US" sz="36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solidFill>
                  <a:srgbClr val="000000"/>
                </a:solidFill>
                <a:latin typeface="Glypha"/>
                <a:ea typeface="Calibri" panose="020F0502020204030204" pitchFamily="34" charset="0"/>
                <a:cs typeface="Glypha"/>
              </a:rPr>
              <a:t>is equally likely to be any of the </a:t>
            </a:r>
            <a:r>
              <a:rPr lang="en-US" sz="2800" dirty="0"/>
              <a:t>combinations, what is the probability that a player has</a:t>
            </a:r>
          </a:p>
          <a:p>
            <a:r>
              <a:rPr lang="en-US" sz="2800" b="1" dirty="0"/>
              <a:t>(a) </a:t>
            </a:r>
            <a:r>
              <a:rPr lang="en-US" sz="2800" dirty="0"/>
              <a:t>All 8 of the selected numbers?</a:t>
            </a:r>
          </a:p>
          <a:p>
            <a:r>
              <a:rPr lang="en-US" sz="2800" b="1" dirty="0"/>
              <a:t>(b) </a:t>
            </a:r>
            <a:r>
              <a:rPr lang="en-US" sz="2800" dirty="0"/>
              <a:t>Seven of the selected numbers?</a:t>
            </a:r>
          </a:p>
          <a:p>
            <a:r>
              <a:rPr lang="en-US" sz="2800" b="1" dirty="0"/>
              <a:t>(c) </a:t>
            </a:r>
            <a:r>
              <a:rPr lang="en-US" sz="2800" dirty="0"/>
              <a:t>At least 6 of the selected numbers?</a:t>
            </a:r>
          </a:p>
          <a:p>
            <a:r>
              <a:rPr lang="en-US" sz="2800" dirty="0"/>
              <a:t>(see Excel file)</a:t>
            </a:r>
          </a:p>
          <a:p>
            <a:endParaRPr lang="en-US" sz="2000" dirty="0">
              <a:solidFill>
                <a:srgbClr val="000000"/>
              </a:solidFill>
              <a:latin typeface="Glypha"/>
              <a:ea typeface="Calibri" panose="020F0502020204030204" pitchFamily="34" charset="0"/>
              <a:cs typeface="Glypha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073028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825</Words>
  <Application>Microsoft Office PowerPoint</Application>
  <PresentationFormat>Widescreen</PresentationFormat>
  <Paragraphs>70</Paragraphs>
  <Slides>10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24" baseType="lpstr">
      <vt:lpstr>等线</vt:lpstr>
      <vt:lpstr>Arial</vt:lpstr>
      <vt:lpstr>Calibri</vt:lpstr>
      <vt:lpstr>Calibri Light</vt:lpstr>
      <vt:lpstr>Cambria Math</vt:lpstr>
      <vt:lpstr>Giovanni-Bold</vt:lpstr>
      <vt:lpstr>Giovanni-Book</vt:lpstr>
      <vt:lpstr>Glypha</vt:lpstr>
      <vt:lpstr>Glypha-Bold</vt:lpstr>
      <vt:lpstr>Symbol</vt:lpstr>
      <vt:lpstr>SymbolPi</vt:lpstr>
      <vt:lpstr>Times New Roman</vt:lpstr>
      <vt:lpstr>Office Theme</vt:lpstr>
      <vt:lpstr>Equation.DSMT4</vt:lpstr>
      <vt:lpstr>4.7 Counting Principles</vt:lpstr>
      <vt:lpstr>Basic Principle of Counting</vt:lpstr>
      <vt:lpstr>Generalized Basic Principle of Counting</vt:lpstr>
      <vt:lpstr>Example of generalized principle</vt:lpstr>
      <vt:lpstr>Permutations (generalized)</vt:lpstr>
      <vt:lpstr>Permutation example: birthday problem!</vt:lpstr>
      <vt:lpstr>Combinations</vt:lpstr>
      <vt:lpstr>PowerPoint Presentation</vt:lpstr>
      <vt:lpstr>PowerPoint Presentation</vt:lpstr>
      <vt:lpstr>Summary of 4.7 Counting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4.5 Conditional Probability and Independence</dc:title>
  <dc:creator>Ezra Halleck</dc:creator>
  <cp:lastModifiedBy>Ezra Halleck</cp:lastModifiedBy>
  <cp:revision>20</cp:revision>
  <dcterms:created xsi:type="dcterms:W3CDTF">2017-09-26T15:39:33Z</dcterms:created>
  <dcterms:modified xsi:type="dcterms:W3CDTF">2018-03-05T17:00:22Z</dcterms:modified>
</cp:coreProperties>
</file>