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4" r:id="rId2"/>
    <p:sldId id="295" r:id="rId3"/>
    <p:sldId id="256" r:id="rId4"/>
    <p:sldId id="266" r:id="rId5"/>
    <p:sldId id="267" r:id="rId6"/>
    <p:sldId id="268" r:id="rId7"/>
    <p:sldId id="269" r:id="rId8"/>
    <p:sldId id="270" r:id="rId9"/>
    <p:sldId id="281" r:id="rId10"/>
    <p:sldId id="297" r:id="rId11"/>
    <p:sldId id="257" r:id="rId12"/>
    <p:sldId id="274" r:id="rId13"/>
    <p:sldId id="296" r:id="rId14"/>
    <p:sldId id="275" r:id="rId15"/>
    <p:sldId id="276" r:id="rId16"/>
    <p:sldId id="301" r:id="rId17"/>
    <p:sldId id="278" r:id="rId18"/>
    <p:sldId id="262" r:id="rId19"/>
    <p:sldId id="282" r:id="rId20"/>
    <p:sldId id="302" r:id="rId21"/>
    <p:sldId id="263" r:id="rId22"/>
    <p:sldId id="286" r:id="rId23"/>
    <p:sldId id="299" r:id="rId24"/>
    <p:sldId id="298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0" autoAdjust="0"/>
    <p:restoredTop sz="86338" autoAdjust="0"/>
  </p:normalViewPr>
  <p:slideViewPr>
    <p:cSldViewPr>
      <p:cViewPr varScale="1">
        <p:scale>
          <a:sx n="58" d="100"/>
          <a:sy n="58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E905D-EAB6-4EC7-BFDF-876DD86325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1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1C387-566B-42F8-8F4D-2441DDB695E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C4028-B372-4FB8-B827-2BFBBCB58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3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09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437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8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C4028-B372-4FB8-B827-2BFBBCB5801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31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64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64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05550"/>
            <a:ext cx="487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r>
              <a:rPr lang="en-US"/>
              <a:t>New York City College of Technology MAT 1372, Prof Halleck </a:t>
            </a:r>
            <a:endParaRPr lang="en-US">
              <a:sym typeface="Symbol" pitchFamily="18" charset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orge_H._W._Bush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Barack_Obama" TargetMode="External"/><Relationship Id="rId5" Type="http://schemas.openxmlformats.org/officeDocument/2006/relationships/hyperlink" Target="http://en.wikipedia.org/wiki/George_W._Bush" TargetMode="External"/><Relationship Id="rId4" Type="http://schemas.openxmlformats.org/officeDocument/2006/relationships/hyperlink" Target="http://en.wikipedia.org/wiki/Bill_Clinton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wight_D._Eisenhower" TargetMode="External"/><Relationship Id="rId13" Type="http://schemas.openxmlformats.org/officeDocument/2006/relationships/hyperlink" Target="http://en.wikipedia.org/wiki/Jimmy_Carter" TargetMode="External"/><Relationship Id="rId18" Type="http://schemas.openxmlformats.org/officeDocument/2006/relationships/hyperlink" Target="http://en.wikipedia.org/wiki/George_W._Bush" TargetMode="External"/><Relationship Id="rId3" Type="http://schemas.openxmlformats.org/officeDocument/2006/relationships/image" Target="../media/image10.jpeg"/><Relationship Id="rId7" Type="http://schemas.openxmlformats.org/officeDocument/2006/relationships/hyperlink" Target="http://en.wikipedia.org/wiki/Handedness_of_Presidents_of_the_United_States" TargetMode="External"/><Relationship Id="rId12" Type="http://schemas.openxmlformats.org/officeDocument/2006/relationships/hyperlink" Target="http://en.wikipedia.org/wiki/Gerald_Ford" TargetMode="External"/><Relationship Id="rId17" Type="http://schemas.openxmlformats.org/officeDocument/2006/relationships/hyperlink" Target="http://en.wikipedia.org/wiki/Bill_Clinton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://en.wikipedia.org/wiki/George_H._W._Bush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Harry_S._Truman" TargetMode="External"/><Relationship Id="rId11" Type="http://schemas.openxmlformats.org/officeDocument/2006/relationships/hyperlink" Target="http://en.wikipedia.org/wiki/Richard_Nixon" TargetMode="External"/><Relationship Id="rId5" Type="http://schemas.openxmlformats.org/officeDocument/2006/relationships/hyperlink" Target="http://en.wikipedia.org/wiki/Franklin_D._Roosevelt" TargetMode="External"/><Relationship Id="rId15" Type="http://schemas.openxmlformats.org/officeDocument/2006/relationships/hyperlink" Target="http://en.wikipedia.org/wiki/Ambidextrous" TargetMode="External"/><Relationship Id="rId10" Type="http://schemas.openxmlformats.org/officeDocument/2006/relationships/hyperlink" Target="http://en.wikipedia.org/wiki/Lyndon_B._Johnson" TargetMode="External"/><Relationship Id="rId19" Type="http://schemas.openxmlformats.org/officeDocument/2006/relationships/hyperlink" Target="http://en.wikipedia.org/wiki/Barack_Obama" TargetMode="External"/><Relationship Id="rId4" Type="http://schemas.openxmlformats.org/officeDocument/2006/relationships/hyperlink" Target="http://en.wikipedia.org/wiki/Herbert_Hoover" TargetMode="External"/><Relationship Id="rId9" Type="http://schemas.openxmlformats.org/officeDocument/2006/relationships/hyperlink" Target="http://en.wikipedia.org/wiki/John_F._Kennedy" TargetMode="External"/><Relationship Id="rId14" Type="http://schemas.openxmlformats.org/officeDocument/2006/relationships/hyperlink" Target="http://en.wikipedia.org/wiki/Ronald_Reagan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/>
          <a:lstStyle/>
          <a:p>
            <a:r>
              <a:rPr lang="en-US" sz="3600" dirty="0"/>
              <a:t>Chapter 4: Probability </a:t>
            </a:r>
            <a:br>
              <a:rPr lang="en-US" dirty="0"/>
            </a:br>
            <a:r>
              <a:rPr lang="en-US" dirty="0"/>
              <a:t>(Ross’s Introductory Statistics)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2514600"/>
            <a:ext cx="6400800" cy="1828800"/>
          </a:xfrm>
        </p:spPr>
        <p:txBody>
          <a:bodyPr/>
          <a:lstStyle/>
          <a:p>
            <a:pPr algn="l"/>
            <a:r>
              <a:rPr lang="en-US" dirty="0"/>
              <a:t>Sections 4.1 to 4.4 </a:t>
            </a:r>
          </a:p>
          <a:p>
            <a:pPr algn="l"/>
            <a:r>
              <a:rPr lang="en-US" dirty="0"/>
              <a:t>plus tree diagrams (not in Ross)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Homework:</a:t>
            </a:r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3505200" y="4343400"/>
          <a:ext cx="457699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6" name="Worksheet" r:id="rId3" imgW="2181230" imgH="580989" progId="Excel.Sheet.12">
                  <p:embed/>
                </p:oleObj>
              </mc:Choice>
              <mc:Fallback>
                <p:oleObj name="Worksheet" r:id="rId3" imgW="2181230" imgH="580989" progId="Excel.Sheet.12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457699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143000" y="241300"/>
            <a:ext cx="5257800" cy="476250"/>
          </a:xfrm>
        </p:spPr>
        <p:txBody>
          <a:bodyPr/>
          <a:lstStyle/>
          <a:p>
            <a:r>
              <a:rPr lang="en-US" dirty="0"/>
              <a:t>New York City College of Technology MAT 1372, Prof Halleck </a:t>
            </a:r>
            <a:endParaRPr lang="en-US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	P is a </a:t>
            </a:r>
            <a:r>
              <a:rPr lang="en-US" b="1" dirty="0"/>
              <a:t>probability function </a:t>
            </a:r>
            <a:r>
              <a:rPr lang="en-US" dirty="0"/>
              <a:t>if:</a:t>
            </a:r>
            <a:endParaRPr lang="en-US" b="1" dirty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0 ≤ P(A) ≤ 1 for any event 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P(S) = 1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/>
              <a:t>For A, B disjoint (non-intersecting):</a:t>
            </a:r>
          </a:p>
          <a:p>
            <a:pPr marL="400050" lvl="1" indent="0" algn="ctr">
              <a:buNone/>
            </a:pPr>
            <a:r>
              <a:rPr lang="en-US" sz="3200" dirty="0"/>
              <a:t> </a:t>
            </a:r>
            <a:r>
              <a:rPr lang="en-US" sz="3200" b="0" dirty="0"/>
              <a:t>P(A U B) = P(A) +P(B)</a:t>
            </a:r>
          </a:p>
          <a:p>
            <a:pPr marL="400050" lvl="1" indent="0">
              <a:buNone/>
            </a:pPr>
            <a:r>
              <a:rPr lang="en-US" sz="3200" dirty="0"/>
              <a:t>4.  If A </a:t>
            </a:r>
            <a:r>
              <a:rPr lang="en-US" sz="3200" dirty="0">
                <a:sym typeface="Symbol" panose="05050102010706020507" pitchFamily="18" charset="2"/>
              </a:rPr>
              <a:t> B then P(A) ≤ P(B)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tb04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433648"/>
            <a:ext cx="6477000" cy="28267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807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Data are used to guess underlying probabilities:</a:t>
            </a:r>
          </a:p>
          <a:p>
            <a:r>
              <a:rPr lang="en-US" sz="2800" dirty="0"/>
              <a:t>we predict approximately that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P(good car)= .98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/>
              <a:t>P(lemon)= .02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378" y="433648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733800" cy="914400"/>
          </a:xfrm>
        </p:spPr>
        <p:txBody>
          <a:bodyPr/>
          <a:lstStyle/>
          <a:p>
            <a:r>
              <a:rPr lang="en-US" dirty="0"/>
              <a:t>Case Study </a:t>
            </a:r>
            <a:br>
              <a:rPr lang="en-US" dirty="0"/>
            </a:br>
            <a:r>
              <a:rPr lang="en-US" sz="1800" b="0" dirty="0"/>
              <a:t>danger of predictions based on small amount of data</a:t>
            </a:r>
            <a:br>
              <a:rPr lang="en-US" sz="1800" b="0" dirty="0"/>
            </a:br>
            <a:endParaRPr lang="en-US" sz="1200" b="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Handedness of Presidents of the United States since 1989: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0418" y="4159057"/>
            <a:ext cx="79101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 out of the last 4 presidents were left-handed.</a:t>
            </a:r>
          </a:p>
          <a:p>
            <a:r>
              <a:rPr lang="en-US" sz="2000" dirty="0"/>
              <a:t>Is the chance of next president being left handed 75%?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err="1"/>
              <a:t>wikipedia</a:t>
            </a:r>
            <a:endParaRPr lang="en-US" sz="1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817158"/>
              </p:ext>
            </p:extLst>
          </p:nvPr>
        </p:nvGraphicFramePr>
        <p:xfrm>
          <a:off x="1676400" y="1714500"/>
          <a:ext cx="5029200" cy="228600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1474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 tooltip="George H. W. Bush"/>
                        </a:rPr>
                        <a:t>George H. W. Bush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1989–1993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4" tooltip="Bill Clinton"/>
                        </a:rPr>
                        <a:t>Bill Clinton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1993–2001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r>
                        <a:rPr lang="en-US" dirty="0">
                          <a:hlinkClick r:id="rId5" tooltip="George W. Bush"/>
                        </a:rPr>
                        <a:t>George W. Bush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2001–2009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Right-handed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42">
                <a:tc>
                  <a:txBody>
                    <a:bodyPr/>
                    <a:lstStyle/>
                    <a:p>
                      <a:r>
                        <a:rPr lang="en-US">
                          <a:hlinkClick r:id="rId6" tooltip="Barack Obama"/>
                        </a:rPr>
                        <a:t>Barack Obama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2009–2017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Left-handed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00418" y="5188803"/>
            <a:ext cx="6919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Trump is right-handed!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3886200" cy="914400"/>
          </a:xfrm>
        </p:spPr>
        <p:txBody>
          <a:bodyPr/>
          <a:lstStyle/>
          <a:p>
            <a:r>
              <a:rPr lang="en-US" dirty="0"/>
              <a:t>Case Study (cont.)</a:t>
            </a:r>
            <a:r>
              <a:rPr lang="en-US" sz="1800" b="0" dirty="0"/>
              <a:t> </a:t>
            </a:r>
            <a:br>
              <a:rPr lang="en-US" sz="1800" b="0" dirty="0"/>
            </a:br>
            <a:r>
              <a:rPr lang="en-US" sz="1800" b="0" dirty="0"/>
              <a:t>danger of predictions based on small amount of data</a:t>
            </a:r>
            <a:br>
              <a:rPr lang="en-US" sz="1800" b="0" dirty="0"/>
            </a:br>
            <a:endParaRPr lang="en-US" sz="1200" b="0" dirty="0"/>
          </a:p>
        </p:txBody>
      </p:sp>
      <p:pic>
        <p:nvPicPr>
          <p:cNvPr id="20483" name="Picture 3" descr="w0083-nu"/>
          <p:cNvPicPr>
            <a:picLocks noChangeAspect="1" noChangeArrowheads="1"/>
          </p:cNvPicPr>
          <p:nvPr/>
        </p:nvPicPr>
        <p:blipFill>
          <a:blip r:embed="rId3" cstate="print"/>
          <a:srcRect t="32468"/>
          <a:stretch>
            <a:fillRect/>
          </a:stretch>
        </p:blipFill>
        <p:spPr bwMode="auto">
          <a:xfrm>
            <a:off x="228600" y="2819400"/>
            <a:ext cx="3657600" cy="2723559"/>
          </a:xfrm>
          <a:prstGeom prst="rect">
            <a:avLst/>
          </a:prstGeom>
          <a:noFill/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889387"/>
              </p:ext>
            </p:extLst>
          </p:nvPr>
        </p:nvGraphicFramePr>
        <p:xfrm>
          <a:off x="3962400" y="990600"/>
          <a:ext cx="4907844" cy="5045545"/>
        </p:xfrm>
        <a:graphic>
          <a:graphicData uri="http://schemas.openxmlformats.org/drawingml/2006/table">
            <a:tbl>
              <a:tblPr/>
              <a:tblGrid>
                <a:gridCol w="1635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9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4288">
                <a:tc>
                  <a:txBody>
                    <a:bodyPr/>
                    <a:lstStyle/>
                    <a:p>
                      <a:r>
                        <a:rPr lang="en-US" sz="1400" dirty="0"/>
                        <a:t>President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Term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Handedness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4" tooltip="Herbert Hoover"/>
                        </a:rPr>
                        <a:t>Herbert Hoover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1929–1933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5" tooltip="Franklin D. Roosevelt"/>
                        </a:rPr>
                        <a:t>Franklin D. Roosevelt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1933–1945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6" tooltip="Harry S. Truman"/>
                        </a:rPr>
                        <a:t>Harry S. Truman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1945–1953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  <a:r>
                        <a:rPr lang="en-US" sz="1400" baseline="30000">
                          <a:hlinkClick r:id="rId7"/>
                        </a:rPr>
                        <a:t>[4]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8" tooltip="Dwight D. Eisenhower"/>
                        </a:rPr>
                        <a:t>Dwight D. Eisenhower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1953–1961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9" tooltip="John F. Kennedy"/>
                        </a:rPr>
                        <a:t>John F. Kennedy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1961–1963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0" tooltip="Lyndon B. Johnson"/>
                        </a:rPr>
                        <a:t>Lyndon B. Johnson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1963–1969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1" tooltip="Richard Nixon"/>
                        </a:rPr>
                        <a:t>Richard Nixon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1969–1974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2" tooltip="Gerald Ford"/>
                        </a:rPr>
                        <a:t>Gerald Ford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1974–1977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3" tooltip="Jimmy Carter"/>
                        </a:rPr>
                        <a:t>Jimmy Carter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1977–1981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4" tooltip="Ronald Reagan"/>
                        </a:rPr>
                        <a:t>Ronald Reagan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1981–1989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5" tooltip="Ambidextrous"/>
                        </a:rPr>
                        <a:t>Ambidextrous</a:t>
                      </a:r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DD8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6461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6" tooltip="George H. W. Bush"/>
                        </a:rPr>
                        <a:t>George H. W. Bush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1989–1993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 dirty="0">
                          <a:hlinkClick r:id="rId17" tooltip="Bill Clinton"/>
                        </a:rPr>
                        <a:t>Bill Clinton</a:t>
                      </a:r>
                      <a:endParaRPr lang="en-US" sz="1400" dirty="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1993–2001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8" tooltip="George W. Bush"/>
                        </a:rPr>
                        <a:t>George W. Bush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2001–2009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Right-handed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4288">
                <a:tc>
                  <a:txBody>
                    <a:bodyPr/>
                    <a:lstStyle/>
                    <a:p>
                      <a:r>
                        <a:rPr lang="en-US" sz="1400">
                          <a:hlinkClick r:id="rId19" tooltip="Barack Obama"/>
                        </a:rPr>
                        <a:t>Barack Obama</a:t>
                      </a:r>
                      <a:endParaRPr lang="en-US" sz="1400"/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2009–2017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Left-handed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3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2286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Handedness of Presidents of the United States since 1929: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1143000"/>
            <a:ext cx="342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Go back further and we see chance is closer to that of general population.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6019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</a:t>
            </a:r>
            <a:r>
              <a:rPr lang="en-US" sz="1000" dirty="0" err="1"/>
              <a:t>wikipedia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479618"/>
            <a:ext cx="6960533" cy="704850"/>
          </a:xfrm>
        </p:spPr>
        <p:txBody>
          <a:bodyPr/>
          <a:lstStyle/>
          <a:p>
            <a:r>
              <a:rPr lang="en-US" b="0" dirty="0"/>
              <a:t>A even, B odd: disjoint (no intersection) events so</a:t>
            </a:r>
          </a:p>
        </p:txBody>
      </p:sp>
      <p:pic>
        <p:nvPicPr>
          <p:cNvPr id="21507" name="Picture 3" descr="w0084-n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372" y="746873"/>
            <a:ext cx="6479270" cy="363441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318905" y="5318818"/>
            <a:ext cx="32262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/>
              <a:t>P(A U B) = P(A) +P(B)</a:t>
            </a:r>
          </a:p>
          <a:p>
            <a:r>
              <a:rPr lang="en-US" sz="2400" dirty="0"/>
              <a:t>            1 = 3/6 + 3/6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67906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Rolling a single die: disjoint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8744" y="4218662"/>
            <a:ext cx="8686800" cy="704850"/>
          </a:xfrm>
        </p:spPr>
        <p:txBody>
          <a:bodyPr/>
          <a:lstStyle/>
          <a:p>
            <a:r>
              <a:rPr lang="en-US" b="0" dirty="0"/>
              <a:t>Intersecting (non disjoint) events </a:t>
            </a:r>
            <a:r>
              <a:rPr lang="en-US" b="0" i="1" dirty="0"/>
              <a:t>A </a:t>
            </a:r>
            <a:r>
              <a:rPr lang="en-US" b="0" dirty="0"/>
              <a:t>(even) and </a:t>
            </a:r>
            <a:r>
              <a:rPr lang="en-US" b="0" i="1" dirty="0"/>
              <a:t>C</a:t>
            </a:r>
            <a:r>
              <a:rPr lang="en-US" b="0" dirty="0"/>
              <a:t> (less than 5).</a:t>
            </a:r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62087"/>
            <a:ext cx="6248400" cy="347926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981200" y="5000824"/>
            <a:ext cx="381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/>
              <a:t>P(C U A) =? P(C) +P(A)</a:t>
            </a:r>
          </a:p>
          <a:p>
            <a:r>
              <a:rPr lang="en-US" sz="2400" dirty="0"/>
              <a:t>         5/6 ≠ 4/6 + 3/6 = 7/6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Rolling a single die: intersecting example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2400" y="5793189"/>
            <a:ext cx="8935489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b="0" kern="0" dirty="0"/>
              <a:t>Can you find a formula that works in this more general situation?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86400"/>
            <a:ext cx="9144000" cy="704850"/>
          </a:xfrm>
        </p:spPr>
        <p:txBody>
          <a:bodyPr/>
          <a:lstStyle/>
          <a:p>
            <a:r>
              <a:rPr lang="en-US" sz="2000" b="0" dirty="0"/>
              <a:t>Intersecting (non disjoint) events </a:t>
            </a:r>
            <a:r>
              <a:rPr lang="en-US" sz="2000" b="0" i="1" dirty="0"/>
              <a:t>A </a:t>
            </a:r>
            <a:r>
              <a:rPr lang="en-US" sz="2000" b="0" dirty="0"/>
              <a:t>(even) and </a:t>
            </a:r>
            <a:r>
              <a:rPr lang="en-US" sz="2000" b="0" i="1" dirty="0"/>
              <a:t>C</a:t>
            </a:r>
            <a:r>
              <a:rPr lang="en-US" sz="2000" b="0" dirty="0"/>
              <a:t> (less than 5).</a:t>
            </a:r>
            <a:endParaRPr lang="en-US" sz="2000" dirty="0"/>
          </a:p>
        </p:txBody>
      </p:sp>
      <p:pic>
        <p:nvPicPr>
          <p:cNvPr id="22531" name="Picture 3" descr="w008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7239000" cy="403085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09800" y="4800600"/>
            <a:ext cx="381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P(C U A) </a:t>
            </a:r>
            <a:r>
              <a:rPr lang="en-US" dirty="0"/>
              <a:t>= </a:t>
            </a:r>
            <a:r>
              <a:rPr lang="en-US" b="0" dirty="0"/>
              <a:t>P(C) +P(A) − P(C </a:t>
            </a:r>
            <a:r>
              <a:rPr lang="en-US" b="0" dirty="0">
                <a:sym typeface="Symbol" panose="05050102010706020507" pitchFamily="18" charset="2"/>
              </a:rPr>
              <a:t> A)</a:t>
            </a:r>
            <a:endParaRPr lang="en-US" b="0" dirty="0"/>
          </a:p>
          <a:p>
            <a:r>
              <a:rPr lang="en-US" dirty="0"/>
              <a:t>         5/6 = 4/6 + 3/6  − 2/6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0"/>
            <a:ext cx="7609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Rolling a single die: intersecting example</a:t>
            </a:r>
          </a:p>
        </p:txBody>
      </p:sp>
    </p:spTree>
    <p:extLst>
      <p:ext uri="{BB962C8B-B14F-4D97-AF65-F5344CB8AC3E}">
        <p14:creationId xmlns:p14="http://schemas.microsoft.com/office/powerpoint/2010/main" val="3684890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" y="4933889"/>
            <a:ext cx="8382000" cy="704850"/>
          </a:xfrm>
        </p:spPr>
        <p:txBody>
          <a:bodyPr/>
          <a:lstStyle/>
          <a:p>
            <a:r>
              <a:rPr lang="en-US" sz="2000" b="0" dirty="0"/>
              <a:t>Note: complement can be indicated with a “c” superscript or with a “bar”.</a:t>
            </a:r>
          </a:p>
        </p:txBody>
      </p:sp>
      <p:pic>
        <p:nvPicPr>
          <p:cNvPr id="24579" name="Picture 3" descr="w0087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880840"/>
            <a:ext cx="4267200" cy="283195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14400" y="305099"/>
            <a:ext cx="6934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diagram of two complementary events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2705100" y="4061730"/>
            <a:ext cx="29337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P(A</a:t>
            </a:r>
            <a:r>
              <a:rPr lang="en-US" sz="2800" kern="0" baseline="3000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c</a:t>
            </a:r>
            <a:r>
              <a:rPr lang="en-US" sz="28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) = 1 − P(A)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tb04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28050" cy="346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12273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2514600" cy="1828800"/>
          </a:xfrm>
        </p:spPr>
        <p:txBody>
          <a:bodyPr/>
          <a:lstStyle/>
          <a:p>
            <a:r>
              <a:rPr lang="en-US" sz="3200" b="0" dirty="0"/>
              <a:t>Intersection </a:t>
            </a:r>
            <a:br>
              <a:rPr lang="en-US" sz="3200" b="0" dirty="0"/>
            </a:br>
            <a:r>
              <a:rPr lang="en-US" sz="3200" b="0" dirty="0"/>
              <a:t>of events </a:t>
            </a:r>
            <a:br>
              <a:rPr lang="en-US" sz="3200" b="0" dirty="0"/>
            </a:br>
            <a:r>
              <a:rPr lang="en-US" sz="3200" b="0" i="1" dirty="0"/>
              <a:t>F</a:t>
            </a:r>
            <a:r>
              <a:rPr lang="en-US" sz="3200" b="0" dirty="0"/>
              <a:t> and </a:t>
            </a:r>
            <a:r>
              <a:rPr lang="en-US" sz="3200" b="0" i="1" dirty="0"/>
              <a:t>G</a:t>
            </a:r>
            <a:r>
              <a:rPr lang="en-US" sz="3200" b="0" dirty="0"/>
              <a:t>.</a:t>
            </a:r>
          </a:p>
        </p:txBody>
      </p:sp>
      <p:pic>
        <p:nvPicPr>
          <p:cNvPr id="28675" name="Picture 3" descr="w0091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4788" y="76200"/>
            <a:ext cx="4220841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4267200"/>
            <a:ext cx="8458200" cy="8382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Events will be denoted by the capital letters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A, B, C,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1"/>
            <a:ext cx="8229600" cy="3962400"/>
          </a:xfrm>
        </p:spPr>
        <p:txBody>
          <a:bodyPr/>
          <a:lstStyle/>
          <a:p>
            <a:pPr>
              <a:buNone/>
            </a:pPr>
            <a:r>
              <a:rPr lang="en-US" dirty="0"/>
              <a:t>Some important definitions:</a:t>
            </a:r>
          </a:p>
          <a:p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experiment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any process that produces an observation or outcome.</a:t>
            </a:r>
          </a:p>
          <a:p>
            <a:r>
              <a:rPr lang="en-US" i="1" dirty="0"/>
              <a:t>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sample space </a:t>
            </a:r>
            <a:r>
              <a:rPr lang="en-US" i="1" dirty="0"/>
              <a:t>is t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set of all possible outcomes.</a:t>
            </a:r>
          </a:p>
          <a:p>
            <a:r>
              <a:rPr lang="en-US" dirty="0"/>
              <a:t>A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event</a:t>
            </a:r>
            <a:r>
              <a:rPr lang="en-US" dirty="0"/>
              <a:t> </a:t>
            </a:r>
            <a:r>
              <a:rPr lang="en-US" i="1" dirty="0"/>
              <a:t>is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set of outcomes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(i.e., a</a:t>
            </a:r>
            <a:r>
              <a:rPr lang="en-US" i="1" dirty="0"/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subset of the sample space).</a:t>
            </a:r>
            <a:endParaRPr lang="en-US" i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tb04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528050" cy="3467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28600" y="304800"/>
            <a:ext cx="12273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F41965B-039B-4212-978B-0D4DC0280DFE}"/>
              </a:ext>
            </a:extLst>
          </p:cNvPr>
          <p:cNvSpPr txBox="1"/>
          <p:nvPr/>
        </p:nvSpPr>
        <p:spPr>
          <a:xfrm>
            <a:off x="228600" y="3961707"/>
            <a:ext cx="85280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Using the table frequencies to determine probabilities, what is the chance of a random employee being: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female (F)?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A college graduate (G)?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Both a college graduate and female (F</a:t>
            </a:r>
            <a:r>
              <a:rPr lang="en-US" sz="2400" dirty="0">
                <a:latin typeface="SymbolPi" panose="02000500070000020004" pitchFamily="2" charset="0"/>
              </a:rPr>
              <a:t>Ç</a:t>
            </a:r>
            <a:r>
              <a:rPr lang="en-US" sz="2400" dirty="0"/>
              <a:t>G)?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Either a college graduate or female (F</a:t>
            </a:r>
            <a:r>
              <a:rPr lang="en-US" sz="2400" dirty="0">
                <a:latin typeface="SymbolPi" panose="02000500070000020004" pitchFamily="2" charset="0"/>
              </a:rPr>
              <a:t>È</a:t>
            </a:r>
            <a:r>
              <a:rPr lang="en-US" sz="2400" dirty="0"/>
              <a:t>G)? </a:t>
            </a:r>
          </a:p>
        </p:txBody>
      </p:sp>
    </p:spTree>
    <p:extLst>
      <p:ext uri="{BB962C8B-B14F-4D97-AF65-F5344CB8AC3E}">
        <p14:creationId xmlns:p14="http://schemas.microsoft.com/office/powerpoint/2010/main" val="145565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2 senior centers A and B, the gender makeup is: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152400" y="4114800"/>
            <a:ext cx="8839200" cy="1905000"/>
          </a:xfrm>
        </p:spPr>
        <p:txBody>
          <a:bodyPr/>
          <a:lstStyle/>
          <a:p>
            <a:r>
              <a:rPr lang="en-US" dirty="0"/>
              <a:t>Given a random senior who attends a center:</a:t>
            </a:r>
            <a:br>
              <a:rPr lang="en-US" dirty="0"/>
            </a:br>
            <a:r>
              <a:rPr lang="en-US" dirty="0"/>
              <a:t> </a:t>
            </a:r>
            <a:r>
              <a:rPr lang="en-US" sz="2000" dirty="0"/>
              <a:t>what is chance that a senior is from center A or is male?</a:t>
            </a:r>
            <a:br>
              <a:rPr lang="en-US" sz="2000" dirty="0"/>
            </a:br>
            <a:r>
              <a:rPr lang="en-US" sz="2000" dirty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3505200"/>
            <a:ext cx="2590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B181D04-690B-4BA2-9DE1-D196169E6413}"/>
              </a:ext>
            </a:extLst>
          </p:cNvPr>
          <p:cNvSpPr txBox="1"/>
          <p:nvPr/>
        </p:nvSpPr>
        <p:spPr>
          <a:xfrm>
            <a:off x="2362200" y="3657600"/>
            <a:ext cx="3626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is intersection of male and attends center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3" descr="w0095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81000"/>
            <a:ext cx="4724400" cy="4058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04800" y="4191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P(A U M) = (95+ 45 + 115) / 300 =255/300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answer this question 3 ways:</a:t>
            </a:r>
          </a:p>
          <a:p>
            <a:r>
              <a:rPr lang="en-US" sz="2800" dirty="0"/>
              <a:t>1. By direct counting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29000" y="3505200"/>
            <a:ext cx="2286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81000" y="41148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P(A U M) = P(A) +P(M) − P(A ∩ M)</a:t>
            </a:r>
          </a:p>
          <a:p>
            <a:r>
              <a:rPr lang="en-US" b="0" dirty="0"/>
              <a:t>	     = 140/300 + 210/300 − 95/300</a:t>
            </a:r>
            <a:br>
              <a:rPr lang="en-US" b="0" dirty="0"/>
            </a:br>
            <a:r>
              <a:rPr lang="en-US" b="0" dirty="0"/>
              <a:t>	     = 255/300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answer this question 3 ways:</a:t>
            </a:r>
          </a:p>
          <a:p>
            <a:r>
              <a:rPr lang="en-US" sz="2800" dirty="0"/>
              <a:t>2. By using the equation with intersection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tb0408"/>
          <p:cNvPicPr>
            <a:picLocks noChangeAspect="1" noChangeArrowheads="1"/>
          </p:cNvPicPr>
          <p:nvPr/>
        </p:nvPicPr>
        <p:blipFill>
          <a:blip r:embed="rId2" cstate="print"/>
          <a:srcRect t="10000"/>
          <a:stretch>
            <a:fillRect/>
          </a:stretch>
        </p:blipFill>
        <p:spPr bwMode="auto">
          <a:xfrm>
            <a:off x="457200" y="1066800"/>
            <a:ext cx="5531168" cy="27432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0842" y="3874532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/>
              <a:t>P(A U M) </a:t>
            </a:r>
            <a:r>
              <a:rPr lang="en-US" b="0"/>
              <a:t>= P((B ∩ F)</a:t>
            </a:r>
            <a:r>
              <a:rPr lang="en-US" b="0" baseline="30000"/>
              <a:t>c</a:t>
            </a:r>
            <a:r>
              <a:rPr lang="en-US" b="0"/>
              <a:t>) = 1 </a:t>
            </a:r>
            <a:r>
              <a:rPr lang="en-US" b="0" dirty="0"/>
              <a:t>− P((B ∩ </a:t>
            </a:r>
            <a:r>
              <a:rPr lang="en-US" b="0"/>
              <a:t>F))</a:t>
            </a:r>
            <a:br>
              <a:rPr lang="en-US" b="0" dirty="0"/>
            </a:br>
            <a:r>
              <a:rPr lang="en-US" b="0" dirty="0"/>
              <a:t>	     = 1 − 45 / 300</a:t>
            </a:r>
            <a:br>
              <a:rPr lang="en-US" b="0" dirty="0"/>
            </a:br>
            <a:r>
              <a:rPr lang="en-US" b="0" dirty="0"/>
              <a:t>	     = 255 / 300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5240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We can answer this question 3 ways:</a:t>
            </a:r>
          </a:p>
          <a:p>
            <a:r>
              <a:rPr lang="en-US" sz="2800" dirty="0"/>
              <a:t>3. By using the complements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0" y="3505200"/>
            <a:ext cx="2362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tb0401"/>
          <p:cNvPicPr>
            <a:picLocks noChangeAspect="1" noChangeArrowheads="1"/>
          </p:cNvPicPr>
          <p:nvPr/>
        </p:nvPicPr>
        <p:blipFill rotWithShape="1">
          <a:blip r:embed="rId2" cstate="print"/>
          <a:srcRect b="58450"/>
          <a:stretch/>
        </p:blipFill>
        <p:spPr bwMode="auto">
          <a:xfrm>
            <a:off x="304800" y="228601"/>
            <a:ext cx="8629650" cy="16001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12192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4" descr="tb0401">
            <a:extLst>
              <a:ext uri="{FF2B5EF4-FFF2-40B4-BE49-F238E27FC236}">
                <a16:creationId xmlns:a16="http://schemas.microsoft.com/office/drawing/2014/main" id="{98FE53C5-3014-48C1-BC70-8DADA9E706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49464" b="34707"/>
          <a:stretch/>
        </p:blipFill>
        <p:spPr bwMode="auto">
          <a:xfrm>
            <a:off x="325582" y="3347011"/>
            <a:ext cx="8629650" cy="609601"/>
          </a:xfrm>
          <a:prstGeom prst="rect">
            <a:avLst/>
          </a:prstGeom>
          <a:noFill/>
        </p:spPr>
      </p:pic>
      <p:pic>
        <p:nvPicPr>
          <p:cNvPr id="11" name="Picture 4" descr="tb0401">
            <a:extLst>
              <a:ext uri="{FF2B5EF4-FFF2-40B4-BE49-F238E27FC236}">
                <a16:creationId xmlns:a16="http://schemas.microsoft.com/office/drawing/2014/main" id="{93FBEC1C-C8A8-49BB-A594-9E47B06D2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63314" b="24815"/>
          <a:stretch/>
        </p:blipFill>
        <p:spPr bwMode="auto">
          <a:xfrm>
            <a:off x="304800" y="1854294"/>
            <a:ext cx="8629650" cy="457200"/>
          </a:xfrm>
          <a:prstGeom prst="rect">
            <a:avLst/>
          </a:prstGeom>
          <a:noFill/>
        </p:spPr>
      </p:pic>
      <p:pic>
        <p:nvPicPr>
          <p:cNvPr id="12" name="Picture 4" descr="tb0401">
            <a:extLst>
              <a:ext uri="{FF2B5EF4-FFF2-40B4-BE49-F238E27FC236}">
                <a16:creationId xmlns:a16="http://schemas.microsoft.com/office/drawing/2014/main" id="{75CBC4E9-A5F9-4BDE-A2E2-CC0B20C7FD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75185" b="12943"/>
          <a:stretch/>
        </p:blipFill>
        <p:spPr bwMode="auto">
          <a:xfrm>
            <a:off x="304800" y="2336988"/>
            <a:ext cx="8629650" cy="457200"/>
          </a:xfrm>
          <a:prstGeom prst="rect">
            <a:avLst/>
          </a:prstGeom>
          <a:noFill/>
        </p:spPr>
      </p:pic>
      <p:pic>
        <p:nvPicPr>
          <p:cNvPr id="13" name="Picture 4" descr="tb0401">
            <a:extLst>
              <a:ext uri="{FF2B5EF4-FFF2-40B4-BE49-F238E27FC236}">
                <a16:creationId xmlns:a16="http://schemas.microsoft.com/office/drawing/2014/main" id="{05E06CA1-286E-40D3-A29C-EDF1FB4309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89035" b="1072"/>
          <a:stretch/>
        </p:blipFill>
        <p:spPr bwMode="auto">
          <a:xfrm>
            <a:off x="325582" y="2963425"/>
            <a:ext cx="8629650" cy="381001"/>
          </a:xfrm>
          <a:prstGeom prst="rect">
            <a:avLst/>
          </a:prstGeom>
          <a:noFill/>
        </p:spPr>
      </p:pic>
      <p:pic>
        <p:nvPicPr>
          <p:cNvPr id="14" name="Picture 4" descr="tb0401">
            <a:extLst>
              <a:ext uri="{FF2B5EF4-FFF2-40B4-BE49-F238E27FC236}">
                <a16:creationId xmlns:a16="http://schemas.microsoft.com/office/drawing/2014/main" id="{00681027-9072-4D65-869D-0A50F9C5C8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t="40521" b="49889"/>
          <a:stretch/>
        </p:blipFill>
        <p:spPr bwMode="auto">
          <a:xfrm>
            <a:off x="346364" y="3961782"/>
            <a:ext cx="8629650" cy="3693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29600" cy="1295400"/>
          </a:xfrm>
        </p:spPr>
        <p:txBody>
          <a:bodyPr/>
          <a:lstStyle/>
          <a:p>
            <a:r>
              <a:rPr lang="en-US" dirty="0"/>
              <a:t>2 Rolls of a Die example:</a:t>
            </a:r>
            <a:br>
              <a:rPr lang="en-US" dirty="0"/>
            </a:br>
            <a:r>
              <a:rPr lang="en-US" dirty="0"/>
              <a:t>▪ </a:t>
            </a:r>
            <a:r>
              <a:rPr lang="en-US" sz="2000" b="0" dirty="0"/>
              <a:t>sample space (entire inside of table)</a:t>
            </a:r>
            <a:br>
              <a:rPr lang="en-US" sz="2000" b="0" dirty="0"/>
            </a:br>
            <a:r>
              <a:rPr lang="en-US" sz="2000" dirty="0"/>
              <a:t>▪ </a:t>
            </a:r>
            <a:r>
              <a:rPr lang="en-US" sz="2000" b="0" dirty="0"/>
              <a:t>event: sum is 5, 7 or 10 (circled in yellow)</a:t>
            </a:r>
          </a:p>
        </p:txBody>
      </p:sp>
      <p:pic>
        <p:nvPicPr>
          <p:cNvPr id="12291" name="Picture 3" descr="tb0411"/>
          <p:cNvPicPr>
            <a:picLocks noChangeAspect="1" noChangeArrowheads="1"/>
          </p:cNvPicPr>
          <p:nvPr/>
        </p:nvPicPr>
        <p:blipFill>
          <a:blip r:embed="rId2" cstate="print"/>
          <a:srcRect t="6648"/>
          <a:stretch>
            <a:fillRect/>
          </a:stretch>
        </p:blipFill>
        <p:spPr bwMode="auto">
          <a:xfrm>
            <a:off x="304800" y="2209800"/>
            <a:ext cx="8626475" cy="3209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609600"/>
            <a:ext cx="8534400" cy="1066800"/>
          </a:xfrm>
        </p:spPr>
        <p:txBody>
          <a:bodyPr/>
          <a:lstStyle/>
          <a:p>
            <a:r>
              <a:rPr lang="en-US" sz="2800" dirty="0"/>
              <a:t>One toss of a coin</a:t>
            </a:r>
            <a:br>
              <a:rPr lang="en-US" dirty="0"/>
            </a:br>
            <a:br>
              <a:rPr lang="en-US" dirty="0"/>
            </a:br>
            <a:r>
              <a:rPr lang="en-US" dirty="0"/>
              <a:t>	Venn diagram </a:t>
            </a:r>
            <a:r>
              <a:rPr lang="en-US" sz="1800" dirty="0"/>
              <a:t>			</a:t>
            </a:r>
            <a:r>
              <a:rPr lang="en-US" dirty="0"/>
              <a:t>tree diagram</a:t>
            </a:r>
          </a:p>
        </p:txBody>
      </p:sp>
      <p:pic>
        <p:nvPicPr>
          <p:cNvPr id="13315" name="Picture 3" descr="w0076-nn"/>
          <p:cNvPicPr>
            <a:picLocks noChangeAspect="1" noChangeArrowheads="1"/>
          </p:cNvPicPr>
          <p:nvPr/>
        </p:nvPicPr>
        <p:blipFill>
          <a:blip r:embed="rId2" cstate="print"/>
          <a:srcRect b="17742"/>
          <a:stretch>
            <a:fillRect/>
          </a:stretch>
        </p:blipFill>
        <p:spPr bwMode="auto">
          <a:xfrm>
            <a:off x="152400" y="2286000"/>
            <a:ext cx="85312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w0077-nn"/>
          <p:cNvPicPr>
            <a:picLocks noChangeAspect="1" noChangeArrowheads="1"/>
          </p:cNvPicPr>
          <p:nvPr/>
        </p:nvPicPr>
        <p:blipFill>
          <a:blip r:embed="rId2" cstate="print"/>
          <a:srcRect b="12409"/>
          <a:stretch>
            <a:fillRect/>
          </a:stretch>
        </p:blipFill>
        <p:spPr bwMode="auto">
          <a:xfrm>
            <a:off x="381000" y="2209800"/>
            <a:ext cx="8510588" cy="3048000"/>
          </a:xfrm>
          <a:prstGeom prst="rect">
            <a:avLst/>
          </a:prstGeom>
          <a:noFill/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8600" y="6096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Two tosses of a coin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w0078-nn"/>
          <p:cNvPicPr>
            <a:picLocks noChangeAspect="1" noChangeArrowheads="1"/>
          </p:cNvPicPr>
          <p:nvPr/>
        </p:nvPicPr>
        <p:blipFill>
          <a:blip r:embed="rId3" cstate="print"/>
          <a:srcRect b="12572"/>
          <a:stretch>
            <a:fillRect/>
          </a:stretch>
        </p:blipFill>
        <p:spPr bwMode="auto">
          <a:xfrm>
            <a:off x="304800" y="2362200"/>
            <a:ext cx="8540750" cy="3124200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28600" y="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Selecting</a:t>
            </a:r>
            <a:r>
              <a:rPr kumimoji="0" lang="en-US" sz="2800" b="1" i="0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 adults from a pool of 2 men and 2 women and keeping track only of the genders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Venn diagram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		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tree diagram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w0079-n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828800"/>
            <a:ext cx="4876800" cy="32362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57200" y="293598"/>
            <a:ext cx="8001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Venn diagram for</a:t>
            </a:r>
          </a:p>
          <a:p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event </a:t>
            </a:r>
            <a:r>
              <a:rPr lang="en-US" sz="2400" b="1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A: At least one of selected is a woman</a:t>
            </a:r>
            <a:r>
              <a:rPr lang="en-US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.</a:t>
            </a:r>
            <a:endParaRPr lang="en-US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2800" y="5486400"/>
            <a:ext cx="1295400" cy="704850"/>
          </a:xfrm>
        </p:spPr>
        <p:txBody>
          <a:bodyPr/>
          <a:lstStyle/>
          <a:p>
            <a:r>
              <a:rPr lang="en-US" sz="2800" b="0" dirty="0"/>
              <a:t>A ∩ B</a:t>
            </a:r>
          </a:p>
        </p:txBody>
      </p:sp>
      <p:pic>
        <p:nvPicPr>
          <p:cNvPr id="27651" name="Picture 3" descr="w0090-nn"/>
          <p:cNvPicPr>
            <a:picLocks noChangeAspect="1" noChangeArrowheads="1"/>
          </p:cNvPicPr>
          <p:nvPr/>
        </p:nvPicPr>
        <p:blipFill>
          <a:blip r:embed="rId2" cstate="print"/>
          <a:srcRect b="7608"/>
          <a:stretch>
            <a:fillRect/>
          </a:stretch>
        </p:blipFill>
        <p:spPr bwMode="auto">
          <a:xfrm>
            <a:off x="1066800" y="838200"/>
            <a:ext cx="5867400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" y="304800"/>
            <a:ext cx="495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Intersection of events </a:t>
            </a:r>
            <a:r>
              <a:rPr lang="en-US" sz="2400" b="1" i="1" dirty="0"/>
              <a:t>A</a:t>
            </a:r>
            <a:r>
              <a:rPr lang="en-US" sz="2400" b="1" dirty="0"/>
              <a:t> and </a:t>
            </a:r>
            <a:r>
              <a:rPr lang="en-US" sz="2400" b="1" i="1" dirty="0"/>
              <a:t>B</a:t>
            </a:r>
            <a:r>
              <a:rPr lang="en-US" sz="2400" b="1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723</Words>
  <Application>Microsoft Office PowerPoint</Application>
  <PresentationFormat>On-screen Show (4:3)</PresentationFormat>
  <Paragraphs>138</Paragraphs>
  <Slides>25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SymbolPi</vt:lpstr>
      <vt:lpstr>Default Design</vt:lpstr>
      <vt:lpstr>Worksheet</vt:lpstr>
      <vt:lpstr>Chapter 4: Probability  (Ross’s Introductory Statistics)</vt:lpstr>
      <vt:lpstr>Events will be denoted by the capital letters A, B, C, etc.</vt:lpstr>
      <vt:lpstr>PowerPoint Presentation</vt:lpstr>
      <vt:lpstr>2 Rolls of a Die example: ▪ sample space (entire inside of table) ▪ event: sum is 5, 7 or 10 (circled in yellow)</vt:lpstr>
      <vt:lpstr>One toss of a coin   Venn diagram    tree diagram</vt:lpstr>
      <vt:lpstr>PowerPoint Presentation</vt:lpstr>
      <vt:lpstr>PowerPoint Presentation</vt:lpstr>
      <vt:lpstr>PowerPoint Presentation</vt:lpstr>
      <vt:lpstr>A ∩ B</vt:lpstr>
      <vt:lpstr>PowerPoint Presentation</vt:lpstr>
      <vt:lpstr>PowerPoint Presentation</vt:lpstr>
      <vt:lpstr>Case Study  danger of predictions based on small amount of data </vt:lpstr>
      <vt:lpstr>Case Study (cont.)  danger of predictions based on small amount of data </vt:lpstr>
      <vt:lpstr>A even, B odd: disjoint (no intersection) events so</vt:lpstr>
      <vt:lpstr>Intersecting (non disjoint) events A (even) and C (less than 5).</vt:lpstr>
      <vt:lpstr>Intersecting (non disjoint) events A (even) and C (less than 5).</vt:lpstr>
      <vt:lpstr>Note: complement can be indicated with a “c” superscript or with a “bar”.</vt:lpstr>
      <vt:lpstr>PowerPoint Presentation</vt:lpstr>
      <vt:lpstr>Intersection  of events  F and G.</vt:lpstr>
      <vt:lpstr>PowerPoint Presentation</vt:lpstr>
      <vt:lpstr>Given a random senior who attends a center:  what is chance that a senior is from center A or is male?  </vt:lpstr>
      <vt:lpstr>PowerPoint Presentation</vt:lpstr>
      <vt:lpstr>P(A U M) = (95+ 45 + 115) / 300 =255/300</vt:lpstr>
      <vt:lpstr>P(A U M) = P(A) +P(M) − P(A ∩ M)       = 140/300 + 210/300 − 95/300       = 255/300 </vt:lpstr>
      <vt:lpstr>P(A U M) = P((B ∩ F)c) = 1 − P((B ∩ F))       = 1 − 45 / 300       = 255 / 300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1.1 a</dc:title>
  <dc:creator>Nancy Proyect</dc:creator>
  <cp:lastModifiedBy>Ezra Halleck</cp:lastModifiedBy>
  <cp:revision>50</cp:revision>
  <dcterms:created xsi:type="dcterms:W3CDTF">2005-12-31T12:44:10Z</dcterms:created>
  <dcterms:modified xsi:type="dcterms:W3CDTF">2018-02-21T18:10:49Z</dcterms:modified>
</cp:coreProperties>
</file>