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6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504" autoAdjust="0"/>
  </p:normalViewPr>
  <p:slideViewPr>
    <p:cSldViewPr snapToGrid="0">
      <p:cViewPr varScale="1">
        <p:scale>
          <a:sx n="66" d="100"/>
          <a:sy n="66" d="100"/>
        </p:scale>
        <p:origin x="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Hallech\Desktop\mat1372fa16\classwork\cw6_exc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Hallech\Desktop\mat1372fa16\classwork\cw6_exce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Hallech\Desktop\mat1372fa16\classwork\cw5_exce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allech\Desktop\mat1372fa16\classwork\cw5_excel_with_worked_ex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shoplifting (in $/</a:t>
            </a:r>
            <a:r>
              <a:rPr lang="en-US" dirty="0" err="1"/>
              <a:t>wk</a:t>
            </a:r>
            <a:r>
              <a:rPr lang="en-US" dirty="0"/>
              <a:t>) vs </a:t>
            </a:r>
            <a:r>
              <a:rPr lang="en-US" sz="2400" b="0" i="0" u="none" strike="noStrike" baseline="0" dirty="0">
                <a:effectLst/>
              </a:rPr>
              <a:t># workers on duty</a:t>
            </a:r>
            <a:r>
              <a:rPr lang="en-US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'12.2.2'!$C$1</c:f>
              <c:strCache>
                <c:ptCount val="1"/>
                <c:pt idx="0">
                  <c:v>Loss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xVal>
            <c:numRef>
              <c:f>'12.2.2'!$B$2:$B$11</c:f>
              <c:numCache>
                <c:formatCode>General</c:formatCode>
                <c:ptCount val="10"/>
                <c:pt idx="0">
                  <c:v>9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15</c:v>
                </c:pt>
                <c:pt idx="5">
                  <c:v>18</c:v>
                </c:pt>
                <c:pt idx="6">
                  <c:v>16</c:v>
                </c:pt>
                <c:pt idx="7">
                  <c:v>14</c:v>
                </c:pt>
                <c:pt idx="8">
                  <c:v>12</c:v>
                </c:pt>
                <c:pt idx="9">
                  <c:v>10</c:v>
                </c:pt>
              </c:numCache>
            </c:numRef>
          </c:xVal>
          <c:yVal>
            <c:numRef>
              <c:f>'12.2.2'!$C$2:$C$11</c:f>
              <c:numCache>
                <c:formatCode>General</c:formatCode>
                <c:ptCount val="10"/>
                <c:pt idx="0">
                  <c:v>420</c:v>
                </c:pt>
                <c:pt idx="1">
                  <c:v>350</c:v>
                </c:pt>
                <c:pt idx="2">
                  <c:v>360</c:v>
                </c:pt>
                <c:pt idx="3">
                  <c:v>300</c:v>
                </c:pt>
                <c:pt idx="4">
                  <c:v>225</c:v>
                </c:pt>
                <c:pt idx="5">
                  <c:v>200</c:v>
                </c:pt>
                <c:pt idx="6">
                  <c:v>230</c:v>
                </c:pt>
                <c:pt idx="7">
                  <c:v>280</c:v>
                </c:pt>
                <c:pt idx="8">
                  <c:v>315</c:v>
                </c:pt>
                <c:pt idx="9">
                  <c:v>410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DB5-4B23-B0FC-3CF1593795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017464"/>
        <c:axId val="274866056"/>
      </c:scatterChart>
      <c:valAx>
        <c:axId val="210017464"/>
        <c:scaling>
          <c:orientation val="minMax"/>
          <c:min val="9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4866056"/>
        <c:crosses val="autoZero"/>
        <c:crossBetween val="midCat"/>
      </c:valAx>
      <c:valAx>
        <c:axId val="274866056"/>
        <c:scaling>
          <c:orientation val="minMax"/>
          <c:min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0174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Ave Speed (mph)</a:t>
            </a:r>
            <a:r>
              <a:rPr lang="en-US" baseline="0" dirty="0"/>
              <a:t> </a:t>
            </a:r>
            <a:r>
              <a:rPr lang="en-US" dirty="0"/>
              <a:t>vs density (#vehicles</a:t>
            </a:r>
            <a:r>
              <a:rPr lang="en-US" baseline="0" dirty="0"/>
              <a:t> per mile)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'12.2.3'!$B$1</c:f>
              <c:strCache>
                <c:ptCount val="1"/>
                <c:pt idx="0">
                  <c:v>Speed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xVal>
            <c:numRef>
              <c:f>'12.2.3'!$A$2:$A$11</c:f>
              <c:numCache>
                <c:formatCode>General</c:formatCode>
                <c:ptCount val="10"/>
                <c:pt idx="0">
                  <c:v>69</c:v>
                </c:pt>
                <c:pt idx="1">
                  <c:v>56</c:v>
                </c:pt>
                <c:pt idx="2">
                  <c:v>62</c:v>
                </c:pt>
                <c:pt idx="3">
                  <c:v>119</c:v>
                </c:pt>
                <c:pt idx="4">
                  <c:v>84</c:v>
                </c:pt>
                <c:pt idx="5">
                  <c:v>74</c:v>
                </c:pt>
                <c:pt idx="6">
                  <c:v>73</c:v>
                </c:pt>
                <c:pt idx="7">
                  <c:v>90</c:v>
                </c:pt>
                <c:pt idx="8">
                  <c:v>38</c:v>
                </c:pt>
                <c:pt idx="9">
                  <c:v>22</c:v>
                </c:pt>
              </c:numCache>
            </c:numRef>
          </c:xVal>
          <c:yVal>
            <c:numRef>
              <c:f>'12.2.3'!$B$2:$B$11</c:f>
              <c:numCache>
                <c:formatCode>General</c:formatCode>
                <c:ptCount val="10"/>
                <c:pt idx="0">
                  <c:v>25.4</c:v>
                </c:pt>
                <c:pt idx="1">
                  <c:v>32.5</c:v>
                </c:pt>
                <c:pt idx="2">
                  <c:v>28.6</c:v>
                </c:pt>
                <c:pt idx="3">
                  <c:v>11.3</c:v>
                </c:pt>
                <c:pt idx="4">
                  <c:v>21.3</c:v>
                </c:pt>
                <c:pt idx="5">
                  <c:v>22.1</c:v>
                </c:pt>
                <c:pt idx="6">
                  <c:v>22.3</c:v>
                </c:pt>
                <c:pt idx="7">
                  <c:v>18.5</c:v>
                </c:pt>
                <c:pt idx="8">
                  <c:v>37.200000000000003</c:v>
                </c:pt>
                <c:pt idx="9">
                  <c:v>44.6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44F-4833-B9C1-5E9BA22980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771400"/>
        <c:axId val="276817008"/>
      </c:scatterChart>
      <c:valAx>
        <c:axId val="207771400"/>
        <c:scaling>
          <c:orientation val="minMax"/>
          <c:max val="120"/>
          <c:min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6817008"/>
        <c:crosses val="autoZero"/>
        <c:crossBetween val="midCat"/>
      </c:valAx>
      <c:valAx>
        <c:axId val="276817008"/>
        <c:scaling>
          <c:orientation val="minMax"/>
          <c:max val="45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7714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milk vs soda consumption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'3.7.8'!$B$1</c:f>
              <c:strCache>
                <c:ptCount val="1"/>
                <c:pt idx="0">
                  <c:v>milk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xVal>
            <c:numRef>
              <c:f>'3.7.8'!$A$2:$A$11</c:f>
              <c:numCache>
                <c:formatCode>General</c:formatCode>
                <c:ptCount val="10"/>
                <c:pt idx="0">
                  <c:v>216</c:v>
                </c:pt>
                <c:pt idx="1">
                  <c:v>100</c:v>
                </c:pt>
                <c:pt idx="2">
                  <c:v>81</c:v>
                </c:pt>
                <c:pt idx="3">
                  <c:v>37</c:v>
                </c:pt>
                <c:pt idx="4">
                  <c:v>97</c:v>
                </c:pt>
                <c:pt idx="5">
                  <c:v>96</c:v>
                </c:pt>
                <c:pt idx="6">
                  <c:v>84</c:v>
                </c:pt>
                <c:pt idx="7">
                  <c:v>72</c:v>
                </c:pt>
                <c:pt idx="8">
                  <c:v>50</c:v>
                </c:pt>
                <c:pt idx="9">
                  <c:v>22</c:v>
                </c:pt>
              </c:numCache>
            </c:numRef>
          </c:xVal>
          <c:yVal>
            <c:numRef>
              <c:f>'3.7.8'!$B$2:$B$11</c:f>
              <c:numCache>
                <c:formatCode>General</c:formatCode>
                <c:ptCount val="10"/>
                <c:pt idx="0">
                  <c:v>254</c:v>
                </c:pt>
                <c:pt idx="1">
                  <c:v>233</c:v>
                </c:pt>
                <c:pt idx="2">
                  <c:v>308</c:v>
                </c:pt>
                <c:pt idx="3">
                  <c:v>256</c:v>
                </c:pt>
                <c:pt idx="4">
                  <c:v>230</c:v>
                </c:pt>
                <c:pt idx="5">
                  <c:v>329</c:v>
                </c:pt>
                <c:pt idx="6">
                  <c:v>210</c:v>
                </c:pt>
                <c:pt idx="7">
                  <c:v>314</c:v>
                </c:pt>
                <c:pt idx="8">
                  <c:v>239</c:v>
                </c:pt>
                <c:pt idx="9">
                  <c:v>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D43-42F8-8973-64076D53A2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5237336"/>
        <c:axId val="275236552"/>
      </c:scatterChart>
      <c:valAx>
        <c:axId val="275237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236552"/>
        <c:crosses val="autoZero"/>
        <c:crossBetween val="midCat"/>
      </c:valAx>
      <c:valAx>
        <c:axId val="275236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2373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'2.5.7'!$C$1</c:f>
              <c:strCache>
                <c:ptCount val="1"/>
                <c:pt idx="0">
                  <c:v>GPA</c:v>
                </c:pt>
              </c:strCache>
            </c:strRef>
          </c:tx>
          <c:spPr>
            <a:ln w="28575">
              <a:noFill/>
            </a:ln>
          </c:spPr>
          <c:marker>
            <c:spPr>
              <a:ln w="38100"/>
            </c:spPr>
          </c:marker>
          <c:xVal>
            <c:numRef>
              <c:f>'2.5.7'!$B$2:$B$11</c:f>
              <c:numCache>
                <c:formatCode>General</c:formatCode>
                <c:ptCount val="10"/>
                <c:pt idx="0">
                  <c:v>6</c:v>
                </c:pt>
                <c:pt idx="1">
                  <c:v>14</c:v>
                </c:pt>
                <c:pt idx="2">
                  <c:v>3</c:v>
                </c:pt>
                <c:pt idx="3">
                  <c:v>22</c:v>
                </c:pt>
                <c:pt idx="4">
                  <c:v>9</c:v>
                </c:pt>
                <c:pt idx="5">
                  <c:v>11</c:v>
                </c:pt>
                <c:pt idx="6">
                  <c:v>12</c:v>
                </c:pt>
                <c:pt idx="7">
                  <c:v>5</c:v>
                </c:pt>
                <c:pt idx="8">
                  <c:v>24</c:v>
                </c:pt>
                <c:pt idx="9">
                  <c:v>15</c:v>
                </c:pt>
              </c:numCache>
            </c:numRef>
          </c:xVal>
          <c:yVal>
            <c:numRef>
              <c:f>'2.5.7'!$C$2:$C$11</c:f>
              <c:numCache>
                <c:formatCode>General</c:formatCode>
                <c:ptCount val="10"/>
                <c:pt idx="0">
                  <c:v>2.8</c:v>
                </c:pt>
                <c:pt idx="1">
                  <c:v>3.2</c:v>
                </c:pt>
                <c:pt idx="2">
                  <c:v>3.1</c:v>
                </c:pt>
                <c:pt idx="3">
                  <c:v>3.6</c:v>
                </c:pt>
                <c:pt idx="4">
                  <c:v>3</c:v>
                </c:pt>
                <c:pt idx="5">
                  <c:v>3.3</c:v>
                </c:pt>
                <c:pt idx="6">
                  <c:v>3.4</c:v>
                </c:pt>
                <c:pt idx="7">
                  <c:v>2.7</c:v>
                </c:pt>
                <c:pt idx="8">
                  <c:v>3.8</c:v>
                </c:pt>
                <c:pt idx="9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831-433A-BA26-9273603786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4567904"/>
        <c:axId val="284566728"/>
      </c:scatterChart>
      <c:valAx>
        <c:axId val="284567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4566728"/>
        <c:crosses val="autoZero"/>
        <c:crossBetween val="midCat"/>
      </c:valAx>
      <c:valAx>
        <c:axId val="284566728"/>
        <c:scaling>
          <c:orientation val="minMax"/>
          <c:min val="2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456790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4C73-291C-4DB9-A0EE-8F441C10C937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EA11-22B1-455C-B74A-5D1361FCE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2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4C73-291C-4DB9-A0EE-8F441C10C937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EA11-22B1-455C-B74A-5D1361FCE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68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4C73-291C-4DB9-A0EE-8F441C10C937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EA11-22B1-455C-B74A-5D1361FCE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9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4C73-291C-4DB9-A0EE-8F441C10C937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EA11-22B1-455C-B74A-5D1361FCE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2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4C73-291C-4DB9-A0EE-8F441C10C937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EA11-22B1-455C-B74A-5D1361FCE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9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4C73-291C-4DB9-A0EE-8F441C10C937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EA11-22B1-455C-B74A-5D1361FCE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7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4C73-291C-4DB9-A0EE-8F441C10C937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EA11-22B1-455C-B74A-5D1361FCE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93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4C73-291C-4DB9-A0EE-8F441C10C937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EA11-22B1-455C-B74A-5D1361FCE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2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4C73-291C-4DB9-A0EE-8F441C10C937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EA11-22B1-455C-B74A-5D1361FCE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6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4C73-291C-4DB9-A0EE-8F441C10C937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EA11-22B1-455C-B74A-5D1361FCE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0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4C73-291C-4DB9-A0EE-8F441C10C937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3EA11-22B1-455C-B74A-5D1361FCE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54C73-291C-4DB9-A0EE-8F441C10C937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3EA11-22B1-455C-B74A-5D1361FCE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2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 1372 Statistics with Probability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Ezra Halleck	NYC College of Technology</a:t>
            </a:r>
          </a:p>
          <a:p>
            <a:r>
              <a:rPr lang="en-US" dirty="0"/>
              <a:t>Sections 12.2-3 linear regression (aka trend line)</a:t>
            </a:r>
          </a:p>
        </p:txBody>
      </p:sp>
    </p:spTree>
    <p:extLst>
      <p:ext uri="{BB962C8B-B14F-4D97-AF65-F5344CB8AC3E}">
        <p14:creationId xmlns:p14="http://schemas.microsoft.com/office/powerpoint/2010/main" val="2683892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It can be shown (via some multivariable calculus) that</a:t>
            </a:r>
            <a:br>
              <a:rPr lang="en-US" dirty="0"/>
            </a:br>
            <a:endParaRPr lang="en-US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177914" y="1462088"/>
            <a:ext cx="30854123" cy="1359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3409927" y="867446"/>
          <a:ext cx="5637686" cy="2068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r:id="rId3" imgW="1384300" imgH="508000" progId="Equation.DSMT4">
                  <p:embed/>
                </p:oleObj>
              </mc:Choice>
              <mc:Fallback>
                <p:oleObj r:id="rId3" imgW="1384300" imgH="50800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9927" y="867446"/>
                        <a:ext cx="5637686" cy="2068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31200" y="2895187"/>
            <a:ext cx="2856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does the trick.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4609EA-C9F9-45C4-B04A-0B926AB47E18}"/>
              </a:ext>
            </a:extLst>
          </p:cNvPr>
          <p:cNvSpPr txBox="1"/>
          <p:nvPr/>
        </p:nvSpPr>
        <p:spPr>
          <a:xfrm>
            <a:off x="838200" y="3545414"/>
            <a:ext cx="1128866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Describe B in words:</a:t>
            </a:r>
          </a:p>
          <a:p>
            <a:r>
              <a:rPr lang="en-US" sz="2800" dirty="0"/>
              <a:t>	 B is the quotient of </a:t>
            </a:r>
            <a:r>
              <a:rPr lang="en-US" sz="2800" u="sng" dirty="0"/>
              <a:t>product of the deviations the respective means</a:t>
            </a:r>
          </a:p>
          <a:p>
            <a:r>
              <a:rPr lang="en-US" sz="2800" dirty="0"/>
              <a:t>	and </a:t>
            </a:r>
            <a:r>
              <a:rPr lang="en-US" sz="2800" u="sng" dirty="0"/>
              <a:t>the square of the x-deviations from the mean</a:t>
            </a:r>
            <a:r>
              <a:rPr lang="en-US" sz="2800" dirty="0"/>
              <a:t>.</a:t>
            </a:r>
          </a:p>
          <a:p>
            <a:r>
              <a:rPr lang="en-US" sz="2800" dirty="0"/>
              <a:t>Have we seen any of these expressions before?</a:t>
            </a:r>
          </a:p>
        </p:txBody>
      </p:sp>
    </p:spTree>
    <p:extLst>
      <p:ext uri="{BB962C8B-B14F-4D97-AF65-F5344CB8AC3E}">
        <p14:creationId xmlns:p14="http://schemas.microsoft.com/office/powerpoint/2010/main" val="71887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6040636"/>
              </p:ext>
            </p:extLst>
          </p:nvPr>
        </p:nvGraphicFramePr>
        <p:xfrm>
          <a:off x="8537575" y="1625600"/>
          <a:ext cx="145415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r:id="rId3" imgW="380835" imgH="241195" progId="Equation.DSMT4">
                  <p:embed/>
                </p:oleObj>
              </mc:Choice>
              <mc:Fallback>
                <p:oleObj r:id="rId3" imgW="380835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7575" y="1625600"/>
                        <a:ext cx="1454150" cy="930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153350"/>
              </p:ext>
            </p:extLst>
          </p:nvPr>
        </p:nvGraphicFramePr>
        <p:xfrm>
          <a:off x="2006076" y="2832783"/>
          <a:ext cx="2823172" cy="853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r:id="rId5" imgW="710891" imgH="215806" progId="Equation.DSMT4">
                  <p:embed/>
                </p:oleObj>
              </mc:Choice>
              <mc:Fallback>
                <p:oleObj r:id="rId5" imgW="710891" imgH="215806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6076" y="2832783"/>
                        <a:ext cx="2823172" cy="8535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223408"/>
              </p:ext>
            </p:extLst>
          </p:nvPr>
        </p:nvGraphicFramePr>
        <p:xfrm>
          <a:off x="5902216" y="4024171"/>
          <a:ext cx="2818151" cy="862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r:id="rId7" imgW="710891" imgH="215806" progId="Equation.DSMT4">
                  <p:embed/>
                </p:oleObj>
              </mc:Choice>
              <mc:Fallback>
                <p:oleObj r:id="rId7" imgW="710891" imgH="21580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2216" y="4024171"/>
                        <a:ext cx="2818151" cy="8626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122762" y="477790"/>
            <a:ext cx="8868518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Glypha" charset="0"/>
              </a:rPr>
              <a:t>To find y-intercept A, </a:t>
            </a:r>
            <a:r>
              <a:rPr lang="en-US" altLang="en-US" sz="4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Glypha" charset="0"/>
              </a:rPr>
              <a:t>use fact that</a:t>
            </a: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Glypha" charset="0"/>
              </a:rPr>
              <a:t> the line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Glypha" charset="0"/>
              </a:rPr>
              <a:t>passes thru the point whose </a:t>
            </a:r>
            <a:r>
              <a:rPr lang="en-US" altLang="en-US" sz="4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Glypha" charset="0"/>
              </a:rPr>
              <a:t>coordinates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Glypha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Glypha" charset="0"/>
              </a:rPr>
              <a:t>consist of the respective averages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Glypha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Glypha" charset="0"/>
              </a:rPr>
              <a:t>so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4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Glypha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Glypha" charset="0"/>
              </a:rPr>
              <a:t>Solving for A, we get</a:t>
            </a:r>
            <a:endParaRPr lang="en-US" altLang="en-US" sz="2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Glypha" charset="0"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72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B05ED-A24F-4D89-A353-097351CB4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8255"/>
            <a:ext cx="11107057" cy="1325563"/>
          </a:xfrm>
        </p:spPr>
        <p:txBody>
          <a:bodyPr/>
          <a:lstStyle/>
          <a:p>
            <a:r>
              <a:rPr lang="en-US" dirty="0"/>
              <a:t>Summary of regression (best-fit line) formulae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36A4D-DC76-4A05-A648-62121B7EC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819"/>
            <a:ext cx="10515600" cy="544972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Given a data set consisting of pairs (</a:t>
            </a:r>
            <a:r>
              <a:rPr lang="en-US" dirty="0" err="1"/>
              <a:t>x</a:t>
            </a:r>
            <a:r>
              <a:rPr lang="en-US" baseline="-25000" dirty="0" err="1"/>
              <a:t>i</a:t>
            </a:r>
            <a:r>
              <a:rPr lang="en-US" dirty="0" err="1"/>
              <a:t>,y</a:t>
            </a:r>
            <a:r>
              <a:rPr lang="en-US" baseline="-25000" dirty="0" err="1"/>
              <a:t>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[x is explanatory variable and y is the response variable]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Symbol" panose="05050102010706020507" pitchFamily="18" charset="2"/>
              <a:buChar char="r"/>
            </a:pPr>
            <a:r>
              <a:rPr lang="en-US" dirty="0">
                <a:sym typeface="Symbol" panose="05050102010706020507" pitchFamily="18" charset="2"/>
              </a:rPr>
              <a:t>or r,  the correlation coefficient, takes on values between -1 and 1. </a:t>
            </a:r>
          </a:p>
          <a:p>
            <a:r>
              <a:rPr lang="en-US" dirty="0">
                <a:sym typeface="Symbol" panose="05050102010706020507" pitchFamily="18" charset="2"/>
              </a:rPr>
              <a:t>If  &lt; 0, then the correlation is negative (trend line is down).</a:t>
            </a:r>
          </a:p>
          <a:p>
            <a:r>
              <a:rPr lang="en-US" dirty="0">
                <a:sym typeface="Symbol" panose="05050102010706020507" pitchFamily="18" charset="2"/>
              </a:rPr>
              <a:t>If  &gt; 0, then the correlation is negative (trend line is down).</a:t>
            </a:r>
          </a:p>
          <a:p>
            <a:r>
              <a:rPr lang="en-US" dirty="0">
                <a:sym typeface="Symbol" panose="05050102010706020507" pitchFamily="18" charset="2"/>
              </a:rPr>
              <a:t>Values of  close to 0 -&gt; there is no statistically significant correlation.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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expressed as a percentage gives upper bound for what portion explanatory variable is responsible for response variable (0  </a:t>
            </a:r>
            <a:r>
              <a:rPr lang="en-US" baseline="30000" dirty="0">
                <a:sym typeface="Symbol" panose="05050102010706020507" pitchFamily="18" charset="2"/>
              </a:rPr>
              <a:t>2 </a:t>
            </a:r>
            <a:r>
              <a:rPr lang="en-US" dirty="0">
                <a:sym typeface="Symbol" panose="05050102010706020507" pitchFamily="18" charset="2"/>
              </a:rPr>
              <a:t>  1).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015B563-F2F2-41FB-8F4F-1E1109E7F0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058248"/>
              </p:ext>
            </p:extLst>
          </p:nvPr>
        </p:nvGraphicFramePr>
        <p:xfrm>
          <a:off x="838199" y="2014334"/>
          <a:ext cx="3456123" cy="1128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1866900" imgH="609600" progId="Equation.DSMT4">
                  <p:embed/>
                </p:oleObj>
              </mc:Choice>
              <mc:Fallback>
                <p:oleObj name="Equation" r:id="rId3" imgW="1866900" imgH="6096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199" y="2014334"/>
                        <a:ext cx="3456123" cy="11288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7316A11-F7FD-4E03-BF8C-C438751FEE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038046"/>
              </p:ext>
            </p:extLst>
          </p:nvPr>
        </p:nvGraphicFramePr>
        <p:xfrm>
          <a:off x="5025335" y="2246699"/>
          <a:ext cx="2141330" cy="1102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r:id="rId5" imgW="863280" imgH="444240" progId="">
                  <p:embed/>
                </p:oleObj>
              </mc:Choice>
              <mc:Fallback>
                <p:oleObj r:id="rId5" imgW="863280" imgH="444240" progId="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F2F46502-C3D6-4A61-8023-A0ADE37D97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25335" y="2246699"/>
                        <a:ext cx="2141330" cy="1102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C841A8C-E2FD-4D9D-9013-1A814DAD19FD}"/>
              </a:ext>
            </a:extLst>
          </p:cNvPr>
          <p:cNvPicPr/>
          <p:nvPr/>
        </p:nvPicPr>
        <p:blipFill rotWithShape="1">
          <a:blip r:embed="rId7" cstate="print"/>
          <a:srcRect l="10179" t="35541" b="1"/>
          <a:stretch/>
        </p:blipFill>
        <p:spPr bwMode="auto">
          <a:xfrm>
            <a:off x="7388130" y="2014334"/>
            <a:ext cx="3744205" cy="158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207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766BF-406F-4170-85E9-0B66F5897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829" y="18255"/>
            <a:ext cx="11019971" cy="1325563"/>
          </a:xfrm>
        </p:spPr>
        <p:txBody>
          <a:bodyPr/>
          <a:lstStyle/>
          <a:p>
            <a:r>
              <a:rPr lang="en-US" dirty="0"/>
              <a:t>Summary of regression (best-fit line) formulae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9FED5-DE3B-47C2-8B16-4C49C87C8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086" y="1343817"/>
            <a:ext cx="10515600" cy="5100525"/>
          </a:xfrm>
        </p:spPr>
        <p:txBody>
          <a:bodyPr/>
          <a:lstStyle/>
          <a:p>
            <a:r>
              <a:rPr lang="en-US" dirty="0"/>
              <a:t>The slope is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and y-intercept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9F578C7-A279-434E-B759-7496C6F46E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366158"/>
              </p:ext>
            </p:extLst>
          </p:nvPr>
        </p:nvGraphicFramePr>
        <p:xfrm>
          <a:off x="3148670" y="1554882"/>
          <a:ext cx="4224587" cy="1549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r:id="rId3" imgW="1384300" imgH="508000" progId="Equation.DSMT4">
                  <p:embed/>
                </p:oleObj>
              </mc:Choice>
              <mc:Fallback>
                <p:oleObj r:id="rId3" imgW="1384300" imgH="50800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670" y="1554882"/>
                        <a:ext cx="4224587" cy="15497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DCA19C8-CE9B-4C3C-B756-90D9A1535A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7888173"/>
              </p:ext>
            </p:extLst>
          </p:nvPr>
        </p:nvGraphicFramePr>
        <p:xfrm>
          <a:off x="3874384" y="3753396"/>
          <a:ext cx="2410301" cy="737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r:id="rId5" imgW="710891" imgH="215806" progId="Equation.DSMT4">
                  <p:embed/>
                </p:oleObj>
              </mc:Choice>
              <mc:Fallback>
                <p:oleObj r:id="rId5" imgW="710891" imgH="215806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4384" y="3753396"/>
                        <a:ext cx="2410301" cy="7378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62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12.2 SIMPLE LINEAR REGRESSION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a pair of variables, one of which is called the input or </a:t>
            </a:r>
            <a:r>
              <a:rPr lang="en-US" b="1" dirty="0"/>
              <a:t>explanatory</a:t>
            </a:r>
            <a:r>
              <a:rPr lang="en-US" dirty="0"/>
              <a:t> variable and the other the output or </a:t>
            </a:r>
            <a:r>
              <a:rPr lang="en-US" b="1" dirty="0"/>
              <a:t>response</a:t>
            </a:r>
            <a:r>
              <a:rPr lang="en-US" dirty="0"/>
              <a:t> variable.</a:t>
            </a:r>
          </a:p>
          <a:p>
            <a:pPr marL="0" indent="0">
              <a:buNone/>
            </a:pPr>
            <a:r>
              <a:rPr lang="en-US" dirty="0"/>
              <a:t> For a specified input x, we express response as</a:t>
            </a:r>
          </a:p>
          <a:p>
            <a:pPr marL="0" indent="0" algn="ctr">
              <a:buNone/>
            </a:pPr>
            <a:r>
              <a:rPr lang="en-US" dirty="0"/>
              <a:t>Y = A + </a:t>
            </a:r>
            <a:r>
              <a:rPr lang="en-US" dirty="0" err="1"/>
              <a:t>Bx</a:t>
            </a:r>
            <a:r>
              <a:rPr lang="en-US" dirty="0"/>
              <a:t> + e.</a:t>
            </a:r>
          </a:p>
          <a:p>
            <a:pPr marL="0" indent="0">
              <a:buNone/>
            </a:pPr>
            <a:r>
              <a:rPr lang="en-US" dirty="0"/>
              <a:t>A and B are parameters or constants that we would like to determine.</a:t>
            </a:r>
          </a:p>
          <a:p>
            <a:pPr marL="0" indent="0">
              <a:buNone/>
            </a:pPr>
            <a:r>
              <a:rPr lang="en-US" dirty="0"/>
              <a:t>e is the error which varies for each data point and is the vertical signed distance between the data point and the line.</a:t>
            </a:r>
          </a:p>
          <a:p>
            <a:pPr marL="0" indent="0">
              <a:buNone/>
            </a:pPr>
            <a:r>
              <a:rPr lang="en-US" b="1" dirty="0"/>
              <a:t>Regression</a:t>
            </a:r>
            <a:r>
              <a:rPr lang="en-US" dirty="0"/>
              <a:t> is the process of finding the A and B which minimize the errors in some way.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74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12.2.2 # workers on duty and theft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5524"/>
            <a:ext cx="10515600" cy="54768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 manager in a department store studies the relationship between # workers on duty &amp; value of merchandise lost to shoplifters. The results are as follows:</a:t>
            </a:r>
          </a:p>
          <a:p>
            <a:pPr marL="0" indent="0">
              <a:buNone/>
            </a:pPr>
            <a:r>
              <a:rPr lang="en-US" b="1" dirty="0" err="1"/>
              <a:t>Wk</a:t>
            </a:r>
            <a:r>
              <a:rPr lang="en-US" b="1" dirty="0"/>
              <a:t>	#workers	Loss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	9		420</a:t>
            </a:r>
          </a:p>
          <a:p>
            <a:pPr marL="0" indent="0">
              <a:buNone/>
            </a:pPr>
            <a:r>
              <a:rPr lang="en-US" dirty="0"/>
              <a:t>2	11		350</a:t>
            </a:r>
          </a:p>
          <a:p>
            <a:pPr marL="0" indent="0">
              <a:buNone/>
            </a:pPr>
            <a:r>
              <a:rPr lang="en-US" dirty="0"/>
              <a:t>3	12		360</a:t>
            </a:r>
          </a:p>
          <a:p>
            <a:pPr marL="0" indent="0">
              <a:buNone/>
            </a:pPr>
            <a:r>
              <a:rPr lang="en-US" dirty="0"/>
              <a:t>4	13		300</a:t>
            </a:r>
          </a:p>
          <a:p>
            <a:pPr marL="0" indent="0">
              <a:buNone/>
            </a:pPr>
            <a:r>
              <a:rPr lang="en-US" dirty="0"/>
              <a:t>5	15		225</a:t>
            </a:r>
          </a:p>
          <a:p>
            <a:pPr marL="0" indent="0">
              <a:buNone/>
            </a:pPr>
            <a:r>
              <a:rPr lang="en-US" dirty="0"/>
              <a:t>6	18		200</a:t>
            </a:r>
          </a:p>
          <a:p>
            <a:pPr marL="0" indent="0">
              <a:buNone/>
            </a:pPr>
            <a:r>
              <a:rPr lang="en-US" dirty="0"/>
              <a:t>7	16		230</a:t>
            </a:r>
          </a:p>
          <a:p>
            <a:pPr marL="0" indent="0">
              <a:buNone/>
            </a:pPr>
            <a:r>
              <a:rPr lang="en-US" dirty="0"/>
              <a:t>8	14		280</a:t>
            </a:r>
          </a:p>
          <a:p>
            <a:pPr marL="0" indent="0">
              <a:buNone/>
            </a:pPr>
            <a:r>
              <a:rPr lang="en-US" dirty="0"/>
              <a:t>9	12		315</a:t>
            </a:r>
          </a:p>
          <a:p>
            <a:pPr marL="0" indent="0">
              <a:buNone/>
            </a:pPr>
            <a:r>
              <a:rPr lang="en-US" dirty="0"/>
              <a:t>10	10		410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7061780"/>
              </p:ext>
            </p:extLst>
          </p:nvPr>
        </p:nvGraphicFramePr>
        <p:xfrm>
          <a:off x="4394200" y="1854200"/>
          <a:ext cx="6756400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931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12.2.3 speed vs traffic density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1148291"/>
            <a:ext cx="10769600" cy="526944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The following data relate the traffic density, described in # of vehicles per mile, to average speed of traffic. Data were collected at the same location at 10 different times within a span of 3 months.</a:t>
            </a:r>
          </a:p>
          <a:p>
            <a:pPr marL="0" indent="0">
              <a:buNone/>
            </a:pPr>
            <a:r>
              <a:rPr lang="en-US" b="1" dirty="0"/>
              <a:t>Density	Speed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69		25.4</a:t>
            </a:r>
          </a:p>
          <a:p>
            <a:pPr marL="0" indent="0">
              <a:buNone/>
            </a:pPr>
            <a:r>
              <a:rPr lang="en-US" dirty="0"/>
              <a:t>56		32.5</a:t>
            </a:r>
          </a:p>
          <a:p>
            <a:pPr marL="0" indent="0">
              <a:buNone/>
            </a:pPr>
            <a:r>
              <a:rPr lang="en-US" dirty="0"/>
              <a:t>62		28.6</a:t>
            </a:r>
          </a:p>
          <a:p>
            <a:pPr marL="0" indent="0">
              <a:buNone/>
            </a:pPr>
            <a:r>
              <a:rPr lang="en-US" dirty="0"/>
              <a:t>119		11.3</a:t>
            </a:r>
          </a:p>
          <a:p>
            <a:pPr marL="0" indent="0">
              <a:buNone/>
            </a:pPr>
            <a:r>
              <a:rPr lang="en-US" dirty="0"/>
              <a:t>84		21.3</a:t>
            </a:r>
          </a:p>
          <a:p>
            <a:pPr marL="0" indent="0">
              <a:buNone/>
            </a:pPr>
            <a:r>
              <a:rPr lang="en-US" dirty="0"/>
              <a:t>74		22.1</a:t>
            </a:r>
          </a:p>
          <a:p>
            <a:pPr marL="0" indent="0">
              <a:buNone/>
            </a:pPr>
            <a:r>
              <a:rPr lang="en-US" dirty="0"/>
              <a:t>73		22.3</a:t>
            </a:r>
          </a:p>
          <a:p>
            <a:pPr marL="0" indent="0">
              <a:buNone/>
            </a:pPr>
            <a:r>
              <a:rPr lang="en-US" dirty="0"/>
              <a:t>90		18.5</a:t>
            </a:r>
          </a:p>
          <a:p>
            <a:pPr marL="0" indent="0">
              <a:buNone/>
            </a:pPr>
            <a:r>
              <a:rPr lang="en-US" dirty="0"/>
              <a:t>38		37.2</a:t>
            </a:r>
          </a:p>
          <a:p>
            <a:pPr marL="0" indent="0">
              <a:buNone/>
            </a:pPr>
            <a:r>
              <a:rPr lang="en-US" dirty="0"/>
              <a:t>22		44.6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419028"/>
              </p:ext>
            </p:extLst>
          </p:nvPr>
        </p:nvGraphicFramePr>
        <p:xfrm>
          <a:off x="3809999" y="2057399"/>
          <a:ext cx="7687733" cy="4360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361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Revisit of milk vs soda consumption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319573"/>
              </p:ext>
            </p:extLst>
          </p:nvPr>
        </p:nvGraphicFramePr>
        <p:xfrm>
          <a:off x="838200" y="134381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7802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4" y="365125"/>
            <a:ext cx="11974286" cy="1325563"/>
          </a:xfrm>
        </p:spPr>
        <p:txBody>
          <a:bodyPr/>
          <a:lstStyle/>
          <a:p>
            <a:r>
              <a:rPr lang="en-US" dirty="0"/>
              <a:t>Revisit: GPA vs study time (</a:t>
            </a:r>
            <a:r>
              <a:rPr lang="en-US" dirty="0" err="1"/>
              <a:t>hrs</a:t>
            </a:r>
            <a:r>
              <a:rPr lang="en-US" dirty="0"/>
              <a:t>/</a:t>
            </a:r>
            <a:r>
              <a:rPr lang="en-US" dirty="0" err="1"/>
              <a:t>wk</a:t>
            </a:r>
            <a:r>
              <a:rPr lang="en-US" dirty="0"/>
              <a:t>) in junior high </a:t>
            </a:r>
            <a:r>
              <a:rPr lang="en-US" dirty="0" err="1"/>
              <a:t>schl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2024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488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questions that can be asked: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Which variable is the explanatory and which is the response?</a:t>
            </a:r>
          </a:p>
          <a:p>
            <a:pPr marL="0" indent="0">
              <a:buNone/>
            </a:pPr>
            <a:r>
              <a:rPr lang="en-US" dirty="0"/>
              <a:t>Draw a scatter diagram.</a:t>
            </a:r>
          </a:p>
          <a:p>
            <a:pPr marL="0" indent="0">
              <a:buNone/>
            </a:pPr>
            <a:r>
              <a:rPr lang="en-US" dirty="0"/>
              <a:t>Does a simple linear regression model appear to be reasonable?</a:t>
            </a:r>
          </a:p>
        </p:txBody>
      </p:sp>
    </p:spTree>
    <p:extLst>
      <p:ext uri="{BB962C8B-B14F-4D97-AF65-F5344CB8AC3E}">
        <p14:creationId xmlns:p14="http://schemas.microsoft.com/office/powerpoint/2010/main" val="304225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509" y="146844"/>
            <a:ext cx="11203898" cy="1325563"/>
          </a:xfrm>
        </p:spPr>
        <p:txBody>
          <a:bodyPr/>
          <a:lstStyle/>
          <a:p>
            <a:r>
              <a:rPr lang="en-US" b="1" dirty="0"/>
              <a:t>12.3 ESTIMATING THE REGRESSION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051" y="1325563"/>
            <a:ext cx="3958028" cy="332154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most common way of collecting the errors is to sum their squares, called least-square estimation.</a:t>
            </a:r>
          </a:p>
          <a:p>
            <a:pPr marL="0" indent="0">
              <a:buNone/>
            </a:pPr>
            <a:r>
              <a:rPr lang="en-US" dirty="0"/>
              <a:t>For given data pairs, we want to find values of A and B which minimize 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1779" y="1326992"/>
            <a:ext cx="6600628" cy="4504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638212"/>
              </p:ext>
            </p:extLst>
          </p:nvPr>
        </p:nvGraphicFramePr>
        <p:xfrm>
          <a:off x="619553" y="4425403"/>
          <a:ext cx="3832526" cy="737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4" imgW="1548728" imgH="291973" progId="Equation.DSMT4">
                  <p:embed/>
                </p:oleObj>
              </mc:Choice>
              <mc:Fallback>
                <p:oleObj r:id="rId4" imgW="1548728" imgH="29197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553" y="4425403"/>
                        <a:ext cx="3832526" cy="7376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221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It can be shown (via some multivariable calculus) that</a:t>
            </a:r>
            <a:br>
              <a:rPr lang="en-US" dirty="0"/>
            </a:br>
            <a:endParaRPr lang="en-US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177914" y="1462088"/>
            <a:ext cx="30854123" cy="1359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698259"/>
              </p:ext>
            </p:extLst>
          </p:nvPr>
        </p:nvGraphicFramePr>
        <p:xfrm>
          <a:off x="3409927" y="867446"/>
          <a:ext cx="5637686" cy="2068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r:id="rId3" imgW="1384300" imgH="508000" progId="Equation.DSMT4">
                  <p:embed/>
                </p:oleObj>
              </mc:Choice>
              <mc:Fallback>
                <p:oleObj r:id="rId3" imgW="1384300" imgH="508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9927" y="867446"/>
                        <a:ext cx="5637686" cy="2068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31200" y="2895187"/>
            <a:ext cx="2856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does the trick.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4609EA-C9F9-45C4-B04A-0B926AB47E18}"/>
              </a:ext>
            </a:extLst>
          </p:cNvPr>
          <p:cNvSpPr txBox="1"/>
          <p:nvPr/>
        </p:nvSpPr>
        <p:spPr>
          <a:xfrm>
            <a:off x="1031200" y="3614773"/>
            <a:ext cx="818512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Describe B in words:</a:t>
            </a:r>
          </a:p>
          <a:p>
            <a:r>
              <a:rPr lang="en-US" sz="2800" dirty="0"/>
              <a:t>	 B is the quotient of _______________________</a:t>
            </a:r>
          </a:p>
          <a:p>
            <a:r>
              <a:rPr lang="en-US" sz="2800" dirty="0"/>
              <a:t>	and 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420218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2589</TotalTime>
  <Words>521</Words>
  <Application>Microsoft Office PowerPoint</Application>
  <PresentationFormat>Widescreen</PresentationFormat>
  <Paragraphs>84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Glypha</vt:lpstr>
      <vt:lpstr>Symbol</vt:lpstr>
      <vt:lpstr>Office Theme</vt:lpstr>
      <vt:lpstr>Equation.DSMT4</vt:lpstr>
      <vt:lpstr>Equation</vt:lpstr>
      <vt:lpstr>MAT 1372 Statistics with Probability </vt:lpstr>
      <vt:lpstr>12.2 SIMPLE LINEAR REGRESSION MODEL</vt:lpstr>
      <vt:lpstr>12.2.2 # workers on duty and theft</vt:lpstr>
      <vt:lpstr>12.2.3 speed vs traffic density </vt:lpstr>
      <vt:lpstr>Revisit of milk vs soda consumption</vt:lpstr>
      <vt:lpstr>Revisit: GPA vs study time (hrs/wk) in junior high schl</vt:lpstr>
      <vt:lpstr>Some questions that can be asked:</vt:lpstr>
      <vt:lpstr>12.3 ESTIMATING THE REGRESSION PARAMETERS</vt:lpstr>
      <vt:lpstr>It can be shown (via some multivariable calculus) that </vt:lpstr>
      <vt:lpstr>It can be shown (via some multivariable calculus) that </vt:lpstr>
      <vt:lpstr>PowerPoint Presentation</vt:lpstr>
      <vt:lpstr>Summary of regression (best-fit line) formulae I</vt:lpstr>
      <vt:lpstr>Summary of regression (best-fit line) formulae II</vt:lpstr>
    </vt:vector>
  </TitlesOfParts>
  <Company>Next Step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 1372 Statistics with Probability</dc:title>
  <dc:creator>Ezra Halleck</dc:creator>
  <cp:lastModifiedBy>Ezra Halleck</cp:lastModifiedBy>
  <cp:revision>112</cp:revision>
  <dcterms:created xsi:type="dcterms:W3CDTF">2016-08-30T12:16:20Z</dcterms:created>
  <dcterms:modified xsi:type="dcterms:W3CDTF">2018-02-15T18:38:06Z</dcterms:modified>
</cp:coreProperties>
</file>