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70" r:id="rId10"/>
    <p:sldId id="263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 varScale="1">
        <p:scale>
          <a:sx n="64" d="100"/>
          <a:sy n="64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 Fire deaths in</a:t>
            </a:r>
            <a:r>
              <a:rPr lang="en-US" baseline="0"/>
              <a:t> a month of 2002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'3.2.11'!$G$1:$G$6</c:f>
              <c:strCache>
                <c:ptCount val="6"/>
                <c:pt idx="0">
                  <c:v>2-3</c:v>
                </c:pt>
                <c:pt idx="1">
                  <c:v>4-5</c:v>
                </c:pt>
                <c:pt idx="2">
                  <c:v>6-7</c:v>
                </c:pt>
                <c:pt idx="3">
                  <c:v>8-9</c:v>
                </c:pt>
                <c:pt idx="4">
                  <c:v>10-11</c:v>
                </c:pt>
                <c:pt idx="5">
                  <c:v>12-13</c:v>
                </c:pt>
              </c:strCache>
            </c:strRef>
          </c:cat>
          <c:val>
            <c:numRef>
              <c:f>'3.2.11'!$H$1:$H$6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3-43B1-A607-135A754AC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277499200"/>
        <c:axId val="279330272"/>
      </c:barChart>
      <c:catAx>
        <c:axId val="2774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330272"/>
        <c:crosses val="autoZero"/>
        <c:auto val="1"/>
        <c:lblAlgn val="ctr"/>
        <c:lblOffset val="100"/>
        <c:noMultiLvlLbl val="0"/>
      </c:catAx>
      <c:valAx>
        <c:axId val="27933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49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Seasonal influence on # of fire deaths?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'3.2.11'!$A$1:$A$12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'3.2.11'!$B$1:$B$12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4-499B-BFAB-302F00630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644656"/>
        <c:axId val="283642976"/>
      </c:barChart>
      <c:catAx>
        <c:axId val="2836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2976"/>
        <c:crosses val="autoZero"/>
        <c:auto val="1"/>
        <c:lblAlgn val="ctr"/>
        <c:lblOffset val="100"/>
        <c:noMultiLvlLbl val="0"/>
      </c:catAx>
      <c:valAx>
        <c:axId val="28364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Histogram</a:t>
            </a:r>
            <a:r>
              <a:rPr lang="en-US" baseline="0" dirty="0"/>
              <a:t> for s</a:t>
            </a:r>
            <a:r>
              <a:rPr lang="en-US" dirty="0"/>
              <a:t>peed of cars on a</a:t>
            </a:r>
            <a:r>
              <a:rPr lang="en-US" baseline="0" dirty="0"/>
              <a:t> city street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'3.3.4'!$F$1:$F$10</c:f>
              <c:strCache>
                <c:ptCount val="10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26-28</c:v>
                </c:pt>
                <c:pt idx="4">
                  <c:v>29-31</c:v>
                </c:pt>
                <c:pt idx="5">
                  <c:v>32-34</c:v>
                </c:pt>
                <c:pt idx="6">
                  <c:v>35-37</c:v>
                </c:pt>
                <c:pt idx="7">
                  <c:v>38-40</c:v>
                </c:pt>
                <c:pt idx="8">
                  <c:v>41-43</c:v>
                </c:pt>
                <c:pt idx="9">
                  <c:v>44-46</c:v>
                </c:pt>
              </c:strCache>
            </c:strRef>
          </c:cat>
          <c:val>
            <c:numRef>
              <c:f>'3.3.4'!$G$1:$G$10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9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7-49EF-90D9-7EC016748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-27"/>
        <c:axId val="275977312"/>
        <c:axId val="275973952"/>
      </c:barChart>
      <c:catAx>
        <c:axId val="27597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3952"/>
        <c:crosses val="autoZero"/>
        <c:auto val="1"/>
        <c:lblAlgn val="ctr"/>
        <c:lblOffset val="100"/>
        <c:noMultiLvlLbl val="0"/>
      </c:catAx>
      <c:valAx>
        <c:axId val="2759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Sections 3.2-3.4</a:t>
            </a:r>
          </a:p>
          <a:p>
            <a:r>
              <a:rPr lang="en-US" dirty="0"/>
              <a:t>Measures of central location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117928"/>
              </p:ext>
            </p:extLst>
          </p:nvPr>
        </p:nvGraphicFramePr>
        <p:xfrm>
          <a:off x="1036818" y="258580"/>
          <a:ext cx="10160833" cy="380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7298" y="4497048"/>
            <a:ext cx="10130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Data is skewed to the right (longer tail). Also, mean = 31 &gt; 29.5 = median</a:t>
            </a:r>
          </a:p>
          <a:p>
            <a:r>
              <a:rPr lang="en-US" sz="2400" dirty="0"/>
              <a:t>We surmise that speed limit is probably 25 mph.  Many people think they can go 5 mph over the limit and not get a ticket.  Many others know they are risking a ticket but are in such a rush or just really arrogant so they are willing to risk it. </a:t>
            </a:r>
          </a:p>
        </p:txBody>
      </p:sp>
    </p:spTree>
    <p:extLst>
      <p:ext uri="{BB962C8B-B14F-4D97-AF65-F5344CB8AC3E}">
        <p14:creationId xmlns:p14="http://schemas.microsoft.com/office/powerpoint/2010/main" val="52351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Women and the workforce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887" y="964047"/>
            <a:ext cx="10704226" cy="369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39253" y="4718048"/>
            <a:ext cx="75196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it possible to find sample (a) mean? (b) median?</a:t>
            </a:r>
          </a:p>
          <a:p>
            <a:pPr lvl="1"/>
            <a:r>
              <a:rPr lang="en-US" sz="2800" dirty="0"/>
              <a:t>“mean” is 32.5%?</a:t>
            </a:r>
          </a:p>
          <a:p>
            <a:pPr lvl="1"/>
            <a:r>
              <a:rPr lang="en-US" sz="2800" dirty="0"/>
              <a:t>“median” is 24.3%?</a:t>
            </a:r>
          </a:p>
        </p:txBody>
      </p:sp>
    </p:spTree>
    <p:extLst>
      <p:ext uri="{BB962C8B-B14F-4D97-AF65-F5344CB8AC3E}">
        <p14:creationId xmlns:p14="http://schemas.microsoft.com/office/powerpoint/2010/main" val="39551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answer is no.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Actual mean is 44.4%. </a:t>
            </a:r>
          </a:p>
          <a:p>
            <a:pPr marL="0" indent="0">
              <a:buNone/>
            </a:pPr>
            <a:r>
              <a:rPr lang="en-US" dirty="0"/>
              <a:t>What is lacking in data presentation?</a:t>
            </a:r>
          </a:p>
          <a:p>
            <a:pPr marL="457200" lvl="1" indent="0">
              <a:buNone/>
            </a:pPr>
            <a:r>
              <a:rPr lang="en-US" dirty="0"/>
              <a:t>Basically weights, i.e., portion of workforce employed in a particular category</a:t>
            </a:r>
          </a:p>
          <a:p>
            <a:pPr marL="0" indent="0">
              <a:buNone/>
            </a:pPr>
            <a:r>
              <a:rPr lang="en-US" dirty="0"/>
              <a:t>Let’s create a simple example to further illustrate issue</a:t>
            </a:r>
          </a:p>
          <a:p>
            <a:pPr marL="457200" lvl="1" indent="0">
              <a:buNone/>
            </a:pPr>
            <a:r>
              <a:rPr lang="en-US" dirty="0"/>
              <a:t>Suppose average age of men in class is 24.2 and that of women is 21.6.</a:t>
            </a:r>
          </a:p>
          <a:p>
            <a:pPr marL="457200" lvl="1" indent="0">
              <a:buNone/>
            </a:pPr>
            <a:r>
              <a:rPr lang="en-US" dirty="0"/>
              <a:t>Is the average age of a student then (24.2+21.6)/2 = 22.9?</a:t>
            </a:r>
          </a:p>
          <a:p>
            <a:pPr marL="0" indent="0">
              <a:buNone/>
            </a:pPr>
            <a:r>
              <a:rPr lang="en-US" dirty="0"/>
              <a:t>In my opinion, median has no meaning for situation.</a:t>
            </a:r>
          </a:p>
          <a:p>
            <a:pPr marL="457200" lvl="1" indent="0">
              <a:buNone/>
            </a:pPr>
            <a:r>
              <a:rPr lang="en-US" dirty="0"/>
              <a:t>What is your opinion?</a:t>
            </a:r>
          </a:p>
          <a:p>
            <a:pPr marL="0" indent="0">
              <a:buNone/>
            </a:pPr>
            <a:r>
              <a:rPr lang="en-US" dirty="0"/>
              <a:t>Moral of story :</a:t>
            </a:r>
          </a:p>
          <a:p>
            <a:pPr marL="457200" lvl="1" indent="0">
              <a:buNone/>
            </a:pPr>
            <a:r>
              <a:rPr lang="en-US" dirty="0"/>
              <a:t>easy to create bad statistics if you are not careful</a:t>
            </a:r>
          </a:p>
        </p:txBody>
      </p:sp>
    </p:spTree>
    <p:extLst>
      <p:ext uri="{BB962C8B-B14F-4D97-AF65-F5344CB8AC3E}">
        <p14:creationId xmlns:p14="http://schemas.microsoft.com/office/powerpoint/2010/main" val="37660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Mode: value with highest frequency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more than one value has the highest frequency then mode is a set.</a:t>
            </a:r>
          </a:p>
          <a:p>
            <a:pPr marL="0" indent="0">
              <a:buNone/>
            </a:pPr>
            <a:r>
              <a:rPr lang="en-US" dirty="0"/>
              <a:t>At a birthday party for a young child, there are 10 children.</a:t>
            </a:r>
          </a:p>
          <a:p>
            <a:r>
              <a:rPr lang="en-US" dirty="0"/>
              <a:t> To guess correctly age of birthday child, would you rather know the mean, median or mode of the children present?</a:t>
            </a:r>
          </a:p>
          <a:p>
            <a:r>
              <a:rPr lang="en-US" dirty="0"/>
              <a:t>Can you think of other situation where mode might be most helpful?</a:t>
            </a:r>
          </a:p>
        </p:txBody>
      </p:sp>
    </p:spTree>
    <p:extLst>
      <p:ext uri="{BB962C8B-B14F-4D97-AF65-F5344CB8AC3E}">
        <p14:creationId xmlns:p14="http://schemas.microsoft.com/office/powerpoint/2010/main" val="15052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3.4.7 joggers use of neighborhood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7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Joggers use a quarter-mile track around an athletic field. In a sample of 17 joggers, 1 did 2 loops, 4 did 4 loops, 5 did 6 loops, 6 did 8 loops, and 1 did 12 loops.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is sample mode of the number of loops run by these joggers?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is the sample mode of the </a:t>
            </a:r>
            <a:r>
              <a:rPr lang="en-US" b="1" dirty="0"/>
              <a:t>distances</a:t>
            </a:r>
            <a:r>
              <a:rPr lang="en-US" dirty="0"/>
              <a:t> run by these joggers?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is mean and median?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Is the distribution symmetric or skewed?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Are there any outliers?</a:t>
            </a:r>
          </a:p>
          <a:p>
            <a:pPr marL="0" indent="0">
              <a:buNone/>
            </a:pPr>
            <a:r>
              <a:rPr lang="en-US" dirty="0"/>
              <a:t>Observation: if we remove the outlier (12), then data is skewed to left.</a:t>
            </a:r>
          </a:p>
        </p:txBody>
      </p:sp>
    </p:spTree>
    <p:extLst>
      <p:ext uri="{BB962C8B-B14F-4D97-AF65-F5344CB8AC3E}">
        <p14:creationId xmlns:p14="http://schemas.microsoft.com/office/powerpoint/2010/main" val="41694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3.4.8 Mind-warping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mean, median, and mode of the first 99 values of a data set of 198 values are all equal to 120.</a:t>
            </a:r>
          </a:p>
          <a:p>
            <a:pPr marL="0" indent="0">
              <a:buNone/>
            </a:pPr>
            <a:r>
              <a:rPr lang="en-US" dirty="0"/>
              <a:t>If mean, median, and mode of the final 99 values are all equal to 100, what can you say about mean, median and mode of entire data set?</a:t>
            </a:r>
          </a:p>
          <a:p>
            <a:pPr lvl="1"/>
            <a:r>
              <a:rPr lang="en-US" dirty="0"/>
              <a:t>Mean is 110. Can you prove this?</a:t>
            </a:r>
          </a:p>
          <a:p>
            <a:pPr lvl="1"/>
            <a:r>
              <a:rPr lang="en-US" dirty="0"/>
              <a:t>Median will be in interval [100, 120]. Can you prove this?</a:t>
            </a:r>
          </a:p>
          <a:p>
            <a:pPr lvl="1"/>
            <a:r>
              <a:rPr lang="en-US" dirty="0"/>
              <a:t>Mode could be anything, although it is likely to be either 100 or 120.</a:t>
            </a:r>
          </a:p>
        </p:txBody>
      </p:sp>
    </p:spTree>
    <p:extLst>
      <p:ext uri="{BB962C8B-B14F-4D97-AF65-F5344CB8AC3E}">
        <p14:creationId xmlns:p14="http://schemas.microsoft.com/office/powerpoint/2010/main" val="38582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3.2 The mean (“average” in Excel) is sum of all data points divided by their number: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770" y="1936416"/>
            <a:ext cx="6724269" cy="144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506304"/>
              </p:ext>
            </p:extLst>
          </p:nvPr>
        </p:nvGraphicFramePr>
        <p:xfrm>
          <a:off x="1688579" y="3532452"/>
          <a:ext cx="1998517" cy="1703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freq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51370" y="3029304"/>
            <a:ext cx="100594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/>
              </a:rPr>
              <a:t>When data is given as frequency table, we multiply each value by  its frequency: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525041"/>
              </p:ext>
            </p:extLst>
          </p:nvPr>
        </p:nvGraphicFramePr>
        <p:xfrm>
          <a:off x="4771717" y="4275771"/>
          <a:ext cx="4737028" cy="11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625600" imgH="393700" progId="Equation.DSMT4">
                  <p:embed/>
                </p:oleObj>
              </mc:Choice>
              <mc:Fallback>
                <p:oleObj name="Equation" r:id="rId4" imgW="16256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717" y="4275771"/>
                        <a:ext cx="4737028" cy="1136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43023" y="5735795"/>
            <a:ext cx="752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We say that the values are “weighted” by their frequencies</a:t>
            </a:r>
          </a:p>
        </p:txBody>
      </p:sp>
    </p:spTree>
    <p:extLst>
      <p:ext uri="{BB962C8B-B14F-4D97-AF65-F5344CB8AC3E}">
        <p14:creationId xmlns:p14="http://schemas.microsoft.com/office/powerpoint/2010/main" val="427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Deviation: difference of data value from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example, we get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sum of the deviations (weighted by their frequencies) is 0.</a:t>
            </a:r>
          </a:p>
          <a:p>
            <a:r>
              <a:rPr lang="en-US" dirty="0"/>
              <a:t>In symbols: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65690"/>
              </p:ext>
            </p:extLst>
          </p:nvPr>
        </p:nvGraphicFramePr>
        <p:xfrm>
          <a:off x="1910040" y="2351933"/>
          <a:ext cx="4859469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dev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prod of dev &amp; 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-3.6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5886" y="4871811"/>
            <a:ext cx="2582966" cy="11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11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96" y="0"/>
            <a:ext cx="11498705" cy="1325563"/>
          </a:xfrm>
        </p:spPr>
        <p:txBody>
          <a:bodyPr>
            <a:normAutofit/>
          </a:bodyPr>
          <a:lstStyle/>
          <a:p>
            <a:r>
              <a:rPr lang="en-US" dirty="0"/>
              <a:t>Problem 3.2.11 #of fire deaths in Ontario (Canada)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396" y="1091106"/>
            <a:ext cx="10515600" cy="49499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6, 13, 5, 7, 7, 3, 7, 2, 5, 6, 9, 8  (= 			     sorted)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the sample mean of this data set:</a:t>
            </a:r>
          </a:p>
          <a:p>
            <a:pPr marL="0" indent="0">
              <a:buNone/>
            </a:pPr>
            <a:r>
              <a:rPr lang="en-US" dirty="0"/>
              <a:t>	6.5</a:t>
            </a:r>
          </a:p>
          <a:p>
            <a:pPr marL="0" indent="0">
              <a:buNone/>
            </a:pPr>
            <a:r>
              <a:rPr lang="en-US" dirty="0"/>
              <a:t>Is their anything else noteworthy?</a:t>
            </a:r>
          </a:p>
          <a:p>
            <a:pPr marL="0" indent="0">
              <a:buNone/>
            </a:pPr>
            <a:r>
              <a:rPr lang="en-US" dirty="0"/>
              <a:t>	Mode is 7</a:t>
            </a:r>
          </a:p>
          <a:p>
            <a:pPr marL="0" indent="0">
              <a:buNone/>
            </a:pPr>
            <a:r>
              <a:rPr lang="en-US" dirty="0"/>
              <a:t>From histogram:</a:t>
            </a:r>
          </a:p>
          <a:p>
            <a:r>
              <a:rPr lang="en-US" dirty="0"/>
              <a:t>Roughly symmetrical</a:t>
            </a:r>
          </a:p>
          <a:p>
            <a:pPr marL="0" indent="0">
              <a:buNone/>
            </a:pPr>
            <a:r>
              <a:rPr lang="en-US" dirty="0"/>
              <a:t>(median is same as mean)</a:t>
            </a:r>
          </a:p>
          <a:p>
            <a:r>
              <a:rPr lang="en-US" dirty="0"/>
              <a:t>One outlier on right</a:t>
            </a:r>
          </a:p>
          <a:p>
            <a:pPr marL="0" indent="0">
              <a:buNone/>
            </a:pPr>
            <a:r>
              <a:rPr lang="en-US" dirty="0"/>
              <a:t>(perhaps a night club panic)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370957"/>
              </p:ext>
            </p:extLst>
          </p:nvPr>
        </p:nvGraphicFramePr>
        <p:xfrm>
          <a:off x="5641923" y="2299910"/>
          <a:ext cx="5903626" cy="315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33ACB-FDFC-45E9-975F-473B5EA56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362512"/>
              </p:ext>
            </p:extLst>
          </p:nvPr>
        </p:nvGraphicFramePr>
        <p:xfrm>
          <a:off x="6086006" y="993671"/>
          <a:ext cx="2507730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955">
                  <a:extLst>
                    <a:ext uri="{9D8B030D-6E8A-4147-A177-3AD203B41FA5}">
                      <a16:colId xmlns:a16="http://schemas.microsoft.com/office/drawing/2014/main" val="2593341985"/>
                    </a:ext>
                  </a:extLst>
                </a:gridCol>
                <a:gridCol w="417955">
                  <a:extLst>
                    <a:ext uri="{9D8B030D-6E8A-4147-A177-3AD203B41FA5}">
                      <a16:colId xmlns:a16="http://schemas.microsoft.com/office/drawing/2014/main" val="2940578167"/>
                    </a:ext>
                  </a:extLst>
                </a:gridCol>
                <a:gridCol w="417955">
                  <a:extLst>
                    <a:ext uri="{9D8B030D-6E8A-4147-A177-3AD203B41FA5}">
                      <a16:colId xmlns:a16="http://schemas.microsoft.com/office/drawing/2014/main" val="600804470"/>
                    </a:ext>
                  </a:extLst>
                </a:gridCol>
                <a:gridCol w="417955">
                  <a:extLst>
                    <a:ext uri="{9D8B030D-6E8A-4147-A177-3AD203B41FA5}">
                      <a16:colId xmlns:a16="http://schemas.microsoft.com/office/drawing/2014/main" val="701230577"/>
                    </a:ext>
                  </a:extLst>
                </a:gridCol>
                <a:gridCol w="417955">
                  <a:extLst>
                    <a:ext uri="{9D8B030D-6E8A-4147-A177-3AD203B41FA5}">
                      <a16:colId xmlns:a16="http://schemas.microsoft.com/office/drawing/2014/main" val="2617653804"/>
                    </a:ext>
                  </a:extLst>
                </a:gridCol>
                <a:gridCol w="417955">
                  <a:extLst>
                    <a:ext uri="{9D8B030D-6E8A-4147-A177-3AD203B41FA5}">
                      <a16:colId xmlns:a16="http://schemas.microsoft.com/office/drawing/2014/main" val="334015486"/>
                    </a:ext>
                  </a:extLst>
                </a:gridCol>
              </a:tblGrid>
              <a:tr h="309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5151589"/>
                  </a:ext>
                </a:extLst>
              </a:tr>
              <a:tr h="309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351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9413"/>
              </p:ext>
            </p:extLst>
          </p:nvPr>
        </p:nvGraphicFramePr>
        <p:xfrm>
          <a:off x="1021828" y="603353"/>
          <a:ext cx="10475627" cy="54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42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3.2.11 ages for members of a young adults’ orchestra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the sample mean of the given ages.</a:t>
            </a:r>
          </a:p>
          <a:p>
            <a:pPr marL="0" indent="0">
              <a:buNone/>
            </a:pPr>
            <a:r>
              <a:rPr lang="en-US" dirty="0"/>
              <a:t>	17.9</a:t>
            </a:r>
          </a:p>
          <a:p>
            <a:pPr marL="0" indent="0">
              <a:buNone/>
            </a:pPr>
            <a:r>
              <a:rPr lang="en-US" dirty="0"/>
              <a:t>Is their anything else noteworthy?</a:t>
            </a:r>
          </a:p>
          <a:p>
            <a:pPr marL="0" indent="0">
              <a:buNone/>
            </a:pPr>
            <a:r>
              <a:rPr lang="en-US" dirty="0"/>
              <a:t>	Mode and median are 18</a:t>
            </a:r>
          </a:p>
          <a:p>
            <a:pPr marL="0" indent="0">
              <a:buNone/>
            </a:pPr>
            <a:r>
              <a:rPr lang="en-US" dirty="0"/>
              <a:t>Roughly symmetrical although </a:t>
            </a:r>
          </a:p>
          <a:p>
            <a:pPr marL="0" indent="0">
              <a:buNone/>
            </a:pPr>
            <a:r>
              <a:rPr lang="en-US" dirty="0"/>
              <a:t>slightly skewed to right.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13705"/>
              </p:ext>
            </p:extLst>
          </p:nvPr>
        </p:nvGraphicFramePr>
        <p:xfrm>
          <a:off x="8748113" y="2378530"/>
          <a:ext cx="1984844" cy="3122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Frequency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median for a data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If set is </a:t>
            </a:r>
          </a:p>
          <a:p>
            <a:r>
              <a:rPr lang="en-US" b="1" dirty="0"/>
              <a:t>odd</a:t>
            </a:r>
            <a:r>
              <a:rPr lang="en-US" dirty="0"/>
              <a:t>-sized: data point in middle</a:t>
            </a:r>
          </a:p>
          <a:p>
            <a:r>
              <a:rPr lang="en-US" b="1" dirty="0"/>
              <a:t>even</a:t>
            </a:r>
            <a:r>
              <a:rPr lang="en-US" dirty="0"/>
              <a:t>-sized: the average of 2 data points which straddle middle</a:t>
            </a:r>
          </a:p>
        </p:txBody>
      </p:sp>
    </p:spTree>
    <p:extLst>
      <p:ext uri="{BB962C8B-B14F-4D97-AF65-F5344CB8AC3E}">
        <p14:creationId xmlns:p14="http://schemas.microsoft.com/office/powerpoint/2010/main" val="130093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3.3.4 car speed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974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speeds of 40 cars as measured by a radar device on a city street:</a:t>
            </a:r>
          </a:p>
          <a:p>
            <a:pPr marL="0" indent="0">
              <a:buNone/>
            </a:pPr>
            <a:r>
              <a:rPr lang="en-US" dirty="0"/>
              <a:t>22, 26, 31, 38, 27, 29, 33, 40, 36, 27, 25, 42, 28, 19, 28, 26, 33, 26, 37, 22,</a:t>
            </a:r>
          </a:p>
          <a:p>
            <a:pPr marL="0" indent="0">
              <a:buNone/>
            </a:pPr>
            <a:r>
              <a:rPr lang="en-US" dirty="0"/>
              <a:t>31, 30, 44, 29, 25, 17, 46, 28, 31, 29, 40, 38, 26, 43, 45, 21, 29, 36, 33, 30</a:t>
            </a:r>
          </a:p>
          <a:p>
            <a:pPr marL="0" indent="0">
              <a:buNone/>
            </a:pPr>
            <a:r>
              <a:rPr lang="en-US" dirty="0"/>
              <a:t>Display data as table and graph, and find measures of central location.</a:t>
            </a:r>
          </a:p>
        </p:txBody>
      </p:sp>
    </p:spTree>
    <p:extLst>
      <p:ext uri="{BB962C8B-B14F-4D97-AF65-F5344CB8AC3E}">
        <p14:creationId xmlns:p14="http://schemas.microsoft.com/office/powerpoint/2010/main" val="6444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3.3.4 car speed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974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speeds of 40 cars on a city street sorted: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2 data values that straddle middle are 29 and 30 so median = 29.5</a:t>
            </a:r>
          </a:p>
          <a:p>
            <a:pPr marL="0" indent="0">
              <a:buNone/>
            </a:pPr>
            <a:r>
              <a:rPr lang="en-US" dirty="0"/>
              <a:t>Range (max-min+1)=46-17+1=30 &gt;15, so we create a grouped table and a histogram rather than frequency table.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AC915E-9C41-483A-AC5C-055813929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25251"/>
              </p:ext>
            </p:extLst>
          </p:nvPr>
        </p:nvGraphicFramePr>
        <p:xfrm>
          <a:off x="1033072" y="1753848"/>
          <a:ext cx="5892380" cy="825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619">
                  <a:extLst>
                    <a:ext uri="{9D8B030D-6E8A-4147-A177-3AD203B41FA5}">
                      <a16:colId xmlns:a16="http://schemas.microsoft.com/office/drawing/2014/main" val="2079369742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687304196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389537657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255041998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863689531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910816278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704894124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166064579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4166466914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103219590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919078590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462882389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3306660228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587242668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4053963679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1957049078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564573381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325511026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2128651074"/>
                    </a:ext>
                  </a:extLst>
                </a:gridCol>
                <a:gridCol w="294619">
                  <a:extLst>
                    <a:ext uri="{9D8B030D-6E8A-4147-A177-3AD203B41FA5}">
                      <a16:colId xmlns:a16="http://schemas.microsoft.com/office/drawing/2014/main" val="1208968613"/>
                    </a:ext>
                  </a:extLst>
                </a:gridCol>
              </a:tblGrid>
              <a:tr h="412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7008728"/>
                  </a:ext>
                </a:extLst>
              </a:tr>
              <a:tr h="412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077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951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Glypha</vt:lpstr>
      <vt:lpstr>Times New Roman</vt:lpstr>
      <vt:lpstr>Office Theme</vt:lpstr>
      <vt:lpstr>Equation</vt:lpstr>
      <vt:lpstr>MAT 1372 Statistics with Probability </vt:lpstr>
      <vt:lpstr>3.2 The mean (“average” in Excel) is sum of all data points divided by their number:</vt:lpstr>
      <vt:lpstr>Deviation: difference of data value from mean</vt:lpstr>
      <vt:lpstr>Problem 3.2.11 #of fire deaths in Ontario (Canada)</vt:lpstr>
      <vt:lpstr>PowerPoint Presentation</vt:lpstr>
      <vt:lpstr>Problem 3.2.11 ages for members of a young adults’ orchestra</vt:lpstr>
      <vt:lpstr>3.3 median for a data set</vt:lpstr>
      <vt:lpstr>3.3.4 car speed example</vt:lpstr>
      <vt:lpstr>3.3.4 car speed example</vt:lpstr>
      <vt:lpstr>PowerPoint Presentation</vt:lpstr>
      <vt:lpstr>Women and the workforce</vt:lpstr>
      <vt:lpstr>Real answer is no. </vt:lpstr>
      <vt:lpstr>3.4 Mode: value with highest frequency </vt:lpstr>
      <vt:lpstr>3.4.7 joggers use of neighborhood track</vt:lpstr>
      <vt:lpstr>3.4.8 Mind-warping challenge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58</cp:revision>
  <dcterms:created xsi:type="dcterms:W3CDTF">2016-08-30T12:16:20Z</dcterms:created>
  <dcterms:modified xsi:type="dcterms:W3CDTF">2018-02-05T17:15:45Z</dcterms:modified>
</cp:coreProperties>
</file>