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7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9" autoAdjust="0"/>
    <p:restoredTop sz="94504" autoAdjust="0"/>
  </p:normalViewPr>
  <p:slideViewPr>
    <p:cSldViewPr snapToGrid="0">
      <p:cViewPr varScale="1">
        <p:scale>
          <a:sx n="64" d="100"/>
          <a:sy n="64" d="100"/>
        </p:scale>
        <p:origin x="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Ross's "line graph" aka ball &amp; stick diagram</a:t>
            </a:r>
            <a:endParaRPr lang="en-US"/>
          </a:p>
        </c:rich>
      </c:tx>
      <c:layout>
        <c:manualLayout>
          <c:xMode val="edge"/>
          <c:yMode val="edge"/>
          <c:x val="0.19012504806325961"/>
          <c:y val="2.77779428514831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'example 2.1'!$D$1</c:f>
              <c:strCache>
                <c:ptCount val="1"/>
                <c:pt idx="0">
                  <c:v>freq</c:v>
                </c:pt>
              </c:strCache>
            </c:strRef>
          </c:tx>
          <c:spPr>
            <a:solidFill>
              <a:schemeClr val="accent1"/>
            </a:solidFill>
            <a:ln w="28575">
              <a:noFill/>
            </a:ln>
            <a:effectLst/>
          </c:spPr>
          <c:invertIfNegative val="0"/>
          <c:cat>
            <c:numRef>
              <c:f>'example 2.1'!$C$2:$C$11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'example 2.1'!$D$2:$D$11</c:f>
              <c:numCache>
                <c:formatCode>General</c:formatCode>
                <c:ptCount val="10"/>
                <c:pt idx="0">
                  <c:v>12</c:v>
                </c:pt>
                <c:pt idx="1">
                  <c:v>8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8</c:v>
                </c:pt>
                <c:pt idx="6">
                  <c:v>0</c:v>
                </c:pt>
                <c:pt idx="7">
                  <c:v>5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14-48C7-8804-1573E2FA3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axId val="211452640"/>
        <c:axId val="211452080"/>
      </c:barChart>
      <c:catAx>
        <c:axId val="211452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452080"/>
        <c:crosses val="autoZero"/>
        <c:auto val="1"/>
        <c:lblAlgn val="ctr"/>
        <c:lblOffset val="100"/>
        <c:tickMarkSkip val="1"/>
        <c:noMultiLvlLbl val="0"/>
      </c:catAx>
      <c:valAx>
        <c:axId val="21145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45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'ex 2.1 grpd w pie'!$F$1</c:f>
              <c:strCache>
                <c:ptCount val="1"/>
                <c:pt idx="0">
                  <c:v>freq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ECA-41B9-BACB-E47DE17420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ECA-41B9-BACB-E47DE17420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ECA-41B9-BACB-E47DE174206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ECA-41B9-BACB-E47DE174206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ECA-41B9-BACB-E47DE174206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3ECA-41B9-BACB-E47DE174206F}"/>
                </c:ext>
              </c:extLst>
            </c:dLbl>
            <c:dLbl>
              <c:idx val="1"/>
              <c:layout>
                <c:manualLayout>
                  <c:x val="4.710144927536232E-2"/>
                  <c:y val="1.0701565525540403E-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CA-41B9-BACB-E47DE174206F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3ECA-41B9-BACB-E47DE174206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3ECA-41B9-BACB-E47DE174206F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3ECA-41B9-BACB-E47DE174206F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 2.1 grpd w pie'!$E$2:$E$6</c:f>
              <c:strCache>
                <c:ptCount val="5"/>
                <c:pt idx="0">
                  <c:v>0-1</c:v>
                </c:pt>
                <c:pt idx="1">
                  <c:v>2-3</c:v>
                </c:pt>
                <c:pt idx="2">
                  <c:v>4-5</c:v>
                </c:pt>
                <c:pt idx="3">
                  <c:v>6-7</c:v>
                </c:pt>
                <c:pt idx="4">
                  <c:v>8-9</c:v>
                </c:pt>
              </c:strCache>
            </c:strRef>
          </c:cat>
          <c:val>
            <c:numRef>
              <c:f>'ex 2.1 grpd w pie'!$F$2:$F$6</c:f>
              <c:numCache>
                <c:formatCode>General</c:formatCode>
                <c:ptCount val="5"/>
                <c:pt idx="0">
                  <c:v>20</c:v>
                </c:pt>
                <c:pt idx="1">
                  <c:v>9</c:v>
                </c:pt>
                <c:pt idx="2">
                  <c:v>13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ECA-41B9-BACB-E47DE174206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cap="all" baseline="0" dirty="0">
                <a:effectLst/>
              </a:rPr>
              <a:t>portion of employees taking given range of sick days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 2.1 grpd w hist'!$F$1</c:f>
              <c:strCache>
                <c:ptCount val="1"/>
                <c:pt idx="0">
                  <c:v>freq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E9D-4158-A122-08677C51F16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E9D-4158-A122-08677C51F16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E9D-4158-A122-08677C51F16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E9D-4158-A122-08677C51F16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E9D-4158-A122-08677C51F1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 2.1 grpd w hist'!$E$2:$E$6</c:f>
              <c:strCache>
                <c:ptCount val="5"/>
                <c:pt idx="0">
                  <c:v>0-1</c:v>
                </c:pt>
                <c:pt idx="1">
                  <c:v>2-3</c:v>
                </c:pt>
                <c:pt idx="2">
                  <c:v>4-5</c:v>
                </c:pt>
                <c:pt idx="3">
                  <c:v>6-7</c:v>
                </c:pt>
                <c:pt idx="4">
                  <c:v>8-9</c:v>
                </c:pt>
              </c:strCache>
            </c:strRef>
          </c:cat>
          <c:val>
            <c:numRef>
              <c:f>'ex 2.1 grpd w hist'!$F$2:$F$6</c:f>
              <c:numCache>
                <c:formatCode>General</c:formatCode>
                <c:ptCount val="5"/>
                <c:pt idx="0">
                  <c:v>20</c:v>
                </c:pt>
                <c:pt idx="1">
                  <c:v>9</c:v>
                </c:pt>
                <c:pt idx="2">
                  <c:v>13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E9D-4158-A122-08677C51F1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"/>
        <c:axId val="210752416"/>
        <c:axId val="210752976"/>
      </c:barChart>
      <c:catAx>
        <c:axId val="21075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52976"/>
        <c:crosses val="autoZero"/>
        <c:auto val="1"/>
        <c:lblAlgn val="ctr"/>
        <c:lblOffset val="100"/>
        <c:noMultiLvlLbl val="0"/>
      </c:catAx>
      <c:valAx>
        <c:axId val="21075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52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Ross's "bar graph" aka column graph, </a:t>
            </a:r>
            <a:r>
              <a:rPr lang="en-US" sz="2000" dirty="0"/>
              <a:t>style</a:t>
            </a:r>
            <a:r>
              <a:rPr lang="en-US" sz="2000" baseline="0" dirty="0"/>
              <a:t> #12 in 2013 version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2692038495188102E-2"/>
          <c:y val="0.19432888597258677"/>
          <c:w val="0.94730796150481189"/>
          <c:h val="0.721419874599008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'example 2.1'!$D$1</c:f>
              <c:strCache>
                <c:ptCount val="1"/>
                <c:pt idx="0">
                  <c:v>freq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'example 2.1'!$C$2:$C$11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'example 2.1'!$D$2:$D$11</c:f>
              <c:numCache>
                <c:formatCode>General</c:formatCode>
                <c:ptCount val="10"/>
                <c:pt idx="0">
                  <c:v>12</c:v>
                </c:pt>
                <c:pt idx="1">
                  <c:v>8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8</c:v>
                </c:pt>
                <c:pt idx="6">
                  <c:v>0</c:v>
                </c:pt>
                <c:pt idx="7">
                  <c:v>5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54-4A81-B487-DC2DE6660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1886608"/>
        <c:axId val="161887168"/>
        <c:axId val="0"/>
      </c:bar3DChart>
      <c:catAx>
        <c:axId val="16188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87168"/>
        <c:crosses val="autoZero"/>
        <c:auto val="1"/>
        <c:lblAlgn val="ctr"/>
        <c:lblOffset val="100"/>
        <c:noMultiLvlLbl val="0"/>
      </c:catAx>
      <c:valAx>
        <c:axId val="16188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8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>
                <a:effectLst/>
              </a:rPr>
              <a:t>Ross’s “frequency polygon” aka line graph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'example 2.1'!$D$1</c:f>
              <c:strCache>
                <c:ptCount val="1"/>
                <c:pt idx="0">
                  <c:v>freq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'example 2.1'!$C$2:$C$11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'example 2.1'!$D$2:$D$11</c:f>
              <c:numCache>
                <c:formatCode>General</c:formatCode>
                <c:ptCount val="10"/>
                <c:pt idx="0">
                  <c:v>12</c:v>
                </c:pt>
                <c:pt idx="1">
                  <c:v>8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8</c:v>
                </c:pt>
                <c:pt idx="6">
                  <c:v>0</c:v>
                </c:pt>
                <c:pt idx="7">
                  <c:v>5</c:v>
                </c:pt>
                <c:pt idx="8">
                  <c:v>2</c:v>
                </c:pt>
                <c:pt idx="9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9B9-4B95-B308-EB04748457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889968"/>
        <c:axId val="161890528"/>
      </c:scatterChart>
      <c:valAx>
        <c:axId val="161889968"/>
        <c:scaling>
          <c:orientation val="minMax"/>
          <c:max val="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Days of sick leave taken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90528"/>
        <c:crosses val="autoZero"/>
        <c:crossBetween val="midCat"/>
      </c:valAx>
      <c:valAx>
        <c:axId val="16189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899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>
                <a:effectLst/>
              </a:rPr>
              <a:t>Line graph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'ex 2.1 relative'!$D$1</c:f>
              <c:strCache>
                <c:ptCount val="1"/>
                <c:pt idx="0">
                  <c:v>rel freq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'ex 2.1 relative'!$C$2:$C$11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'ex 2.1 relative'!$D$2:$D$11</c:f>
              <c:numCache>
                <c:formatCode>0%</c:formatCode>
                <c:ptCount val="10"/>
                <c:pt idx="0">
                  <c:v>0.24</c:v>
                </c:pt>
                <c:pt idx="1">
                  <c:v>0.16</c:v>
                </c:pt>
                <c:pt idx="2">
                  <c:v>0.1</c:v>
                </c:pt>
                <c:pt idx="3">
                  <c:v>0.08</c:v>
                </c:pt>
                <c:pt idx="4">
                  <c:v>0.1</c:v>
                </c:pt>
                <c:pt idx="5">
                  <c:v>0.16</c:v>
                </c:pt>
                <c:pt idx="6">
                  <c:v>0</c:v>
                </c:pt>
                <c:pt idx="7">
                  <c:v>0.1</c:v>
                </c:pt>
                <c:pt idx="8">
                  <c:v>0.04</c:v>
                </c:pt>
                <c:pt idx="9">
                  <c:v>0.02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DB1-4F57-A1D2-D8BF535CC2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892768"/>
        <c:axId val="161893328"/>
      </c:scatterChart>
      <c:valAx>
        <c:axId val="161892768"/>
        <c:scaling>
          <c:orientation val="minMax"/>
          <c:max val="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Days of sick leave taken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93328"/>
        <c:crosses val="autoZero"/>
        <c:crossBetween val="midCat"/>
      </c:valAx>
      <c:valAx>
        <c:axId val="16189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Relative 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927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>
                <a:effectLst/>
              </a:rPr>
              <a:t>Line graph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61566368"/>
        <c:axId val="161566928"/>
      </c:scatterChart>
      <c:valAx>
        <c:axId val="161566368"/>
        <c:scaling>
          <c:orientation val="minMax"/>
          <c:max val="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Days of sick leave taken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566928"/>
        <c:crosses val="autoZero"/>
        <c:crossBetween val="midCat"/>
      </c:valAx>
      <c:valAx>
        <c:axId val="161566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Relative 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5663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>
                <a:effectLst/>
              </a:rPr>
              <a:t>Line graph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61568608"/>
        <c:axId val="161569168"/>
      </c:scatterChart>
      <c:valAx>
        <c:axId val="161568608"/>
        <c:scaling>
          <c:orientation val="minMax"/>
          <c:max val="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Days of sick leave taken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569168"/>
        <c:crosses val="autoZero"/>
        <c:crossBetween val="midCat"/>
      </c:valAx>
      <c:valAx>
        <c:axId val="16156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Relative 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5686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>
                <a:effectLst/>
              </a:rPr>
              <a:t>cum rel freq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'ex 2.1 cum rel'!$D$1</c:f>
              <c:strCache>
                <c:ptCount val="1"/>
                <c:pt idx="0">
                  <c:v>cum rel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'ex 2.1 cum rel'!$C$2:$C$11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'ex 2.1 cum rel'!$D$2:$D$11</c:f>
              <c:numCache>
                <c:formatCode>0%</c:formatCode>
                <c:ptCount val="10"/>
                <c:pt idx="0">
                  <c:v>0.24</c:v>
                </c:pt>
                <c:pt idx="1">
                  <c:v>0.4</c:v>
                </c:pt>
                <c:pt idx="2">
                  <c:v>0.5</c:v>
                </c:pt>
                <c:pt idx="3">
                  <c:v>0.57999999999999996</c:v>
                </c:pt>
                <c:pt idx="4">
                  <c:v>0.67999999999999994</c:v>
                </c:pt>
                <c:pt idx="5">
                  <c:v>0.84</c:v>
                </c:pt>
                <c:pt idx="6">
                  <c:v>0.84</c:v>
                </c:pt>
                <c:pt idx="7">
                  <c:v>0.94</c:v>
                </c:pt>
                <c:pt idx="8">
                  <c:v>0.98</c:v>
                </c:pt>
                <c:pt idx="9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B4A-40A7-9C5B-EE8CD2535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571408"/>
        <c:axId val="161571968"/>
      </c:scatterChart>
      <c:valAx>
        <c:axId val="161571408"/>
        <c:scaling>
          <c:orientation val="minMax"/>
          <c:max val="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Days of sick leave taken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571968"/>
        <c:crosses val="autoZero"/>
        <c:crossBetween val="midCat"/>
      </c:valAx>
      <c:valAx>
        <c:axId val="161571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Relative 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5714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proportion of employees taking various #'s of sick days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'ex 2.1 pie'!$D$1</c:f>
              <c:strCache>
                <c:ptCount val="1"/>
                <c:pt idx="0">
                  <c:v>rel freq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366-46A0-BCC2-B81D1910AF2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366-46A0-BCC2-B81D1910AF2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366-46A0-BCC2-B81D1910AF2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366-46A0-BCC2-B81D1910AF2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366-46A0-BCC2-B81D1910AF2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366-46A0-BCC2-B81D1910AF2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366-46A0-BCC2-B81D1910AF2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4366-46A0-BCC2-B81D1910AF2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4366-46A0-BCC2-B81D1910AF2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4366-46A0-BCC2-B81D1910AF2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'ex 2.1 pie'!$C$2:$C$11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'ex 2.1 pie'!$D$2:$D$11</c:f>
              <c:numCache>
                <c:formatCode>0%</c:formatCode>
                <c:ptCount val="10"/>
                <c:pt idx="0">
                  <c:v>0.24</c:v>
                </c:pt>
                <c:pt idx="1">
                  <c:v>0.16</c:v>
                </c:pt>
                <c:pt idx="2">
                  <c:v>0.1</c:v>
                </c:pt>
                <c:pt idx="3">
                  <c:v>0.08</c:v>
                </c:pt>
                <c:pt idx="4">
                  <c:v>0.1</c:v>
                </c:pt>
                <c:pt idx="5">
                  <c:v>0.16</c:v>
                </c:pt>
                <c:pt idx="6">
                  <c:v>0</c:v>
                </c:pt>
                <c:pt idx="7">
                  <c:v>0.1</c:v>
                </c:pt>
                <c:pt idx="8">
                  <c:v>0.04</c:v>
                </c:pt>
                <c:pt idx="9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366-46A0-BCC2-B81D1910AF2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Which weapons were used for murder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173-4E6F-83A7-141EE92505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173-4E6F-83A7-141EE925050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173-4E6F-83A7-141EE925050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173-4E6F-83A7-141EE925050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173-4E6F-83A7-141EE925050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0173-4E6F-83A7-141EE925050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173-4E6F-83A7-141EE925050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173-4E6F-83A7-141EE925050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0173-4E6F-83A7-141EE925050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0173-4E6F-83A7-141EE925050A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0173-4E6F-83A7-141EE925050A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0173-4E6F-83A7-141EE925050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'murder weapon pie'!$A$3:$A$8</c:f>
              <c:strCache>
                <c:ptCount val="6"/>
                <c:pt idx="0">
                  <c:v>Handgun</c:v>
                </c:pt>
                <c:pt idx="1">
                  <c:v>Knife</c:v>
                </c:pt>
                <c:pt idx="2">
                  <c:v>Shotgun</c:v>
                </c:pt>
                <c:pt idx="3">
                  <c:v>Rifle</c:v>
                </c:pt>
                <c:pt idx="4">
                  <c:v>Personal weapon</c:v>
                </c:pt>
                <c:pt idx="5">
                  <c:v>Other</c:v>
                </c:pt>
              </c:strCache>
            </c:strRef>
          </c:cat>
          <c:val>
            <c:numRef>
              <c:f>'murder weapon pie'!$B$3:$B$8</c:f>
              <c:numCache>
                <c:formatCode>General</c:formatCode>
                <c:ptCount val="6"/>
                <c:pt idx="0">
                  <c:v>52</c:v>
                </c:pt>
                <c:pt idx="1">
                  <c:v>18</c:v>
                </c:pt>
                <c:pt idx="2">
                  <c:v>7</c:v>
                </c:pt>
                <c:pt idx="3">
                  <c:v>4</c:v>
                </c:pt>
                <c:pt idx="4">
                  <c:v>6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173-4E6F-83A7-141EE925050A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2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6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9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9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7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9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6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0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4C73-291C-4DB9-A0EE-8F441C10C937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2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 1372 Statistics with Probability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Ezra Halleck	NYC College of Technology</a:t>
            </a:r>
          </a:p>
          <a:p>
            <a:r>
              <a:rPr lang="en-US" dirty="0"/>
              <a:t>Session 2: Graphical Descriptive Techniques</a:t>
            </a:r>
          </a:p>
          <a:p>
            <a:r>
              <a:rPr lang="en-US" dirty="0"/>
              <a:t>Sections 2.1-2.4</a:t>
            </a:r>
          </a:p>
        </p:txBody>
      </p:sp>
    </p:spTree>
    <p:extLst>
      <p:ext uri="{BB962C8B-B14F-4D97-AF65-F5344CB8AC3E}">
        <p14:creationId xmlns:p14="http://schemas.microsoft.com/office/powerpoint/2010/main" val="2683892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89" y="154109"/>
            <a:ext cx="2692791" cy="1325563"/>
          </a:xfrm>
        </p:spPr>
        <p:txBody>
          <a:bodyPr/>
          <a:lstStyle/>
          <a:p>
            <a:r>
              <a:rPr lang="en-US" dirty="0"/>
              <a:t>Relative</a:t>
            </a:r>
            <a:br>
              <a:rPr lang="en-US" dirty="0"/>
            </a:br>
            <a:r>
              <a:rPr lang="en-US" dirty="0"/>
              <a:t>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89" y="3436376"/>
            <a:ext cx="10050194" cy="34216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place of frequencies (nonnegative integers), tables and graphs often use proportion of values (fraction, decimal or %). To proceed,</a:t>
            </a:r>
          </a:p>
          <a:p>
            <a:r>
              <a:rPr lang="en-US" dirty="0"/>
              <a:t> Insert a new column in your table before the frequency column.</a:t>
            </a:r>
          </a:p>
          <a:p>
            <a:r>
              <a:rPr lang="en-US" dirty="0"/>
              <a:t>Divide each frequency by the total # of values. Be sure to make an absolute reference using the F4 key.</a:t>
            </a:r>
          </a:p>
          <a:p>
            <a:r>
              <a:rPr lang="en-US" dirty="0"/>
              <a:t>Now make your graph as before.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448751"/>
              </p:ext>
            </p:extLst>
          </p:nvPr>
        </p:nvGraphicFramePr>
        <p:xfrm>
          <a:off x="10508566" y="154114"/>
          <a:ext cx="1683433" cy="3812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5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value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rel freq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56264"/>
              </p:ext>
            </p:extLst>
          </p:nvPr>
        </p:nvGraphicFramePr>
        <p:xfrm>
          <a:off x="3559125" y="0"/>
          <a:ext cx="6105379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168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89" y="154109"/>
            <a:ext cx="2692791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Cumulative</a:t>
            </a:r>
            <a:br>
              <a:rPr lang="en-US" dirty="0"/>
            </a:br>
            <a:r>
              <a:rPr lang="en-US" dirty="0"/>
              <a:t>Relative</a:t>
            </a:r>
            <a:br>
              <a:rPr lang="en-US" dirty="0"/>
            </a:br>
            <a:r>
              <a:rPr lang="en-US" dirty="0"/>
              <a:t>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89" y="3896750"/>
            <a:ext cx="10050194" cy="2827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Sometimes, we find and display a running sum of the frequencies</a:t>
            </a:r>
          </a:p>
          <a:p>
            <a:r>
              <a:rPr lang="en-US" dirty="0"/>
              <a:t>To make table, insert new column. Add new </a:t>
            </a:r>
            <a:r>
              <a:rPr lang="en-US" dirty="0" err="1"/>
              <a:t>rel</a:t>
            </a:r>
            <a:r>
              <a:rPr lang="en-US" dirty="0"/>
              <a:t> </a:t>
            </a:r>
            <a:r>
              <a:rPr lang="en-US" dirty="0" err="1"/>
              <a:t>freq</a:t>
            </a:r>
            <a:r>
              <a:rPr lang="en-US" dirty="0"/>
              <a:t> to the previous cum rel. freq. These references are both relative (local).</a:t>
            </a:r>
          </a:p>
          <a:p>
            <a:r>
              <a:rPr lang="en-US" dirty="0"/>
              <a:t>Notes:</a:t>
            </a:r>
          </a:p>
          <a:p>
            <a:pPr lvl="1"/>
            <a:r>
              <a:rPr lang="en-US" dirty="0"/>
              <a:t>Graph (ogive) is weakly increasing (never goes down)</a:t>
            </a:r>
          </a:p>
          <a:p>
            <a:pPr lvl="1"/>
            <a:r>
              <a:rPr lang="en-US" dirty="0"/>
              <a:t>last value will always have a cum </a:t>
            </a:r>
            <a:r>
              <a:rPr lang="en-US" dirty="0" err="1"/>
              <a:t>rel</a:t>
            </a:r>
            <a:r>
              <a:rPr lang="en-US" dirty="0"/>
              <a:t> </a:t>
            </a:r>
            <a:r>
              <a:rPr lang="en-US" dirty="0" err="1"/>
              <a:t>freq</a:t>
            </a:r>
            <a:r>
              <a:rPr lang="en-US" dirty="0"/>
              <a:t> of 100%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56264"/>
              </p:ext>
            </p:extLst>
          </p:nvPr>
        </p:nvGraphicFramePr>
        <p:xfrm>
          <a:off x="3559125" y="0"/>
          <a:ext cx="6105379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479858"/>
              </p:ext>
            </p:extLst>
          </p:nvPr>
        </p:nvGraphicFramePr>
        <p:xfrm>
          <a:off x="3711525" y="152400"/>
          <a:ext cx="6105379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376278"/>
              </p:ext>
            </p:extLst>
          </p:nvPr>
        </p:nvGraphicFramePr>
        <p:xfrm>
          <a:off x="3078479" y="152400"/>
          <a:ext cx="5840437" cy="374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460931"/>
              </p:ext>
            </p:extLst>
          </p:nvPr>
        </p:nvGraphicFramePr>
        <p:xfrm>
          <a:off x="10145150" y="456902"/>
          <a:ext cx="1919264" cy="412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9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31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value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cum rel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94%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98%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21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89" y="154109"/>
            <a:ext cx="2692791" cy="1325563"/>
          </a:xfrm>
        </p:spPr>
        <p:txBody>
          <a:bodyPr/>
          <a:lstStyle/>
          <a:p>
            <a:r>
              <a:rPr lang="en-US" dirty="0"/>
              <a:t>Pie charts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89" y="3436376"/>
            <a:ext cx="10050194" cy="34216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Closely related to relative frequency graphs are pie charts. To make </a:t>
            </a:r>
          </a:p>
          <a:p>
            <a:r>
              <a:rPr lang="en-US" dirty="0"/>
              <a:t>Select your table and insert scatter plot.</a:t>
            </a:r>
          </a:p>
          <a:p>
            <a:r>
              <a:rPr lang="en-US" dirty="0"/>
              <a:t>Change chart type to pie.</a:t>
            </a:r>
          </a:p>
          <a:p>
            <a:r>
              <a:rPr lang="en-US" dirty="0"/>
              <a:t>On the design tab, select from among various styles.</a:t>
            </a:r>
          </a:p>
          <a:p>
            <a:pPr marL="0" indent="0">
              <a:buNone/>
            </a:pPr>
            <a:r>
              <a:rPr lang="en-US" dirty="0"/>
              <a:t>This particular table is not really amenable to a pie chart due to the 3 low relative frequencies corresponding to the values 6, 8 and 9.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448751"/>
              </p:ext>
            </p:extLst>
          </p:nvPr>
        </p:nvGraphicFramePr>
        <p:xfrm>
          <a:off x="10508566" y="154114"/>
          <a:ext cx="1683433" cy="3812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5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value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rel freq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011244"/>
              </p:ext>
            </p:extLst>
          </p:nvPr>
        </p:nvGraphicFramePr>
        <p:xfrm>
          <a:off x="2972385" y="108072"/>
          <a:ext cx="6762457" cy="332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195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807688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Table 2.4: murder weapons</a:t>
            </a:r>
            <a:br>
              <a:rPr lang="en-US" dirty="0"/>
            </a:br>
            <a:r>
              <a:rPr lang="en-US" dirty="0"/>
              <a:t>for large Midwestern city 1985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819868"/>
              </p:ext>
            </p:extLst>
          </p:nvPr>
        </p:nvGraphicFramePr>
        <p:xfrm>
          <a:off x="7645888" y="365125"/>
          <a:ext cx="3959958" cy="2504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1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8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Type of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Percentage of murders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weapon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caused by this weapon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Handgun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Knife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Shotgun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Rifle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Personal weapon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Other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743248"/>
              </p:ext>
            </p:extLst>
          </p:nvPr>
        </p:nvGraphicFramePr>
        <p:xfrm>
          <a:off x="154488" y="1940242"/>
          <a:ext cx="6949697" cy="4530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48245" y="3685735"/>
            <a:ext cx="38123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Note: For the Excel work, since categories are not numbers, you can go directly to pie chart, rather than going to a scatter plot first.</a:t>
            </a:r>
          </a:p>
        </p:txBody>
      </p:sp>
    </p:spTree>
    <p:extLst>
      <p:ext uri="{BB962C8B-B14F-4D97-AF65-F5344CB8AC3E}">
        <p14:creationId xmlns:p14="http://schemas.microsoft.com/office/powerpoint/2010/main" val="59869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52" y="0"/>
            <a:ext cx="10515600" cy="1325563"/>
          </a:xfrm>
        </p:spPr>
        <p:txBody>
          <a:bodyPr/>
          <a:lstStyle/>
          <a:p>
            <a:r>
              <a:rPr lang="en-US" dirty="0"/>
              <a:t>Grouped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252" y="1325563"/>
            <a:ext cx="10515600" cy="4920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make a pie chart for our sick days data, we have several low values and many categories, so we group by pairs for example: 0-1, 2-3,…,8-9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columns for left endpoints, right endpoints and concatenate to get </a:t>
            </a:r>
            <a:r>
              <a:rPr lang="en-US" dirty="0" err="1"/>
              <a:t>labelings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Instead of using “</a:t>
            </a:r>
            <a:r>
              <a:rPr lang="en-US" dirty="0" err="1"/>
              <a:t>countif</a:t>
            </a:r>
            <a:r>
              <a:rPr lang="en-US" dirty="0"/>
              <a:t>”, use “frequency”. Be sure to input the right endpoints.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typing formula, have target cells selected and press ctrl-shift + enter to fill the cells. This is an </a:t>
            </a:r>
            <a:r>
              <a:rPr lang="en-US" b="1" dirty="0"/>
              <a:t>array computation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Once the grouped frequency table has been create, make the graphs as before.</a:t>
            </a:r>
          </a:p>
        </p:txBody>
      </p:sp>
    </p:spTree>
    <p:extLst>
      <p:ext uri="{BB962C8B-B14F-4D97-AF65-F5344CB8AC3E}">
        <p14:creationId xmlns:p14="http://schemas.microsoft.com/office/powerpoint/2010/main" val="23569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portion of employees taking given range of sick days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597745"/>
              </p:ext>
            </p:extLst>
          </p:nvPr>
        </p:nvGraphicFramePr>
        <p:xfrm>
          <a:off x="956604" y="1220714"/>
          <a:ext cx="7399605" cy="5475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802740"/>
              </p:ext>
            </p:extLst>
          </p:nvPr>
        </p:nvGraphicFramePr>
        <p:xfrm>
          <a:off x="8932397" y="1825625"/>
          <a:ext cx="2631245" cy="4080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3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8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5920"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u="none" strike="noStrike">
                          <a:effectLst/>
                        </a:rPr>
                        <a:t>label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u="none" strike="noStrike">
                          <a:effectLst/>
                        </a:rPr>
                        <a:t>freq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920"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u="none" strike="noStrike">
                          <a:effectLst/>
                        </a:rPr>
                        <a:t>0-1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u="none" strike="noStrike">
                          <a:effectLst/>
                        </a:rPr>
                        <a:t>20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920"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u="none" strike="noStrike">
                          <a:effectLst/>
                        </a:rPr>
                        <a:t>2-3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u="none" strike="noStrike">
                          <a:effectLst/>
                        </a:rPr>
                        <a:t>9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920"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u="none" strike="noStrike">
                          <a:effectLst/>
                        </a:rPr>
                        <a:t>4-5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u="none" strike="noStrike">
                          <a:effectLst/>
                        </a:rPr>
                        <a:t>13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920"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u="none" strike="noStrike">
                          <a:effectLst/>
                        </a:rPr>
                        <a:t>6-7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u="none" strike="noStrike">
                          <a:effectLst/>
                        </a:rPr>
                        <a:t>5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920"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u="none" strike="noStrike">
                          <a:effectLst/>
                        </a:rPr>
                        <a:t>8-9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u="none" strike="noStrike" dirty="0">
                          <a:effectLst/>
                        </a:rPr>
                        <a:t>3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985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77649"/>
            <a:ext cx="10515600" cy="31684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Given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Frequency table or a grouped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With between 5 and 12 categories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Numerical input data</a:t>
            </a:r>
          </a:p>
          <a:p>
            <a:pPr marL="0" indent="0">
              <a:buNone/>
            </a:pPr>
            <a:r>
              <a:rPr lang="en-US" dirty="0"/>
              <a:t>We form </a:t>
            </a:r>
            <a:r>
              <a:rPr lang="en-US" b="1" dirty="0"/>
              <a:t>histogram</a:t>
            </a:r>
            <a:r>
              <a:rPr lang="en-US" dirty="0"/>
              <a:t> by making a column graph and narrowing the gap to between 0 and 10%. We have used the previous pie chart table.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458267"/>
              </p:ext>
            </p:extLst>
          </p:nvPr>
        </p:nvGraphicFramePr>
        <p:xfrm>
          <a:off x="4115093" y="0"/>
          <a:ext cx="7617362" cy="3854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22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Symmetry and skewing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3329" y="1846925"/>
            <a:ext cx="9193034" cy="358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19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en-US" dirty="0"/>
              <a:t>Uniformly distributed vs bell shaped vs concentrated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1642" y="1585991"/>
            <a:ext cx="9907940" cy="383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953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Existence of gaps, clusters, outliers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0831" y="2233104"/>
            <a:ext cx="10211408" cy="391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95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Example 2.1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1774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# of sick days taken by each of 50 workers in a given company:</a:t>
            </a:r>
          </a:p>
          <a:p>
            <a:pPr marL="457200" lvl="1" indent="0">
              <a:buNone/>
            </a:pPr>
            <a:r>
              <a:rPr lang="en-US" dirty="0"/>
              <a:t>2, 2, 0, 0, 5, 8, 3, 4, 1, 0, 0, 7, 1, 7, 1, 5, 4, 0, 4, 0, 1, 8, 9, 7, 0, 1, 7, 2, 5, 5, 4, 3, 3, 0, 0, 2, 5, 1, 3, 0, 1, 0, 2, 4, 5, 0, 5, 7, 5, 1</a:t>
            </a:r>
          </a:p>
          <a:p>
            <a:r>
              <a:rPr lang="en-US" dirty="0"/>
              <a:t>Once the data has been sorted and divided in half: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7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7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7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7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7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8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8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9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quickly characterize it.</a:t>
            </a:r>
          </a:p>
          <a:p>
            <a:pPr lvl="1"/>
            <a:r>
              <a:rPr lang="en-US" dirty="0"/>
              <a:t>What is the range? (both the interval whose left </a:t>
            </a:r>
            <a:r>
              <a:rPr lang="en-US" dirty="0" err="1"/>
              <a:t>endpt</a:t>
            </a:r>
            <a:r>
              <a:rPr lang="en-US" dirty="0"/>
              <a:t> is the min and whose right </a:t>
            </a:r>
            <a:r>
              <a:rPr lang="en-US" dirty="0" err="1"/>
              <a:t>endpt</a:t>
            </a:r>
            <a:r>
              <a:rPr lang="en-US" dirty="0"/>
              <a:t> is the max and the value max-min+1 are useful)</a:t>
            </a:r>
          </a:p>
          <a:p>
            <a:pPr lvl="1"/>
            <a:r>
              <a:rPr lang="en-US" dirty="0"/>
              <a:t>What is the mode? (most common data value or set of values)</a:t>
            </a:r>
          </a:p>
          <a:p>
            <a:pPr lvl="1"/>
            <a:r>
              <a:rPr lang="en-US" dirty="0"/>
              <a:t>What is the median? (data value in the middle or </a:t>
            </a:r>
            <a:r>
              <a:rPr lang="en-US" dirty="0" err="1"/>
              <a:t>ave</a:t>
            </a:r>
            <a:r>
              <a:rPr lang="en-US" dirty="0"/>
              <a:t> of 2 straddling middle)</a:t>
            </a:r>
          </a:p>
          <a:p>
            <a:r>
              <a:rPr lang="en-US" dirty="0"/>
              <a:t>How can we process the data and display it so that we can get a better sense of its distribution?</a:t>
            </a:r>
          </a:p>
        </p:txBody>
      </p:sp>
    </p:spTree>
    <p:extLst>
      <p:ext uri="{BB962C8B-B14F-4D97-AF65-F5344CB8AC3E}">
        <p14:creationId xmlns:p14="http://schemas.microsoft.com/office/powerpoint/2010/main" val="42791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 and leaf plots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16680" cy="4351338"/>
          </a:xfrm>
        </p:spPr>
        <p:txBody>
          <a:bodyPr>
            <a:normAutofit/>
          </a:bodyPr>
          <a:lstStyle/>
          <a:p>
            <a:r>
              <a:rPr lang="en-US" dirty="0"/>
              <a:t>Weights of attendees at a sporting event.</a:t>
            </a:r>
          </a:p>
          <a:p>
            <a:r>
              <a:rPr lang="en-US" dirty="0"/>
              <a:t>I prefer to just see digits (no commas)</a:t>
            </a:r>
          </a:p>
          <a:p>
            <a:r>
              <a:rPr lang="en-US" dirty="0"/>
              <a:t>You may have multiple appearance of stems for more detail, by dividing intervals into groups of 5 rather 10. </a:t>
            </a:r>
          </a:p>
          <a:p>
            <a:r>
              <a:rPr lang="en-US" dirty="0"/>
              <a:t>Use legend for clarity.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6030" y="623247"/>
            <a:ext cx="5497770" cy="590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13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736470" cy="1325563"/>
          </a:xfrm>
        </p:spPr>
        <p:txBody>
          <a:bodyPr/>
          <a:lstStyle/>
          <a:p>
            <a:r>
              <a:rPr lang="en-US" dirty="0"/>
              <a:t>Same diagram</a:t>
            </a:r>
            <a:br>
              <a:rPr lang="en-US" dirty="0"/>
            </a:br>
            <a:r>
              <a:rPr lang="en-US" dirty="0"/>
              <a:t>done in Excel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1215" y="309488"/>
            <a:ext cx="7117649" cy="623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777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Frequency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3015"/>
            <a:ext cx="7364896" cy="5317297"/>
          </a:xfrm>
        </p:spPr>
        <p:txBody>
          <a:bodyPr>
            <a:normAutofit fontScale="92500"/>
          </a:bodyPr>
          <a:lstStyle/>
          <a:p>
            <a:r>
              <a:rPr lang="en-US" dirty="0"/>
              <a:t>Given data set with limited number of outcomes (in our example the numbers 0-9), most basic way of processing the data is to form a </a:t>
            </a:r>
            <a:r>
              <a:rPr lang="en-US" b="1" dirty="0"/>
              <a:t>frequency table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dirty="0"/>
              <a:t>how many 0’s? 1’s? etc. </a:t>
            </a:r>
          </a:p>
          <a:p>
            <a:r>
              <a:rPr lang="en-US" dirty="0"/>
              <a:t>Put your data into a spreadsheet. Excel has a convenient </a:t>
            </a:r>
            <a:r>
              <a:rPr lang="en-US" b="1" dirty="0"/>
              <a:t>text to columns </a:t>
            </a:r>
            <a:r>
              <a:rPr lang="en-US" dirty="0"/>
              <a:t>feature.</a:t>
            </a:r>
          </a:p>
          <a:p>
            <a:r>
              <a:rPr lang="en-US" b="1" dirty="0"/>
              <a:t>Copy-paste special</a:t>
            </a:r>
            <a:r>
              <a:rPr lang="en-US" dirty="0"/>
              <a:t> to transpose the data from a row to a column. </a:t>
            </a:r>
            <a:r>
              <a:rPr lang="en-US" b="1" dirty="0"/>
              <a:t>Sort</a:t>
            </a:r>
            <a:r>
              <a:rPr lang="en-US" dirty="0"/>
              <a:t> to see range.</a:t>
            </a:r>
          </a:p>
          <a:p>
            <a:r>
              <a:rPr lang="en-US" dirty="0"/>
              <a:t>Use a formula with the </a:t>
            </a:r>
            <a:r>
              <a:rPr lang="en-US" b="1" dirty="0" err="1"/>
              <a:t>countif</a:t>
            </a:r>
            <a:r>
              <a:rPr lang="en-US" dirty="0"/>
              <a:t> function</a:t>
            </a:r>
          </a:p>
          <a:p>
            <a:r>
              <a:rPr lang="en-US" dirty="0"/>
              <a:t>Get range of numbers by starting the pattern (e.g. 0, 1) and then using the fill handle to complete.</a:t>
            </a:r>
          </a:p>
          <a:p>
            <a:r>
              <a:rPr lang="en-US" dirty="0"/>
              <a:t>See the excel file. Result is displayed on right-&gt;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20219"/>
              </p:ext>
            </p:extLst>
          </p:nvPr>
        </p:nvGraphicFramePr>
        <p:xfrm>
          <a:off x="8693426" y="327122"/>
          <a:ext cx="2660374" cy="5966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1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value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freq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9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total #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50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66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frequency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3839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With the table, we can quickly answer questions. How many workers had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at least 1 day of sick leave?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between 3 and 5 days of sick leave?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How many workers had more than 5 days of sick leave?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365957"/>
              </p:ext>
            </p:extLst>
          </p:nvPr>
        </p:nvGraphicFramePr>
        <p:xfrm>
          <a:off x="8693426" y="327122"/>
          <a:ext cx="2660374" cy="5966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1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value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freq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9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total #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50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90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246" y="192847"/>
            <a:ext cx="4792320" cy="1325563"/>
          </a:xfrm>
        </p:spPr>
        <p:txBody>
          <a:bodyPr/>
          <a:lstStyle/>
          <a:p>
            <a:r>
              <a:rPr lang="en-US" dirty="0"/>
              <a:t>Example 2.1: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573" y="2506662"/>
            <a:ext cx="10995991" cy="3880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Note: nomenclature for graphs differs between our textbook and Excel.</a:t>
            </a:r>
          </a:p>
          <a:p>
            <a:pPr marL="0" indent="0">
              <a:buNone/>
            </a:pPr>
            <a:r>
              <a:rPr lang="en-US" dirty="0"/>
              <a:t>Let’s start with Ross’s “line graph”, aka, ball and stick graph. Excel does not have ready-made capability to make one.* Instead, we will use basic Excel tools to get a rough approximation of a ball and stick graph.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your data table and insert a scatter plot.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 design tab, “change chart type” to column graph (just basic one).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Click on a column and adjust gap width to its max (500%). Voila!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sz="2400" dirty="0"/>
              <a:t>There are macros you can download to get professionally-looking ones.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729477"/>
              </p:ext>
            </p:extLst>
          </p:nvPr>
        </p:nvGraphicFramePr>
        <p:xfrm>
          <a:off x="4969566" y="192847"/>
          <a:ext cx="6234525" cy="221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574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438378" cy="1325563"/>
          </a:xfrm>
        </p:spPr>
        <p:txBody>
          <a:bodyPr>
            <a:normAutofit/>
          </a:bodyPr>
          <a:lstStyle/>
          <a:p>
            <a:r>
              <a:rPr lang="en-US" dirty="0"/>
              <a:t>Example 2.1:</a:t>
            </a:r>
            <a:br>
              <a:rPr lang="en-US" dirty="0"/>
            </a:br>
            <a:r>
              <a:rPr lang="en-US" dirty="0"/>
              <a:t>graphs(cont.)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46917"/>
            <a:ext cx="10781715" cy="18569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Next is Ross’s “bar graph”, known in Excel as the column graph. As before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your data table and insert a scatter plot.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 design tab, “change chart type” to column graph.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 the design tab, you may select from various styles.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453705"/>
              </p:ext>
            </p:extLst>
          </p:nvPr>
        </p:nvGraphicFramePr>
        <p:xfrm>
          <a:off x="4471180" y="509953"/>
          <a:ext cx="6389077" cy="3668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068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339905" cy="1325563"/>
          </a:xfrm>
        </p:spPr>
        <p:txBody>
          <a:bodyPr/>
          <a:lstStyle/>
          <a:p>
            <a:r>
              <a:rPr lang="en-US" dirty="0"/>
              <a:t>Example 2.1:</a:t>
            </a:r>
            <a:br>
              <a:rPr lang="en-US" dirty="0"/>
            </a:br>
            <a:r>
              <a:rPr lang="en-US" dirty="0"/>
              <a:t>graphs(cont.)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74930"/>
            <a:ext cx="10515600" cy="20289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Third is Ross’s “frequency polygon” aka line graph.</a:t>
            </a:r>
          </a:p>
          <a:p>
            <a:r>
              <a:rPr lang="en-US" dirty="0"/>
              <a:t>Select data table.</a:t>
            </a:r>
          </a:p>
          <a:p>
            <a:r>
              <a:rPr lang="en-US" dirty="0"/>
              <a:t>Insert scatter plot, but this time select the style that will give you a line graph, i.e., straight lines connecting each data point.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0452459"/>
              </p:ext>
            </p:extLst>
          </p:nvPr>
        </p:nvGraphicFramePr>
        <p:xfrm>
          <a:off x="4308560" y="309562"/>
          <a:ext cx="7156609" cy="3865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978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graphs and their names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148405"/>
              </p:ext>
            </p:extLst>
          </p:nvPr>
        </p:nvGraphicFramePr>
        <p:xfrm>
          <a:off x="838200" y="1825625"/>
          <a:ext cx="105156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9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0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Ross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Excel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Very</a:t>
                      </a:r>
                      <a:r>
                        <a:rPr lang="en-US" sz="2800" baseline="0" dirty="0"/>
                        <a:t> narrow column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Ball</a:t>
                      </a:r>
                      <a:r>
                        <a:rPr lang="en-US" sz="2800" baseline="0" dirty="0"/>
                        <a:t> &amp; stick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Bar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Column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Height</a:t>
                      </a:r>
                      <a:r>
                        <a:rPr lang="en-US" sz="2800" baseline="0" dirty="0"/>
                        <a:t> of columns is frequency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Frequency polygon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Scatter</a:t>
                      </a:r>
                      <a:r>
                        <a:rPr lang="en-US" sz="2800" baseline="0" dirty="0"/>
                        <a:t> (choose appropriate style)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/>
                        <a:t>Data points are p</a:t>
                      </a:r>
                      <a:r>
                        <a:rPr lang="en-US" sz="2800" dirty="0"/>
                        <a:t>lotted</a:t>
                      </a:r>
                      <a:r>
                        <a:rPr lang="en-US" sz="2800" baseline="0" dirty="0"/>
                        <a:t> &amp;</a:t>
                      </a:r>
                    </a:p>
                    <a:p>
                      <a:r>
                        <a:rPr lang="en-US" sz="2800" baseline="0" dirty="0"/>
                        <a:t>connected by straight lines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040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985"/>
          <a:stretch/>
        </p:blipFill>
        <p:spPr>
          <a:xfrm>
            <a:off x="1584995" y="1899138"/>
            <a:ext cx="9710591" cy="27251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distribution symmetric? </a:t>
            </a:r>
            <a:br>
              <a:rPr lang="en-US" dirty="0"/>
            </a:br>
            <a:r>
              <a:rPr lang="en-US" dirty="0"/>
              <a:t>If not, what is the skewing?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986" y="1887635"/>
            <a:ext cx="10515600" cy="4892992"/>
          </a:xfrm>
        </p:spPr>
        <p:txBody>
          <a:bodyPr>
            <a:normAutofit/>
          </a:bodyPr>
          <a:lstStyle/>
          <a:p>
            <a:r>
              <a:rPr lang="en-US" dirty="0"/>
              <a:t>Here are 3 examples: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3</a:t>
            </a:r>
            <a:r>
              <a:rPr lang="en-US" baseline="30000" dirty="0"/>
              <a:t>rd</a:t>
            </a:r>
            <a:r>
              <a:rPr lang="en-US" dirty="0"/>
              <a:t> one, tail only on the left. Hence, it is left-skewed.</a:t>
            </a:r>
          </a:p>
          <a:p>
            <a:pPr marL="0" indent="0">
              <a:buNone/>
            </a:pPr>
            <a:r>
              <a:rPr lang="en-US" dirty="0"/>
              <a:t>Look back on the graphs for example 2.1:</a:t>
            </a:r>
          </a:p>
          <a:p>
            <a:r>
              <a:rPr lang="en-US" dirty="0"/>
              <a:t> What can you say about symmetry? Skewing?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9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1378</Words>
  <Application>Microsoft Office PowerPoint</Application>
  <PresentationFormat>Widescreen</PresentationFormat>
  <Paragraphs>283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MAT 1372 Statistics with Probability </vt:lpstr>
      <vt:lpstr>Example 2.1</vt:lpstr>
      <vt:lpstr>Frequency table</vt:lpstr>
      <vt:lpstr>Using the frequency table</vt:lpstr>
      <vt:lpstr>Example 2.1: graphs</vt:lpstr>
      <vt:lpstr>Example 2.1: graphs(cont.) </vt:lpstr>
      <vt:lpstr>Example 2.1: graphs(cont.) </vt:lpstr>
      <vt:lpstr>Summary of graphs and their names</vt:lpstr>
      <vt:lpstr>Is the distribution symmetric?  If not, what is the skewing?</vt:lpstr>
      <vt:lpstr>Relative frequency</vt:lpstr>
      <vt:lpstr>Cumulative Relative frequency</vt:lpstr>
      <vt:lpstr>Pie charts</vt:lpstr>
      <vt:lpstr>Table 2.4: murder weapons for large Midwestern city 1985</vt:lpstr>
      <vt:lpstr>Grouped data</vt:lpstr>
      <vt:lpstr>portion of employees taking given range of sick days</vt:lpstr>
      <vt:lpstr>Histogram</vt:lpstr>
      <vt:lpstr>Symmetry and skewing</vt:lpstr>
      <vt:lpstr>Uniformly distributed vs bell shaped vs concentrated</vt:lpstr>
      <vt:lpstr>Existence of gaps, clusters, outliers</vt:lpstr>
      <vt:lpstr>Stem and leaf plots</vt:lpstr>
      <vt:lpstr>Same diagram done in Excel</vt:lpstr>
    </vt:vector>
  </TitlesOfParts>
  <Company>Next Step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Statistics with Probability</dc:title>
  <dc:creator>Ezra Halleck</dc:creator>
  <cp:lastModifiedBy>Ezra Halleck</cp:lastModifiedBy>
  <cp:revision>36</cp:revision>
  <dcterms:created xsi:type="dcterms:W3CDTF">2016-08-30T12:16:20Z</dcterms:created>
  <dcterms:modified xsi:type="dcterms:W3CDTF">2018-01-31T17:50:37Z</dcterms:modified>
</cp:coreProperties>
</file>