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ontserrat" panose="020B0604020202020204" charset="0"/>
      <p:regular r:id="rId23"/>
      <p:bold r:id="rId24"/>
      <p:italic r:id="rId25"/>
      <p:boldItalic r:id="rId26"/>
    </p:embeddedFont>
    <p:embeddedFont>
      <p:font typeface="Oswald"/>
      <p:regular r:id="rId27"/>
      <p:bold r:id="rId28"/>
    </p:embeddedFont>
    <p:embeddedFont>
      <p:font typeface="Playfair Display"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356E47-A0ED-4E18-9A43-0478F3B9B260}">
  <a:tblStyle styleId="{D9356E47-A0ED-4E18-9A43-0478F3B9B26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7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Shape 50"/>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Shape 5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Shape 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Shape 41"/>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Shape 4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983775"/>
            <a:ext cx="8455500" cy="19170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a:t>    Calories Vs Fat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800" b="1"/>
          </a:p>
          <a:p>
            <a:pPr marL="0" lvl="0" indent="0">
              <a:spcBef>
                <a:spcPts val="1600"/>
              </a:spcBef>
              <a:spcAft>
                <a:spcPts val="0"/>
              </a:spcAft>
              <a:buNone/>
            </a:pPr>
            <a:endParaRPr sz="1800" b="1"/>
          </a:p>
          <a:p>
            <a:pPr marL="0" lvl="0" indent="0">
              <a:spcBef>
                <a:spcPts val="1600"/>
              </a:spcBef>
              <a:spcAft>
                <a:spcPts val="1600"/>
              </a:spcAft>
              <a:buNone/>
            </a:pPr>
            <a:r>
              <a:rPr lang="en" sz="1800" b="1"/>
              <a:t>We think that the higher the fat content in (g) per serving in snacks will have a higher caloric value</a:t>
            </a:r>
            <a:endParaRPr sz="1600"/>
          </a:p>
        </p:txBody>
      </p:sp>
      <p:sp>
        <p:nvSpPr>
          <p:cNvPr id="114" name="Shape 114"/>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a:t>Variables that may affect the outcome...</a:t>
            </a:r>
            <a:endParaRPr sz="1800" b="1"/>
          </a:p>
          <a:p>
            <a:pPr marL="457200" lvl="0" indent="-330200" rtl="0">
              <a:spcBef>
                <a:spcPts val="1600"/>
              </a:spcBef>
              <a:spcAft>
                <a:spcPts val="0"/>
              </a:spcAft>
              <a:buSzPts val="1600"/>
              <a:buChar char="●"/>
            </a:pPr>
            <a:r>
              <a:rPr lang="en" sz="1600"/>
              <a:t>Empty calories</a:t>
            </a:r>
            <a:endParaRPr sz="1600"/>
          </a:p>
          <a:p>
            <a:pPr marL="457200" lvl="0" indent="-330200" rtl="0">
              <a:spcBef>
                <a:spcPts val="0"/>
              </a:spcBef>
              <a:spcAft>
                <a:spcPts val="0"/>
              </a:spcAft>
              <a:buSzPts val="1600"/>
              <a:buChar char="●"/>
            </a:pPr>
            <a:r>
              <a:rPr lang="en" sz="1600"/>
              <a:t>Processed and unprocessed foods</a:t>
            </a:r>
            <a:endParaRPr sz="1600"/>
          </a:p>
          <a:p>
            <a:pPr marL="457200" lvl="0" indent="-330200">
              <a:spcBef>
                <a:spcPts val="0"/>
              </a:spcBef>
              <a:spcAft>
                <a:spcPts val="0"/>
              </a:spcAft>
              <a:buSzPts val="1600"/>
              <a:buChar char="●"/>
            </a:pPr>
            <a:r>
              <a:rPr lang="en" sz="1600"/>
              <a:t>Serving size</a:t>
            </a:r>
            <a:endParaRPr sz="1600"/>
          </a:p>
        </p:txBody>
      </p:sp>
      <p:sp>
        <p:nvSpPr>
          <p:cNvPr id="115" name="Shape 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Hypothesis support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1000"/>
                                        <p:tgtEl>
                                          <p:spTgt spid="1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1000"/>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1784975" y="235975"/>
            <a:ext cx="5998800" cy="588000"/>
          </a:xfrm>
          <a:prstGeom prst="rect">
            <a:avLst/>
          </a:prstGeom>
          <a:solidFill>
            <a:schemeClr val="lt1"/>
          </a:solidFill>
        </p:spPr>
        <p:txBody>
          <a:bodyPr spcFirstLastPara="1" wrap="square" lIns="91425" tIns="91425" rIns="91425" bIns="91425" anchor="ctr" anchorCtr="0">
            <a:noAutofit/>
          </a:bodyPr>
          <a:lstStyle/>
          <a:p>
            <a:pPr marL="914400" lvl="0" indent="0">
              <a:spcBef>
                <a:spcPts val="0"/>
              </a:spcBef>
              <a:spcAft>
                <a:spcPts val="0"/>
              </a:spcAft>
              <a:buNone/>
            </a:pPr>
            <a:r>
              <a:rPr lang="en" sz="3000"/>
              <a:t>Experimental Data</a:t>
            </a:r>
            <a:endParaRPr sz="3000"/>
          </a:p>
        </p:txBody>
      </p:sp>
      <p:graphicFrame>
        <p:nvGraphicFramePr>
          <p:cNvPr id="121" name="Shape 121"/>
          <p:cNvGraphicFramePr/>
          <p:nvPr/>
        </p:nvGraphicFramePr>
        <p:xfrm>
          <a:off x="948775" y="1874900"/>
          <a:ext cx="2620200" cy="2986830"/>
        </p:xfrm>
        <a:graphic>
          <a:graphicData uri="http://schemas.openxmlformats.org/drawingml/2006/table">
            <a:tbl>
              <a:tblPr>
                <a:noFill/>
                <a:tableStyleId>{D9356E47-A0ED-4E18-9A43-0478F3B9B260}</a:tableStyleId>
              </a:tblPr>
              <a:tblGrid>
                <a:gridCol w="1310100">
                  <a:extLst>
                    <a:ext uri="{9D8B030D-6E8A-4147-A177-3AD203B41FA5}">
                      <a16:colId xmlns:a16="http://schemas.microsoft.com/office/drawing/2014/main" val="20000"/>
                    </a:ext>
                  </a:extLst>
                </a:gridCol>
                <a:gridCol w="1310100">
                  <a:extLst>
                    <a:ext uri="{9D8B030D-6E8A-4147-A177-3AD203B41FA5}">
                      <a16:colId xmlns:a16="http://schemas.microsoft.com/office/drawing/2014/main" val="20001"/>
                    </a:ext>
                  </a:extLst>
                </a:gridCol>
              </a:tblGrid>
              <a:tr h="583975">
                <a:tc>
                  <a:txBody>
                    <a:bodyPr/>
                    <a:lstStyle/>
                    <a:p>
                      <a:pPr marL="0" lvl="0" indent="0" rtl="0">
                        <a:spcBef>
                          <a:spcPts val="0"/>
                        </a:spcBef>
                        <a:spcAft>
                          <a:spcPts val="0"/>
                        </a:spcAft>
                        <a:buNone/>
                      </a:pPr>
                      <a:r>
                        <a:rPr lang="en">
                          <a:latin typeface="Playfair Display"/>
                          <a:ea typeface="Playfair Display"/>
                          <a:cs typeface="Playfair Display"/>
                          <a:sym typeface="Playfair Display"/>
                        </a:rPr>
                        <a:t>Bins (For Calories)</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Frequency</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0675">
                <a:tc>
                  <a:txBody>
                    <a:bodyPr/>
                    <a:lstStyle/>
                    <a:p>
                      <a:pPr marL="0" lvl="0" indent="0" rtl="0">
                        <a:spcBef>
                          <a:spcPts val="0"/>
                        </a:spcBef>
                        <a:spcAft>
                          <a:spcPts val="0"/>
                        </a:spcAft>
                        <a:buNone/>
                      </a:pPr>
                      <a:r>
                        <a:rPr lang="en">
                          <a:latin typeface="Playfair Display"/>
                          <a:ea typeface="Playfair Display"/>
                          <a:cs typeface="Playfair Display"/>
                          <a:sym typeface="Playfair Display"/>
                        </a:rPr>
                        <a:t>40-120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24</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0675">
                <a:tc>
                  <a:txBody>
                    <a:bodyPr/>
                    <a:lstStyle/>
                    <a:p>
                      <a:pPr marL="0" lvl="0" indent="0" rtl="0">
                        <a:spcBef>
                          <a:spcPts val="0"/>
                        </a:spcBef>
                        <a:spcAft>
                          <a:spcPts val="0"/>
                        </a:spcAft>
                        <a:buNone/>
                      </a:pPr>
                      <a:r>
                        <a:rPr lang="en">
                          <a:latin typeface="Playfair Display"/>
                          <a:ea typeface="Playfair Display"/>
                          <a:cs typeface="Playfair Display"/>
                          <a:sym typeface="Playfair Display"/>
                        </a:rPr>
                        <a:t>120-200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24</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0675">
                <a:tc>
                  <a:txBody>
                    <a:bodyPr/>
                    <a:lstStyle/>
                    <a:p>
                      <a:pPr marL="0" lvl="0" indent="0" rtl="0">
                        <a:spcBef>
                          <a:spcPts val="0"/>
                        </a:spcBef>
                        <a:spcAft>
                          <a:spcPts val="0"/>
                        </a:spcAft>
                        <a:buNone/>
                      </a:pPr>
                      <a:r>
                        <a:rPr lang="en">
                          <a:latin typeface="Playfair Display"/>
                          <a:ea typeface="Playfair Display"/>
                          <a:cs typeface="Playfair Display"/>
                          <a:sym typeface="Playfair Display"/>
                        </a:rPr>
                        <a:t>200-280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13</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0675">
                <a:tc>
                  <a:txBody>
                    <a:bodyPr/>
                    <a:lstStyle/>
                    <a:p>
                      <a:pPr marL="0" lvl="0" indent="0" rtl="0">
                        <a:spcBef>
                          <a:spcPts val="0"/>
                        </a:spcBef>
                        <a:spcAft>
                          <a:spcPts val="0"/>
                        </a:spcAft>
                        <a:buNone/>
                      </a:pPr>
                      <a:r>
                        <a:rPr lang="en">
                          <a:latin typeface="Playfair Display"/>
                          <a:ea typeface="Playfair Display"/>
                          <a:cs typeface="Playfair Display"/>
                          <a:sym typeface="Playfair Display"/>
                        </a:rPr>
                        <a:t>280-360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7</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0675">
                <a:tc>
                  <a:txBody>
                    <a:bodyPr/>
                    <a:lstStyle/>
                    <a:p>
                      <a:pPr marL="0" lvl="0" indent="0" rtl="0">
                        <a:spcBef>
                          <a:spcPts val="0"/>
                        </a:spcBef>
                        <a:spcAft>
                          <a:spcPts val="0"/>
                        </a:spcAft>
                        <a:buNone/>
                      </a:pPr>
                      <a:r>
                        <a:rPr lang="en">
                          <a:latin typeface="Playfair Display"/>
                          <a:ea typeface="Playfair Display"/>
                          <a:cs typeface="Playfair Display"/>
                          <a:sym typeface="Playfair Display"/>
                        </a:rPr>
                        <a:t>260-440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0675">
                <a:tc>
                  <a:txBody>
                    <a:bodyPr/>
                    <a:lstStyle/>
                    <a:p>
                      <a:pPr marL="0" lvl="0" indent="0" rtl="0">
                        <a:spcBef>
                          <a:spcPts val="0"/>
                        </a:spcBef>
                        <a:spcAft>
                          <a:spcPts val="0"/>
                        </a:spcAft>
                        <a:buNone/>
                      </a:pPr>
                      <a:r>
                        <a:rPr lang="en">
                          <a:latin typeface="Playfair Display"/>
                          <a:ea typeface="Playfair Display"/>
                          <a:cs typeface="Playfair Display"/>
                          <a:sym typeface="Playfair Display"/>
                        </a:rPr>
                        <a:t>440-520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22" name="Shape 122"/>
          <p:cNvSpPr txBox="1"/>
          <p:nvPr/>
        </p:nvSpPr>
        <p:spPr>
          <a:xfrm>
            <a:off x="601725" y="766928"/>
            <a:ext cx="2713800" cy="861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a:solidFill>
                  <a:srgbClr val="FFFFFF"/>
                </a:solidFill>
                <a:highlight>
                  <a:srgbClr val="FF00FF"/>
                </a:highlight>
                <a:latin typeface="Playfair Display"/>
                <a:ea typeface="Playfair Display"/>
                <a:cs typeface="Playfair Display"/>
                <a:sym typeface="Playfair Display"/>
              </a:rPr>
              <a:t> </a:t>
            </a:r>
            <a:r>
              <a:rPr lang="en" sz="4800">
                <a:solidFill>
                  <a:srgbClr val="FFFFFF"/>
                </a:solidFill>
                <a:highlight>
                  <a:srgbClr val="FF00FF"/>
                </a:highlight>
                <a:latin typeface="Playfair Display"/>
                <a:ea typeface="Playfair Display"/>
                <a:cs typeface="Playfair Display"/>
                <a:sym typeface="Playfair Display"/>
              </a:rPr>
              <a:t>Calories</a:t>
            </a:r>
            <a:endParaRPr sz="4800">
              <a:solidFill>
                <a:srgbClr val="FFFFFF"/>
              </a:solidFill>
              <a:highlight>
                <a:srgbClr val="FF00FF"/>
              </a:highlight>
              <a:latin typeface="Playfair Display"/>
              <a:ea typeface="Playfair Display"/>
              <a:cs typeface="Playfair Display"/>
              <a:sym typeface="Playfair Display"/>
            </a:endParaRPr>
          </a:p>
        </p:txBody>
      </p:sp>
      <p:graphicFrame>
        <p:nvGraphicFramePr>
          <p:cNvPr id="123" name="Shape 123"/>
          <p:cNvGraphicFramePr/>
          <p:nvPr/>
        </p:nvGraphicFramePr>
        <p:xfrm>
          <a:off x="4394075" y="889867"/>
          <a:ext cx="3763025" cy="4016940"/>
        </p:xfrm>
        <a:graphic>
          <a:graphicData uri="http://schemas.openxmlformats.org/drawingml/2006/table">
            <a:tbl>
              <a:tblPr>
                <a:noFill/>
                <a:tableStyleId>{D9356E47-A0ED-4E18-9A43-0478F3B9B260}</a:tableStyleId>
              </a:tblPr>
              <a:tblGrid>
                <a:gridCol w="1712675">
                  <a:extLst>
                    <a:ext uri="{9D8B030D-6E8A-4147-A177-3AD203B41FA5}">
                      <a16:colId xmlns:a16="http://schemas.microsoft.com/office/drawing/2014/main" val="20000"/>
                    </a:ext>
                  </a:extLst>
                </a:gridCol>
                <a:gridCol w="2050350">
                  <a:extLst>
                    <a:ext uri="{9D8B030D-6E8A-4147-A177-3AD203B41FA5}">
                      <a16:colId xmlns:a16="http://schemas.microsoft.com/office/drawing/2014/main" val="20001"/>
                    </a:ext>
                  </a:extLst>
                </a:gridCol>
              </a:tblGrid>
              <a:tr h="451050">
                <a:tc>
                  <a:txBody>
                    <a:bodyPr/>
                    <a:lstStyle/>
                    <a:p>
                      <a:pPr marL="0" lvl="0" indent="0" rtl="0">
                        <a:spcBef>
                          <a:spcPts val="0"/>
                        </a:spcBef>
                        <a:spcAft>
                          <a:spcPts val="0"/>
                        </a:spcAft>
                        <a:buNone/>
                      </a:pPr>
                      <a:r>
                        <a:rPr lang="en">
                          <a:latin typeface="Playfair Display"/>
                          <a:ea typeface="Playfair Display"/>
                          <a:cs typeface="Playfair Display"/>
                          <a:sym typeface="Playfair Display"/>
                        </a:rPr>
                        <a:t>Mean</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160.6507246</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69925">
                <a:tc>
                  <a:txBody>
                    <a:bodyPr/>
                    <a:lstStyle/>
                    <a:p>
                      <a:pPr marL="0" lvl="0" indent="0" rtl="0">
                        <a:spcBef>
                          <a:spcPts val="0"/>
                        </a:spcBef>
                        <a:spcAft>
                          <a:spcPts val="0"/>
                        </a:spcAft>
                        <a:buNone/>
                      </a:pPr>
                      <a:r>
                        <a:rPr lang="en">
                          <a:latin typeface="Playfair Display"/>
                          <a:ea typeface="Playfair Display"/>
                          <a:cs typeface="Playfair Display"/>
                          <a:sym typeface="Playfair Display"/>
                        </a:rPr>
                        <a:t>Range </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(41-485)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9925">
                <a:tc>
                  <a:txBody>
                    <a:bodyPr/>
                    <a:lstStyle/>
                    <a:p>
                      <a:pPr marL="0" lvl="0" indent="0" rtl="0">
                        <a:spcBef>
                          <a:spcPts val="0"/>
                        </a:spcBef>
                        <a:spcAft>
                          <a:spcPts val="0"/>
                        </a:spcAft>
                        <a:buNone/>
                      </a:pPr>
                      <a:r>
                        <a:rPr lang="en">
                          <a:latin typeface="Playfair Display"/>
                          <a:ea typeface="Playfair Display"/>
                          <a:cs typeface="Playfair Display"/>
                          <a:sym typeface="Playfair Display"/>
                        </a:rPr>
                        <a:t>Std</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81.50737899</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9925">
                <a:tc>
                  <a:txBody>
                    <a:bodyPr/>
                    <a:lstStyle/>
                    <a:p>
                      <a:pPr marL="0" lvl="0" indent="0" rtl="0">
                        <a:spcBef>
                          <a:spcPts val="0"/>
                        </a:spcBef>
                        <a:spcAft>
                          <a:spcPts val="0"/>
                        </a:spcAft>
                        <a:buNone/>
                      </a:pPr>
                      <a:r>
                        <a:rPr lang="en">
                          <a:latin typeface="Playfair Display"/>
                          <a:ea typeface="Playfair Display"/>
                          <a:cs typeface="Playfair Display"/>
                          <a:sym typeface="Playfair Display"/>
                        </a:rPr>
                        <a:t>Median</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150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9925">
                <a:tc>
                  <a:txBody>
                    <a:bodyPr/>
                    <a:lstStyle/>
                    <a:p>
                      <a:pPr marL="0" lvl="0" indent="0" rtl="0">
                        <a:spcBef>
                          <a:spcPts val="0"/>
                        </a:spcBef>
                        <a:spcAft>
                          <a:spcPts val="0"/>
                        </a:spcAft>
                        <a:buNone/>
                      </a:pPr>
                      <a:r>
                        <a:rPr lang="en">
                          <a:latin typeface="Playfair Display"/>
                          <a:ea typeface="Playfair Display"/>
                          <a:cs typeface="Playfair Display"/>
                          <a:sym typeface="Playfair Display"/>
                        </a:rPr>
                        <a:t>Q1</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100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9925">
                <a:tc>
                  <a:txBody>
                    <a:bodyPr/>
                    <a:lstStyle/>
                    <a:p>
                      <a:pPr marL="0" lvl="0" indent="0" rtl="0">
                        <a:spcBef>
                          <a:spcPts val="0"/>
                        </a:spcBef>
                        <a:spcAft>
                          <a:spcPts val="0"/>
                        </a:spcAft>
                        <a:buNone/>
                      </a:pPr>
                      <a:r>
                        <a:rPr lang="en">
                          <a:latin typeface="Playfair Display"/>
                          <a:ea typeface="Playfair Display"/>
                          <a:cs typeface="Playfair Display"/>
                          <a:sym typeface="Playfair Display"/>
                        </a:rPr>
                        <a:t>Q3</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202.5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9925">
                <a:tc>
                  <a:txBody>
                    <a:bodyPr/>
                    <a:lstStyle/>
                    <a:p>
                      <a:pPr marL="0" lvl="0" indent="0" rtl="0">
                        <a:spcBef>
                          <a:spcPts val="0"/>
                        </a:spcBef>
                        <a:spcAft>
                          <a:spcPts val="0"/>
                        </a:spcAft>
                        <a:buNone/>
                      </a:pPr>
                      <a:r>
                        <a:rPr lang="en">
                          <a:latin typeface="Playfair Display"/>
                          <a:ea typeface="Playfair Display"/>
                          <a:cs typeface="Playfair Display"/>
                          <a:sym typeface="Playfair Display"/>
                        </a:rPr>
                        <a:t>IQR</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102.5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9925">
                <a:tc>
                  <a:txBody>
                    <a:bodyPr/>
                    <a:lstStyle/>
                    <a:p>
                      <a:pPr marL="0" lvl="0" indent="0" rtl="0">
                        <a:spcBef>
                          <a:spcPts val="0"/>
                        </a:spcBef>
                        <a:spcAft>
                          <a:spcPts val="0"/>
                        </a:spcAft>
                        <a:buNone/>
                      </a:pPr>
                      <a:r>
                        <a:rPr lang="en">
                          <a:latin typeface="Playfair Display"/>
                          <a:ea typeface="Playfair Display"/>
                          <a:cs typeface="Playfair Display"/>
                          <a:sym typeface="Playfair Display"/>
                        </a:rPr>
                        <a:t>Outliers</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485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96200">
                <a:tc>
                  <a:txBody>
                    <a:bodyPr/>
                    <a:lstStyle/>
                    <a:p>
                      <a:pPr marL="0" lvl="0" indent="0"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-53.75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96200">
                <a:tc>
                  <a:txBody>
                    <a:bodyPr/>
                    <a:lstStyle/>
                    <a:p>
                      <a:pPr marL="0" lvl="0" indent="0"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356.25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1000"/>
                                        <p:tgtEl>
                                          <p:spTgt spid="120"/>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1000"/>
                                        <p:tgtEl>
                                          <p:spTgt spid="122"/>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21"/>
                                        </p:tgtEl>
                                        <p:attrNameLst>
                                          <p:attrName>style.visibility</p:attrName>
                                        </p:attrNameLst>
                                      </p:cBhvr>
                                      <p:to>
                                        <p:strVal val="visible"/>
                                      </p:to>
                                    </p:set>
                                    <p:anim calcmode="lin" valueType="num">
                                      <p:cBhvr additive="base">
                                        <p:cTn id="15" dur="1000"/>
                                        <p:tgtEl>
                                          <p:spTgt spid="121"/>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1000"/>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2902475" y="306775"/>
            <a:ext cx="3386100" cy="637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Experimental Data</a:t>
            </a:r>
            <a:endParaRPr sz="3000"/>
          </a:p>
        </p:txBody>
      </p:sp>
      <p:sp>
        <p:nvSpPr>
          <p:cNvPr id="129" name="Shape 129"/>
          <p:cNvSpPr txBox="1"/>
          <p:nvPr/>
        </p:nvSpPr>
        <p:spPr>
          <a:xfrm>
            <a:off x="495575" y="637200"/>
            <a:ext cx="2406900" cy="58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FFFFF"/>
                </a:solidFill>
                <a:highlight>
                  <a:srgbClr val="FF00FF"/>
                </a:highlight>
                <a:latin typeface="Playfair Display"/>
                <a:ea typeface="Playfair Display"/>
                <a:cs typeface="Playfair Display"/>
                <a:sym typeface="Playfair Display"/>
              </a:rPr>
              <a:t>Calories cont’d</a:t>
            </a:r>
            <a:endParaRPr sz="2400">
              <a:solidFill>
                <a:srgbClr val="FFFFFF"/>
              </a:solidFill>
              <a:highlight>
                <a:srgbClr val="FF00FF"/>
              </a:highlight>
              <a:latin typeface="Playfair Display"/>
              <a:ea typeface="Playfair Display"/>
              <a:cs typeface="Playfair Display"/>
              <a:sym typeface="Playfair Display"/>
            </a:endParaRPr>
          </a:p>
        </p:txBody>
      </p:sp>
      <p:graphicFrame>
        <p:nvGraphicFramePr>
          <p:cNvPr id="130" name="Shape 130"/>
          <p:cNvGraphicFramePr/>
          <p:nvPr/>
        </p:nvGraphicFramePr>
        <p:xfrm>
          <a:off x="1592825" y="1330890"/>
          <a:ext cx="5455975" cy="3781280"/>
        </p:xfrm>
        <a:graphic>
          <a:graphicData uri="http://schemas.openxmlformats.org/drawingml/2006/table">
            <a:tbl>
              <a:tblPr>
                <a:noFill/>
                <a:tableStyleId>{D9356E47-A0ED-4E18-9A43-0478F3B9B260}</a:tableStyleId>
              </a:tblPr>
              <a:tblGrid>
                <a:gridCol w="1748200">
                  <a:extLst>
                    <a:ext uri="{9D8B030D-6E8A-4147-A177-3AD203B41FA5}">
                      <a16:colId xmlns:a16="http://schemas.microsoft.com/office/drawing/2014/main" val="20000"/>
                    </a:ext>
                  </a:extLst>
                </a:gridCol>
                <a:gridCol w="2072425">
                  <a:extLst>
                    <a:ext uri="{9D8B030D-6E8A-4147-A177-3AD203B41FA5}">
                      <a16:colId xmlns:a16="http://schemas.microsoft.com/office/drawing/2014/main" val="20001"/>
                    </a:ext>
                  </a:extLst>
                </a:gridCol>
                <a:gridCol w="1635350">
                  <a:extLst>
                    <a:ext uri="{9D8B030D-6E8A-4147-A177-3AD203B41FA5}">
                      <a16:colId xmlns:a16="http://schemas.microsoft.com/office/drawing/2014/main" val="20002"/>
                    </a:ext>
                  </a:extLst>
                </a:gridCol>
              </a:tblGrid>
              <a:tr h="794450">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
                        <a:t>5 Number Summary</a:t>
                      </a:r>
                      <a:endParaRPr/>
                    </a:p>
                    <a:p>
                      <a:pPr marL="0" lvl="0" indent="0" rtl="0">
                        <a:spcBef>
                          <a:spcPts val="0"/>
                        </a:spcBef>
                        <a:spcAft>
                          <a:spcPts val="0"/>
                        </a:spcAft>
                        <a:buNone/>
                      </a:pPr>
                      <a:r>
                        <a:rPr lang="en"/>
                        <a:t>        (Calories)</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89700">
                <a:tc>
                  <a:txBody>
                    <a:bodyPr/>
                    <a:lstStyle/>
                    <a:p>
                      <a:pPr marL="0" lvl="0" indent="0" rtl="0">
                        <a:spcBef>
                          <a:spcPts val="0"/>
                        </a:spcBef>
                        <a:spcAft>
                          <a:spcPts val="0"/>
                        </a:spcAft>
                        <a:buNone/>
                      </a:pPr>
                      <a:r>
                        <a:rPr lang="en"/>
                        <a:t>Calories Per Serving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4425">
                <a:tc>
                  <a:txBody>
                    <a:bodyPr/>
                    <a:lstStyle/>
                    <a:p>
                      <a:pPr marL="0" lvl="0" indent="0" rtl="0">
                        <a:spcBef>
                          <a:spcPts val="0"/>
                        </a:spcBef>
                        <a:spcAft>
                          <a:spcPts val="0"/>
                        </a:spcAft>
                        <a:buNone/>
                      </a:pPr>
                      <a:r>
                        <a:rPr lang="en"/>
                        <a:t>Minimum</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41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0.5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4425">
                <a:tc>
                  <a:txBody>
                    <a:bodyPr/>
                    <a:lstStyle/>
                    <a:p>
                      <a:pPr marL="0" lvl="0" indent="0" rtl="0">
                        <a:spcBef>
                          <a:spcPts val="0"/>
                        </a:spcBef>
                        <a:spcAft>
                          <a:spcPts val="0"/>
                        </a:spcAft>
                        <a:buNone/>
                      </a:pPr>
                      <a:r>
                        <a:rPr lang="en"/>
                        <a:t>Lower Quartile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100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0.5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4425">
                <a:tc>
                  <a:txBody>
                    <a:bodyPr/>
                    <a:lstStyle/>
                    <a:p>
                      <a:pPr marL="0" lvl="0" indent="0" rtl="0">
                        <a:spcBef>
                          <a:spcPts val="0"/>
                        </a:spcBef>
                        <a:spcAft>
                          <a:spcPts val="0"/>
                        </a:spcAft>
                        <a:buNone/>
                      </a:pPr>
                      <a:r>
                        <a:rPr lang="en"/>
                        <a:t>Median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150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0.5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4425">
                <a:tc>
                  <a:txBody>
                    <a:bodyPr/>
                    <a:lstStyle/>
                    <a:p>
                      <a:pPr marL="0" lvl="0" indent="0" rtl="0">
                        <a:spcBef>
                          <a:spcPts val="0"/>
                        </a:spcBef>
                        <a:spcAft>
                          <a:spcPts val="0"/>
                        </a:spcAft>
                        <a:buNone/>
                      </a:pPr>
                      <a:r>
                        <a:rPr lang="en"/>
                        <a:t>Upper Quartile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0.5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4425">
                <a:tc>
                  <a:txBody>
                    <a:bodyPr/>
                    <a:lstStyle/>
                    <a:p>
                      <a:pPr marL="0" lvl="0" indent="0" rtl="0">
                        <a:spcBef>
                          <a:spcPts val="0"/>
                        </a:spcBef>
                        <a:spcAft>
                          <a:spcPts val="0"/>
                        </a:spcAft>
                        <a:buNone/>
                      </a:pPr>
                      <a:r>
                        <a:rPr lang="en"/>
                        <a:t>Maximum</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485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t>0.5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8150">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1000"/>
                                        <p:tgtEl>
                                          <p:spTgt spid="12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additive="base">
                                        <p:cTn id="11" dur="1000"/>
                                        <p:tgtEl>
                                          <p:spTgt spid="129"/>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000"/>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2914275" y="289825"/>
            <a:ext cx="3551400" cy="605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Experimental Data</a:t>
            </a:r>
            <a:endParaRPr sz="3000"/>
          </a:p>
        </p:txBody>
      </p:sp>
      <p:sp>
        <p:nvSpPr>
          <p:cNvPr id="136" name="Shape 136"/>
          <p:cNvSpPr txBox="1"/>
          <p:nvPr/>
        </p:nvSpPr>
        <p:spPr>
          <a:xfrm>
            <a:off x="141575" y="753325"/>
            <a:ext cx="2489400" cy="792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FFFFF"/>
                </a:solidFill>
                <a:highlight>
                  <a:srgbClr val="FF00FF"/>
                </a:highlight>
                <a:latin typeface="Playfair Display"/>
                <a:ea typeface="Playfair Display"/>
                <a:cs typeface="Playfair Display"/>
                <a:sym typeface="Playfair Display"/>
              </a:rPr>
              <a:t>Calories cont’d</a:t>
            </a:r>
            <a:endParaRPr sz="2400">
              <a:solidFill>
                <a:srgbClr val="FFFFFF"/>
              </a:solidFill>
              <a:highlight>
                <a:srgbClr val="FF00FF"/>
              </a:highlight>
              <a:latin typeface="Playfair Display"/>
              <a:ea typeface="Playfair Display"/>
              <a:cs typeface="Playfair Display"/>
              <a:sym typeface="Playfair Display"/>
            </a:endParaRPr>
          </a:p>
        </p:txBody>
      </p:sp>
      <p:pic>
        <p:nvPicPr>
          <p:cNvPr id="137" name="Shape 137"/>
          <p:cNvPicPr preferRelativeResize="0"/>
          <p:nvPr/>
        </p:nvPicPr>
        <p:blipFill>
          <a:blip r:embed="rId3">
            <a:alphaModFix/>
          </a:blip>
          <a:stretch>
            <a:fillRect/>
          </a:stretch>
        </p:blipFill>
        <p:spPr>
          <a:xfrm>
            <a:off x="1247775" y="1475425"/>
            <a:ext cx="6648450" cy="327660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p:tgtEl>
                                          <p:spTgt spid="13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1000"/>
                                        <p:tgtEl>
                                          <p:spTgt spid="136"/>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37"/>
                                        </p:tgtEl>
                                        <p:attrNameLst>
                                          <p:attrName>style.visibility</p:attrName>
                                        </p:attrNameLst>
                                      </p:cBhvr>
                                      <p:to>
                                        <p:strVal val="visible"/>
                                      </p:to>
                                    </p:set>
                                    <p:anim calcmode="lin" valueType="num">
                                      <p:cBhvr additive="base">
                                        <p:cTn id="15" dur="1000"/>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2914275" y="289825"/>
            <a:ext cx="3551400" cy="605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Experimental Data</a:t>
            </a:r>
            <a:endParaRPr sz="3000"/>
          </a:p>
        </p:txBody>
      </p:sp>
      <p:sp>
        <p:nvSpPr>
          <p:cNvPr id="143" name="Shape 143"/>
          <p:cNvSpPr txBox="1"/>
          <p:nvPr/>
        </p:nvSpPr>
        <p:spPr>
          <a:xfrm>
            <a:off x="117975" y="289825"/>
            <a:ext cx="2336100" cy="60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FFFFFF"/>
                </a:solidFill>
                <a:highlight>
                  <a:srgbClr val="FF00FF"/>
                </a:highlight>
                <a:latin typeface="Playfair Display"/>
                <a:ea typeface="Playfair Display"/>
                <a:cs typeface="Playfair Display"/>
                <a:sym typeface="Playfair Display"/>
              </a:rPr>
              <a:t>Calories cont’d</a:t>
            </a:r>
            <a:endParaRPr sz="2400">
              <a:solidFill>
                <a:srgbClr val="FFFFFF"/>
              </a:solidFill>
              <a:highlight>
                <a:srgbClr val="FF00FF"/>
              </a:highlight>
              <a:latin typeface="Playfair Display"/>
              <a:ea typeface="Playfair Display"/>
              <a:cs typeface="Playfair Display"/>
              <a:sym typeface="Playfair Display"/>
            </a:endParaRPr>
          </a:p>
        </p:txBody>
      </p:sp>
      <p:pic>
        <p:nvPicPr>
          <p:cNvPr id="144" name="Shape 144"/>
          <p:cNvPicPr preferRelativeResize="0"/>
          <p:nvPr/>
        </p:nvPicPr>
        <p:blipFill>
          <a:blip r:embed="rId3">
            <a:alphaModFix/>
          </a:blip>
          <a:stretch>
            <a:fillRect/>
          </a:stretch>
        </p:blipFill>
        <p:spPr>
          <a:xfrm>
            <a:off x="1585850" y="1165325"/>
            <a:ext cx="6208225" cy="3726689"/>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1000"/>
                                        <p:tgtEl>
                                          <p:spTgt spid="142"/>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 calcmode="lin" valueType="num">
                                      <p:cBhvr additive="base">
                                        <p:cTn id="11" dur="1000"/>
                                        <p:tgtEl>
                                          <p:spTgt spid="143"/>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 calcmode="lin" valueType="num">
                                      <p:cBhvr additive="base">
                                        <p:cTn id="15" dur="1000"/>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2914275" y="117975"/>
            <a:ext cx="3551400" cy="61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Experimental Data</a:t>
            </a:r>
            <a:endParaRPr sz="3000"/>
          </a:p>
        </p:txBody>
      </p:sp>
      <p:sp>
        <p:nvSpPr>
          <p:cNvPr id="150" name="Shape 150"/>
          <p:cNvSpPr txBox="1"/>
          <p:nvPr/>
        </p:nvSpPr>
        <p:spPr>
          <a:xfrm>
            <a:off x="361900" y="400175"/>
            <a:ext cx="1286400" cy="79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0">
                <a:solidFill>
                  <a:srgbClr val="FFFFFF"/>
                </a:solidFill>
                <a:highlight>
                  <a:srgbClr val="FF00FF"/>
                </a:highlight>
                <a:latin typeface="Playfair Display"/>
                <a:ea typeface="Playfair Display"/>
                <a:cs typeface="Playfair Display"/>
                <a:sym typeface="Playfair Display"/>
              </a:rPr>
              <a:t>Fat</a:t>
            </a:r>
            <a:endParaRPr sz="6000">
              <a:solidFill>
                <a:srgbClr val="FFFFFF"/>
              </a:solidFill>
              <a:highlight>
                <a:srgbClr val="FF00FF"/>
              </a:highlight>
              <a:latin typeface="Playfair Display"/>
              <a:ea typeface="Playfair Display"/>
              <a:cs typeface="Playfair Display"/>
              <a:sym typeface="Playfair Display"/>
            </a:endParaRPr>
          </a:p>
        </p:txBody>
      </p:sp>
      <p:graphicFrame>
        <p:nvGraphicFramePr>
          <p:cNvPr id="151" name="Shape 151"/>
          <p:cNvGraphicFramePr/>
          <p:nvPr/>
        </p:nvGraphicFramePr>
        <p:xfrm>
          <a:off x="704475" y="1887150"/>
          <a:ext cx="2209800" cy="2590620"/>
        </p:xfrm>
        <a:graphic>
          <a:graphicData uri="http://schemas.openxmlformats.org/drawingml/2006/table">
            <a:tbl>
              <a:tblPr>
                <a:noFill/>
                <a:tableStyleId>{D9356E47-A0ED-4E18-9A43-0478F3B9B260}</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tblGrid>
              <a:tr h="0">
                <a:tc>
                  <a:txBody>
                    <a:bodyPr/>
                    <a:lstStyle/>
                    <a:p>
                      <a:pPr marL="0" lvl="0" indent="0" rtl="0">
                        <a:spcBef>
                          <a:spcPts val="0"/>
                        </a:spcBef>
                        <a:spcAft>
                          <a:spcPts val="0"/>
                        </a:spcAft>
                        <a:buNone/>
                      </a:pPr>
                      <a:r>
                        <a:rPr lang="en">
                          <a:latin typeface="Playfair Display"/>
                          <a:ea typeface="Playfair Display"/>
                          <a:cs typeface="Playfair Display"/>
                          <a:sym typeface="Playfair Display"/>
                        </a:rPr>
                        <a:t>Bins (For Fat)</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Frequency</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rtl="0">
                        <a:spcBef>
                          <a:spcPts val="0"/>
                        </a:spcBef>
                        <a:spcAft>
                          <a:spcPts val="0"/>
                        </a:spcAft>
                        <a:buNone/>
                      </a:pPr>
                      <a:r>
                        <a:rPr lang="en">
                          <a:latin typeface="Playfair Display"/>
                          <a:ea typeface="Playfair Display"/>
                          <a:cs typeface="Playfair Display"/>
                          <a:sym typeface="Playfair Display"/>
                        </a:rPr>
                        <a:t>(0-4)</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25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rtl="0">
                        <a:spcBef>
                          <a:spcPts val="0"/>
                        </a:spcBef>
                        <a:spcAft>
                          <a:spcPts val="0"/>
                        </a:spcAft>
                        <a:buNone/>
                      </a:pPr>
                      <a:r>
                        <a:rPr lang="en">
                          <a:latin typeface="Playfair Display"/>
                          <a:ea typeface="Playfair Display"/>
                          <a:cs typeface="Playfair Display"/>
                          <a:sym typeface="Playfair Display"/>
                        </a:rPr>
                        <a:t>(4-8)</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20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rtl="0">
                        <a:spcBef>
                          <a:spcPts val="0"/>
                        </a:spcBef>
                        <a:spcAft>
                          <a:spcPts val="0"/>
                        </a:spcAft>
                        <a:buNone/>
                      </a:pPr>
                      <a:r>
                        <a:rPr lang="en">
                          <a:latin typeface="Playfair Display"/>
                          <a:ea typeface="Playfair Display"/>
                          <a:cs typeface="Playfair Display"/>
                          <a:sym typeface="Playfair Display"/>
                        </a:rPr>
                        <a:t>(8-12)</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14</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rtl="0">
                        <a:spcBef>
                          <a:spcPts val="0"/>
                        </a:spcBef>
                        <a:spcAft>
                          <a:spcPts val="0"/>
                        </a:spcAft>
                        <a:buNone/>
                      </a:pPr>
                      <a:r>
                        <a:rPr lang="en">
                          <a:latin typeface="Playfair Display"/>
                          <a:ea typeface="Playfair Display"/>
                          <a:cs typeface="Playfair Display"/>
                          <a:sym typeface="Playfair Display"/>
                        </a:rPr>
                        <a:t>(12-16)</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8</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rtl="0">
                        <a:spcBef>
                          <a:spcPts val="0"/>
                        </a:spcBef>
                        <a:spcAft>
                          <a:spcPts val="0"/>
                        </a:spcAft>
                        <a:buNone/>
                      </a:pPr>
                      <a:r>
                        <a:rPr lang="en">
                          <a:latin typeface="Playfair Display"/>
                          <a:ea typeface="Playfair Display"/>
                          <a:cs typeface="Playfair Display"/>
                          <a:sym typeface="Playfair Display"/>
                        </a:rPr>
                        <a:t>(16-20)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152" name="Shape 152"/>
          <p:cNvGraphicFramePr/>
          <p:nvPr/>
        </p:nvGraphicFramePr>
        <p:xfrm>
          <a:off x="3846450" y="996160"/>
          <a:ext cx="4054100" cy="3962100"/>
        </p:xfrm>
        <a:graphic>
          <a:graphicData uri="http://schemas.openxmlformats.org/drawingml/2006/table">
            <a:tbl>
              <a:tblPr>
                <a:noFill/>
                <a:tableStyleId>{D9356E47-A0ED-4E18-9A43-0478F3B9B260}</a:tableStyleId>
              </a:tblPr>
              <a:tblGrid>
                <a:gridCol w="1845125">
                  <a:extLst>
                    <a:ext uri="{9D8B030D-6E8A-4147-A177-3AD203B41FA5}">
                      <a16:colId xmlns:a16="http://schemas.microsoft.com/office/drawing/2014/main" val="20000"/>
                    </a:ext>
                  </a:extLst>
                </a:gridCol>
                <a:gridCol w="2208975">
                  <a:extLst>
                    <a:ext uri="{9D8B030D-6E8A-4147-A177-3AD203B41FA5}">
                      <a16:colId xmlns:a16="http://schemas.microsoft.com/office/drawing/2014/main" val="20001"/>
                    </a:ext>
                  </a:extLst>
                </a:gridCol>
              </a:tblGrid>
              <a:tr h="0">
                <a:tc>
                  <a:txBody>
                    <a:bodyPr/>
                    <a:lstStyle/>
                    <a:p>
                      <a:pPr marL="0" lvl="0" indent="0" rtl="0">
                        <a:spcBef>
                          <a:spcPts val="0"/>
                        </a:spcBef>
                        <a:spcAft>
                          <a:spcPts val="0"/>
                        </a:spcAft>
                        <a:buNone/>
                      </a:pPr>
                      <a:r>
                        <a:rPr lang="en">
                          <a:latin typeface="Playfair Display"/>
                          <a:ea typeface="Playfair Display"/>
                          <a:cs typeface="Playfair Display"/>
                          <a:sym typeface="Playfair Display"/>
                        </a:rPr>
                        <a:t>Mean</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6.236086957</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34225">
                <a:tc>
                  <a:txBody>
                    <a:bodyPr/>
                    <a:lstStyle/>
                    <a:p>
                      <a:pPr marL="0" lvl="0" indent="0" rtl="0">
                        <a:spcBef>
                          <a:spcPts val="0"/>
                        </a:spcBef>
                        <a:spcAft>
                          <a:spcPts val="0"/>
                        </a:spcAft>
                        <a:buNone/>
                      </a:pPr>
                      <a:r>
                        <a:rPr lang="en">
                          <a:latin typeface="Playfair Display"/>
                          <a:ea typeface="Playfair Display"/>
                          <a:cs typeface="Playfair Display"/>
                          <a:sym typeface="Playfair Display"/>
                        </a:rPr>
                        <a:t>Range </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(0-19)</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4225">
                <a:tc>
                  <a:txBody>
                    <a:bodyPr/>
                    <a:lstStyle/>
                    <a:p>
                      <a:pPr marL="0" lvl="0" indent="0" rtl="0">
                        <a:spcBef>
                          <a:spcPts val="0"/>
                        </a:spcBef>
                        <a:spcAft>
                          <a:spcPts val="0"/>
                        </a:spcAft>
                        <a:buNone/>
                      </a:pPr>
                      <a:r>
                        <a:rPr lang="en">
                          <a:latin typeface="Playfair Display"/>
                          <a:ea typeface="Playfair Display"/>
                          <a:cs typeface="Playfair Display"/>
                          <a:sym typeface="Playfair Display"/>
                        </a:rPr>
                        <a:t>Std</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4.583134754</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4225">
                <a:tc>
                  <a:txBody>
                    <a:bodyPr/>
                    <a:lstStyle/>
                    <a:p>
                      <a:pPr marL="0" lvl="0" indent="0" rtl="0">
                        <a:spcBef>
                          <a:spcPts val="0"/>
                        </a:spcBef>
                        <a:spcAft>
                          <a:spcPts val="0"/>
                        </a:spcAft>
                        <a:buNone/>
                      </a:pPr>
                      <a:r>
                        <a:rPr lang="en">
                          <a:latin typeface="Playfair Display"/>
                          <a:ea typeface="Playfair Display"/>
                          <a:cs typeface="Playfair Display"/>
                          <a:sym typeface="Playfair Display"/>
                        </a:rPr>
                        <a:t>Median</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6</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4225">
                <a:tc>
                  <a:txBody>
                    <a:bodyPr/>
                    <a:lstStyle/>
                    <a:p>
                      <a:pPr marL="0" lvl="0" indent="0" rtl="0">
                        <a:spcBef>
                          <a:spcPts val="0"/>
                        </a:spcBef>
                        <a:spcAft>
                          <a:spcPts val="0"/>
                        </a:spcAft>
                        <a:buNone/>
                      </a:pPr>
                      <a:r>
                        <a:rPr lang="en">
                          <a:latin typeface="Playfair Display"/>
                          <a:ea typeface="Playfair Display"/>
                          <a:cs typeface="Playfair Display"/>
                          <a:sym typeface="Playfair Display"/>
                        </a:rPr>
                        <a:t>Q1</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2.5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34225">
                <a:tc>
                  <a:txBody>
                    <a:bodyPr/>
                    <a:lstStyle/>
                    <a:p>
                      <a:pPr marL="0" lvl="0" indent="0" rtl="0">
                        <a:spcBef>
                          <a:spcPts val="0"/>
                        </a:spcBef>
                        <a:spcAft>
                          <a:spcPts val="0"/>
                        </a:spcAft>
                        <a:buNone/>
                      </a:pPr>
                      <a:r>
                        <a:rPr lang="en">
                          <a:latin typeface="Playfair Display"/>
                          <a:ea typeface="Playfair Display"/>
                          <a:cs typeface="Playfair Display"/>
                          <a:sym typeface="Playfair Display"/>
                        </a:rPr>
                        <a:t>Q3</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9</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4225">
                <a:tc>
                  <a:txBody>
                    <a:bodyPr/>
                    <a:lstStyle/>
                    <a:p>
                      <a:pPr marL="0" lvl="0" indent="0" rtl="0">
                        <a:spcBef>
                          <a:spcPts val="0"/>
                        </a:spcBef>
                        <a:spcAft>
                          <a:spcPts val="0"/>
                        </a:spcAft>
                        <a:buNone/>
                      </a:pPr>
                      <a:r>
                        <a:rPr lang="en">
                          <a:latin typeface="Playfair Display"/>
                          <a:ea typeface="Playfair Display"/>
                          <a:cs typeface="Playfair Display"/>
                          <a:sym typeface="Playfair Display"/>
                        </a:rPr>
                        <a:t>IQR</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6.5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34225">
                <a:tc>
                  <a:txBody>
                    <a:bodyPr/>
                    <a:lstStyle/>
                    <a:p>
                      <a:pPr marL="0" lvl="0" indent="0" rtl="0">
                        <a:spcBef>
                          <a:spcPts val="0"/>
                        </a:spcBef>
                        <a:spcAft>
                          <a:spcPts val="0"/>
                        </a:spcAft>
                        <a:buNone/>
                      </a:pPr>
                      <a:r>
                        <a:rPr lang="en">
                          <a:latin typeface="Playfair Display"/>
                          <a:ea typeface="Playfair Display"/>
                          <a:cs typeface="Playfair Display"/>
                          <a:sym typeface="Playfair Display"/>
                        </a:rPr>
                        <a:t>Outliers</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19</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7475">
                <a:tc>
                  <a:txBody>
                    <a:bodyPr/>
                    <a:lstStyle/>
                    <a:p>
                      <a:pPr marL="0" lvl="0" indent="0"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-7.25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37475">
                <a:tc>
                  <a:txBody>
                    <a:bodyPr/>
                    <a:lstStyle/>
                    <a:p>
                      <a:pPr marL="0" lvl="0" indent="0"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18.75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1000"/>
                                        <p:tgtEl>
                                          <p:spTgt spid="149"/>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1000"/>
                                        <p:tgtEl>
                                          <p:spTgt spid="150"/>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1000"/>
                                        <p:tgtEl>
                                          <p:spTgt spid="151"/>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1000"/>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2914275" y="117975"/>
            <a:ext cx="3551400" cy="61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Experimental Data</a:t>
            </a:r>
            <a:endParaRPr sz="3000"/>
          </a:p>
        </p:txBody>
      </p:sp>
      <p:sp>
        <p:nvSpPr>
          <p:cNvPr id="158" name="Shape 158"/>
          <p:cNvSpPr txBox="1"/>
          <p:nvPr/>
        </p:nvSpPr>
        <p:spPr>
          <a:xfrm>
            <a:off x="361900" y="400175"/>
            <a:ext cx="2505300" cy="102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a:solidFill>
                  <a:srgbClr val="FFFFFF"/>
                </a:solidFill>
                <a:highlight>
                  <a:srgbClr val="FF00FF"/>
                </a:highlight>
                <a:latin typeface="Playfair Display"/>
                <a:ea typeface="Playfair Display"/>
                <a:cs typeface="Playfair Display"/>
                <a:sym typeface="Playfair Display"/>
              </a:rPr>
              <a:t>Fat Cont’d</a:t>
            </a:r>
            <a:endParaRPr sz="3600">
              <a:solidFill>
                <a:srgbClr val="FFFFFF"/>
              </a:solidFill>
              <a:highlight>
                <a:srgbClr val="FF00FF"/>
              </a:highlight>
              <a:latin typeface="Playfair Display"/>
              <a:ea typeface="Playfair Display"/>
              <a:cs typeface="Playfair Display"/>
              <a:sym typeface="Playfair Display"/>
            </a:endParaRPr>
          </a:p>
        </p:txBody>
      </p:sp>
      <p:graphicFrame>
        <p:nvGraphicFramePr>
          <p:cNvPr id="159" name="Shape 159"/>
          <p:cNvGraphicFramePr/>
          <p:nvPr/>
        </p:nvGraphicFramePr>
        <p:xfrm>
          <a:off x="1973800" y="1320960"/>
          <a:ext cx="5196400" cy="2986830"/>
        </p:xfrm>
        <a:graphic>
          <a:graphicData uri="http://schemas.openxmlformats.org/drawingml/2006/table">
            <a:tbl>
              <a:tblPr>
                <a:noFill/>
                <a:tableStyleId>{D9356E47-A0ED-4E18-9A43-0478F3B9B260}</a:tableStyleId>
              </a:tblPr>
              <a:tblGrid>
                <a:gridCol w="1665000">
                  <a:extLst>
                    <a:ext uri="{9D8B030D-6E8A-4147-A177-3AD203B41FA5}">
                      <a16:colId xmlns:a16="http://schemas.microsoft.com/office/drawing/2014/main" val="20000"/>
                    </a:ext>
                  </a:extLst>
                </a:gridCol>
                <a:gridCol w="1973825">
                  <a:extLst>
                    <a:ext uri="{9D8B030D-6E8A-4147-A177-3AD203B41FA5}">
                      <a16:colId xmlns:a16="http://schemas.microsoft.com/office/drawing/2014/main" val="20001"/>
                    </a:ext>
                  </a:extLst>
                </a:gridCol>
                <a:gridCol w="1557575">
                  <a:extLst>
                    <a:ext uri="{9D8B030D-6E8A-4147-A177-3AD203B41FA5}">
                      <a16:colId xmlns:a16="http://schemas.microsoft.com/office/drawing/2014/main" val="20002"/>
                    </a:ext>
                  </a:extLst>
                </a:gridCol>
              </a:tblGrid>
              <a:tr h="598350">
                <a:tc>
                  <a:txBody>
                    <a:bodyPr/>
                    <a:lstStyle/>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
                          <a:latin typeface="Playfair Display"/>
                          <a:ea typeface="Playfair Display"/>
                          <a:cs typeface="Playfair Display"/>
                          <a:sym typeface="Playfair Display"/>
                        </a:rPr>
                        <a:t>5 Number Summary    </a:t>
                      </a:r>
                      <a:endParaRPr>
                        <a:latin typeface="Playfair Display"/>
                        <a:ea typeface="Playfair Display"/>
                        <a:cs typeface="Playfair Display"/>
                        <a:sym typeface="Playfair Display"/>
                      </a:endParaRPr>
                    </a:p>
                    <a:p>
                      <a:pPr marL="0" lvl="0" indent="0" rtl="0">
                        <a:spcBef>
                          <a:spcPts val="0"/>
                        </a:spcBef>
                        <a:spcAft>
                          <a:spcPts val="0"/>
                        </a:spcAft>
                        <a:buNone/>
                      </a:pPr>
                      <a:r>
                        <a:rPr lang="en">
                          <a:latin typeface="Playfair Display"/>
                          <a:ea typeface="Playfair Display"/>
                          <a:cs typeface="Playfair Display"/>
                          <a:sym typeface="Playfair Display"/>
                        </a:rPr>
                        <a:t>              (Fat)</a:t>
                      </a:r>
                      <a:endParaRPr>
                        <a:latin typeface="Playfair Display"/>
                        <a:ea typeface="Playfair Display"/>
                        <a:cs typeface="Playfair Display"/>
                        <a:sym typeface="Playfair Display"/>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3850">
                <a:tc>
                  <a:txBody>
                    <a:bodyPr/>
                    <a:lstStyle/>
                    <a:p>
                      <a:pPr marL="0" lvl="0" indent="0" rtl="0">
                        <a:spcBef>
                          <a:spcPts val="0"/>
                        </a:spcBef>
                        <a:spcAft>
                          <a:spcPts val="0"/>
                        </a:spcAft>
                        <a:buNone/>
                      </a:pPr>
                      <a:r>
                        <a:rPr lang="en">
                          <a:latin typeface="Playfair Display"/>
                          <a:ea typeface="Playfair Display"/>
                          <a:cs typeface="Playfair Display"/>
                          <a:sym typeface="Playfair Display"/>
                        </a:rPr>
                        <a:t>Fat Per Serving</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0050">
                <a:tc>
                  <a:txBody>
                    <a:bodyPr/>
                    <a:lstStyle/>
                    <a:p>
                      <a:pPr marL="0" lvl="0" indent="0" rtl="0">
                        <a:spcBef>
                          <a:spcPts val="0"/>
                        </a:spcBef>
                        <a:spcAft>
                          <a:spcPts val="0"/>
                        </a:spcAft>
                        <a:buNone/>
                      </a:pPr>
                      <a:r>
                        <a:rPr lang="en">
                          <a:latin typeface="Playfair Display"/>
                          <a:ea typeface="Playfair Display"/>
                          <a:cs typeface="Playfair Display"/>
                          <a:sym typeface="Playfair Display"/>
                        </a:rPr>
                        <a:t>Minimum</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0.5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0050">
                <a:tc>
                  <a:txBody>
                    <a:bodyPr/>
                    <a:lstStyle/>
                    <a:p>
                      <a:pPr marL="0" lvl="0" indent="0" rtl="0">
                        <a:spcBef>
                          <a:spcPts val="0"/>
                        </a:spcBef>
                        <a:spcAft>
                          <a:spcPts val="0"/>
                        </a:spcAft>
                        <a:buNone/>
                      </a:pPr>
                      <a:r>
                        <a:rPr lang="en">
                          <a:latin typeface="Playfair Display"/>
                          <a:ea typeface="Playfair Display"/>
                          <a:cs typeface="Playfair Display"/>
                          <a:sym typeface="Playfair Display"/>
                        </a:rPr>
                        <a:t>Lower Quartile</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2.5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0.5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0050">
                <a:tc>
                  <a:txBody>
                    <a:bodyPr/>
                    <a:lstStyle/>
                    <a:p>
                      <a:pPr marL="0" lvl="0" indent="0" rtl="0">
                        <a:spcBef>
                          <a:spcPts val="0"/>
                        </a:spcBef>
                        <a:spcAft>
                          <a:spcPts val="0"/>
                        </a:spcAft>
                        <a:buNone/>
                      </a:pPr>
                      <a:r>
                        <a:rPr lang="en">
                          <a:latin typeface="Playfair Display"/>
                          <a:ea typeface="Playfair Display"/>
                          <a:cs typeface="Playfair Display"/>
                          <a:sym typeface="Playfair Display"/>
                        </a:rPr>
                        <a:t>Median</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6</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0.5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0050">
                <a:tc>
                  <a:txBody>
                    <a:bodyPr/>
                    <a:lstStyle/>
                    <a:p>
                      <a:pPr marL="0" lvl="0" indent="0" rtl="0">
                        <a:spcBef>
                          <a:spcPts val="0"/>
                        </a:spcBef>
                        <a:spcAft>
                          <a:spcPts val="0"/>
                        </a:spcAft>
                        <a:buNone/>
                      </a:pPr>
                      <a:r>
                        <a:rPr lang="en">
                          <a:latin typeface="Playfair Display"/>
                          <a:ea typeface="Playfair Display"/>
                          <a:cs typeface="Playfair Display"/>
                          <a:sym typeface="Playfair Display"/>
                        </a:rPr>
                        <a:t>Upper Quartile</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9</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0.5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90050">
                <a:tc>
                  <a:txBody>
                    <a:bodyPr/>
                    <a:lstStyle/>
                    <a:p>
                      <a:pPr marL="0" lvl="0" indent="0" rtl="0">
                        <a:spcBef>
                          <a:spcPts val="0"/>
                        </a:spcBef>
                        <a:spcAft>
                          <a:spcPts val="0"/>
                        </a:spcAft>
                        <a:buNone/>
                      </a:pPr>
                      <a:r>
                        <a:rPr lang="en">
                          <a:latin typeface="Playfair Display"/>
                          <a:ea typeface="Playfair Display"/>
                          <a:cs typeface="Playfair Display"/>
                          <a:sym typeface="Playfair Display"/>
                        </a:rPr>
                        <a:t>Maximum</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19</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Playfair Display"/>
                          <a:ea typeface="Playfair Display"/>
                          <a:cs typeface="Playfair Display"/>
                          <a:sym typeface="Playfair Display"/>
                        </a:rPr>
                        <a:t>0.5</a:t>
                      </a:r>
                      <a:endParaRPr>
                        <a:latin typeface="Playfair Display"/>
                        <a:ea typeface="Playfair Display"/>
                        <a:cs typeface="Playfair Display"/>
                        <a:sym typeface="Playfair Displ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1000"/>
                                        <p:tgtEl>
                                          <p:spTgt spid="158"/>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59"/>
                                        </p:tgtEl>
                                        <p:attrNameLst>
                                          <p:attrName>style.visibility</p:attrName>
                                        </p:attrNameLst>
                                      </p:cBhvr>
                                      <p:to>
                                        <p:strVal val="visible"/>
                                      </p:to>
                                    </p:set>
                                    <p:anim calcmode="lin" valueType="num">
                                      <p:cBhvr additive="base">
                                        <p:cTn id="15" dur="1000"/>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2914275" y="117975"/>
            <a:ext cx="3551400" cy="61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Experimental Data</a:t>
            </a:r>
            <a:endParaRPr sz="3000"/>
          </a:p>
        </p:txBody>
      </p:sp>
      <p:sp>
        <p:nvSpPr>
          <p:cNvPr id="165" name="Shape 165"/>
          <p:cNvSpPr txBox="1"/>
          <p:nvPr/>
        </p:nvSpPr>
        <p:spPr>
          <a:xfrm>
            <a:off x="361900" y="400175"/>
            <a:ext cx="2505300" cy="102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a:solidFill>
                  <a:srgbClr val="FFFFFF"/>
                </a:solidFill>
                <a:highlight>
                  <a:srgbClr val="FF00FF"/>
                </a:highlight>
                <a:latin typeface="Playfair Display"/>
                <a:ea typeface="Playfair Display"/>
                <a:cs typeface="Playfair Display"/>
                <a:sym typeface="Playfair Display"/>
              </a:rPr>
              <a:t>Fat Cont’d</a:t>
            </a:r>
            <a:endParaRPr sz="3600">
              <a:solidFill>
                <a:srgbClr val="FFFFFF"/>
              </a:solidFill>
              <a:highlight>
                <a:srgbClr val="FF00FF"/>
              </a:highlight>
              <a:latin typeface="Playfair Display"/>
              <a:ea typeface="Playfair Display"/>
              <a:cs typeface="Playfair Display"/>
              <a:sym typeface="Playfair Display"/>
            </a:endParaRPr>
          </a:p>
        </p:txBody>
      </p:sp>
      <p:pic>
        <p:nvPicPr>
          <p:cNvPr id="166" name="Shape 166"/>
          <p:cNvPicPr preferRelativeResize="0"/>
          <p:nvPr/>
        </p:nvPicPr>
        <p:blipFill>
          <a:blip r:embed="rId3">
            <a:alphaModFix/>
          </a:blip>
          <a:stretch>
            <a:fillRect/>
          </a:stretch>
        </p:blipFill>
        <p:spPr>
          <a:xfrm>
            <a:off x="1669700" y="1344125"/>
            <a:ext cx="5804581" cy="3411025"/>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1000"/>
                                        <p:tgtEl>
                                          <p:spTgt spid="165"/>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66"/>
                                        </p:tgtEl>
                                        <p:attrNameLst>
                                          <p:attrName>style.visibility</p:attrName>
                                        </p:attrNameLst>
                                      </p:cBhvr>
                                      <p:to>
                                        <p:strVal val="visible"/>
                                      </p:to>
                                    </p:set>
                                    <p:anim calcmode="lin" valueType="num">
                                      <p:cBhvr additive="base">
                                        <p:cTn id="15" dur="1000"/>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2914275" y="117975"/>
            <a:ext cx="3551400" cy="61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Experimental Data</a:t>
            </a:r>
            <a:endParaRPr sz="3000"/>
          </a:p>
        </p:txBody>
      </p:sp>
      <p:sp>
        <p:nvSpPr>
          <p:cNvPr id="172" name="Shape 172"/>
          <p:cNvSpPr txBox="1"/>
          <p:nvPr/>
        </p:nvSpPr>
        <p:spPr>
          <a:xfrm>
            <a:off x="361900" y="400175"/>
            <a:ext cx="2505300" cy="102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a:solidFill>
                  <a:srgbClr val="FFFFFF"/>
                </a:solidFill>
                <a:highlight>
                  <a:srgbClr val="FF00FF"/>
                </a:highlight>
                <a:latin typeface="Playfair Display"/>
                <a:ea typeface="Playfair Display"/>
                <a:cs typeface="Playfair Display"/>
                <a:sym typeface="Playfair Display"/>
              </a:rPr>
              <a:t>Fat Cont’d</a:t>
            </a:r>
            <a:endParaRPr sz="3600">
              <a:solidFill>
                <a:srgbClr val="FFFFFF"/>
              </a:solidFill>
              <a:highlight>
                <a:srgbClr val="FF00FF"/>
              </a:highlight>
              <a:latin typeface="Playfair Display"/>
              <a:ea typeface="Playfair Display"/>
              <a:cs typeface="Playfair Display"/>
              <a:sym typeface="Playfair Display"/>
            </a:endParaRPr>
          </a:p>
        </p:txBody>
      </p:sp>
      <p:pic>
        <p:nvPicPr>
          <p:cNvPr id="173" name="Shape 173"/>
          <p:cNvPicPr preferRelativeResize="0"/>
          <p:nvPr/>
        </p:nvPicPr>
        <p:blipFill>
          <a:blip r:embed="rId3">
            <a:alphaModFix/>
          </a:blip>
          <a:stretch>
            <a:fillRect/>
          </a:stretch>
        </p:blipFill>
        <p:spPr>
          <a:xfrm>
            <a:off x="1703975" y="1143450"/>
            <a:ext cx="5972000" cy="36596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1000"/>
                                        <p:tgtEl>
                                          <p:spTgt spid="17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additive="base">
                                        <p:cTn id="11" dur="1000"/>
                                        <p:tgtEl>
                                          <p:spTgt spid="172"/>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73"/>
                                        </p:tgtEl>
                                        <p:attrNameLst>
                                          <p:attrName>style.visibility</p:attrName>
                                        </p:attrNameLst>
                                      </p:cBhvr>
                                      <p:to>
                                        <p:strVal val="visible"/>
                                      </p:to>
                                    </p:set>
                                    <p:anim calcmode="lin" valueType="num">
                                      <p:cBhvr additive="base">
                                        <p:cTn id="15" dur="1000"/>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2914275" y="117975"/>
            <a:ext cx="3551400" cy="61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t>Experimental Data</a:t>
            </a:r>
            <a:endParaRPr sz="3000"/>
          </a:p>
        </p:txBody>
      </p:sp>
      <p:sp>
        <p:nvSpPr>
          <p:cNvPr id="179" name="Shape 179"/>
          <p:cNvSpPr txBox="1"/>
          <p:nvPr/>
        </p:nvSpPr>
        <p:spPr>
          <a:xfrm>
            <a:off x="314725" y="896675"/>
            <a:ext cx="4257300" cy="613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FFFFFF"/>
                </a:solidFill>
                <a:highlight>
                  <a:srgbClr val="FF00FF"/>
                </a:highlight>
                <a:latin typeface="Playfair Display"/>
                <a:ea typeface="Playfair Display"/>
                <a:cs typeface="Playfair Display"/>
                <a:sym typeface="Playfair Display"/>
              </a:rPr>
              <a:t>Fat Content in (g) per Calorie</a:t>
            </a:r>
            <a:endParaRPr sz="2400">
              <a:solidFill>
                <a:srgbClr val="FFFFFF"/>
              </a:solidFill>
              <a:highlight>
                <a:srgbClr val="FF00FF"/>
              </a:highlight>
              <a:latin typeface="Playfair Display"/>
              <a:ea typeface="Playfair Display"/>
              <a:cs typeface="Playfair Display"/>
              <a:sym typeface="Playfair Display"/>
            </a:endParaRPr>
          </a:p>
        </p:txBody>
      </p:sp>
      <p:pic>
        <p:nvPicPr>
          <p:cNvPr id="180" name="Shape 180"/>
          <p:cNvPicPr preferRelativeResize="0"/>
          <p:nvPr/>
        </p:nvPicPr>
        <p:blipFill>
          <a:blip r:embed="rId3">
            <a:alphaModFix/>
          </a:blip>
          <a:stretch>
            <a:fillRect/>
          </a:stretch>
        </p:blipFill>
        <p:spPr>
          <a:xfrm>
            <a:off x="1524000" y="1568275"/>
            <a:ext cx="6096000" cy="3028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1000"/>
                                        <p:tgtEl>
                                          <p:spTgt spid="17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79"/>
                                        </p:tgtEl>
                                        <p:attrNameLst>
                                          <p:attrName>style.visibility</p:attrName>
                                        </p:attrNameLst>
                                      </p:cBhvr>
                                      <p:to>
                                        <p:strVal val="visible"/>
                                      </p:to>
                                    </p:set>
                                    <p:anim calcmode="lin" valueType="num">
                                      <p:cBhvr additive="base">
                                        <p:cTn id="11" dur="1000"/>
                                        <p:tgtEl>
                                          <p:spTgt spid="179"/>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80"/>
                                        </p:tgtEl>
                                        <p:attrNameLst>
                                          <p:attrName>style.visibility</p:attrName>
                                        </p:attrNameLst>
                                      </p:cBhvr>
                                      <p:to>
                                        <p:strVal val="visible"/>
                                      </p:to>
                                    </p:set>
                                    <p:anim calcmode="lin" valueType="num">
                                      <p:cBhvr additive="base">
                                        <p:cTn id="15" dur="1000"/>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718900" y="567550"/>
            <a:ext cx="4906200" cy="105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4800">
                <a:solidFill>
                  <a:srgbClr val="FFFFFF"/>
                </a:solidFill>
                <a:latin typeface="Playfair Display"/>
                <a:ea typeface="Playfair Display"/>
                <a:cs typeface="Playfair Display"/>
                <a:sym typeface="Playfair Display"/>
              </a:rPr>
              <a:t>Introduction</a:t>
            </a:r>
            <a:endParaRPr sz="4800">
              <a:solidFill>
                <a:srgbClr val="FFFFFF"/>
              </a:solidFill>
              <a:latin typeface="Playfair Display"/>
              <a:ea typeface="Playfair Display"/>
              <a:cs typeface="Playfair Display"/>
              <a:sym typeface="Playfair Display"/>
            </a:endParaRPr>
          </a:p>
        </p:txBody>
      </p:sp>
      <p:sp>
        <p:nvSpPr>
          <p:cNvPr id="65" name="Shape 65"/>
          <p:cNvSpPr txBox="1"/>
          <p:nvPr/>
        </p:nvSpPr>
        <p:spPr>
          <a:xfrm>
            <a:off x="895475" y="1753125"/>
            <a:ext cx="7264800" cy="2749500"/>
          </a:xfrm>
          <a:prstGeom prst="rect">
            <a:avLst/>
          </a:prstGeom>
          <a:noFill/>
          <a:ln>
            <a:noFill/>
          </a:ln>
        </p:spPr>
        <p:txBody>
          <a:bodyPr spcFirstLastPara="1" wrap="square" lIns="91425" tIns="91425" rIns="91425" bIns="91425" anchor="t" anchorCtr="0">
            <a:noAutofit/>
          </a:bodyPr>
          <a:lstStyle/>
          <a:p>
            <a:pPr marL="0" lvl="0" indent="457200">
              <a:spcBef>
                <a:spcPts val="0"/>
              </a:spcBef>
              <a:spcAft>
                <a:spcPts val="0"/>
              </a:spcAft>
              <a:buNone/>
            </a:pPr>
            <a:r>
              <a:rPr lang="en" sz="2400">
                <a:solidFill>
                  <a:srgbClr val="FFFFFF"/>
                </a:solidFill>
              </a:rPr>
              <a:t>In this quantitative study, we examined the calories versus the fat content per serving in grocery store snacks. We believe that the higher the fat content in grams per serving the higher the calories will be per serving.</a:t>
            </a: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339025" y="445025"/>
            <a:ext cx="23244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Conclusion</a:t>
            </a:r>
            <a:endParaRPr sz="3600"/>
          </a:p>
        </p:txBody>
      </p:sp>
      <p:sp>
        <p:nvSpPr>
          <p:cNvPr id="186" name="Shape 18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457200" rtl="0">
              <a:spcBef>
                <a:spcPts val="0"/>
              </a:spcBef>
              <a:spcAft>
                <a:spcPts val="1600"/>
              </a:spcAft>
              <a:buNone/>
            </a:pPr>
            <a:r>
              <a:rPr lang="en" sz="3000">
                <a:solidFill>
                  <a:srgbClr val="FFFFFF"/>
                </a:solidFill>
              </a:rPr>
              <a:t> </a:t>
            </a:r>
            <a:r>
              <a:rPr lang="en" sz="3000">
                <a:solidFill>
                  <a:srgbClr val="FFFFFF"/>
                </a:solidFill>
                <a:latin typeface="Arial"/>
                <a:ea typeface="Arial"/>
                <a:cs typeface="Arial"/>
                <a:sym typeface="Arial"/>
              </a:rPr>
              <a:t>In conclusion our hypothesis was correct that snack foods with higher fat content have higher calories. Demonstrated in the scatter plot we see a positive correlation between the fat content in (g) per calorie</a:t>
            </a:r>
            <a:endParaRPr sz="300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1000"/>
                                        <p:tgtEl>
                                          <p:spTgt spid="18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6"/>
                                        </p:tgtEl>
                                        <p:attrNameLst>
                                          <p:attrName>style.visibility</p:attrName>
                                        </p:attrNameLst>
                                      </p:cBhvr>
                                      <p:to>
                                        <p:strVal val="visible"/>
                                      </p:to>
                                    </p:set>
                                    <p:animEffect transition="in" filter="fade">
                                      <p:cBhvr>
                                        <p:cTn id="11"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The Experiment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Explanatory</a:t>
            </a:r>
            <a:endParaRPr/>
          </a:p>
          <a:p>
            <a:pPr marL="0" lvl="0" indent="0">
              <a:spcBef>
                <a:spcPts val="0"/>
              </a:spcBef>
              <a:spcAft>
                <a:spcPts val="0"/>
              </a:spcAft>
              <a:buNone/>
            </a:pPr>
            <a:r>
              <a:rPr lang="en"/>
              <a:t>Variable</a:t>
            </a:r>
            <a:endParaRPr/>
          </a:p>
        </p:txBody>
      </p:sp>
      <p:sp>
        <p:nvSpPr>
          <p:cNvPr id="76" name="Shape 7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457200">
              <a:spcBef>
                <a:spcPts val="0"/>
              </a:spcBef>
              <a:spcAft>
                <a:spcPts val="1600"/>
              </a:spcAft>
              <a:buSzPts val="3600"/>
              <a:buChar char="●"/>
            </a:pPr>
            <a:r>
              <a:rPr lang="en" sz="3600"/>
              <a:t>Fat content in grams per serving</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1000"/>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Response</a:t>
            </a:r>
            <a:endParaRPr/>
          </a:p>
          <a:p>
            <a:pPr marL="0" lvl="0" indent="0" rtl="0">
              <a:spcBef>
                <a:spcPts val="0"/>
              </a:spcBef>
              <a:spcAft>
                <a:spcPts val="0"/>
              </a:spcAft>
              <a:buNone/>
            </a:pPr>
            <a:r>
              <a:rPr lang="en"/>
              <a:t>Variable</a:t>
            </a:r>
            <a:endParaRPr/>
          </a:p>
        </p:txBody>
      </p:sp>
      <p:sp>
        <p:nvSpPr>
          <p:cNvPr id="82" name="Shape 8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457200" rtl="0">
              <a:spcBef>
                <a:spcPts val="0"/>
              </a:spcBef>
              <a:spcAft>
                <a:spcPts val="1600"/>
              </a:spcAft>
              <a:buSzPts val="3600"/>
              <a:buChar char="●"/>
            </a:pPr>
            <a:r>
              <a:rPr lang="en" sz="3600"/>
              <a:t>Calories per serving</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Procedure</a:t>
            </a:r>
            <a:endParaRPr/>
          </a:p>
        </p:txBody>
      </p:sp>
      <p:sp>
        <p:nvSpPr>
          <p:cNvPr id="88" name="Shape 88"/>
          <p:cNvSpPr txBox="1">
            <a:spLocks noGrp="1"/>
          </p:cNvSpPr>
          <p:nvPr>
            <p:ph type="body" idx="1"/>
          </p:nvPr>
        </p:nvSpPr>
        <p:spPr>
          <a:xfrm>
            <a:off x="311700" y="1097275"/>
            <a:ext cx="3999900" cy="3821700"/>
          </a:xfrm>
          <a:prstGeom prst="rect">
            <a:avLst/>
          </a:prstGeom>
        </p:spPr>
        <p:txBody>
          <a:bodyPr spcFirstLastPara="1" wrap="square" lIns="91425" tIns="91425" rIns="91425" bIns="91425" anchor="t" anchorCtr="0">
            <a:noAutofit/>
          </a:bodyPr>
          <a:lstStyle/>
          <a:p>
            <a:pPr marL="457200" lvl="0" indent="-330200">
              <a:spcBef>
                <a:spcPts val="0"/>
              </a:spcBef>
              <a:spcAft>
                <a:spcPts val="0"/>
              </a:spcAft>
              <a:buSzPts val="1600"/>
              <a:buAutoNum type="arabicPeriod"/>
            </a:pPr>
            <a:r>
              <a:rPr lang="en" sz="1600"/>
              <a:t>Our sample size included 69 different types of grocery store snacks</a:t>
            </a:r>
            <a:endParaRPr sz="1600"/>
          </a:p>
          <a:p>
            <a:pPr marL="457200" lvl="0" indent="-330200">
              <a:spcBef>
                <a:spcPts val="1600"/>
              </a:spcBef>
              <a:spcAft>
                <a:spcPts val="0"/>
              </a:spcAft>
              <a:buSzPts val="1600"/>
              <a:buAutoNum type="arabicPeriod"/>
            </a:pPr>
            <a:r>
              <a:rPr lang="en" sz="1600"/>
              <a:t>In excel we labeled each snack by the calories per serving, and fat content in (g) per serving, and serving size.</a:t>
            </a:r>
            <a:endParaRPr sz="1600"/>
          </a:p>
          <a:p>
            <a:pPr marL="457200" lvl="0" indent="-330200">
              <a:spcBef>
                <a:spcPts val="1600"/>
              </a:spcBef>
              <a:spcAft>
                <a:spcPts val="0"/>
              </a:spcAft>
              <a:buSzPts val="1600"/>
              <a:buAutoNum type="arabicPeriod"/>
            </a:pPr>
            <a:r>
              <a:rPr lang="en" sz="1600"/>
              <a:t>Then we identified the frequencies for fat and calories</a:t>
            </a:r>
            <a:endParaRPr sz="1600"/>
          </a:p>
          <a:p>
            <a:pPr marL="457200" lvl="0" indent="-330200">
              <a:spcBef>
                <a:spcPts val="1600"/>
              </a:spcBef>
              <a:spcAft>
                <a:spcPts val="1600"/>
              </a:spcAft>
              <a:buSzPts val="1600"/>
              <a:buAutoNum type="arabicPeriod"/>
            </a:pPr>
            <a:r>
              <a:rPr lang="en" sz="1600"/>
              <a:t>Calculation of mean, median, range, std, and presented graphs to clearly illustrate statistical significance. </a:t>
            </a:r>
            <a:endParaRPr sz="1600"/>
          </a:p>
        </p:txBody>
      </p:sp>
      <p:pic>
        <p:nvPicPr>
          <p:cNvPr id="89" name="Shape 89" descr="Related image"/>
          <p:cNvPicPr preferRelativeResize="0"/>
          <p:nvPr/>
        </p:nvPicPr>
        <p:blipFill>
          <a:blip r:embed="rId3">
            <a:alphaModFix/>
          </a:blip>
          <a:stretch>
            <a:fillRect/>
          </a:stretch>
        </p:blipFill>
        <p:spPr>
          <a:xfrm>
            <a:off x="4311600" y="2766150"/>
            <a:ext cx="2272075" cy="2230925"/>
          </a:xfrm>
          <a:prstGeom prst="rect">
            <a:avLst/>
          </a:prstGeom>
          <a:noFill/>
          <a:ln>
            <a:noFill/>
          </a:ln>
        </p:spPr>
      </p:pic>
      <p:pic>
        <p:nvPicPr>
          <p:cNvPr id="90" name="Shape 90" descr="Image result for snacks "/>
          <p:cNvPicPr preferRelativeResize="0"/>
          <p:nvPr/>
        </p:nvPicPr>
        <p:blipFill>
          <a:blip r:embed="rId4">
            <a:alphaModFix/>
          </a:blip>
          <a:stretch>
            <a:fillRect/>
          </a:stretch>
        </p:blipFill>
        <p:spPr>
          <a:xfrm>
            <a:off x="6630875" y="2736950"/>
            <a:ext cx="2418750" cy="2289325"/>
          </a:xfrm>
          <a:prstGeom prst="rect">
            <a:avLst/>
          </a:prstGeom>
          <a:noFill/>
          <a:ln>
            <a:noFill/>
          </a:ln>
        </p:spPr>
      </p:pic>
      <p:pic>
        <p:nvPicPr>
          <p:cNvPr id="91" name="Shape 91" descr="Image result for snacks "/>
          <p:cNvPicPr preferRelativeResize="0"/>
          <p:nvPr/>
        </p:nvPicPr>
        <p:blipFill>
          <a:blip r:embed="rId5">
            <a:alphaModFix/>
          </a:blip>
          <a:stretch>
            <a:fillRect/>
          </a:stretch>
        </p:blipFill>
        <p:spPr>
          <a:xfrm>
            <a:off x="5274025" y="165200"/>
            <a:ext cx="3350825" cy="2289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44250" y="388475"/>
            <a:ext cx="8455500" cy="1225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Research Question</a:t>
            </a:r>
            <a:endParaRPr/>
          </a:p>
        </p:txBody>
      </p:sp>
      <p:sp>
        <p:nvSpPr>
          <p:cNvPr id="97" name="Shape 97"/>
          <p:cNvSpPr txBox="1"/>
          <p:nvPr/>
        </p:nvSpPr>
        <p:spPr>
          <a:xfrm>
            <a:off x="756750" y="1828800"/>
            <a:ext cx="7264800" cy="1677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a:solidFill>
                  <a:srgbClr val="FFFFFF"/>
                </a:solidFill>
              </a:rPr>
              <a:t>      Could there be a correlation    </a:t>
            </a:r>
            <a:endParaRPr sz="3600">
              <a:solidFill>
                <a:srgbClr val="FFFFFF"/>
              </a:solidFill>
            </a:endParaRPr>
          </a:p>
          <a:p>
            <a:pPr marL="0" lvl="0" indent="0">
              <a:spcBef>
                <a:spcPts val="0"/>
              </a:spcBef>
              <a:spcAft>
                <a:spcPts val="0"/>
              </a:spcAft>
              <a:buNone/>
            </a:pPr>
            <a:r>
              <a:rPr lang="en" sz="3600">
                <a:solidFill>
                  <a:srgbClr val="FFFFFF"/>
                </a:solidFill>
              </a:rPr>
              <a:t>     between the calories in snacks   </a:t>
            </a:r>
            <a:endParaRPr sz="3600">
              <a:solidFill>
                <a:srgbClr val="FFFFFF"/>
              </a:solidFill>
            </a:endParaRPr>
          </a:p>
          <a:p>
            <a:pPr marL="0" lvl="0" indent="0">
              <a:spcBef>
                <a:spcPts val="0"/>
              </a:spcBef>
              <a:spcAft>
                <a:spcPts val="0"/>
              </a:spcAft>
              <a:buNone/>
            </a:pPr>
            <a:r>
              <a:rPr lang="en" sz="3600">
                <a:solidFill>
                  <a:srgbClr val="FFFFFF"/>
                </a:solidFill>
              </a:rPr>
              <a:t>              and fat content?</a:t>
            </a:r>
            <a:endParaRPr sz="36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44250" y="388475"/>
            <a:ext cx="8455500" cy="1225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Hypothesis</a:t>
            </a:r>
            <a:endParaRPr/>
          </a:p>
        </p:txBody>
      </p:sp>
      <p:sp>
        <p:nvSpPr>
          <p:cNvPr id="103" name="Shape 103"/>
          <p:cNvSpPr txBox="1"/>
          <p:nvPr/>
        </p:nvSpPr>
        <p:spPr>
          <a:xfrm>
            <a:off x="756750" y="1828800"/>
            <a:ext cx="7264800" cy="1677600"/>
          </a:xfrm>
          <a:prstGeom prst="rect">
            <a:avLst/>
          </a:prstGeom>
          <a:noFill/>
          <a:ln>
            <a:noFill/>
          </a:ln>
        </p:spPr>
        <p:txBody>
          <a:bodyPr spcFirstLastPara="1" wrap="square" lIns="91425" tIns="91425" rIns="91425" bIns="91425" anchor="t" anchorCtr="0">
            <a:noAutofit/>
          </a:bodyPr>
          <a:lstStyle/>
          <a:p>
            <a:pPr marL="457200" lvl="0" indent="457200" rtl="0">
              <a:spcBef>
                <a:spcPts val="0"/>
              </a:spcBef>
              <a:spcAft>
                <a:spcPts val="0"/>
              </a:spcAft>
              <a:buNone/>
            </a:pPr>
            <a:r>
              <a:rPr lang="en" sz="3600">
                <a:solidFill>
                  <a:srgbClr val="FFFFFF"/>
                </a:solidFill>
              </a:rPr>
              <a:t>Snack foods with higher fat     </a:t>
            </a:r>
            <a:endParaRPr sz="3600">
              <a:solidFill>
                <a:srgbClr val="FFFFFF"/>
              </a:solidFill>
            </a:endParaRPr>
          </a:p>
          <a:p>
            <a:pPr marL="457200" lvl="0" indent="457200" rtl="0">
              <a:spcBef>
                <a:spcPts val="0"/>
              </a:spcBef>
              <a:spcAft>
                <a:spcPts val="0"/>
              </a:spcAft>
              <a:buNone/>
            </a:pPr>
            <a:r>
              <a:rPr lang="en" sz="3600">
                <a:solidFill>
                  <a:srgbClr val="FFFFFF"/>
                </a:solidFill>
              </a:rPr>
              <a:t>content have higher calories.</a:t>
            </a:r>
            <a:endParaRPr sz="36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We expect a positive correlation!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On-screen Show (16:9)</PresentationFormat>
  <Paragraphs>149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Oswald</vt:lpstr>
      <vt:lpstr>Montserrat</vt:lpstr>
      <vt:lpstr>Arial</vt:lpstr>
      <vt:lpstr>Playfair Display</vt:lpstr>
      <vt:lpstr>Pop</vt:lpstr>
      <vt:lpstr>    Calories Vs Fat</vt:lpstr>
      <vt:lpstr>PowerPoint Presentation</vt:lpstr>
      <vt:lpstr>The Experiment</vt:lpstr>
      <vt:lpstr>Explanatory Variable</vt:lpstr>
      <vt:lpstr>Response Variable</vt:lpstr>
      <vt:lpstr>Procedure</vt:lpstr>
      <vt:lpstr>Research Question</vt:lpstr>
      <vt:lpstr>Hypothesis</vt:lpstr>
      <vt:lpstr>We expect a positive correlation!</vt:lpstr>
      <vt:lpstr>Hypothesis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Calories Vs Fat</dc:title>
  <dc:creator>EzraHalleck</dc:creator>
  <cp:lastModifiedBy>Next Step</cp:lastModifiedBy>
  <cp:revision>1</cp:revision>
  <dcterms:modified xsi:type="dcterms:W3CDTF">2018-12-06T19:14:00Z</dcterms:modified>
</cp:coreProperties>
</file>