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69" d="100"/>
          <a:sy n="69" d="100"/>
        </p:scale>
        <p:origin x="9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7CFCA-64AE-400D-8ECC-AE53EA35D54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A08CC5B-0547-4224-9DCC-B72DC66081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B3F1AC0-82CC-4494-94FC-F95EC148FAF3}"/>
              </a:ext>
            </a:extLst>
          </p:cNvPr>
          <p:cNvSpPr>
            <a:spLocks noGrp="1"/>
          </p:cNvSpPr>
          <p:nvPr>
            <p:ph type="dt" sz="half" idx="10"/>
          </p:nvPr>
        </p:nvSpPr>
        <p:spPr/>
        <p:txBody>
          <a:bodyPr/>
          <a:lstStyle/>
          <a:p>
            <a:fld id="{1690A73A-C12F-4830-86DD-D84154B731F8}" type="datetimeFigureOut">
              <a:rPr lang="en-US" smtClean="0"/>
              <a:t>5/10/2018</a:t>
            </a:fld>
            <a:endParaRPr lang="en-US"/>
          </a:p>
        </p:txBody>
      </p:sp>
      <p:sp>
        <p:nvSpPr>
          <p:cNvPr id="5" name="Footer Placeholder 4">
            <a:extLst>
              <a:ext uri="{FF2B5EF4-FFF2-40B4-BE49-F238E27FC236}">
                <a16:creationId xmlns:a16="http://schemas.microsoft.com/office/drawing/2014/main" id="{04034BA0-FF52-41FD-8C1F-16187CA0E4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BDEDFD-EE1F-4474-94CE-E0E43502787C}"/>
              </a:ext>
            </a:extLst>
          </p:cNvPr>
          <p:cNvSpPr>
            <a:spLocks noGrp="1"/>
          </p:cNvSpPr>
          <p:nvPr>
            <p:ph type="sldNum" sz="quarter" idx="12"/>
          </p:nvPr>
        </p:nvSpPr>
        <p:spPr/>
        <p:txBody>
          <a:bodyPr/>
          <a:lstStyle/>
          <a:p>
            <a:fld id="{118341C1-7FED-4650-8C3E-318C6425D8B1}" type="slidenum">
              <a:rPr lang="en-US" smtClean="0"/>
              <a:t>‹#›</a:t>
            </a:fld>
            <a:endParaRPr lang="en-US"/>
          </a:p>
        </p:txBody>
      </p:sp>
    </p:spTree>
    <p:extLst>
      <p:ext uri="{BB962C8B-B14F-4D97-AF65-F5344CB8AC3E}">
        <p14:creationId xmlns:p14="http://schemas.microsoft.com/office/powerpoint/2010/main" val="195315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BA013-61D7-455A-BC14-8910F739182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AE4A683-F4F1-49CD-84B0-E6BBF084C72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03C667-C47D-4F05-833C-EFAB18FFCDC7}"/>
              </a:ext>
            </a:extLst>
          </p:cNvPr>
          <p:cNvSpPr>
            <a:spLocks noGrp="1"/>
          </p:cNvSpPr>
          <p:nvPr>
            <p:ph type="dt" sz="half" idx="10"/>
          </p:nvPr>
        </p:nvSpPr>
        <p:spPr/>
        <p:txBody>
          <a:bodyPr/>
          <a:lstStyle/>
          <a:p>
            <a:fld id="{1690A73A-C12F-4830-86DD-D84154B731F8}" type="datetimeFigureOut">
              <a:rPr lang="en-US" smtClean="0"/>
              <a:t>5/10/2018</a:t>
            </a:fld>
            <a:endParaRPr lang="en-US"/>
          </a:p>
        </p:txBody>
      </p:sp>
      <p:sp>
        <p:nvSpPr>
          <p:cNvPr id="5" name="Footer Placeholder 4">
            <a:extLst>
              <a:ext uri="{FF2B5EF4-FFF2-40B4-BE49-F238E27FC236}">
                <a16:creationId xmlns:a16="http://schemas.microsoft.com/office/drawing/2014/main" id="{FD1DC049-ED8E-4BE7-9462-3C0AB49CC9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CD1129-3BED-49AB-B224-286E4BD17C47}"/>
              </a:ext>
            </a:extLst>
          </p:cNvPr>
          <p:cNvSpPr>
            <a:spLocks noGrp="1"/>
          </p:cNvSpPr>
          <p:nvPr>
            <p:ph type="sldNum" sz="quarter" idx="12"/>
          </p:nvPr>
        </p:nvSpPr>
        <p:spPr/>
        <p:txBody>
          <a:bodyPr/>
          <a:lstStyle/>
          <a:p>
            <a:fld id="{118341C1-7FED-4650-8C3E-318C6425D8B1}" type="slidenum">
              <a:rPr lang="en-US" smtClean="0"/>
              <a:t>‹#›</a:t>
            </a:fld>
            <a:endParaRPr lang="en-US"/>
          </a:p>
        </p:txBody>
      </p:sp>
    </p:spTree>
    <p:extLst>
      <p:ext uri="{BB962C8B-B14F-4D97-AF65-F5344CB8AC3E}">
        <p14:creationId xmlns:p14="http://schemas.microsoft.com/office/powerpoint/2010/main" val="689919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864CEA-01D1-42C7-8EEE-CE86E436A0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106630-B437-4676-AC97-D1261FB2304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1A7CC9-4604-46C7-AE1E-CC9F549F46AC}"/>
              </a:ext>
            </a:extLst>
          </p:cNvPr>
          <p:cNvSpPr>
            <a:spLocks noGrp="1"/>
          </p:cNvSpPr>
          <p:nvPr>
            <p:ph type="dt" sz="half" idx="10"/>
          </p:nvPr>
        </p:nvSpPr>
        <p:spPr/>
        <p:txBody>
          <a:bodyPr/>
          <a:lstStyle/>
          <a:p>
            <a:fld id="{1690A73A-C12F-4830-86DD-D84154B731F8}" type="datetimeFigureOut">
              <a:rPr lang="en-US" smtClean="0"/>
              <a:t>5/10/2018</a:t>
            </a:fld>
            <a:endParaRPr lang="en-US"/>
          </a:p>
        </p:txBody>
      </p:sp>
      <p:sp>
        <p:nvSpPr>
          <p:cNvPr id="5" name="Footer Placeholder 4">
            <a:extLst>
              <a:ext uri="{FF2B5EF4-FFF2-40B4-BE49-F238E27FC236}">
                <a16:creationId xmlns:a16="http://schemas.microsoft.com/office/drawing/2014/main" id="{4AE0E8C5-A0DA-4021-9BF3-BA8E6DC16C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3F5FC9-9A85-43B4-8D6F-44DF7A79BF24}"/>
              </a:ext>
            </a:extLst>
          </p:cNvPr>
          <p:cNvSpPr>
            <a:spLocks noGrp="1"/>
          </p:cNvSpPr>
          <p:nvPr>
            <p:ph type="sldNum" sz="quarter" idx="12"/>
          </p:nvPr>
        </p:nvSpPr>
        <p:spPr/>
        <p:txBody>
          <a:bodyPr/>
          <a:lstStyle/>
          <a:p>
            <a:fld id="{118341C1-7FED-4650-8C3E-318C6425D8B1}" type="slidenum">
              <a:rPr lang="en-US" smtClean="0"/>
              <a:t>‹#›</a:t>
            </a:fld>
            <a:endParaRPr lang="en-US"/>
          </a:p>
        </p:txBody>
      </p:sp>
    </p:spTree>
    <p:extLst>
      <p:ext uri="{BB962C8B-B14F-4D97-AF65-F5344CB8AC3E}">
        <p14:creationId xmlns:p14="http://schemas.microsoft.com/office/powerpoint/2010/main" val="3923747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DACA0-F0D1-48E0-88CF-4A3C99DD52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184F99-2D04-4F66-A99C-855D46C6820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CB0E3D-8F9F-4AA9-A384-15DBA4F60AA8}"/>
              </a:ext>
            </a:extLst>
          </p:cNvPr>
          <p:cNvSpPr>
            <a:spLocks noGrp="1"/>
          </p:cNvSpPr>
          <p:nvPr>
            <p:ph type="dt" sz="half" idx="10"/>
          </p:nvPr>
        </p:nvSpPr>
        <p:spPr/>
        <p:txBody>
          <a:bodyPr/>
          <a:lstStyle/>
          <a:p>
            <a:fld id="{1690A73A-C12F-4830-86DD-D84154B731F8}" type="datetimeFigureOut">
              <a:rPr lang="en-US" smtClean="0"/>
              <a:t>5/10/2018</a:t>
            </a:fld>
            <a:endParaRPr lang="en-US"/>
          </a:p>
        </p:txBody>
      </p:sp>
      <p:sp>
        <p:nvSpPr>
          <p:cNvPr id="5" name="Footer Placeholder 4">
            <a:extLst>
              <a:ext uri="{FF2B5EF4-FFF2-40B4-BE49-F238E27FC236}">
                <a16:creationId xmlns:a16="http://schemas.microsoft.com/office/drawing/2014/main" id="{0EC137E4-CF33-4959-AE1F-9F47D72B03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870C01-094A-4BF2-8586-531EFC405AC8}"/>
              </a:ext>
            </a:extLst>
          </p:cNvPr>
          <p:cNvSpPr>
            <a:spLocks noGrp="1"/>
          </p:cNvSpPr>
          <p:nvPr>
            <p:ph type="sldNum" sz="quarter" idx="12"/>
          </p:nvPr>
        </p:nvSpPr>
        <p:spPr/>
        <p:txBody>
          <a:bodyPr/>
          <a:lstStyle/>
          <a:p>
            <a:fld id="{118341C1-7FED-4650-8C3E-318C6425D8B1}" type="slidenum">
              <a:rPr lang="en-US" smtClean="0"/>
              <a:t>‹#›</a:t>
            </a:fld>
            <a:endParaRPr lang="en-US"/>
          </a:p>
        </p:txBody>
      </p:sp>
    </p:spTree>
    <p:extLst>
      <p:ext uri="{BB962C8B-B14F-4D97-AF65-F5344CB8AC3E}">
        <p14:creationId xmlns:p14="http://schemas.microsoft.com/office/powerpoint/2010/main" val="2257675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A2510-D0D2-4475-858E-F0002179A72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604F39D-3B44-43C2-9CB9-08F4DD2135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2BFEEB6-4050-4DE2-8567-37FD70C87C68}"/>
              </a:ext>
            </a:extLst>
          </p:cNvPr>
          <p:cNvSpPr>
            <a:spLocks noGrp="1"/>
          </p:cNvSpPr>
          <p:nvPr>
            <p:ph type="dt" sz="half" idx="10"/>
          </p:nvPr>
        </p:nvSpPr>
        <p:spPr/>
        <p:txBody>
          <a:bodyPr/>
          <a:lstStyle/>
          <a:p>
            <a:fld id="{1690A73A-C12F-4830-86DD-D84154B731F8}" type="datetimeFigureOut">
              <a:rPr lang="en-US" smtClean="0"/>
              <a:t>5/10/2018</a:t>
            </a:fld>
            <a:endParaRPr lang="en-US"/>
          </a:p>
        </p:txBody>
      </p:sp>
      <p:sp>
        <p:nvSpPr>
          <p:cNvPr id="5" name="Footer Placeholder 4">
            <a:extLst>
              <a:ext uri="{FF2B5EF4-FFF2-40B4-BE49-F238E27FC236}">
                <a16:creationId xmlns:a16="http://schemas.microsoft.com/office/drawing/2014/main" id="{643161DA-0F15-4A1C-827B-2068118EAC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57157D-96E3-4219-8E0F-AFDF927C837F}"/>
              </a:ext>
            </a:extLst>
          </p:cNvPr>
          <p:cNvSpPr>
            <a:spLocks noGrp="1"/>
          </p:cNvSpPr>
          <p:nvPr>
            <p:ph type="sldNum" sz="quarter" idx="12"/>
          </p:nvPr>
        </p:nvSpPr>
        <p:spPr/>
        <p:txBody>
          <a:bodyPr/>
          <a:lstStyle/>
          <a:p>
            <a:fld id="{118341C1-7FED-4650-8C3E-318C6425D8B1}" type="slidenum">
              <a:rPr lang="en-US" smtClean="0"/>
              <a:t>‹#›</a:t>
            </a:fld>
            <a:endParaRPr lang="en-US"/>
          </a:p>
        </p:txBody>
      </p:sp>
    </p:spTree>
    <p:extLst>
      <p:ext uri="{BB962C8B-B14F-4D97-AF65-F5344CB8AC3E}">
        <p14:creationId xmlns:p14="http://schemas.microsoft.com/office/powerpoint/2010/main" val="3418305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CFC84-902A-4C04-89CE-05681C09D4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7B6542-5746-4823-BD36-4B3E719F44F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4354A9-B498-4F99-8888-F7D76A43429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554694-CC58-4EF0-BE43-24B113F18DDD}"/>
              </a:ext>
            </a:extLst>
          </p:cNvPr>
          <p:cNvSpPr>
            <a:spLocks noGrp="1"/>
          </p:cNvSpPr>
          <p:nvPr>
            <p:ph type="dt" sz="half" idx="10"/>
          </p:nvPr>
        </p:nvSpPr>
        <p:spPr/>
        <p:txBody>
          <a:bodyPr/>
          <a:lstStyle/>
          <a:p>
            <a:fld id="{1690A73A-C12F-4830-86DD-D84154B731F8}" type="datetimeFigureOut">
              <a:rPr lang="en-US" smtClean="0"/>
              <a:t>5/10/2018</a:t>
            </a:fld>
            <a:endParaRPr lang="en-US"/>
          </a:p>
        </p:txBody>
      </p:sp>
      <p:sp>
        <p:nvSpPr>
          <p:cNvPr id="6" name="Footer Placeholder 5">
            <a:extLst>
              <a:ext uri="{FF2B5EF4-FFF2-40B4-BE49-F238E27FC236}">
                <a16:creationId xmlns:a16="http://schemas.microsoft.com/office/drawing/2014/main" id="{601B8640-D1CC-4FB2-A786-AE0EE9563E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4FBDC4-4E1B-4DEE-A201-90F3B6852CFB}"/>
              </a:ext>
            </a:extLst>
          </p:cNvPr>
          <p:cNvSpPr>
            <a:spLocks noGrp="1"/>
          </p:cNvSpPr>
          <p:nvPr>
            <p:ph type="sldNum" sz="quarter" idx="12"/>
          </p:nvPr>
        </p:nvSpPr>
        <p:spPr/>
        <p:txBody>
          <a:bodyPr/>
          <a:lstStyle/>
          <a:p>
            <a:fld id="{118341C1-7FED-4650-8C3E-318C6425D8B1}" type="slidenum">
              <a:rPr lang="en-US" smtClean="0"/>
              <a:t>‹#›</a:t>
            </a:fld>
            <a:endParaRPr lang="en-US"/>
          </a:p>
        </p:txBody>
      </p:sp>
    </p:spTree>
    <p:extLst>
      <p:ext uri="{BB962C8B-B14F-4D97-AF65-F5344CB8AC3E}">
        <p14:creationId xmlns:p14="http://schemas.microsoft.com/office/powerpoint/2010/main" val="3970714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390EF-D037-466C-A328-008E2DDCB7F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D76C1EF-3772-4538-A3CA-97F957F608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CB237BF-A927-4CD3-BE46-8A7F19F7763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7B553D8-F801-4145-81F6-C4FA8DF724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918FF3D-D497-4F7B-B123-CA2E4074E8F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16650B7-965E-47BD-A4CD-E8B2E88BDE7D}"/>
              </a:ext>
            </a:extLst>
          </p:cNvPr>
          <p:cNvSpPr>
            <a:spLocks noGrp="1"/>
          </p:cNvSpPr>
          <p:nvPr>
            <p:ph type="dt" sz="half" idx="10"/>
          </p:nvPr>
        </p:nvSpPr>
        <p:spPr/>
        <p:txBody>
          <a:bodyPr/>
          <a:lstStyle/>
          <a:p>
            <a:fld id="{1690A73A-C12F-4830-86DD-D84154B731F8}" type="datetimeFigureOut">
              <a:rPr lang="en-US" smtClean="0"/>
              <a:t>5/10/2018</a:t>
            </a:fld>
            <a:endParaRPr lang="en-US"/>
          </a:p>
        </p:txBody>
      </p:sp>
      <p:sp>
        <p:nvSpPr>
          <p:cNvPr id="8" name="Footer Placeholder 7">
            <a:extLst>
              <a:ext uri="{FF2B5EF4-FFF2-40B4-BE49-F238E27FC236}">
                <a16:creationId xmlns:a16="http://schemas.microsoft.com/office/drawing/2014/main" id="{D21E005F-ACDE-46AA-9E02-3B98BD24F7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6EA0B20-4C01-464D-A0FE-ED2016990A58}"/>
              </a:ext>
            </a:extLst>
          </p:cNvPr>
          <p:cNvSpPr>
            <a:spLocks noGrp="1"/>
          </p:cNvSpPr>
          <p:nvPr>
            <p:ph type="sldNum" sz="quarter" idx="12"/>
          </p:nvPr>
        </p:nvSpPr>
        <p:spPr/>
        <p:txBody>
          <a:bodyPr/>
          <a:lstStyle/>
          <a:p>
            <a:fld id="{118341C1-7FED-4650-8C3E-318C6425D8B1}" type="slidenum">
              <a:rPr lang="en-US" smtClean="0"/>
              <a:t>‹#›</a:t>
            </a:fld>
            <a:endParaRPr lang="en-US"/>
          </a:p>
        </p:txBody>
      </p:sp>
    </p:spTree>
    <p:extLst>
      <p:ext uri="{BB962C8B-B14F-4D97-AF65-F5344CB8AC3E}">
        <p14:creationId xmlns:p14="http://schemas.microsoft.com/office/powerpoint/2010/main" val="2160285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A5D56-907F-4061-810F-960D5B5EAC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9E91191-0535-46DE-858C-C57F69F0BFC2}"/>
              </a:ext>
            </a:extLst>
          </p:cNvPr>
          <p:cNvSpPr>
            <a:spLocks noGrp="1"/>
          </p:cNvSpPr>
          <p:nvPr>
            <p:ph type="dt" sz="half" idx="10"/>
          </p:nvPr>
        </p:nvSpPr>
        <p:spPr/>
        <p:txBody>
          <a:bodyPr/>
          <a:lstStyle/>
          <a:p>
            <a:fld id="{1690A73A-C12F-4830-86DD-D84154B731F8}" type="datetimeFigureOut">
              <a:rPr lang="en-US" smtClean="0"/>
              <a:t>5/10/2018</a:t>
            </a:fld>
            <a:endParaRPr lang="en-US"/>
          </a:p>
        </p:txBody>
      </p:sp>
      <p:sp>
        <p:nvSpPr>
          <p:cNvPr id="4" name="Footer Placeholder 3">
            <a:extLst>
              <a:ext uri="{FF2B5EF4-FFF2-40B4-BE49-F238E27FC236}">
                <a16:creationId xmlns:a16="http://schemas.microsoft.com/office/drawing/2014/main" id="{8D956E45-EEBE-41DC-AE33-085E21B0C8A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975B8E-86BE-40DE-AA42-CD9231D2E8F5}"/>
              </a:ext>
            </a:extLst>
          </p:cNvPr>
          <p:cNvSpPr>
            <a:spLocks noGrp="1"/>
          </p:cNvSpPr>
          <p:nvPr>
            <p:ph type="sldNum" sz="quarter" idx="12"/>
          </p:nvPr>
        </p:nvSpPr>
        <p:spPr/>
        <p:txBody>
          <a:bodyPr/>
          <a:lstStyle/>
          <a:p>
            <a:fld id="{118341C1-7FED-4650-8C3E-318C6425D8B1}" type="slidenum">
              <a:rPr lang="en-US" smtClean="0"/>
              <a:t>‹#›</a:t>
            </a:fld>
            <a:endParaRPr lang="en-US"/>
          </a:p>
        </p:txBody>
      </p:sp>
    </p:spTree>
    <p:extLst>
      <p:ext uri="{BB962C8B-B14F-4D97-AF65-F5344CB8AC3E}">
        <p14:creationId xmlns:p14="http://schemas.microsoft.com/office/powerpoint/2010/main" val="4145520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6A9006-99C4-4DEF-94FE-B75E815A3CC4}"/>
              </a:ext>
            </a:extLst>
          </p:cNvPr>
          <p:cNvSpPr>
            <a:spLocks noGrp="1"/>
          </p:cNvSpPr>
          <p:nvPr>
            <p:ph type="dt" sz="half" idx="10"/>
          </p:nvPr>
        </p:nvSpPr>
        <p:spPr/>
        <p:txBody>
          <a:bodyPr/>
          <a:lstStyle/>
          <a:p>
            <a:fld id="{1690A73A-C12F-4830-86DD-D84154B731F8}" type="datetimeFigureOut">
              <a:rPr lang="en-US" smtClean="0"/>
              <a:t>5/10/2018</a:t>
            </a:fld>
            <a:endParaRPr lang="en-US"/>
          </a:p>
        </p:txBody>
      </p:sp>
      <p:sp>
        <p:nvSpPr>
          <p:cNvPr id="3" name="Footer Placeholder 2">
            <a:extLst>
              <a:ext uri="{FF2B5EF4-FFF2-40B4-BE49-F238E27FC236}">
                <a16:creationId xmlns:a16="http://schemas.microsoft.com/office/drawing/2014/main" id="{4DE892CB-8B4F-494A-B46A-846106094E4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AA6A00-9ED4-4450-AA1E-9F41E745D851}"/>
              </a:ext>
            </a:extLst>
          </p:cNvPr>
          <p:cNvSpPr>
            <a:spLocks noGrp="1"/>
          </p:cNvSpPr>
          <p:nvPr>
            <p:ph type="sldNum" sz="quarter" idx="12"/>
          </p:nvPr>
        </p:nvSpPr>
        <p:spPr/>
        <p:txBody>
          <a:bodyPr/>
          <a:lstStyle/>
          <a:p>
            <a:fld id="{118341C1-7FED-4650-8C3E-318C6425D8B1}" type="slidenum">
              <a:rPr lang="en-US" smtClean="0"/>
              <a:t>‹#›</a:t>
            </a:fld>
            <a:endParaRPr lang="en-US"/>
          </a:p>
        </p:txBody>
      </p:sp>
    </p:spTree>
    <p:extLst>
      <p:ext uri="{BB962C8B-B14F-4D97-AF65-F5344CB8AC3E}">
        <p14:creationId xmlns:p14="http://schemas.microsoft.com/office/powerpoint/2010/main" val="108367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A41CC-91A1-4FE7-8773-33B6F72FC0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8FFFAD3-46C8-4EB8-8E2B-8A9A051E2B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E2F7962-4AF7-48B1-9F0F-8BE39C5177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07B1D0C-BD1F-4E9D-9585-09CE2F6C3F6C}"/>
              </a:ext>
            </a:extLst>
          </p:cNvPr>
          <p:cNvSpPr>
            <a:spLocks noGrp="1"/>
          </p:cNvSpPr>
          <p:nvPr>
            <p:ph type="dt" sz="half" idx="10"/>
          </p:nvPr>
        </p:nvSpPr>
        <p:spPr/>
        <p:txBody>
          <a:bodyPr/>
          <a:lstStyle/>
          <a:p>
            <a:fld id="{1690A73A-C12F-4830-86DD-D84154B731F8}" type="datetimeFigureOut">
              <a:rPr lang="en-US" smtClean="0"/>
              <a:t>5/10/2018</a:t>
            </a:fld>
            <a:endParaRPr lang="en-US"/>
          </a:p>
        </p:txBody>
      </p:sp>
      <p:sp>
        <p:nvSpPr>
          <p:cNvPr id="6" name="Footer Placeholder 5">
            <a:extLst>
              <a:ext uri="{FF2B5EF4-FFF2-40B4-BE49-F238E27FC236}">
                <a16:creationId xmlns:a16="http://schemas.microsoft.com/office/drawing/2014/main" id="{9EFA441B-BAF9-4183-B615-8CFFC061C7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9DB335-17E3-4029-8C52-A3771031E087}"/>
              </a:ext>
            </a:extLst>
          </p:cNvPr>
          <p:cNvSpPr>
            <a:spLocks noGrp="1"/>
          </p:cNvSpPr>
          <p:nvPr>
            <p:ph type="sldNum" sz="quarter" idx="12"/>
          </p:nvPr>
        </p:nvSpPr>
        <p:spPr/>
        <p:txBody>
          <a:bodyPr/>
          <a:lstStyle/>
          <a:p>
            <a:fld id="{118341C1-7FED-4650-8C3E-318C6425D8B1}" type="slidenum">
              <a:rPr lang="en-US" smtClean="0"/>
              <a:t>‹#›</a:t>
            </a:fld>
            <a:endParaRPr lang="en-US"/>
          </a:p>
        </p:txBody>
      </p:sp>
    </p:spTree>
    <p:extLst>
      <p:ext uri="{BB962C8B-B14F-4D97-AF65-F5344CB8AC3E}">
        <p14:creationId xmlns:p14="http://schemas.microsoft.com/office/powerpoint/2010/main" val="182227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09FC6-2530-4E06-B042-F4CA596CD8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40DE2B-057C-456C-A521-FD998BC2E5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E62FFE9-F51C-412A-BB6B-70716F8488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DC998A3-9827-41B1-9B1F-9B10E7B7B67A}"/>
              </a:ext>
            </a:extLst>
          </p:cNvPr>
          <p:cNvSpPr>
            <a:spLocks noGrp="1"/>
          </p:cNvSpPr>
          <p:nvPr>
            <p:ph type="dt" sz="half" idx="10"/>
          </p:nvPr>
        </p:nvSpPr>
        <p:spPr/>
        <p:txBody>
          <a:bodyPr/>
          <a:lstStyle/>
          <a:p>
            <a:fld id="{1690A73A-C12F-4830-86DD-D84154B731F8}" type="datetimeFigureOut">
              <a:rPr lang="en-US" smtClean="0"/>
              <a:t>5/10/2018</a:t>
            </a:fld>
            <a:endParaRPr lang="en-US"/>
          </a:p>
        </p:txBody>
      </p:sp>
      <p:sp>
        <p:nvSpPr>
          <p:cNvPr id="6" name="Footer Placeholder 5">
            <a:extLst>
              <a:ext uri="{FF2B5EF4-FFF2-40B4-BE49-F238E27FC236}">
                <a16:creationId xmlns:a16="http://schemas.microsoft.com/office/drawing/2014/main" id="{DA9F076A-53C1-45AA-8F92-3329AAC63D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9F7CF3-425E-4390-AF08-24639C403D77}"/>
              </a:ext>
            </a:extLst>
          </p:cNvPr>
          <p:cNvSpPr>
            <a:spLocks noGrp="1"/>
          </p:cNvSpPr>
          <p:nvPr>
            <p:ph type="sldNum" sz="quarter" idx="12"/>
          </p:nvPr>
        </p:nvSpPr>
        <p:spPr/>
        <p:txBody>
          <a:bodyPr/>
          <a:lstStyle/>
          <a:p>
            <a:fld id="{118341C1-7FED-4650-8C3E-318C6425D8B1}" type="slidenum">
              <a:rPr lang="en-US" smtClean="0"/>
              <a:t>‹#›</a:t>
            </a:fld>
            <a:endParaRPr lang="en-US"/>
          </a:p>
        </p:txBody>
      </p:sp>
    </p:spTree>
    <p:extLst>
      <p:ext uri="{BB962C8B-B14F-4D97-AF65-F5344CB8AC3E}">
        <p14:creationId xmlns:p14="http://schemas.microsoft.com/office/powerpoint/2010/main" val="2214751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A15C46-0348-4059-81EC-CA95037DDB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125E2F-03E5-4C19-ABA8-C1078B6C38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EDB381-4505-458F-AF04-14DE124F1E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90A73A-C12F-4830-86DD-D84154B731F8}" type="datetimeFigureOut">
              <a:rPr lang="en-US" smtClean="0"/>
              <a:t>5/10/2018</a:t>
            </a:fld>
            <a:endParaRPr lang="en-US"/>
          </a:p>
        </p:txBody>
      </p:sp>
      <p:sp>
        <p:nvSpPr>
          <p:cNvPr id="5" name="Footer Placeholder 4">
            <a:extLst>
              <a:ext uri="{FF2B5EF4-FFF2-40B4-BE49-F238E27FC236}">
                <a16:creationId xmlns:a16="http://schemas.microsoft.com/office/drawing/2014/main" id="{D1E69604-FE31-4E55-9550-F64113DBE3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59CAA70-8322-4963-B53B-EA5745AB7B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8341C1-7FED-4650-8C3E-318C6425D8B1}" type="slidenum">
              <a:rPr lang="en-US" smtClean="0"/>
              <a:t>‹#›</a:t>
            </a:fld>
            <a:endParaRPr lang="en-US"/>
          </a:p>
        </p:txBody>
      </p:sp>
    </p:spTree>
    <p:extLst>
      <p:ext uri="{BB962C8B-B14F-4D97-AF65-F5344CB8AC3E}">
        <p14:creationId xmlns:p14="http://schemas.microsoft.com/office/powerpoint/2010/main" val="258194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0742D-0DAB-4057-92B5-33CC7FD40864}"/>
              </a:ext>
            </a:extLst>
          </p:cNvPr>
          <p:cNvSpPr>
            <a:spLocks noGrp="1"/>
          </p:cNvSpPr>
          <p:nvPr>
            <p:ph type="ctrTitle"/>
          </p:nvPr>
        </p:nvSpPr>
        <p:spPr>
          <a:xfrm>
            <a:off x="100014" y="872198"/>
            <a:ext cx="12091986" cy="1659988"/>
          </a:xfrm>
        </p:spPr>
        <p:txBody>
          <a:bodyPr>
            <a:noAutofit/>
          </a:bodyPr>
          <a:lstStyle/>
          <a:p>
            <a:r>
              <a:rPr lang="en-US" b="1" dirty="0"/>
              <a:t>13.3 Chi-Square Test for Independence</a:t>
            </a:r>
            <a:endParaRPr lang="en-US" dirty="0"/>
          </a:p>
        </p:txBody>
      </p:sp>
      <p:sp>
        <p:nvSpPr>
          <p:cNvPr id="3" name="Subtitle 2">
            <a:extLst>
              <a:ext uri="{FF2B5EF4-FFF2-40B4-BE49-F238E27FC236}">
                <a16:creationId xmlns:a16="http://schemas.microsoft.com/office/drawing/2014/main" id="{64A203FD-067C-4510-95CB-CB94ED9AFEF3}"/>
              </a:ext>
            </a:extLst>
          </p:cNvPr>
          <p:cNvSpPr>
            <a:spLocks noGrp="1"/>
          </p:cNvSpPr>
          <p:nvPr>
            <p:ph type="subTitle" idx="1"/>
          </p:nvPr>
        </p:nvSpPr>
        <p:spPr>
          <a:xfrm>
            <a:off x="1491398" y="4459948"/>
            <a:ext cx="9144000" cy="1655762"/>
          </a:xfrm>
        </p:spPr>
        <p:txBody>
          <a:bodyPr/>
          <a:lstStyle/>
          <a:p>
            <a:r>
              <a:rPr lang="en-US" dirty="0"/>
              <a:t>MAT 1372 Stat w/ </a:t>
            </a:r>
            <a:r>
              <a:rPr lang="en-US" dirty="0" err="1"/>
              <a:t>Prob</a:t>
            </a:r>
            <a:endParaRPr lang="en-US" dirty="0"/>
          </a:p>
          <a:p>
            <a:r>
              <a:rPr lang="en-US" dirty="0"/>
              <a:t>NYCCT (CUNY)</a:t>
            </a:r>
          </a:p>
          <a:p>
            <a:r>
              <a:rPr lang="en-US" dirty="0"/>
              <a:t>Ezra Halleck</a:t>
            </a:r>
          </a:p>
        </p:txBody>
      </p:sp>
    </p:spTree>
    <p:extLst>
      <p:ext uri="{BB962C8B-B14F-4D97-AF65-F5344CB8AC3E}">
        <p14:creationId xmlns:p14="http://schemas.microsoft.com/office/powerpoint/2010/main" val="2105634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35B4D-62E7-4959-AE54-E18EAE9CB297}"/>
              </a:ext>
            </a:extLst>
          </p:cNvPr>
          <p:cNvSpPr>
            <a:spLocks noGrp="1"/>
          </p:cNvSpPr>
          <p:nvPr>
            <p:ph type="title"/>
          </p:nvPr>
        </p:nvSpPr>
        <p:spPr/>
        <p:txBody>
          <a:bodyPr/>
          <a:lstStyle/>
          <a:p>
            <a:r>
              <a:rPr lang="en-US" dirty="0"/>
              <a:t>Party affiliation and gender example (cont.)</a:t>
            </a:r>
          </a:p>
        </p:txBody>
      </p:sp>
      <p:sp>
        <p:nvSpPr>
          <p:cNvPr id="3" name="Content Placeholder 2">
            <a:extLst>
              <a:ext uri="{FF2B5EF4-FFF2-40B4-BE49-F238E27FC236}">
                <a16:creationId xmlns:a16="http://schemas.microsoft.com/office/drawing/2014/main" id="{B44959F6-B256-4BFD-9AAB-BAEC1C8B430D}"/>
              </a:ext>
            </a:extLst>
          </p:cNvPr>
          <p:cNvSpPr>
            <a:spLocks noGrp="1"/>
          </p:cNvSpPr>
          <p:nvPr>
            <p:ph idx="1"/>
          </p:nvPr>
        </p:nvSpPr>
        <p:spPr>
          <a:xfrm>
            <a:off x="838200" y="1437698"/>
            <a:ext cx="10515600" cy="4351338"/>
          </a:xfrm>
        </p:spPr>
        <p:txBody>
          <a:bodyPr>
            <a:normAutofit lnSpcReduction="10000"/>
          </a:bodyPr>
          <a:lstStyle/>
          <a:p>
            <a:pPr lvl="0"/>
            <a:r>
              <a:rPr lang="en-US" dirty="0"/>
              <a:t>In a 3rd table, take the square of the difference between each observed and expected values and divide by the expected.</a:t>
            </a:r>
          </a:p>
          <a:p>
            <a:pPr marL="0" lvl="0" indent="0">
              <a:buNone/>
            </a:pPr>
            <a:endParaRPr lang="en-US" dirty="0"/>
          </a:p>
          <a:p>
            <a:pPr lvl="0"/>
            <a:endParaRPr lang="en-US" dirty="0"/>
          </a:p>
          <a:p>
            <a:pPr lvl="0"/>
            <a:endParaRPr lang="en-US" dirty="0"/>
          </a:p>
          <a:p>
            <a:pPr lvl="0"/>
            <a:endParaRPr lang="en-US" dirty="0"/>
          </a:p>
          <a:p>
            <a:pPr lvl="0"/>
            <a:r>
              <a:rPr lang="en-US" dirty="0"/>
              <a:t>Sum these to get the test statistic TS. </a:t>
            </a:r>
          </a:p>
          <a:p>
            <a:pPr lvl="0"/>
            <a:r>
              <a:rPr lang="en-US" dirty="0"/>
              <a:t>To find the </a:t>
            </a:r>
            <a:r>
              <a:rPr lang="en-US" dirty="0" err="1"/>
              <a:t>pvalue</a:t>
            </a:r>
            <a:r>
              <a:rPr lang="en-US" dirty="0"/>
              <a:t>, use </a:t>
            </a:r>
            <a:r>
              <a:rPr lang="en-US" dirty="0" err="1"/>
              <a:t>chi.dist</a:t>
            </a:r>
            <a:r>
              <a:rPr lang="en-US" dirty="0"/>
              <a:t> with inputs TS, </a:t>
            </a:r>
            <a:r>
              <a:rPr lang="en-US" dirty="0" err="1"/>
              <a:t>d.o.f</a:t>
            </a:r>
            <a:r>
              <a:rPr lang="en-US" dirty="0"/>
              <a:t>. = (r-1)(s-1),</a:t>
            </a:r>
          </a:p>
          <a:p>
            <a:pPr marL="0" lvl="0" indent="0">
              <a:buNone/>
            </a:pPr>
            <a:r>
              <a:rPr lang="en-US" dirty="0"/>
              <a:t>(where </a:t>
            </a:r>
            <a:r>
              <a:rPr lang="en-US" dirty="0" err="1"/>
              <a:t>r,s</a:t>
            </a:r>
            <a:r>
              <a:rPr lang="en-US" dirty="0"/>
              <a:t> are the # of rows, columns respectively) and false.</a:t>
            </a:r>
          </a:p>
        </p:txBody>
      </p:sp>
      <p:graphicFrame>
        <p:nvGraphicFramePr>
          <p:cNvPr id="6" name="Content Placeholder 5">
            <a:extLst>
              <a:ext uri="{FF2B5EF4-FFF2-40B4-BE49-F238E27FC236}">
                <a16:creationId xmlns:a16="http://schemas.microsoft.com/office/drawing/2014/main" id="{7EBABB52-D1EB-4BE2-A1FD-A7E04A5E9F6A}"/>
              </a:ext>
            </a:extLst>
          </p:cNvPr>
          <p:cNvGraphicFramePr>
            <a:graphicFrameLocks/>
          </p:cNvGraphicFramePr>
          <p:nvPr>
            <p:extLst>
              <p:ext uri="{D42A27DB-BD31-4B8C-83A1-F6EECF244321}">
                <p14:modId xmlns:p14="http://schemas.microsoft.com/office/powerpoint/2010/main" val="2608913031"/>
              </p:ext>
            </p:extLst>
          </p:nvPr>
        </p:nvGraphicFramePr>
        <p:xfrm>
          <a:off x="1219200" y="2403898"/>
          <a:ext cx="8248652" cy="1719850"/>
        </p:xfrm>
        <a:graphic>
          <a:graphicData uri="http://schemas.openxmlformats.org/drawingml/2006/table">
            <a:tbl>
              <a:tblPr firstRow="1" firstCol="1" bandRow="1">
                <a:tableStyleId>{5C22544A-7EE6-4342-B048-85BDC9FD1C3A}</a:tableStyleId>
              </a:tblPr>
              <a:tblGrid>
                <a:gridCol w="1807924">
                  <a:extLst>
                    <a:ext uri="{9D8B030D-6E8A-4147-A177-3AD203B41FA5}">
                      <a16:colId xmlns:a16="http://schemas.microsoft.com/office/drawing/2014/main" val="1118477305"/>
                    </a:ext>
                  </a:extLst>
                </a:gridCol>
                <a:gridCol w="1807924">
                  <a:extLst>
                    <a:ext uri="{9D8B030D-6E8A-4147-A177-3AD203B41FA5}">
                      <a16:colId xmlns:a16="http://schemas.microsoft.com/office/drawing/2014/main" val="1623210594"/>
                    </a:ext>
                  </a:extLst>
                </a:gridCol>
                <a:gridCol w="2146909">
                  <a:extLst>
                    <a:ext uri="{9D8B030D-6E8A-4147-A177-3AD203B41FA5}">
                      <a16:colId xmlns:a16="http://schemas.microsoft.com/office/drawing/2014/main" val="4023176109"/>
                    </a:ext>
                  </a:extLst>
                </a:gridCol>
                <a:gridCol w="2485895">
                  <a:extLst>
                    <a:ext uri="{9D8B030D-6E8A-4147-A177-3AD203B41FA5}">
                      <a16:colId xmlns:a16="http://schemas.microsoft.com/office/drawing/2014/main" val="2101038997"/>
                    </a:ext>
                  </a:extLst>
                </a:gridCol>
              </a:tblGrid>
              <a:tr h="416521">
                <a:tc>
                  <a:txBody>
                    <a:bodyPr/>
                    <a:lstStyle/>
                    <a:p>
                      <a:endParaRPr lang="en-US" sz="3200" dirty="0">
                        <a:effectLst/>
                        <a:latin typeface="Calibri" panose="020F0502020204030204" pitchFamily="34" charset="0"/>
                      </a:endParaRPr>
                    </a:p>
                  </a:txBody>
                  <a:tcPr marL="68580" marR="68580" marT="0" marB="0" anchor="b"/>
                </a:tc>
                <a:tc>
                  <a:txBody>
                    <a:bodyPr/>
                    <a:lstStyle/>
                    <a:p>
                      <a:pPr marL="0" marR="0">
                        <a:spcBef>
                          <a:spcPts val="0"/>
                        </a:spcBef>
                        <a:spcAft>
                          <a:spcPts val="0"/>
                        </a:spcAft>
                      </a:pPr>
                      <a:r>
                        <a:rPr lang="en-US" sz="3200" dirty="0">
                          <a:effectLst/>
                        </a:rPr>
                        <a:t>Democrat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3200">
                          <a:effectLst/>
                        </a:rPr>
                        <a:t>Republican</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3200">
                          <a:effectLst/>
                        </a:rPr>
                        <a:t>Independent</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147591070"/>
                  </a:ext>
                </a:extLst>
              </a:tr>
              <a:tr h="616085">
                <a:tc>
                  <a:txBody>
                    <a:bodyPr/>
                    <a:lstStyle/>
                    <a:p>
                      <a:pPr marL="0" marR="0">
                        <a:spcBef>
                          <a:spcPts val="0"/>
                        </a:spcBef>
                        <a:spcAft>
                          <a:spcPts val="0"/>
                        </a:spcAft>
                      </a:pPr>
                      <a:r>
                        <a:rPr lang="en-US" sz="3200">
                          <a:effectLst/>
                        </a:rPr>
                        <a:t>Women</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fontAlgn="b"/>
                      <a:r>
                        <a:rPr lang="en-US" sz="2800" u="none" strike="noStrike" dirty="0">
                          <a:effectLst/>
                        </a:rPr>
                        <a:t>0.50</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dirty="0">
                          <a:effectLst/>
                        </a:rPr>
                        <a:t>1.68</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a:effectLst/>
                        </a:rPr>
                        <a:t>0.91</a:t>
                      </a:r>
                      <a:endParaRPr lang="en-US" sz="2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12680544"/>
                  </a:ext>
                </a:extLst>
              </a:tr>
              <a:tr h="616085">
                <a:tc>
                  <a:txBody>
                    <a:bodyPr/>
                    <a:lstStyle/>
                    <a:p>
                      <a:pPr marL="0" marR="0">
                        <a:spcBef>
                          <a:spcPts val="0"/>
                        </a:spcBef>
                        <a:spcAft>
                          <a:spcPts val="0"/>
                        </a:spcAft>
                      </a:pPr>
                      <a:r>
                        <a:rPr lang="en-US" sz="3200" dirty="0">
                          <a:effectLst/>
                        </a:rPr>
                        <a:t>Men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fontAlgn="b"/>
                      <a:r>
                        <a:rPr lang="en-US" sz="2800" u="none" strike="noStrike">
                          <a:effectLst/>
                        </a:rPr>
                        <a:t>0.54</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dirty="0">
                          <a:effectLst/>
                        </a:rPr>
                        <a:t>1.82</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dirty="0">
                          <a:effectLst/>
                        </a:rPr>
                        <a:t>0.99</a:t>
                      </a:r>
                      <a:endParaRPr lang="en-US" sz="2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54184457"/>
                  </a:ext>
                </a:extLst>
              </a:tr>
            </a:tbl>
          </a:graphicData>
        </a:graphic>
      </p:graphicFrame>
    </p:spTree>
    <p:extLst>
      <p:ext uri="{BB962C8B-B14F-4D97-AF65-F5344CB8AC3E}">
        <p14:creationId xmlns:p14="http://schemas.microsoft.com/office/powerpoint/2010/main" val="3408806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F8683-961E-4ADA-85EB-BD6B1182A327}"/>
              </a:ext>
            </a:extLst>
          </p:cNvPr>
          <p:cNvSpPr>
            <a:spLocks noGrp="1"/>
          </p:cNvSpPr>
          <p:nvPr>
            <p:ph type="title"/>
          </p:nvPr>
        </p:nvSpPr>
        <p:spPr/>
        <p:txBody>
          <a:bodyPr>
            <a:normAutofit/>
          </a:bodyPr>
          <a:lstStyle/>
          <a:p>
            <a:r>
              <a:rPr lang="en-US" b="1" dirty="0"/>
              <a:t>Testing for Independence of Two Characteristics Within a Population</a:t>
            </a:r>
            <a:endParaRPr lang="en-US" dirty="0"/>
          </a:p>
        </p:txBody>
      </p:sp>
      <p:sp>
        <p:nvSpPr>
          <p:cNvPr id="3" name="Content Placeholder 2">
            <a:extLst>
              <a:ext uri="{FF2B5EF4-FFF2-40B4-BE49-F238E27FC236}">
                <a16:creationId xmlns:a16="http://schemas.microsoft.com/office/drawing/2014/main" id="{8A1A29C2-2C9C-444F-97E0-CE58400AF2F6}"/>
              </a:ext>
            </a:extLst>
          </p:cNvPr>
          <p:cNvSpPr>
            <a:spLocks noGrp="1"/>
          </p:cNvSpPr>
          <p:nvPr>
            <p:ph idx="1"/>
          </p:nvPr>
        </p:nvSpPr>
        <p:spPr/>
        <p:txBody>
          <a:bodyPr>
            <a:normAutofit/>
          </a:bodyPr>
          <a:lstStyle/>
          <a:p>
            <a:pPr marL="0" indent="0">
              <a:buNone/>
            </a:pPr>
            <a:r>
              <a:rPr lang="en-US" dirty="0"/>
              <a:t>Consider a population in which each member is classified according to two distinct characteristics: </a:t>
            </a:r>
            <a:r>
              <a:rPr lang="en-US" i="1" dirty="0"/>
              <a:t>X </a:t>
            </a:r>
            <a:r>
              <a:rPr lang="en-US" dirty="0"/>
              <a:t>and </a:t>
            </a:r>
            <a:r>
              <a:rPr lang="en-US" i="1" dirty="0"/>
              <a:t>Y</a:t>
            </a:r>
            <a:r>
              <a:rPr lang="en-US" dirty="0"/>
              <a:t>.</a:t>
            </a:r>
          </a:p>
          <a:p>
            <a:pPr marL="0" indent="0">
              <a:buNone/>
            </a:pPr>
            <a:r>
              <a:rPr lang="en-US" dirty="0"/>
              <a:t>Suppose that the possible values for </a:t>
            </a:r>
            <a:r>
              <a:rPr lang="en-US" i="1" dirty="0"/>
              <a:t>X </a:t>
            </a:r>
            <a:r>
              <a:rPr lang="en-US" dirty="0"/>
              <a:t>characteristic are 1, 2, …,r and the possible values of </a:t>
            </a:r>
            <a:r>
              <a:rPr lang="en-US" i="1" dirty="0"/>
              <a:t>Y </a:t>
            </a:r>
            <a:r>
              <a:rPr lang="en-US" dirty="0"/>
              <a:t>are 1, 2, …, </a:t>
            </a:r>
            <a:r>
              <a:rPr lang="en-US" i="1" dirty="0"/>
              <a:t>s</a:t>
            </a:r>
            <a:r>
              <a:rPr lang="en-US" dirty="0"/>
              <a:t>.</a:t>
            </a:r>
          </a:p>
          <a:p>
            <a:pPr marL="0" indent="0">
              <a:buNone/>
            </a:pPr>
            <a:r>
              <a:rPr lang="en-US" dirty="0"/>
              <a:t>Thus, there are </a:t>
            </a:r>
            <a:r>
              <a:rPr lang="en-US" i="1" dirty="0"/>
              <a:t>r </a:t>
            </a:r>
            <a:r>
              <a:rPr lang="en-US" dirty="0"/>
              <a:t>possible values for the </a:t>
            </a:r>
            <a:r>
              <a:rPr lang="en-US" i="1" dirty="0"/>
              <a:t>X </a:t>
            </a:r>
            <a:r>
              <a:rPr lang="en-US" dirty="0"/>
              <a:t>characteristic and </a:t>
            </a:r>
            <a:r>
              <a:rPr lang="en-US" i="1" dirty="0"/>
              <a:t>s </a:t>
            </a:r>
            <a:r>
              <a:rPr lang="en-US" dirty="0"/>
              <a:t>possible values for the </a:t>
            </a:r>
            <a:r>
              <a:rPr lang="en-US" i="1" dirty="0"/>
              <a:t>Y </a:t>
            </a:r>
            <a:r>
              <a:rPr lang="en-US" dirty="0"/>
              <a:t>characteristic.</a:t>
            </a:r>
          </a:p>
        </p:txBody>
      </p:sp>
    </p:spTree>
    <p:extLst>
      <p:ext uri="{BB962C8B-B14F-4D97-AF65-F5344CB8AC3E}">
        <p14:creationId xmlns:p14="http://schemas.microsoft.com/office/powerpoint/2010/main" val="3479065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EDF93-DEB0-45C6-9254-686AAE752A80}"/>
              </a:ext>
            </a:extLst>
          </p:cNvPr>
          <p:cNvSpPr>
            <a:spLocks noGrp="1"/>
          </p:cNvSpPr>
          <p:nvPr>
            <p:ph type="title"/>
          </p:nvPr>
        </p:nvSpPr>
        <p:spPr>
          <a:xfrm>
            <a:off x="838200" y="18255"/>
            <a:ext cx="10515600" cy="1325563"/>
          </a:xfrm>
        </p:spPr>
        <p:txBody>
          <a:bodyPr/>
          <a:lstStyle/>
          <a:p>
            <a:r>
              <a:rPr lang="en-US" dirty="0"/>
              <a:t>Setting the notation</a:t>
            </a:r>
          </a:p>
        </p:txBody>
      </p:sp>
      <p:sp>
        <p:nvSpPr>
          <p:cNvPr id="3" name="Content Placeholder 2">
            <a:extLst>
              <a:ext uri="{FF2B5EF4-FFF2-40B4-BE49-F238E27FC236}">
                <a16:creationId xmlns:a16="http://schemas.microsoft.com/office/drawing/2014/main" id="{532E1620-D402-43E7-A50B-1624FCE72E6A}"/>
              </a:ext>
            </a:extLst>
          </p:cNvPr>
          <p:cNvSpPr>
            <a:spLocks noGrp="1"/>
          </p:cNvSpPr>
          <p:nvPr>
            <p:ph idx="1"/>
          </p:nvPr>
        </p:nvSpPr>
        <p:spPr>
          <a:xfrm>
            <a:off x="949037" y="1343818"/>
            <a:ext cx="10515600" cy="4351338"/>
          </a:xfrm>
        </p:spPr>
        <p:txBody>
          <a:bodyPr>
            <a:normAutofit lnSpcReduction="10000"/>
          </a:bodyPr>
          <a:lstStyle/>
          <a:p>
            <a:pPr marL="0" indent="0">
              <a:buNone/>
            </a:pPr>
            <a:r>
              <a:rPr lang="en-US" dirty="0"/>
              <a:t>Denote the proportion of the population that has</a:t>
            </a:r>
          </a:p>
          <a:p>
            <a:r>
              <a:rPr lang="en-US" i="1" dirty="0"/>
              <a:t>X = </a:t>
            </a:r>
            <a:r>
              <a:rPr lang="en-US" i="1" dirty="0" err="1"/>
              <a:t>i</a:t>
            </a:r>
            <a:r>
              <a:rPr lang="en-US" i="1" dirty="0"/>
              <a:t> </a:t>
            </a:r>
            <a:r>
              <a:rPr lang="en-US" dirty="0"/>
              <a:t>and </a:t>
            </a:r>
            <a:r>
              <a:rPr lang="en-US" i="1" dirty="0"/>
              <a:t>Y = j by </a:t>
            </a:r>
            <a:r>
              <a:rPr lang="en-US" i="1" dirty="0" err="1"/>
              <a:t>P</a:t>
            </a:r>
            <a:r>
              <a:rPr lang="en-US" i="1" baseline="-25000" dirty="0" err="1"/>
              <a:t>ij</a:t>
            </a:r>
            <a:r>
              <a:rPr lang="en-US" i="1" baseline="-25000" dirty="0"/>
              <a:t> </a:t>
            </a:r>
          </a:p>
          <a:p>
            <a:r>
              <a:rPr lang="en-US" i="1" dirty="0"/>
              <a:t>X = </a:t>
            </a:r>
            <a:r>
              <a:rPr lang="en-US" i="1" dirty="0" err="1"/>
              <a:t>i</a:t>
            </a:r>
            <a:r>
              <a:rPr lang="en-US" i="1" dirty="0"/>
              <a:t> by Q</a:t>
            </a:r>
            <a:r>
              <a:rPr lang="en-US" i="1" baseline="-25000" dirty="0"/>
              <a:t>i </a:t>
            </a:r>
          </a:p>
          <a:p>
            <a:r>
              <a:rPr lang="en-US" i="1" dirty="0"/>
              <a:t>Y </a:t>
            </a:r>
            <a:r>
              <a:rPr lang="en-US" dirty="0"/>
              <a:t>= </a:t>
            </a:r>
            <a:r>
              <a:rPr lang="en-US" i="1" dirty="0"/>
              <a:t>j </a:t>
            </a:r>
            <a:r>
              <a:rPr lang="en-US" dirty="0"/>
              <a:t>by </a:t>
            </a:r>
            <a:r>
              <a:rPr lang="en-US" i="1" dirty="0" err="1"/>
              <a:t>R</a:t>
            </a:r>
            <a:r>
              <a:rPr lang="en-US" i="1" baseline="-25000" dirty="0" err="1"/>
              <a:t>j</a:t>
            </a:r>
            <a:endParaRPr lang="en-US" i="1" dirty="0"/>
          </a:p>
          <a:p>
            <a:pPr marL="0" indent="0">
              <a:buNone/>
            </a:pPr>
            <a:r>
              <a:rPr lang="en-US" dirty="0"/>
              <a:t>Thus if </a:t>
            </a:r>
            <a:r>
              <a:rPr lang="en-US" i="1" dirty="0"/>
              <a:t>X </a:t>
            </a:r>
            <a:r>
              <a:rPr lang="en-US" dirty="0"/>
              <a:t>and </a:t>
            </a:r>
            <a:r>
              <a:rPr lang="en-US" i="1" dirty="0"/>
              <a:t>Y </a:t>
            </a:r>
            <a:r>
              <a:rPr lang="en-US" dirty="0"/>
              <a:t>denote the values of the </a:t>
            </a:r>
            <a:r>
              <a:rPr lang="en-US" i="1" dirty="0"/>
              <a:t>X </a:t>
            </a:r>
            <a:r>
              <a:rPr lang="en-US" dirty="0"/>
              <a:t>and </a:t>
            </a:r>
            <a:r>
              <a:rPr lang="en-US" i="1" dirty="0"/>
              <a:t>Y </a:t>
            </a:r>
            <a:r>
              <a:rPr lang="en-US" dirty="0"/>
              <a:t>characteristics of a randomly chosen member of the population, then</a:t>
            </a:r>
          </a:p>
          <a:p>
            <a:r>
              <a:rPr lang="en-US" i="1" dirty="0"/>
              <a:t>P</a:t>
            </a:r>
            <a:r>
              <a:rPr lang="en-US" dirty="0"/>
              <a:t>{</a:t>
            </a:r>
            <a:r>
              <a:rPr lang="en-US" i="1" dirty="0"/>
              <a:t>X </a:t>
            </a:r>
            <a:r>
              <a:rPr lang="en-US" dirty="0"/>
              <a:t>= </a:t>
            </a:r>
            <a:r>
              <a:rPr lang="en-US" i="1" dirty="0" err="1"/>
              <a:t>i</a:t>
            </a:r>
            <a:r>
              <a:rPr lang="en-US" dirty="0"/>
              <a:t>, </a:t>
            </a:r>
            <a:r>
              <a:rPr lang="en-US" i="1" dirty="0"/>
              <a:t>Y </a:t>
            </a:r>
            <a:r>
              <a:rPr lang="en-US" dirty="0"/>
              <a:t>= </a:t>
            </a:r>
            <a:r>
              <a:rPr lang="en-US" i="1" dirty="0"/>
              <a:t>j</a:t>
            </a:r>
            <a:r>
              <a:rPr lang="en-US" dirty="0"/>
              <a:t>} = </a:t>
            </a:r>
            <a:r>
              <a:rPr lang="en-US" i="1" dirty="0" err="1"/>
              <a:t>P</a:t>
            </a:r>
            <a:r>
              <a:rPr lang="en-US" i="1" baseline="-25000" dirty="0" err="1"/>
              <a:t>ij</a:t>
            </a:r>
            <a:r>
              <a:rPr lang="en-US" i="1" baseline="-25000" dirty="0"/>
              <a:t> </a:t>
            </a:r>
            <a:endParaRPr lang="en-US" dirty="0"/>
          </a:p>
          <a:p>
            <a:r>
              <a:rPr lang="en-US" i="1" dirty="0"/>
              <a:t>P</a:t>
            </a:r>
            <a:r>
              <a:rPr lang="en-US" dirty="0"/>
              <a:t>{</a:t>
            </a:r>
            <a:r>
              <a:rPr lang="en-US" i="1" dirty="0"/>
              <a:t>X </a:t>
            </a:r>
            <a:r>
              <a:rPr lang="en-US" dirty="0"/>
              <a:t>= </a:t>
            </a:r>
            <a:r>
              <a:rPr lang="en-US" i="1" dirty="0" err="1"/>
              <a:t>i</a:t>
            </a:r>
            <a:r>
              <a:rPr lang="en-US" dirty="0"/>
              <a:t>} = </a:t>
            </a:r>
            <a:r>
              <a:rPr lang="en-US" i="1" dirty="0"/>
              <a:t>Q</a:t>
            </a:r>
            <a:r>
              <a:rPr lang="en-US" i="1" baseline="-25000" dirty="0"/>
              <a:t>i</a:t>
            </a:r>
            <a:endParaRPr lang="en-US" dirty="0"/>
          </a:p>
          <a:p>
            <a:r>
              <a:rPr lang="en-US" i="1" dirty="0"/>
              <a:t>P</a:t>
            </a:r>
            <a:r>
              <a:rPr lang="en-US" dirty="0"/>
              <a:t>{</a:t>
            </a:r>
            <a:r>
              <a:rPr lang="en-US" i="1" dirty="0"/>
              <a:t>Y </a:t>
            </a:r>
            <a:r>
              <a:rPr lang="en-US" dirty="0"/>
              <a:t>= </a:t>
            </a:r>
            <a:r>
              <a:rPr lang="en-US" i="1" dirty="0"/>
              <a:t>j</a:t>
            </a:r>
            <a:r>
              <a:rPr lang="en-US" dirty="0"/>
              <a:t>} = </a:t>
            </a:r>
            <a:r>
              <a:rPr lang="en-US" i="1" dirty="0" err="1"/>
              <a:t>R</a:t>
            </a:r>
            <a:r>
              <a:rPr lang="en-US" i="1" baseline="-25000" dirty="0" err="1"/>
              <a:t>j</a:t>
            </a:r>
            <a:endParaRPr lang="en-US" dirty="0"/>
          </a:p>
          <a:p>
            <a:endParaRPr lang="en-US" dirty="0"/>
          </a:p>
        </p:txBody>
      </p:sp>
    </p:spTree>
    <p:extLst>
      <p:ext uri="{BB962C8B-B14F-4D97-AF65-F5344CB8AC3E}">
        <p14:creationId xmlns:p14="http://schemas.microsoft.com/office/powerpoint/2010/main" val="1317306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C2C92-DBA3-41FD-A961-6250E5C0D417}"/>
              </a:ext>
            </a:extLst>
          </p:cNvPr>
          <p:cNvSpPr>
            <a:spLocks noGrp="1"/>
          </p:cNvSpPr>
          <p:nvPr>
            <p:ph type="title"/>
          </p:nvPr>
        </p:nvSpPr>
        <p:spPr>
          <a:xfrm>
            <a:off x="838200" y="0"/>
            <a:ext cx="10515600" cy="1325563"/>
          </a:xfrm>
        </p:spPr>
        <p:txBody>
          <a:bodyPr/>
          <a:lstStyle/>
          <a:p>
            <a:r>
              <a:rPr lang="en-US" dirty="0"/>
              <a:t>What we want</a:t>
            </a:r>
          </a:p>
        </p:txBody>
      </p:sp>
      <p:sp>
        <p:nvSpPr>
          <p:cNvPr id="3" name="Content Placeholder 2">
            <a:extLst>
              <a:ext uri="{FF2B5EF4-FFF2-40B4-BE49-F238E27FC236}">
                <a16:creationId xmlns:a16="http://schemas.microsoft.com/office/drawing/2014/main" id="{62CD1982-6552-4F84-AB83-274BC91EFFF4}"/>
              </a:ext>
            </a:extLst>
          </p:cNvPr>
          <p:cNvSpPr>
            <a:spLocks noGrp="1"/>
          </p:cNvSpPr>
          <p:nvPr>
            <p:ph idx="1"/>
          </p:nvPr>
        </p:nvSpPr>
        <p:spPr>
          <a:xfrm>
            <a:off x="838200" y="1253331"/>
            <a:ext cx="10515600" cy="4351338"/>
          </a:xfrm>
        </p:spPr>
        <p:txBody>
          <a:bodyPr/>
          <a:lstStyle/>
          <a:p>
            <a:pPr marL="0" indent="0">
              <a:buNone/>
            </a:pPr>
            <a:r>
              <a:rPr lang="en-US" dirty="0"/>
              <a:t>We are interested in developing a test of the hypothesis that the </a:t>
            </a:r>
            <a:r>
              <a:rPr lang="en-US" i="1" dirty="0"/>
              <a:t>X </a:t>
            </a:r>
            <a:r>
              <a:rPr lang="en-US" dirty="0"/>
              <a:t>and </a:t>
            </a:r>
            <a:r>
              <a:rPr lang="en-US" i="1" dirty="0"/>
              <a:t>Y </a:t>
            </a:r>
            <a:r>
              <a:rPr lang="en-US" dirty="0"/>
              <a:t>characteristics are independent.</a:t>
            </a:r>
          </a:p>
          <a:p>
            <a:r>
              <a:rPr lang="en-US" dirty="0"/>
              <a:t>Recall that </a:t>
            </a:r>
            <a:r>
              <a:rPr lang="en-US" i="1" dirty="0"/>
              <a:t>X </a:t>
            </a:r>
            <a:r>
              <a:rPr lang="en-US" dirty="0"/>
              <a:t>and </a:t>
            </a:r>
            <a:r>
              <a:rPr lang="en-US" i="1" dirty="0"/>
              <a:t>Y </a:t>
            </a:r>
            <a:r>
              <a:rPr lang="en-US" dirty="0"/>
              <a:t>are independent if</a:t>
            </a:r>
          </a:p>
          <a:p>
            <a:pPr marL="0" indent="0" algn="ctr">
              <a:buNone/>
            </a:pPr>
            <a:r>
              <a:rPr lang="en-US" i="1" dirty="0"/>
              <a:t>P</a:t>
            </a:r>
            <a:r>
              <a:rPr lang="en-US" dirty="0"/>
              <a:t>{</a:t>
            </a:r>
            <a:r>
              <a:rPr lang="en-US" i="1" dirty="0"/>
              <a:t>X </a:t>
            </a:r>
            <a:r>
              <a:rPr lang="en-US" dirty="0"/>
              <a:t>= </a:t>
            </a:r>
            <a:r>
              <a:rPr lang="en-US" i="1" dirty="0" err="1"/>
              <a:t>i</a:t>
            </a:r>
            <a:r>
              <a:rPr lang="en-US" dirty="0"/>
              <a:t>, </a:t>
            </a:r>
            <a:r>
              <a:rPr lang="en-US" i="1" dirty="0"/>
              <a:t>Y </a:t>
            </a:r>
            <a:r>
              <a:rPr lang="en-US" dirty="0"/>
              <a:t>= </a:t>
            </a:r>
            <a:r>
              <a:rPr lang="en-US" i="1" dirty="0"/>
              <a:t>j</a:t>
            </a:r>
            <a:r>
              <a:rPr lang="en-US" dirty="0"/>
              <a:t>} = </a:t>
            </a:r>
            <a:r>
              <a:rPr lang="en-US" i="1" dirty="0"/>
              <a:t>P</a:t>
            </a:r>
            <a:r>
              <a:rPr lang="en-US" dirty="0"/>
              <a:t>{</a:t>
            </a:r>
            <a:r>
              <a:rPr lang="en-US" i="1" dirty="0"/>
              <a:t>X </a:t>
            </a:r>
            <a:r>
              <a:rPr lang="en-US" dirty="0"/>
              <a:t>= </a:t>
            </a:r>
            <a:r>
              <a:rPr lang="en-US" i="1" dirty="0" err="1"/>
              <a:t>i</a:t>
            </a:r>
            <a:r>
              <a:rPr lang="en-US" dirty="0"/>
              <a:t>}</a:t>
            </a:r>
            <a:r>
              <a:rPr lang="en-US" i="1" dirty="0"/>
              <a:t>P</a:t>
            </a:r>
            <a:r>
              <a:rPr lang="en-US" dirty="0"/>
              <a:t>{</a:t>
            </a:r>
            <a:r>
              <a:rPr lang="en-US" i="1" dirty="0"/>
              <a:t>Y </a:t>
            </a:r>
            <a:r>
              <a:rPr lang="en-US" dirty="0"/>
              <a:t>= </a:t>
            </a:r>
            <a:r>
              <a:rPr lang="en-US" i="1" dirty="0"/>
              <a:t>j</a:t>
            </a:r>
            <a:r>
              <a:rPr lang="en-US" dirty="0"/>
              <a:t>}</a:t>
            </a:r>
          </a:p>
          <a:p>
            <a:r>
              <a:rPr lang="en-US" dirty="0"/>
              <a:t>In terms of our notation this is equivalent to </a:t>
            </a:r>
          </a:p>
          <a:p>
            <a:pPr marL="0" indent="0" algn="ctr">
              <a:buNone/>
            </a:pPr>
            <a:r>
              <a:rPr lang="en-US" i="1" dirty="0" err="1"/>
              <a:t>P</a:t>
            </a:r>
            <a:r>
              <a:rPr lang="en-US" i="1" baseline="-25000" dirty="0" err="1"/>
              <a:t>ij</a:t>
            </a:r>
            <a:r>
              <a:rPr lang="en-US" i="1" baseline="-25000" dirty="0"/>
              <a:t> </a:t>
            </a:r>
            <a:r>
              <a:rPr lang="en-US" dirty="0"/>
              <a:t>= </a:t>
            </a:r>
            <a:r>
              <a:rPr lang="en-US" i="1" dirty="0"/>
              <a:t>Q</a:t>
            </a:r>
            <a:r>
              <a:rPr lang="en-US" i="1" baseline="-25000" dirty="0"/>
              <a:t>i</a:t>
            </a:r>
            <a:r>
              <a:rPr lang="en-US" dirty="0"/>
              <a:t>*</a:t>
            </a:r>
            <a:r>
              <a:rPr lang="en-US" i="1" dirty="0"/>
              <a:t>R</a:t>
            </a:r>
            <a:endParaRPr lang="en-US" dirty="0"/>
          </a:p>
          <a:p>
            <a:endParaRPr lang="en-US" dirty="0"/>
          </a:p>
        </p:txBody>
      </p:sp>
    </p:spTree>
    <p:extLst>
      <p:ext uri="{BB962C8B-B14F-4D97-AF65-F5344CB8AC3E}">
        <p14:creationId xmlns:p14="http://schemas.microsoft.com/office/powerpoint/2010/main" val="677411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E150B-4655-4137-AB96-4C8912A81B64}"/>
              </a:ext>
            </a:extLst>
          </p:cNvPr>
          <p:cNvSpPr>
            <a:spLocks noGrp="1"/>
          </p:cNvSpPr>
          <p:nvPr>
            <p:ph type="title"/>
          </p:nvPr>
        </p:nvSpPr>
        <p:spPr/>
        <p:txBody>
          <a:bodyPr/>
          <a:lstStyle/>
          <a:p>
            <a:r>
              <a:rPr lang="en-US" dirty="0"/>
              <a:t>Independence Test</a:t>
            </a:r>
          </a:p>
        </p:txBody>
      </p:sp>
      <p:sp>
        <p:nvSpPr>
          <p:cNvPr id="3" name="Content Placeholder 2">
            <a:extLst>
              <a:ext uri="{FF2B5EF4-FFF2-40B4-BE49-F238E27FC236}">
                <a16:creationId xmlns:a16="http://schemas.microsoft.com/office/drawing/2014/main" id="{E2521C40-7A08-4DAC-8677-1574D1500EAC}"/>
              </a:ext>
            </a:extLst>
          </p:cNvPr>
          <p:cNvSpPr>
            <a:spLocks noGrp="1"/>
          </p:cNvSpPr>
          <p:nvPr>
            <p:ph idx="1"/>
          </p:nvPr>
        </p:nvSpPr>
        <p:spPr/>
        <p:txBody>
          <a:bodyPr/>
          <a:lstStyle/>
          <a:p>
            <a:pPr marL="0" indent="0">
              <a:buNone/>
            </a:pPr>
            <a:r>
              <a:rPr lang="en-US" dirty="0"/>
              <a:t>Hence, we want to test the null hypothesis</a:t>
            </a:r>
          </a:p>
          <a:p>
            <a:pPr marL="0" indent="0" algn="ctr">
              <a:buNone/>
            </a:pPr>
            <a:r>
              <a:rPr lang="en-US" dirty="0"/>
              <a:t>H</a:t>
            </a:r>
            <a:r>
              <a:rPr lang="en-US" baseline="-25000" dirty="0"/>
              <a:t>0</a:t>
            </a:r>
            <a:r>
              <a:rPr lang="en-US" dirty="0"/>
              <a:t>: </a:t>
            </a:r>
            <a:r>
              <a:rPr lang="en-US" i="1" dirty="0" err="1"/>
              <a:t>P</a:t>
            </a:r>
            <a:r>
              <a:rPr lang="en-US" i="1" baseline="-25000" dirty="0" err="1"/>
              <a:t>ij</a:t>
            </a:r>
            <a:r>
              <a:rPr lang="en-US" i="1" dirty="0"/>
              <a:t> </a:t>
            </a:r>
            <a:r>
              <a:rPr lang="en-US" dirty="0"/>
              <a:t>= </a:t>
            </a:r>
            <a:r>
              <a:rPr lang="en-US" i="1" dirty="0"/>
              <a:t>Q</a:t>
            </a:r>
            <a:r>
              <a:rPr lang="en-US" i="1" baseline="-25000" dirty="0"/>
              <a:t>i</a:t>
            </a:r>
            <a:r>
              <a:rPr lang="en-US" dirty="0"/>
              <a:t>*</a:t>
            </a:r>
            <a:r>
              <a:rPr lang="en-US" i="1" dirty="0" err="1"/>
              <a:t>R</a:t>
            </a:r>
            <a:r>
              <a:rPr lang="en-US" i="1" baseline="-25000" dirty="0" err="1"/>
              <a:t>j</a:t>
            </a:r>
            <a:r>
              <a:rPr lang="en-US" i="1" dirty="0"/>
              <a:t> </a:t>
            </a:r>
            <a:r>
              <a:rPr lang="en-US" dirty="0"/>
              <a:t>for all </a:t>
            </a:r>
            <a:r>
              <a:rPr lang="en-US" i="1" dirty="0" err="1"/>
              <a:t>i</a:t>
            </a:r>
            <a:r>
              <a:rPr lang="en-US" i="1" dirty="0"/>
              <a:t> </a:t>
            </a:r>
            <a:r>
              <a:rPr lang="en-US" dirty="0"/>
              <a:t>= 1, . . . , </a:t>
            </a:r>
            <a:r>
              <a:rPr lang="en-US" i="1" dirty="0"/>
              <a:t>r</a:t>
            </a:r>
            <a:r>
              <a:rPr lang="en-US" dirty="0"/>
              <a:t>, </a:t>
            </a:r>
            <a:r>
              <a:rPr lang="en-US" i="1" dirty="0"/>
              <a:t>j </a:t>
            </a:r>
            <a:r>
              <a:rPr lang="en-US" dirty="0"/>
              <a:t>= 1, . . . , </a:t>
            </a:r>
            <a:r>
              <a:rPr lang="en-US" i="1" dirty="0"/>
              <a:t>s</a:t>
            </a:r>
            <a:endParaRPr lang="en-US" dirty="0"/>
          </a:p>
          <a:p>
            <a:pPr marL="0" indent="0">
              <a:buNone/>
            </a:pPr>
            <a:r>
              <a:rPr lang="en-US" dirty="0"/>
              <a:t>against the alternative hypothesis</a:t>
            </a:r>
          </a:p>
          <a:p>
            <a:pPr marL="0" indent="0" algn="ctr">
              <a:buNone/>
            </a:pPr>
            <a:r>
              <a:rPr lang="en-US" dirty="0"/>
              <a:t>H</a:t>
            </a:r>
            <a:r>
              <a:rPr lang="en-US" baseline="-25000" dirty="0"/>
              <a:t>1</a:t>
            </a:r>
            <a:r>
              <a:rPr lang="en-US" dirty="0"/>
              <a:t>: </a:t>
            </a:r>
            <a:r>
              <a:rPr lang="en-US" i="1" dirty="0" err="1"/>
              <a:t>P</a:t>
            </a:r>
            <a:r>
              <a:rPr lang="en-US" i="1" baseline="-25000" dirty="0" err="1"/>
              <a:t>ij</a:t>
            </a:r>
            <a:r>
              <a:rPr lang="en-US" i="1" dirty="0"/>
              <a:t> </a:t>
            </a:r>
            <a:r>
              <a:rPr lang="en-US" i="1" dirty="0">
                <a:sym typeface="Symbol" panose="05050102010706020507" pitchFamily="18" charset="2"/>
              </a:rPr>
              <a:t> </a:t>
            </a:r>
            <a:r>
              <a:rPr lang="en-US" dirty="0"/>
              <a:t> </a:t>
            </a:r>
            <a:r>
              <a:rPr lang="en-US" i="1" dirty="0"/>
              <a:t>Q</a:t>
            </a:r>
            <a:r>
              <a:rPr lang="en-US" i="1" baseline="-25000" dirty="0"/>
              <a:t>i</a:t>
            </a:r>
            <a:r>
              <a:rPr lang="en-US" dirty="0"/>
              <a:t>*</a:t>
            </a:r>
            <a:r>
              <a:rPr lang="en-US" i="1" dirty="0" err="1"/>
              <a:t>R</a:t>
            </a:r>
            <a:r>
              <a:rPr lang="en-US" i="1" baseline="-25000" dirty="0" err="1"/>
              <a:t>j</a:t>
            </a:r>
            <a:r>
              <a:rPr lang="en-US" i="1" dirty="0"/>
              <a:t> </a:t>
            </a:r>
            <a:r>
              <a:rPr lang="en-US" dirty="0"/>
              <a:t>for some (at least 2, why?) values of (</a:t>
            </a:r>
            <a:r>
              <a:rPr lang="en-US" i="1" dirty="0" err="1"/>
              <a:t>i</a:t>
            </a:r>
            <a:r>
              <a:rPr lang="en-US" i="1" dirty="0"/>
              <a:t>,</a:t>
            </a:r>
            <a:r>
              <a:rPr lang="en-US" dirty="0"/>
              <a:t> </a:t>
            </a:r>
            <a:r>
              <a:rPr lang="en-US" i="1" dirty="0"/>
              <a:t>j</a:t>
            </a:r>
            <a:r>
              <a:rPr lang="en-US" dirty="0"/>
              <a:t>)</a:t>
            </a:r>
          </a:p>
          <a:p>
            <a:r>
              <a:rPr lang="en-US" dirty="0"/>
              <a:t>To test this hypothesis of independence, we start by choosing a random sample of size </a:t>
            </a:r>
            <a:r>
              <a:rPr lang="en-US" i="1" dirty="0"/>
              <a:t>n </a:t>
            </a:r>
            <a:r>
              <a:rPr lang="en-US" dirty="0"/>
              <a:t>of members of the population.</a:t>
            </a:r>
          </a:p>
          <a:p>
            <a:r>
              <a:rPr lang="en-US" dirty="0"/>
              <a:t>Let </a:t>
            </a:r>
            <a:r>
              <a:rPr lang="en-US" i="1" dirty="0" err="1"/>
              <a:t>N</a:t>
            </a:r>
            <a:r>
              <a:rPr lang="en-US" i="1" baseline="-25000" dirty="0" err="1"/>
              <a:t>ij</a:t>
            </a:r>
            <a:r>
              <a:rPr lang="en-US" i="1" dirty="0"/>
              <a:t> </a:t>
            </a:r>
            <a:r>
              <a:rPr lang="en-US" dirty="0"/>
              <a:t>denote # of elements of the sample that have </a:t>
            </a:r>
            <a:r>
              <a:rPr lang="en-US" i="1" dirty="0"/>
              <a:t>X = </a:t>
            </a:r>
            <a:r>
              <a:rPr lang="en-US" i="1" dirty="0" err="1"/>
              <a:t>i</a:t>
            </a:r>
            <a:r>
              <a:rPr lang="en-US" i="1" dirty="0"/>
              <a:t> </a:t>
            </a:r>
            <a:r>
              <a:rPr lang="en-US" dirty="0"/>
              <a:t>and </a:t>
            </a:r>
            <a:r>
              <a:rPr lang="en-US" i="1" dirty="0"/>
              <a:t>Y = j</a:t>
            </a:r>
            <a:r>
              <a:rPr lang="en-US" dirty="0"/>
              <a:t>.</a:t>
            </a:r>
          </a:p>
          <a:p>
            <a:pPr marL="0" indent="0" algn="ctr">
              <a:buNone/>
            </a:pPr>
            <a:endParaRPr lang="en-US" dirty="0"/>
          </a:p>
          <a:p>
            <a:endParaRPr lang="en-US" dirty="0"/>
          </a:p>
        </p:txBody>
      </p:sp>
    </p:spTree>
    <p:extLst>
      <p:ext uri="{BB962C8B-B14F-4D97-AF65-F5344CB8AC3E}">
        <p14:creationId xmlns:p14="http://schemas.microsoft.com/office/powerpoint/2010/main" val="3123984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A892B-FB59-47DA-9F22-150A67865FB9}"/>
              </a:ext>
            </a:extLst>
          </p:cNvPr>
          <p:cNvSpPr>
            <a:spLocks noGrp="1"/>
          </p:cNvSpPr>
          <p:nvPr>
            <p:ph type="title"/>
          </p:nvPr>
        </p:nvSpPr>
        <p:spPr>
          <a:xfrm>
            <a:off x="838200" y="18255"/>
            <a:ext cx="10515600" cy="1325563"/>
          </a:xfrm>
        </p:spPr>
        <p:txBody>
          <a:bodyPr/>
          <a:lstStyle/>
          <a:p>
            <a:r>
              <a:rPr lang="en-US" dirty="0"/>
              <a:t>Party affiliation and gender example</a:t>
            </a:r>
          </a:p>
        </p:txBody>
      </p:sp>
      <p:sp>
        <p:nvSpPr>
          <p:cNvPr id="8" name="Content Placeholder 7">
            <a:extLst>
              <a:ext uri="{FF2B5EF4-FFF2-40B4-BE49-F238E27FC236}">
                <a16:creationId xmlns:a16="http://schemas.microsoft.com/office/drawing/2014/main" id="{FAE798AC-F21D-4ABE-B937-0B7B321A5BC0}"/>
              </a:ext>
            </a:extLst>
          </p:cNvPr>
          <p:cNvSpPr>
            <a:spLocks noGrp="1"/>
          </p:cNvSpPr>
          <p:nvPr>
            <p:ph idx="1"/>
          </p:nvPr>
        </p:nvSpPr>
        <p:spPr>
          <a:xfrm>
            <a:off x="838200" y="1510583"/>
            <a:ext cx="10515600" cy="4351338"/>
          </a:xfrm>
        </p:spPr>
        <p:txBody>
          <a:bodyPr/>
          <a:lstStyle/>
          <a:p>
            <a:r>
              <a:rPr lang="en-US" dirty="0"/>
              <a:t>The results of a survey of gender and political party sympathy of 300 upstate New York adults given as a </a:t>
            </a:r>
            <a:r>
              <a:rPr lang="en-US" i="1" dirty="0"/>
              <a:t>contingency table</a:t>
            </a:r>
            <a:r>
              <a:rPr lang="en-US" dirty="0"/>
              <a:t> is</a:t>
            </a:r>
          </a:p>
          <a:p>
            <a:endParaRPr lang="en-US" dirty="0"/>
          </a:p>
          <a:p>
            <a:endParaRPr lang="en-US" dirty="0"/>
          </a:p>
          <a:p>
            <a:endParaRPr lang="en-US" dirty="0"/>
          </a:p>
          <a:p>
            <a:pPr marL="0" indent="0">
              <a:buNone/>
            </a:pPr>
            <a:endParaRPr lang="en-US" dirty="0"/>
          </a:p>
          <a:p>
            <a:r>
              <a:rPr lang="en-US" dirty="0"/>
              <a:t>Do we have enough evidence to show that gender does affect political sympathy?</a:t>
            </a:r>
          </a:p>
          <a:p>
            <a:endParaRPr lang="en-US" dirty="0"/>
          </a:p>
        </p:txBody>
      </p:sp>
      <p:graphicFrame>
        <p:nvGraphicFramePr>
          <p:cNvPr id="9" name="Content Placeholder 5">
            <a:extLst>
              <a:ext uri="{FF2B5EF4-FFF2-40B4-BE49-F238E27FC236}">
                <a16:creationId xmlns:a16="http://schemas.microsoft.com/office/drawing/2014/main" id="{B97EB0BD-FD67-4EEE-813C-F8BC6F1525CD}"/>
              </a:ext>
            </a:extLst>
          </p:cNvPr>
          <p:cNvGraphicFramePr>
            <a:graphicFrameLocks/>
          </p:cNvGraphicFramePr>
          <p:nvPr>
            <p:extLst>
              <p:ext uri="{D42A27DB-BD31-4B8C-83A1-F6EECF244321}">
                <p14:modId xmlns:p14="http://schemas.microsoft.com/office/powerpoint/2010/main" val="3912395706"/>
              </p:ext>
            </p:extLst>
          </p:nvPr>
        </p:nvGraphicFramePr>
        <p:xfrm>
          <a:off x="1463384" y="2569075"/>
          <a:ext cx="8248652" cy="1719850"/>
        </p:xfrm>
        <a:graphic>
          <a:graphicData uri="http://schemas.openxmlformats.org/drawingml/2006/table">
            <a:tbl>
              <a:tblPr firstRow="1" firstCol="1" bandRow="1">
                <a:tableStyleId>{5C22544A-7EE6-4342-B048-85BDC9FD1C3A}</a:tableStyleId>
              </a:tblPr>
              <a:tblGrid>
                <a:gridCol w="1807924">
                  <a:extLst>
                    <a:ext uri="{9D8B030D-6E8A-4147-A177-3AD203B41FA5}">
                      <a16:colId xmlns:a16="http://schemas.microsoft.com/office/drawing/2014/main" val="1118477305"/>
                    </a:ext>
                  </a:extLst>
                </a:gridCol>
                <a:gridCol w="1807924">
                  <a:extLst>
                    <a:ext uri="{9D8B030D-6E8A-4147-A177-3AD203B41FA5}">
                      <a16:colId xmlns:a16="http://schemas.microsoft.com/office/drawing/2014/main" val="1623210594"/>
                    </a:ext>
                  </a:extLst>
                </a:gridCol>
                <a:gridCol w="2146909">
                  <a:extLst>
                    <a:ext uri="{9D8B030D-6E8A-4147-A177-3AD203B41FA5}">
                      <a16:colId xmlns:a16="http://schemas.microsoft.com/office/drawing/2014/main" val="4023176109"/>
                    </a:ext>
                  </a:extLst>
                </a:gridCol>
                <a:gridCol w="2485895">
                  <a:extLst>
                    <a:ext uri="{9D8B030D-6E8A-4147-A177-3AD203B41FA5}">
                      <a16:colId xmlns:a16="http://schemas.microsoft.com/office/drawing/2014/main" val="2101038997"/>
                    </a:ext>
                  </a:extLst>
                </a:gridCol>
              </a:tblGrid>
              <a:tr h="416521">
                <a:tc>
                  <a:txBody>
                    <a:bodyPr/>
                    <a:lstStyle/>
                    <a:p>
                      <a:endParaRPr lang="en-US" sz="3200" dirty="0">
                        <a:effectLst/>
                        <a:latin typeface="Calibri" panose="020F0502020204030204" pitchFamily="34" charset="0"/>
                      </a:endParaRPr>
                    </a:p>
                  </a:txBody>
                  <a:tcPr marL="68580" marR="68580" marT="0" marB="0" anchor="b"/>
                </a:tc>
                <a:tc>
                  <a:txBody>
                    <a:bodyPr/>
                    <a:lstStyle/>
                    <a:p>
                      <a:pPr marL="0" marR="0">
                        <a:spcBef>
                          <a:spcPts val="0"/>
                        </a:spcBef>
                        <a:spcAft>
                          <a:spcPts val="0"/>
                        </a:spcAft>
                      </a:pPr>
                      <a:r>
                        <a:rPr lang="en-US" sz="3200" dirty="0">
                          <a:effectLst/>
                        </a:rPr>
                        <a:t>Democrat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3200">
                          <a:effectLst/>
                        </a:rPr>
                        <a:t>Republican</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3200">
                          <a:effectLst/>
                        </a:rPr>
                        <a:t>Independent</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147591070"/>
                  </a:ext>
                </a:extLst>
              </a:tr>
              <a:tr h="616085">
                <a:tc>
                  <a:txBody>
                    <a:bodyPr/>
                    <a:lstStyle/>
                    <a:p>
                      <a:pPr marL="0" marR="0">
                        <a:spcBef>
                          <a:spcPts val="0"/>
                        </a:spcBef>
                        <a:spcAft>
                          <a:spcPts val="0"/>
                        </a:spcAft>
                      </a:pPr>
                      <a:r>
                        <a:rPr lang="en-US" sz="3200">
                          <a:effectLst/>
                        </a:rPr>
                        <a:t>Women</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3200">
                          <a:effectLst/>
                        </a:rPr>
                        <a:t>68</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3200">
                          <a:effectLst/>
                        </a:rPr>
                        <a:t>56</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3200">
                          <a:effectLst/>
                        </a:rPr>
                        <a:t>32</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912680544"/>
                  </a:ext>
                </a:extLst>
              </a:tr>
              <a:tr h="616085">
                <a:tc>
                  <a:txBody>
                    <a:bodyPr/>
                    <a:lstStyle/>
                    <a:p>
                      <a:pPr marL="0" marR="0">
                        <a:spcBef>
                          <a:spcPts val="0"/>
                        </a:spcBef>
                        <a:spcAft>
                          <a:spcPts val="0"/>
                        </a:spcAft>
                      </a:pPr>
                      <a:r>
                        <a:rPr lang="en-US" sz="3200">
                          <a:effectLst/>
                        </a:rPr>
                        <a:t>Men</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3200">
                          <a:effectLst/>
                        </a:rPr>
                        <a:t>52</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3200">
                          <a:effectLst/>
                        </a:rPr>
                        <a:t>72</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3200" dirty="0">
                          <a:effectLst/>
                        </a:rPr>
                        <a:t>20</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954184457"/>
                  </a:ext>
                </a:extLst>
              </a:tr>
            </a:tbl>
          </a:graphicData>
        </a:graphic>
      </p:graphicFrame>
    </p:spTree>
    <p:extLst>
      <p:ext uri="{BB962C8B-B14F-4D97-AF65-F5344CB8AC3E}">
        <p14:creationId xmlns:p14="http://schemas.microsoft.com/office/powerpoint/2010/main" val="1802180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A892B-FB59-47DA-9F22-150A67865FB9}"/>
              </a:ext>
            </a:extLst>
          </p:cNvPr>
          <p:cNvSpPr>
            <a:spLocks noGrp="1"/>
          </p:cNvSpPr>
          <p:nvPr>
            <p:ph type="title"/>
          </p:nvPr>
        </p:nvSpPr>
        <p:spPr>
          <a:xfrm>
            <a:off x="838200" y="18255"/>
            <a:ext cx="10515600" cy="1325563"/>
          </a:xfrm>
        </p:spPr>
        <p:txBody>
          <a:bodyPr/>
          <a:lstStyle/>
          <a:p>
            <a:r>
              <a:rPr lang="en-US" dirty="0"/>
              <a:t>Party affiliation and gender example (cont.)</a:t>
            </a:r>
          </a:p>
        </p:txBody>
      </p:sp>
      <p:sp>
        <p:nvSpPr>
          <p:cNvPr id="3" name="Content Placeholder 2">
            <a:extLst>
              <a:ext uri="{FF2B5EF4-FFF2-40B4-BE49-F238E27FC236}">
                <a16:creationId xmlns:a16="http://schemas.microsoft.com/office/drawing/2014/main" id="{B273BF69-72B8-43C7-A9AA-E572F2EA3754}"/>
              </a:ext>
            </a:extLst>
          </p:cNvPr>
          <p:cNvSpPr>
            <a:spLocks noGrp="1"/>
          </p:cNvSpPr>
          <p:nvPr>
            <p:ph idx="1"/>
          </p:nvPr>
        </p:nvSpPr>
        <p:spPr>
          <a:xfrm>
            <a:off x="838200" y="1253331"/>
            <a:ext cx="10515600" cy="5078196"/>
          </a:xfrm>
        </p:spPr>
        <p:txBody>
          <a:bodyPr/>
          <a:lstStyle/>
          <a:p>
            <a:r>
              <a:rPr lang="en-US" dirty="0"/>
              <a:t>The given table will serve as our observed values. </a:t>
            </a:r>
            <a:endParaRPr lang="en-US" sz="3600" dirty="0"/>
          </a:p>
          <a:p>
            <a:pPr lvl="0"/>
            <a:r>
              <a:rPr lang="en-US" dirty="0"/>
              <a:t>Our H</a:t>
            </a:r>
            <a:r>
              <a:rPr lang="en-US" baseline="-25000" dirty="0"/>
              <a:t>0</a:t>
            </a:r>
            <a:r>
              <a:rPr lang="en-US" dirty="0"/>
              <a:t> is that gender does not affect political sympathy. We need to find the expected values based on this assumption:</a:t>
            </a:r>
            <a:endParaRPr lang="en-US" sz="3600" dirty="0"/>
          </a:p>
          <a:p>
            <a:pPr lvl="1"/>
            <a:r>
              <a:rPr lang="en-US" dirty="0"/>
              <a:t>Find the marginal totals for the observed. You can do so by selecting the data as well as the target cells and clicking on </a:t>
            </a:r>
            <a:r>
              <a:rPr lang="en-US" dirty="0" err="1"/>
              <a:t>autosum</a:t>
            </a:r>
            <a:r>
              <a:rPr lang="en-US" dirty="0"/>
              <a:t>. The result is:</a:t>
            </a:r>
            <a:endParaRPr lang="en-US" sz="3200" dirty="0"/>
          </a:p>
          <a:p>
            <a:endParaRPr lang="en-US" dirty="0"/>
          </a:p>
        </p:txBody>
      </p:sp>
      <p:graphicFrame>
        <p:nvGraphicFramePr>
          <p:cNvPr id="4" name="Table 3">
            <a:extLst>
              <a:ext uri="{FF2B5EF4-FFF2-40B4-BE49-F238E27FC236}">
                <a16:creationId xmlns:a16="http://schemas.microsoft.com/office/drawing/2014/main" id="{ABAE2589-456D-4667-B961-8060E3543815}"/>
              </a:ext>
            </a:extLst>
          </p:cNvPr>
          <p:cNvGraphicFramePr>
            <a:graphicFrameLocks noGrp="1"/>
          </p:cNvGraphicFramePr>
          <p:nvPr>
            <p:extLst>
              <p:ext uri="{D42A27DB-BD31-4B8C-83A1-F6EECF244321}">
                <p14:modId xmlns:p14="http://schemas.microsoft.com/office/powerpoint/2010/main" val="3688056648"/>
              </p:ext>
            </p:extLst>
          </p:nvPr>
        </p:nvGraphicFramePr>
        <p:xfrm>
          <a:off x="1792330" y="3532910"/>
          <a:ext cx="8607339" cy="1942695"/>
        </p:xfrm>
        <a:graphic>
          <a:graphicData uri="http://schemas.openxmlformats.org/drawingml/2006/table">
            <a:tbl>
              <a:tblPr firstRow="1" firstCol="1" bandRow="1">
                <a:tableStyleId>{5C22544A-7EE6-4342-B048-85BDC9FD1C3A}</a:tableStyleId>
              </a:tblPr>
              <a:tblGrid>
                <a:gridCol w="1476335">
                  <a:extLst>
                    <a:ext uri="{9D8B030D-6E8A-4147-A177-3AD203B41FA5}">
                      <a16:colId xmlns:a16="http://schemas.microsoft.com/office/drawing/2014/main" val="2120034545"/>
                    </a:ext>
                  </a:extLst>
                </a:gridCol>
                <a:gridCol w="1694709">
                  <a:extLst>
                    <a:ext uri="{9D8B030D-6E8A-4147-A177-3AD203B41FA5}">
                      <a16:colId xmlns:a16="http://schemas.microsoft.com/office/drawing/2014/main" val="1514033057"/>
                    </a:ext>
                  </a:extLst>
                </a:gridCol>
                <a:gridCol w="1856183">
                  <a:extLst>
                    <a:ext uri="{9D8B030D-6E8A-4147-A177-3AD203B41FA5}">
                      <a16:colId xmlns:a16="http://schemas.microsoft.com/office/drawing/2014/main" val="3415632761"/>
                    </a:ext>
                  </a:extLst>
                </a:gridCol>
                <a:gridCol w="2103777">
                  <a:extLst>
                    <a:ext uri="{9D8B030D-6E8A-4147-A177-3AD203B41FA5}">
                      <a16:colId xmlns:a16="http://schemas.microsoft.com/office/drawing/2014/main" val="4269720930"/>
                    </a:ext>
                  </a:extLst>
                </a:gridCol>
                <a:gridCol w="1476335">
                  <a:extLst>
                    <a:ext uri="{9D8B030D-6E8A-4147-A177-3AD203B41FA5}">
                      <a16:colId xmlns:a16="http://schemas.microsoft.com/office/drawing/2014/main" val="2500601253"/>
                    </a:ext>
                  </a:extLst>
                </a:gridCol>
              </a:tblGrid>
              <a:tr h="662535">
                <a:tc>
                  <a:txBody>
                    <a:bodyPr/>
                    <a:lstStyle/>
                    <a:p>
                      <a:endParaRPr lang="en-US" sz="2800">
                        <a:effectLst/>
                        <a:latin typeface="Calibri" panose="020F0502020204030204" pitchFamily="34" charset="0"/>
                      </a:endParaRPr>
                    </a:p>
                  </a:txBody>
                  <a:tcPr marL="68580" marR="68580" marT="0" marB="0" anchor="b"/>
                </a:tc>
                <a:tc>
                  <a:txBody>
                    <a:bodyPr/>
                    <a:lstStyle/>
                    <a:p>
                      <a:pPr marL="0" marR="0">
                        <a:spcBef>
                          <a:spcPts val="0"/>
                        </a:spcBef>
                        <a:spcAft>
                          <a:spcPts val="0"/>
                        </a:spcAft>
                      </a:pPr>
                      <a:r>
                        <a:rPr lang="en-US" sz="2800">
                          <a:effectLst/>
                        </a:rPr>
                        <a:t>Democrat</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800" dirty="0">
                          <a:effectLst/>
                        </a:rPr>
                        <a:t>Republican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800">
                          <a:effectLst/>
                        </a:rPr>
                        <a:t>Independent</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800">
                          <a:effectLst/>
                        </a:rPr>
                        <a:t>Total</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660420463"/>
                  </a:ext>
                </a:extLst>
              </a:tr>
              <a:tr h="397044">
                <a:tc>
                  <a:txBody>
                    <a:bodyPr/>
                    <a:lstStyle/>
                    <a:p>
                      <a:pPr marL="0" marR="0">
                        <a:spcBef>
                          <a:spcPts val="0"/>
                        </a:spcBef>
                        <a:spcAft>
                          <a:spcPts val="0"/>
                        </a:spcAft>
                      </a:pPr>
                      <a:r>
                        <a:rPr lang="en-US" sz="2800">
                          <a:effectLst/>
                        </a:rPr>
                        <a:t>Women</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2800">
                          <a:effectLst/>
                        </a:rPr>
                        <a:t>68</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2800">
                          <a:effectLst/>
                        </a:rPr>
                        <a:t>56</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2800">
                          <a:effectLst/>
                        </a:rPr>
                        <a:t>32</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2800">
                          <a:effectLst/>
                        </a:rPr>
                        <a:t>156</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123313239"/>
                  </a:ext>
                </a:extLst>
              </a:tr>
              <a:tr h="397044">
                <a:tc>
                  <a:txBody>
                    <a:bodyPr/>
                    <a:lstStyle/>
                    <a:p>
                      <a:pPr marL="0" marR="0">
                        <a:spcBef>
                          <a:spcPts val="0"/>
                        </a:spcBef>
                        <a:spcAft>
                          <a:spcPts val="0"/>
                        </a:spcAft>
                      </a:pPr>
                      <a:r>
                        <a:rPr lang="en-US" sz="2800">
                          <a:effectLst/>
                        </a:rPr>
                        <a:t>Men</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2800">
                          <a:effectLst/>
                        </a:rPr>
                        <a:t>52</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2800">
                          <a:effectLst/>
                        </a:rPr>
                        <a:t>72</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2800">
                          <a:effectLst/>
                        </a:rPr>
                        <a:t>20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2800">
                          <a:effectLst/>
                        </a:rPr>
                        <a:t>144</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141041980"/>
                  </a:ext>
                </a:extLst>
              </a:tr>
              <a:tr h="397044">
                <a:tc>
                  <a:txBody>
                    <a:bodyPr/>
                    <a:lstStyle/>
                    <a:p>
                      <a:pPr marL="0" marR="0">
                        <a:spcBef>
                          <a:spcPts val="0"/>
                        </a:spcBef>
                        <a:spcAft>
                          <a:spcPts val="0"/>
                        </a:spcAft>
                      </a:pPr>
                      <a:r>
                        <a:rPr lang="en-US" sz="2800">
                          <a:effectLst/>
                        </a:rPr>
                        <a:t>Total</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2800">
                          <a:effectLst/>
                        </a:rPr>
                        <a:t>120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2800">
                          <a:effectLst/>
                        </a:rPr>
                        <a:t>128</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2800">
                          <a:effectLst/>
                        </a:rPr>
                        <a:t>52</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2800" dirty="0">
                          <a:effectLst/>
                        </a:rPr>
                        <a:t>300</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237940132"/>
                  </a:ext>
                </a:extLst>
              </a:tr>
            </a:tbl>
          </a:graphicData>
        </a:graphic>
      </p:graphicFrame>
    </p:spTree>
    <p:extLst>
      <p:ext uri="{BB962C8B-B14F-4D97-AF65-F5344CB8AC3E}">
        <p14:creationId xmlns:p14="http://schemas.microsoft.com/office/powerpoint/2010/main" val="316212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A892B-FB59-47DA-9F22-150A67865FB9}"/>
              </a:ext>
            </a:extLst>
          </p:cNvPr>
          <p:cNvSpPr>
            <a:spLocks noGrp="1"/>
          </p:cNvSpPr>
          <p:nvPr>
            <p:ph type="title"/>
          </p:nvPr>
        </p:nvSpPr>
        <p:spPr>
          <a:xfrm>
            <a:off x="838200" y="18255"/>
            <a:ext cx="10515600" cy="1325563"/>
          </a:xfrm>
        </p:spPr>
        <p:txBody>
          <a:bodyPr/>
          <a:lstStyle/>
          <a:p>
            <a:r>
              <a:rPr lang="en-US" dirty="0"/>
              <a:t>Party affiliation and gender example (cont.)</a:t>
            </a:r>
          </a:p>
        </p:txBody>
      </p:sp>
      <p:sp>
        <p:nvSpPr>
          <p:cNvPr id="3" name="Content Placeholder 2">
            <a:extLst>
              <a:ext uri="{FF2B5EF4-FFF2-40B4-BE49-F238E27FC236}">
                <a16:creationId xmlns:a16="http://schemas.microsoft.com/office/drawing/2014/main" id="{B273BF69-72B8-43C7-A9AA-E572F2EA3754}"/>
              </a:ext>
            </a:extLst>
          </p:cNvPr>
          <p:cNvSpPr>
            <a:spLocks noGrp="1"/>
          </p:cNvSpPr>
          <p:nvPr>
            <p:ph idx="1"/>
          </p:nvPr>
        </p:nvSpPr>
        <p:spPr>
          <a:xfrm>
            <a:off x="838200" y="1253331"/>
            <a:ext cx="10515600" cy="5078196"/>
          </a:xfrm>
        </p:spPr>
        <p:txBody>
          <a:bodyPr/>
          <a:lstStyle/>
          <a:p>
            <a:r>
              <a:rPr lang="en-US" dirty="0"/>
              <a:t>Copy table and paste special as text (so that there are no formulas).</a:t>
            </a:r>
          </a:p>
          <a:p>
            <a:r>
              <a:rPr lang="en-US" dirty="0"/>
              <a:t>Clear references to the observed data leaving just the marginal totals:</a:t>
            </a:r>
          </a:p>
          <a:p>
            <a:endParaRPr lang="en-US" dirty="0"/>
          </a:p>
          <a:p>
            <a:endParaRPr lang="en-US" dirty="0"/>
          </a:p>
          <a:p>
            <a:endParaRPr lang="en-US" dirty="0"/>
          </a:p>
          <a:p>
            <a:endParaRPr lang="en-US" dirty="0"/>
          </a:p>
          <a:p>
            <a:r>
              <a:rPr lang="en-US" dirty="0"/>
              <a:t>Fill the inside of this 2nd table, by taking product of each marginal row and column values and dividing by the total. Write the formula for one cell with carefully placed $’s and fill right and then down. </a:t>
            </a:r>
          </a:p>
          <a:p>
            <a:endParaRPr lang="en-US" dirty="0"/>
          </a:p>
        </p:txBody>
      </p:sp>
      <p:graphicFrame>
        <p:nvGraphicFramePr>
          <p:cNvPr id="6" name="Table 5">
            <a:extLst>
              <a:ext uri="{FF2B5EF4-FFF2-40B4-BE49-F238E27FC236}">
                <a16:creationId xmlns:a16="http://schemas.microsoft.com/office/drawing/2014/main" id="{79E58DCF-B327-4472-8BE5-A74547CDFCF0}"/>
              </a:ext>
            </a:extLst>
          </p:cNvPr>
          <p:cNvGraphicFramePr>
            <a:graphicFrameLocks noGrp="1"/>
          </p:cNvGraphicFramePr>
          <p:nvPr>
            <p:extLst>
              <p:ext uri="{D42A27DB-BD31-4B8C-83A1-F6EECF244321}">
                <p14:modId xmlns:p14="http://schemas.microsoft.com/office/powerpoint/2010/main" val="668478640"/>
              </p:ext>
            </p:extLst>
          </p:nvPr>
        </p:nvGraphicFramePr>
        <p:xfrm>
          <a:off x="1473676" y="2305252"/>
          <a:ext cx="8607339" cy="1942695"/>
        </p:xfrm>
        <a:graphic>
          <a:graphicData uri="http://schemas.openxmlformats.org/drawingml/2006/table">
            <a:tbl>
              <a:tblPr firstRow="1" firstCol="1" bandRow="1">
                <a:tableStyleId>{5C22544A-7EE6-4342-B048-85BDC9FD1C3A}</a:tableStyleId>
              </a:tblPr>
              <a:tblGrid>
                <a:gridCol w="1476335">
                  <a:extLst>
                    <a:ext uri="{9D8B030D-6E8A-4147-A177-3AD203B41FA5}">
                      <a16:colId xmlns:a16="http://schemas.microsoft.com/office/drawing/2014/main" val="2120034545"/>
                    </a:ext>
                  </a:extLst>
                </a:gridCol>
                <a:gridCol w="1694709">
                  <a:extLst>
                    <a:ext uri="{9D8B030D-6E8A-4147-A177-3AD203B41FA5}">
                      <a16:colId xmlns:a16="http://schemas.microsoft.com/office/drawing/2014/main" val="1514033057"/>
                    </a:ext>
                  </a:extLst>
                </a:gridCol>
                <a:gridCol w="1856183">
                  <a:extLst>
                    <a:ext uri="{9D8B030D-6E8A-4147-A177-3AD203B41FA5}">
                      <a16:colId xmlns:a16="http://schemas.microsoft.com/office/drawing/2014/main" val="3415632761"/>
                    </a:ext>
                  </a:extLst>
                </a:gridCol>
                <a:gridCol w="2103777">
                  <a:extLst>
                    <a:ext uri="{9D8B030D-6E8A-4147-A177-3AD203B41FA5}">
                      <a16:colId xmlns:a16="http://schemas.microsoft.com/office/drawing/2014/main" val="4269720930"/>
                    </a:ext>
                  </a:extLst>
                </a:gridCol>
                <a:gridCol w="1476335">
                  <a:extLst>
                    <a:ext uri="{9D8B030D-6E8A-4147-A177-3AD203B41FA5}">
                      <a16:colId xmlns:a16="http://schemas.microsoft.com/office/drawing/2014/main" val="2500601253"/>
                    </a:ext>
                  </a:extLst>
                </a:gridCol>
              </a:tblGrid>
              <a:tr h="662535">
                <a:tc>
                  <a:txBody>
                    <a:bodyPr/>
                    <a:lstStyle/>
                    <a:p>
                      <a:endParaRPr lang="en-US" sz="2800">
                        <a:effectLst/>
                        <a:latin typeface="Calibri" panose="020F0502020204030204" pitchFamily="34" charset="0"/>
                      </a:endParaRPr>
                    </a:p>
                  </a:txBody>
                  <a:tcPr marL="68580" marR="68580" marT="0" marB="0" anchor="b"/>
                </a:tc>
                <a:tc>
                  <a:txBody>
                    <a:bodyPr/>
                    <a:lstStyle/>
                    <a:p>
                      <a:pPr marL="0" marR="0">
                        <a:spcBef>
                          <a:spcPts val="0"/>
                        </a:spcBef>
                        <a:spcAft>
                          <a:spcPts val="0"/>
                        </a:spcAft>
                      </a:pPr>
                      <a:r>
                        <a:rPr lang="en-US" sz="2800">
                          <a:effectLst/>
                        </a:rPr>
                        <a:t>Democrat</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800" dirty="0">
                          <a:effectLst/>
                        </a:rPr>
                        <a:t>Republican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800">
                          <a:effectLst/>
                        </a:rPr>
                        <a:t>Independent</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800">
                          <a:effectLst/>
                        </a:rPr>
                        <a:t>Total</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660420463"/>
                  </a:ext>
                </a:extLst>
              </a:tr>
              <a:tr h="397044">
                <a:tc>
                  <a:txBody>
                    <a:bodyPr/>
                    <a:lstStyle/>
                    <a:p>
                      <a:pPr marL="0" marR="0">
                        <a:spcBef>
                          <a:spcPts val="0"/>
                        </a:spcBef>
                        <a:spcAft>
                          <a:spcPts val="0"/>
                        </a:spcAft>
                      </a:pPr>
                      <a:r>
                        <a:rPr lang="en-US" sz="2800">
                          <a:effectLst/>
                        </a:rPr>
                        <a:t>Women</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2800">
                          <a:effectLst/>
                        </a:rPr>
                        <a:t>156</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123313239"/>
                  </a:ext>
                </a:extLst>
              </a:tr>
              <a:tr h="397044">
                <a:tc>
                  <a:txBody>
                    <a:bodyPr/>
                    <a:lstStyle/>
                    <a:p>
                      <a:pPr marL="0" marR="0">
                        <a:spcBef>
                          <a:spcPts val="0"/>
                        </a:spcBef>
                        <a:spcAft>
                          <a:spcPts val="0"/>
                        </a:spcAft>
                      </a:pPr>
                      <a:r>
                        <a:rPr lang="en-US" sz="2800">
                          <a:effectLst/>
                        </a:rPr>
                        <a:t>Men</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2800">
                          <a:effectLst/>
                        </a:rPr>
                        <a:t>144</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141041980"/>
                  </a:ext>
                </a:extLst>
              </a:tr>
              <a:tr h="397044">
                <a:tc>
                  <a:txBody>
                    <a:bodyPr/>
                    <a:lstStyle/>
                    <a:p>
                      <a:pPr marL="0" marR="0">
                        <a:spcBef>
                          <a:spcPts val="0"/>
                        </a:spcBef>
                        <a:spcAft>
                          <a:spcPts val="0"/>
                        </a:spcAft>
                      </a:pPr>
                      <a:r>
                        <a:rPr lang="en-US" sz="2800">
                          <a:effectLst/>
                        </a:rPr>
                        <a:t>Total</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2800">
                          <a:effectLst/>
                        </a:rPr>
                        <a:t>120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2800">
                          <a:effectLst/>
                        </a:rPr>
                        <a:t>128</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2800">
                          <a:effectLst/>
                        </a:rPr>
                        <a:t>52</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2800" dirty="0">
                          <a:effectLst/>
                        </a:rPr>
                        <a:t>300</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237940132"/>
                  </a:ext>
                </a:extLst>
              </a:tr>
            </a:tbl>
          </a:graphicData>
        </a:graphic>
      </p:graphicFrame>
    </p:spTree>
    <p:extLst>
      <p:ext uri="{BB962C8B-B14F-4D97-AF65-F5344CB8AC3E}">
        <p14:creationId xmlns:p14="http://schemas.microsoft.com/office/powerpoint/2010/main" val="668698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A892B-FB59-47DA-9F22-150A67865FB9}"/>
              </a:ext>
            </a:extLst>
          </p:cNvPr>
          <p:cNvSpPr>
            <a:spLocks noGrp="1"/>
          </p:cNvSpPr>
          <p:nvPr>
            <p:ph type="title"/>
          </p:nvPr>
        </p:nvSpPr>
        <p:spPr>
          <a:xfrm>
            <a:off x="838200" y="18255"/>
            <a:ext cx="10515600" cy="1325563"/>
          </a:xfrm>
        </p:spPr>
        <p:txBody>
          <a:bodyPr/>
          <a:lstStyle/>
          <a:p>
            <a:r>
              <a:rPr lang="en-US" dirty="0"/>
              <a:t>Party affiliation and gender example (cont.)</a:t>
            </a:r>
          </a:p>
        </p:txBody>
      </p:sp>
      <p:sp>
        <p:nvSpPr>
          <p:cNvPr id="3" name="Content Placeholder 2">
            <a:extLst>
              <a:ext uri="{FF2B5EF4-FFF2-40B4-BE49-F238E27FC236}">
                <a16:creationId xmlns:a16="http://schemas.microsoft.com/office/drawing/2014/main" id="{B273BF69-72B8-43C7-A9AA-E572F2EA3754}"/>
              </a:ext>
            </a:extLst>
          </p:cNvPr>
          <p:cNvSpPr>
            <a:spLocks noGrp="1"/>
          </p:cNvSpPr>
          <p:nvPr>
            <p:ph idx="1"/>
          </p:nvPr>
        </p:nvSpPr>
        <p:spPr>
          <a:xfrm>
            <a:off x="838200" y="1253331"/>
            <a:ext cx="10515600" cy="5078196"/>
          </a:xfrm>
        </p:spPr>
        <p:txBody>
          <a:bodyPr/>
          <a:lstStyle/>
          <a:p>
            <a:r>
              <a:rPr lang="en-US" dirty="0"/>
              <a:t>Copy table and paste special as text (so that there are no formulas).</a:t>
            </a:r>
          </a:p>
          <a:p>
            <a:r>
              <a:rPr lang="en-US" dirty="0"/>
              <a:t>Clear references to the observed data leaving just the marginal totals:</a:t>
            </a:r>
          </a:p>
          <a:p>
            <a:endParaRPr lang="en-US" dirty="0"/>
          </a:p>
          <a:p>
            <a:endParaRPr lang="en-US" dirty="0"/>
          </a:p>
          <a:p>
            <a:endParaRPr lang="en-US" dirty="0"/>
          </a:p>
          <a:p>
            <a:endParaRPr lang="en-US" dirty="0"/>
          </a:p>
          <a:p>
            <a:r>
              <a:rPr lang="en-US" dirty="0"/>
              <a:t>Fill the inside of this 2nd table, by taking product of each marginal row and column values and dividing by the total. Write the formula for one cell with carefully placed $’s and fill right and then down. </a:t>
            </a:r>
          </a:p>
          <a:p>
            <a:r>
              <a:rPr lang="en-US" dirty="0"/>
              <a:t>The result is above.</a:t>
            </a:r>
          </a:p>
        </p:txBody>
      </p:sp>
      <p:graphicFrame>
        <p:nvGraphicFramePr>
          <p:cNvPr id="6" name="Table 5">
            <a:extLst>
              <a:ext uri="{FF2B5EF4-FFF2-40B4-BE49-F238E27FC236}">
                <a16:creationId xmlns:a16="http://schemas.microsoft.com/office/drawing/2014/main" id="{79E58DCF-B327-4472-8BE5-A74547CDFCF0}"/>
              </a:ext>
            </a:extLst>
          </p:cNvPr>
          <p:cNvGraphicFramePr>
            <a:graphicFrameLocks noGrp="1"/>
          </p:cNvGraphicFramePr>
          <p:nvPr>
            <p:extLst>
              <p:ext uri="{D42A27DB-BD31-4B8C-83A1-F6EECF244321}">
                <p14:modId xmlns:p14="http://schemas.microsoft.com/office/powerpoint/2010/main" val="2828313062"/>
              </p:ext>
            </p:extLst>
          </p:nvPr>
        </p:nvGraphicFramePr>
        <p:xfrm>
          <a:off x="1473676" y="2305252"/>
          <a:ext cx="8607339" cy="1942695"/>
        </p:xfrm>
        <a:graphic>
          <a:graphicData uri="http://schemas.openxmlformats.org/drawingml/2006/table">
            <a:tbl>
              <a:tblPr firstRow="1" firstCol="1" bandRow="1">
                <a:tableStyleId>{5C22544A-7EE6-4342-B048-85BDC9FD1C3A}</a:tableStyleId>
              </a:tblPr>
              <a:tblGrid>
                <a:gridCol w="1476335">
                  <a:extLst>
                    <a:ext uri="{9D8B030D-6E8A-4147-A177-3AD203B41FA5}">
                      <a16:colId xmlns:a16="http://schemas.microsoft.com/office/drawing/2014/main" val="2120034545"/>
                    </a:ext>
                  </a:extLst>
                </a:gridCol>
                <a:gridCol w="1694709">
                  <a:extLst>
                    <a:ext uri="{9D8B030D-6E8A-4147-A177-3AD203B41FA5}">
                      <a16:colId xmlns:a16="http://schemas.microsoft.com/office/drawing/2014/main" val="1514033057"/>
                    </a:ext>
                  </a:extLst>
                </a:gridCol>
                <a:gridCol w="1856183">
                  <a:extLst>
                    <a:ext uri="{9D8B030D-6E8A-4147-A177-3AD203B41FA5}">
                      <a16:colId xmlns:a16="http://schemas.microsoft.com/office/drawing/2014/main" val="3415632761"/>
                    </a:ext>
                  </a:extLst>
                </a:gridCol>
                <a:gridCol w="2103777">
                  <a:extLst>
                    <a:ext uri="{9D8B030D-6E8A-4147-A177-3AD203B41FA5}">
                      <a16:colId xmlns:a16="http://schemas.microsoft.com/office/drawing/2014/main" val="4269720930"/>
                    </a:ext>
                  </a:extLst>
                </a:gridCol>
                <a:gridCol w="1476335">
                  <a:extLst>
                    <a:ext uri="{9D8B030D-6E8A-4147-A177-3AD203B41FA5}">
                      <a16:colId xmlns:a16="http://schemas.microsoft.com/office/drawing/2014/main" val="2500601253"/>
                    </a:ext>
                  </a:extLst>
                </a:gridCol>
              </a:tblGrid>
              <a:tr h="662535">
                <a:tc>
                  <a:txBody>
                    <a:bodyPr/>
                    <a:lstStyle/>
                    <a:p>
                      <a:endParaRPr lang="en-US" sz="2800">
                        <a:effectLst/>
                        <a:latin typeface="Calibri" panose="020F0502020204030204" pitchFamily="34" charset="0"/>
                      </a:endParaRPr>
                    </a:p>
                  </a:txBody>
                  <a:tcPr marL="68580" marR="68580" marT="0" marB="0" anchor="b"/>
                </a:tc>
                <a:tc>
                  <a:txBody>
                    <a:bodyPr/>
                    <a:lstStyle/>
                    <a:p>
                      <a:pPr marL="0" marR="0">
                        <a:spcBef>
                          <a:spcPts val="0"/>
                        </a:spcBef>
                        <a:spcAft>
                          <a:spcPts val="0"/>
                        </a:spcAft>
                      </a:pPr>
                      <a:r>
                        <a:rPr lang="en-US" sz="2800">
                          <a:effectLst/>
                        </a:rPr>
                        <a:t>Democrat</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800" dirty="0">
                          <a:effectLst/>
                        </a:rPr>
                        <a:t>Republican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800">
                          <a:effectLst/>
                        </a:rPr>
                        <a:t>Independent</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800">
                          <a:effectLst/>
                        </a:rPr>
                        <a:t>Total</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660420463"/>
                  </a:ext>
                </a:extLst>
              </a:tr>
              <a:tr h="397044">
                <a:tc>
                  <a:txBody>
                    <a:bodyPr/>
                    <a:lstStyle/>
                    <a:p>
                      <a:pPr marL="0" marR="0">
                        <a:spcBef>
                          <a:spcPts val="0"/>
                        </a:spcBef>
                        <a:spcAft>
                          <a:spcPts val="0"/>
                        </a:spcAft>
                      </a:pPr>
                      <a:r>
                        <a:rPr lang="en-US" sz="2800">
                          <a:effectLst/>
                        </a:rPr>
                        <a:t>Women</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fontAlgn="b"/>
                      <a:r>
                        <a:rPr lang="en-US" sz="2400" b="0" i="0" u="none" strike="noStrike">
                          <a:solidFill>
                            <a:srgbClr val="000000"/>
                          </a:solidFill>
                          <a:effectLst/>
                          <a:latin typeface="Calibri" panose="020F0502020204030204" pitchFamily="34" charset="0"/>
                        </a:rPr>
                        <a:t>62.4</a:t>
                      </a:r>
                    </a:p>
                  </a:txBody>
                  <a:tcPr marL="9525" marR="9525" marT="9525" marB="0" anchor="b"/>
                </a:tc>
                <a:tc>
                  <a:txBody>
                    <a:bodyPr/>
                    <a:lstStyle/>
                    <a:p>
                      <a:pPr algn="r" fontAlgn="b"/>
                      <a:r>
                        <a:rPr lang="en-US" sz="2400" b="0" i="0" u="none" strike="noStrike">
                          <a:solidFill>
                            <a:srgbClr val="000000"/>
                          </a:solidFill>
                          <a:effectLst/>
                          <a:latin typeface="Calibri" panose="020F0502020204030204" pitchFamily="34" charset="0"/>
                        </a:rPr>
                        <a:t>66.56</a:t>
                      </a:r>
                    </a:p>
                  </a:txBody>
                  <a:tcPr marL="9525" marR="9525" marT="9525" marB="0" anchor="b"/>
                </a:tc>
                <a:tc>
                  <a:txBody>
                    <a:bodyPr/>
                    <a:lstStyle/>
                    <a:p>
                      <a:pPr algn="r" fontAlgn="b"/>
                      <a:r>
                        <a:rPr lang="en-US" sz="2400" b="0" i="0" u="none" strike="noStrike">
                          <a:solidFill>
                            <a:srgbClr val="000000"/>
                          </a:solidFill>
                          <a:effectLst/>
                          <a:latin typeface="Calibri" panose="020F0502020204030204" pitchFamily="34" charset="0"/>
                        </a:rPr>
                        <a:t>27.04</a:t>
                      </a:r>
                    </a:p>
                  </a:txBody>
                  <a:tcPr marL="9525" marR="9525" marT="9525" marB="0" anchor="b"/>
                </a:tc>
                <a:tc>
                  <a:txBody>
                    <a:bodyPr/>
                    <a:lstStyle/>
                    <a:p>
                      <a:pPr marL="0" marR="0" algn="r">
                        <a:spcBef>
                          <a:spcPts val="0"/>
                        </a:spcBef>
                        <a:spcAft>
                          <a:spcPts val="0"/>
                        </a:spcAft>
                      </a:pPr>
                      <a:r>
                        <a:rPr lang="en-US" sz="2800">
                          <a:effectLst/>
                        </a:rPr>
                        <a:t>156</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123313239"/>
                  </a:ext>
                </a:extLst>
              </a:tr>
              <a:tr h="397044">
                <a:tc>
                  <a:txBody>
                    <a:bodyPr/>
                    <a:lstStyle/>
                    <a:p>
                      <a:pPr marL="0" marR="0">
                        <a:spcBef>
                          <a:spcPts val="0"/>
                        </a:spcBef>
                        <a:spcAft>
                          <a:spcPts val="0"/>
                        </a:spcAft>
                      </a:pPr>
                      <a:r>
                        <a:rPr lang="en-US" sz="2800">
                          <a:effectLst/>
                        </a:rPr>
                        <a:t>Men</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fontAlgn="b"/>
                      <a:r>
                        <a:rPr lang="en-US" sz="2400" b="0" i="0" u="none" strike="noStrike">
                          <a:solidFill>
                            <a:srgbClr val="000000"/>
                          </a:solidFill>
                          <a:effectLst/>
                          <a:latin typeface="Calibri" panose="020F0502020204030204" pitchFamily="34" charset="0"/>
                        </a:rPr>
                        <a:t>57.6</a:t>
                      </a:r>
                    </a:p>
                  </a:txBody>
                  <a:tcPr marL="9525" marR="9525" marT="9525" marB="0" anchor="b"/>
                </a:tc>
                <a:tc>
                  <a:txBody>
                    <a:bodyPr/>
                    <a:lstStyle/>
                    <a:p>
                      <a:pPr algn="r" fontAlgn="b"/>
                      <a:r>
                        <a:rPr lang="en-US" sz="2400" b="0" i="0" u="none" strike="noStrike">
                          <a:solidFill>
                            <a:srgbClr val="000000"/>
                          </a:solidFill>
                          <a:effectLst/>
                          <a:latin typeface="Calibri" panose="020F0502020204030204" pitchFamily="34" charset="0"/>
                        </a:rPr>
                        <a:t>61.44</a:t>
                      </a:r>
                    </a:p>
                  </a:txBody>
                  <a:tcPr marL="9525" marR="9525" marT="9525" marB="0" anchor="b"/>
                </a:tc>
                <a:tc>
                  <a:txBody>
                    <a:bodyPr/>
                    <a:lstStyle/>
                    <a:p>
                      <a:pPr algn="r" fontAlgn="b"/>
                      <a:r>
                        <a:rPr lang="en-US" sz="2400" b="0" i="0" u="none" strike="noStrike" dirty="0">
                          <a:solidFill>
                            <a:srgbClr val="000000"/>
                          </a:solidFill>
                          <a:effectLst/>
                          <a:latin typeface="Calibri" panose="020F0502020204030204" pitchFamily="34" charset="0"/>
                        </a:rPr>
                        <a:t>24.96</a:t>
                      </a:r>
                    </a:p>
                  </a:txBody>
                  <a:tcPr marL="9525" marR="9525" marT="9525" marB="0" anchor="b"/>
                </a:tc>
                <a:tc>
                  <a:txBody>
                    <a:bodyPr/>
                    <a:lstStyle/>
                    <a:p>
                      <a:pPr marL="0" marR="0" algn="r">
                        <a:spcBef>
                          <a:spcPts val="0"/>
                        </a:spcBef>
                        <a:spcAft>
                          <a:spcPts val="0"/>
                        </a:spcAft>
                      </a:pPr>
                      <a:r>
                        <a:rPr lang="en-US" sz="2800">
                          <a:effectLst/>
                        </a:rPr>
                        <a:t>144</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141041980"/>
                  </a:ext>
                </a:extLst>
              </a:tr>
              <a:tr h="397044">
                <a:tc>
                  <a:txBody>
                    <a:bodyPr/>
                    <a:lstStyle/>
                    <a:p>
                      <a:pPr marL="0" marR="0">
                        <a:spcBef>
                          <a:spcPts val="0"/>
                        </a:spcBef>
                        <a:spcAft>
                          <a:spcPts val="0"/>
                        </a:spcAft>
                      </a:pPr>
                      <a:r>
                        <a:rPr lang="en-US" sz="2800">
                          <a:effectLst/>
                        </a:rPr>
                        <a:t>Total</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2800">
                          <a:effectLst/>
                        </a:rPr>
                        <a:t>120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2800">
                          <a:effectLst/>
                        </a:rPr>
                        <a:t>128</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2800" dirty="0">
                          <a:effectLst/>
                        </a:rPr>
                        <a:t>52</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2800" dirty="0">
                          <a:effectLst/>
                        </a:rPr>
                        <a:t>300</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237940132"/>
                  </a:ext>
                </a:extLst>
              </a:tr>
            </a:tbl>
          </a:graphicData>
        </a:graphic>
      </p:graphicFrame>
    </p:spTree>
    <p:extLst>
      <p:ext uri="{BB962C8B-B14F-4D97-AF65-F5344CB8AC3E}">
        <p14:creationId xmlns:p14="http://schemas.microsoft.com/office/powerpoint/2010/main" val="4357098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16160</TotalTime>
  <Words>779</Words>
  <Application>Microsoft Office PowerPoint</Application>
  <PresentationFormat>Widescreen</PresentationFormat>
  <Paragraphs>140</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Symbol</vt:lpstr>
      <vt:lpstr>Times New Roman</vt:lpstr>
      <vt:lpstr>Office Theme</vt:lpstr>
      <vt:lpstr>13.3 Chi-Square Test for Independence</vt:lpstr>
      <vt:lpstr>Testing for Independence of Two Characteristics Within a Population</vt:lpstr>
      <vt:lpstr>Setting the notation</vt:lpstr>
      <vt:lpstr>What we want</vt:lpstr>
      <vt:lpstr>Independence Test</vt:lpstr>
      <vt:lpstr>Party affiliation and gender example</vt:lpstr>
      <vt:lpstr>Party affiliation and gender example (cont.)</vt:lpstr>
      <vt:lpstr>Party affiliation and gender example (cont.)</vt:lpstr>
      <vt:lpstr>Party affiliation and gender example (cont.)</vt:lpstr>
      <vt:lpstr>Party affiliation and gender example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4.5 Conditional Probability and Independence</dc:title>
  <dc:creator>Ezra Halleck</dc:creator>
  <cp:lastModifiedBy>Ezra Halleck</cp:lastModifiedBy>
  <cp:revision>138</cp:revision>
  <dcterms:created xsi:type="dcterms:W3CDTF">2017-09-26T15:39:33Z</dcterms:created>
  <dcterms:modified xsi:type="dcterms:W3CDTF">2018-05-10T18:17:47Z</dcterms:modified>
</cp:coreProperties>
</file>