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9" r:id="rId13"/>
    <p:sldId id="270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chi-square</a:t>
            </a:r>
            <a:r>
              <a:rPr lang="en-US" baseline="0"/>
              <a:t> density functions dof 1-8</a:t>
            </a:r>
            <a:endParaRPr lang="en-US"/>
          </a:p>
        </c:rich>
      </c:tx>
      <c:layout>
        <c:manualLayout>
          <c:xMode val="edge"/>
          <c:yMode val="edge"/>
          <c:x val="0.44115916437099367"/>
          <c:y val="1.50375939849624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Sheet1!$A$2:$A$117</c:f>
              <c:numCache>
                <c:formatCode>General</c:formatCode>
                <c:ptCount val="116"/>
                <c:pt idx="0">
                  <c:v>9.9999999999999995E-7</c:v>
                </c:pt>
                <c:pt idx="1">
                  <c:v>0.2</c:v>
                </c:pt>
                <c:pt idx="2">
                  <c:v>0.4</c:v>
                </c:pt>
                <c:pt idx="3">
                  <c:v>0.6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  <c:pt idx="7">
                  <c:v>1.4</c:v>
                </c:pt>
                <c:pt idx="8">
                  <c:v>1.6</c:v>
                </c:pt>
                <c:pt idx="9">
                  <c:v>1.8</c:v>
                </c:pt>
                <c:pt idx="10">
                  <c:v>2</c:v>
                </c:pt>
                <c:pt idx="11">
                  <c:v>2.2000000000000002</c:v>
                </c:pt>
                <c:pt idx="12">
                  <c:v>2.4</c:v>
                </c:pt>
                <c:pt idx="13">
                  <c:v>2.6</c:v>
                </c:pt>
                <c:pt idx="14">
                  <c:v>2.8</c:v>
                </c:pt>
                <c:pt idx="15">
                  <c:v>3</c:v>
                </c:pt>
                <c:pt idx="16">
                  <c:v>3.2</c:v>
                </c:pt>
                <c:pt idx="17">
                  <c:v>3.4</c:v>
                </c:pt>
                <c:pt idx="18">
                  <c:v>3.6</c:v>
                </c:pt>
                <c:pt idx="19">
                  <c:v>3.8</c:v>
                </c:pt>
                <c:pt idx="20">
                  <c:v>4</c:v>
                </c:pt>
                <c:pt idx="21">
                  <c:v>4.2</c:v>
                </c:pt>
                <c:pt idx="22">
                  <c:v>4.4000000000000004</c:v>
                </c:pt>
                <c:pt idx="23">
                  <c:v>4.5999999999999996</c:v>
                </c:pt>
                <c:pt idx="24">
                  <c:v>4.8</c:v>
                </c:pt>
                <c:pt idx="25">
                  <c:v>5</c:v>
                </c:pt>
                <c:pt idx="26">
                  <c:v>5.2</c:v>
                </c:pt>
                <c:pt idx="27">
                  <c:v>5.4</c:v>
                </c:pt>
                <c:pt idx="28">
                  <c:v>5.6</c:v>
                </c:pt>
                <c:pt idx="29">
                  <c:v>5.8</c:v>
                </c:pt>
                <c:pt idx="30">
                  <c:v>6</c:v>
                </c:pt>
                <c:pt idx="31">
                  <c:v>6.2</c:v>
                </c:pt>
                <c:pt idx="32">
                  <c:v>6.4</c:v>
                </c:pt>
                <c:pt idx="33">
                  <c:v>6.6</c:v>
                </c:pt>
                <c:pt idx="34">
                  <c:v>6.8</c:v>
                </c:pt>
                <c:pt idx="35">
                  <c:v>7</c:v>
                </c:pt>
                <c:pt idx="36">
                  <c:v>7.2</c:v>
                </c:pt>
                <c:pt idx="37">
                  <c:v>7.4</c:v>
                </c:pt>
                <c:pt idx="38">
                  <c:v>7.6</c:v>
                </c:pt>
                <c:pt idx="39">
                  <c:v>7.8</c:v>
                </c:pt>
                <c:pt idx="40">
                  <c:v>8</c:v>
                </c:pt>
                <c:pt idx="41">
                  <c:v>8.1999999999999993</c:v>
                </c:pt>
                <c:pt idx="42">
                  <c:v>8.4</c:v>
                </c:pt>
                <c:pt idx="43">
                  <c:v>8.6</c:v>
                </c:pt>
                <c:pt idx="44">
                  <c:v>8.8000000000000007</c:v>
                </c:pt>
                <c:pt idx="45">
                  <c:v>9</c:v>
                </c:pt>
                <c:pt idx="46">
                  <c:v>9.1999999999999993</c:v>
                </c:pt>
                <c:pt idx="47">
                  <c:v>9.4</c:v>
                </c:pt>
                <c:pt idx="48">
                  <c:v>9.6</c:v>
                </c:pt>
                <c:pt idx="49">
                  <c:v>9.8000000000000007</c:v>
                </c:pt>
                <c:pt idx="50">
                  <c:v>10</c:v>
                </c:pt>
              </c:numCache>
            </c:numRef>
          </c:xVal>
          <c:yVal>
            <c:numRef>
              <c:f>Sheet1!$B$2:$B$117</c:f>
              <c:numCache>
                <c:formatCode>General</c:formatCode>
                <c:ptCount val="116"/>
                <c:pt idx="1">
                  <c:v>0.80717112935768098</c:v>
                </c:pt>
                <c:pt idx="2">
                  <c:v>0.51644154746727833</c:v>
                </c:pt>
                <c:pt idx="3">
                  <c:v>0.38154528938409299</c:v>
                </c:pt>
                <c:pt idx="4">
                  <c:v>0.29898353991820498</c:v>
                </c:pt>
                <c:pt idx="5">
                  <c:v>0.24197072451914334</c:v>
                </c:pt>
                <c:pt idx="6">
                  <c:v>0.19986776390173328</c:v>
                </c:pt>
                <c:pt idx="7">
                  <c:v>0.1674325573450835</c:v>
                </c:pt>
                <c:pt idx="8">
                  <c:v>0.14171456530622389</c:v>
                </c:pt>
                <c:pt idx="9">
                  <c:v>0.12089512247320489</c:v>
                </c:pt>
                <c:pt idx="10">
                  <c:v>0.10377687435514868</c:v>
                </c:pt>
                <c:pt idx="11">
                  <c:v>8.9531280373142896E-2</c:v>
                </c:pt>
                <c:pt idx="12">
                  <c:v>7.7562369240259554E-2</c:v>
                </c:pt>
                <c:pt idx="13">
                  <c:v>6.7428044593231554E-2</c:v>
                </c:pt>
                <c:pt idx="14">
                  <c:v>5.8792073252544486E-2</c:v>
                </c:pt>
                <c:pt idx="15">
                  <c:v>5.1393443267923083E-2</c:v>
                </c:pt>
                <c:pt idx="16">
                  <c:v>4.5026055840192078E-2</c:v>
                </c:pt>
                <c:pt idx="17">
                  <c:v>3.9524827942945664E-2</c:v>
                </c:pt>
                <c:pt idx="18">
                  <c:v>3.4755916727138347E-2</c:v>
                </c:pt>
                <c:pt idx="19">
                  <c:v>3.0609677355586548E-2</c:v>
                </c:pt>
                <c:pt idx="20">
                  <c:v>2.6995483256594028E-2</c:v>
                </c:pt>
                <c:pt idx="21">
                  <c:v>2.3837845937227001E-2</c:v>
                </c:pt>
                <c:pt idx="22">
                  <c:v>2.1073460979030175E-2</c:v>
                </c:pt>
                <c:pt idx="23">
                  <c:v>1.8648926684969192E-2</c:v>
                </c:pt>
                <c:pt idx="24">
                  <c:v>1.6518959582145529E-2</c:v>
                </c:pt>
                <c:pt idx="25">
                  <c:v>1.4644982561926487E-2</c:v>
                </c:pt>
                <c:pt idx="26">
                  <c:v>1.2993996368507997E-2</c:v>
                </c:pt>
                <c:pt idx="27">
                  <c:v>1.1537669246713836E-2</c:v>
                </c:pt>
                <c:pt idx="28">
                  <c:v>1.0251596472870749E-2</c:v>
                </c:pt>
                <c:pt idx="29">
                  <c:v>9.1146935485576369E-3</c:v>
                </c:pt>
                <c:pt idx="30">
                  <c:v>8.1086955549402422E-3</c:v>
                </c:pt>
                <c:pt idx="31">
                  <c:v>7.217741553536299E-3</c:v>
                </c:pt>
                <c:pt idx="32">
                  <c:v>6.4280276579397081E-3</c:v>
                </c:pt>
                <c:pt idx="33">
                  <c:v>5.7275159563547479E-3</c:v>
                </c:pt>
                <c:pt idx="34">
                  <c:v>5.1056891606095388E-3</c:v>
                </c:pt>
                <c:pt idx="35">
                  <c:v>4.5533429216401732E-3</c:v>
                </c:pt>
                <c:pt idx="36">
                  <c:v>4.0624093467732884E-3</c:v>
                </c:pt>
                <c:pt idx="37">
                  <c:v>3.6258064976532399E-3</c:v>
                </c:pt>
                <c:pt idx="38">
                  <c:v>3.2373096247521448E-3</c:v>
                </c:pt>
                <c:pt idx="39">
                  <c:v>2.8914406679353853E-3</c:v>
                </c:pt>
                <c:pt idx="40">
                  <c:v>2.5833731692615066E-3</c:v>
                </c:pt>
                <c:pt idx="41">
                  <c:v>2.3088502391223637E-3</c:v>
                </c:pt>
                <c:pt idx="42">
                  <c:v>2.0641136164889669E-3</c:v>
                </c:pt>
                <c:pt idx="43">
                  <c:v>1.8458421886377117E-3</c:v>
                </c:pt>
                <c:pt idx="44">
                  <c:v>1.6510986008249913E-3</c:v>
                </c:pt>
                <c:pt idx="45">
                  <c:v>1.4772828039793357E-3</c:v>
                </c:pt>
                <c:pt idx="46">
                  <c:v>1.3220915679587331E-3</c:v>
                </c:pt>
                <c:pt idx="47">
                  <c:v>1.183483136626977E-3</c:v>
                </c:pt>
                <c:pt idx="48">
                  <c:v>1.0596463247376372E-3</c:v>
                </c:pt>
                <c:pt idx="49">
                  <c:v>9.4897345998364794E-4</c:v>
                </c:pt>
                <c:pt idx="50">
                  <c:v>8.5003666025203423E-4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974-493A-8B61-8B1559730C34}"/>
            </c:ext>
          </c:extLst>
        </c:ser>
        <c:ser>
          <c:idx val="1"/>
          <c:order val="1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Sheet1!$A$2:$A$117</c:f>
              <c:numCache>
                <c:formatCode>General</c:formatCode>
                <c:ptCount val="116"/>
                <c:pt idx="0">
                  <c:v>9.9999999999999995E-7</c:v>
                </c:pt>
                <c:pt idx="1">
                  <c:v>0.2</c:v>
                </c:pt>
                <c:pt idx="2">
                  <c:v>0.4</c:v>
                </c:pt>
                <c:pt idx="3">
                  <c:v>0.6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  <c:pt idx="7">
                  <c:v>1.4</c:v>
                </c:pt>
                <c:pt idx="8">
                  <c:v>1.6</c:v>
                </c:pt>
                <c:pt idx="9">
                  <c:v>1.8</c:v>
                </c:pt>
                <c:pt idx="10">
                  <c:v>2</c:v>
                </c:pt>
                <c:pt idx="11">
                  <c:v>2.2000000000000002</c:v>
                </c:pt>
                <c:pt idx="12">
                  <c:v>2.4</c:v>
                </c:pt>
                <c:pt idx="13">
                  <c:v>2.6</c:v>
                </c:pt>
                <c:pt idx="14">
                  <c:v>2.8</c:v>
                </c:pt>
                <c:pt idx="15">
                  <c:v>3</c:v>
                </c:pt>
                <c:pt idx="16">
                  <c:v>3.2</c:v>
                </c:pt>
                <c:pt idx="17">
                  <c:v>3.4</c:v>
                </c:pt>
                <c:pt idx="18">
                  <c:v>3.6</c:v>
                </c:pt>
                <c:pt idx="19">
                  <c:v>3.8</c:v>
                </c:pt>
                <c:pt idx="20">
                  <c:v>4</c:v>
                </c:pt>
                <c:pt idx="21">
                  <c:v>4.2</c:v>
                </c:pt>
                <c:pt idx="22">
                  <c:v>4.4000000000000004</c:v>
                </c:pt>
                <c:pt idx="23">
                  <c:v>4.5999999999999996</c:v>
                </c:pt>
                <c:pt idx="24">
                  <c:v>4.8</c:v>
                </c:pt>
                <c:pt idx="25">
                  <c:v>5</c:v>
                </c:pt>
                <c:pt idx="26">
                  <c:v>5.2</c:v>
                </c:pt>
                <c:pt idx="27">
                  <c:v>5.4</c:v>
                </c:pt>
                <c:pt idx="28">
                  <c:v>5.6</c:v>
                </c:pt>
                <c:pt idx="29">
                  <c:v>5.8</c:v>
                </c:pt>
                <c:pt idx="30">
                  <c:v>6</c:v>
                </c:pt>
                <c:pt idx="31">
                  <c:v>6.2</c:v>
                </c:pt>
                <c:pt idx="32">
                  <c:v>6.4</c:v>
                </c:pt>
                <c:pt idx="33">
                  <c:v>6.6</c:v>
                </c:pt>
                <c:pt idx="34">
                  <c:v>6.8</c:v>
                </c:pt>
                <c:pt idx="35">
                  <c:v>7</c:v>
                </c:pt>
                <c:pt idx="36">
                  <c:v>7.2</c:v>
                </c:pt>
                <c:pt idx="37">
                  <c:v>7.4</c:v>
                </c:pt>
                <c:pt idx="38">
                  <c:v>7.6</c:v>
                </c:pt>
                <c:pt idx="39">
                  <c:v>7.8</c:v>
                </c:pt>
                <c:pt idx="40">
                  <c:v>8</c:v>
                </c:pt>
                <c:pt idx="41">
                  <c:v>8.1999999999999993</c:v>
                </c:pt>
                <c:pt idx="42">
                  <c:v>8.4</c:v>
                </c:pt>
                <c:pt idx="43">
                  <c:v>8.6</c:v>
                </c:pt>
                <c:pt idx="44">
                  <c:v>8.8000000000000007</c:v>
                </c:pt>
                <c:pt idx="45">
                  <c:v>9</c:v>
                </c:pt>
                <c:pt idx="46">
                  <c:v>9.1999999999999993</c:v>
                </c:pt>
                <c:pt idx="47">
                  <c:v>9.4</c:v>
                </c:pt>
                <c:pt idx="48">
                  <c:v>9.6</c:v>
                </c:pt>
                <c:pt idx="49">
                  <c:v>9.8000000000000007</c:v>
                </c:pt>
                <c:pt idx="50">
                  <c:v>10</c:v>
                </c:pt>
              </c:numCache>
            </c:numRef>
          </c:xVal>
          <c:yVal>
            <c:numRef>
              <c:f>Sheet1!$C$2:$C$117</c:f>
              <c:numCache>
                <c:formatCode>General</c:formatCode>
                <c:ptCount val="116"/>
                <c:pt idx="0">
                  <c:v>0.49999975000006258</c:v>
                </c:pt>
                <c:pt idx="1">
                  <c:v>0.45241870901797987</c:v>
                </c:pt>
                <c:pt idx="2">
                  <c:v>0.40936537653899097</c:v>
                </c:pt>
                <c:pt idx="3">
                  <c:v>0.37040911034085888</c:v>
                </c:pt>
                <c:pt idx="4">
                  <c:v>0.33516002301781966</c:v>
                </c:pt>
                <c:pt idx="5">
                  <c:v>0.30326532985631671</c:v>
                </c:pt>
                <c:pt idx="6">
                  <c:v>0.27440581804701319</c:v>
                </c:pt>
                <c:pt idx="7">
                  <c:v>0.24829265189570476</c:v>
                </c:pt>
                <c:pt idx="8">
                  <c:v>0.22466448205861078</c:v>
                </c:pt>
                <c:pt idx="9">
                  <c:v>0.20328482987029958</c:v>
                </c:pt>
                <c:pt idx="10">
                  <c:v>0.18393972058572117</c:v>
                </c:pt>
                <c:pt idx="11">
                  <c:v>0.16643554184903978</c:v>
                </c:pt>
                <c:pt idx="12">
                  <c:v>0.15059710595610104</c:v>
                </c:pt>
                <c:pt idx="13">
                  <c:v>0.1362658965170063</c:v>
                </c:pt>
                <c:pt idx="14">
                  <c:v>0.12329848197080324</c:v>
                </c:pt>
                <c:pt idx="15">
                  <c:v>0.11156508007421491</c:v>
                </c:pt>
                <c:pt idx="16">
                  <c:v>0.10094825899732771</c:v>
                </c:pt>
                <c:pt idx="17">
                  <c:v>9.1341762026367318E-2</c:v>
                </c:pt>
                <c:pt idx="18">
                  <c:v>8.264944411079328E-2</c:v>
                </c:pt>
                <c:pt idx="19">
                  <c:v>7.4784309611317518E-2</c:v>
                </c:pt>
                <c:pt idx="20">
                  <c:v>6.7667641618306337E-2</c:v>
                </c:pt>
                <c:pt idx="21">
                  <c:v>6.1228214126490953E-2</c:v>
                </c:pt>
                <c:pt idx="22">
                  <c:v>5.5401579181166928E-2</c:v>
                </c:pt>
                <c:pt idx="23">
                  <c:v>5.0129421861401867E-2</c:v>
                </c:pt>
                <c:pt idx="24">
                  <c:v>4.5358976644706256E-2</c:v>
                </c:pt>
                <c:pt idx="25">
                  <c:v>4.10424993119494E-2</c:v>
                </c:pt>
                <c:pt idx="26">
                  <c:v>3.7136789107166931E-2</c:v>
                </c:pt>
                <c:pt idx="27">
                  <c:v>3.3602756369874878E-2</c:v>
                </c:pt>
                <c:pt idx="28">
                  <c:v>3.0405031312608986E-2</c:v>
                </c:pt>
                <c:pt idx="29">
                  <c:v>2.7511610028203615E-2</c:v>
                </c:pt>
                <c:pt idx="30">
                  <c:v>2.4893534183931976E-2</c:v>
                </c:pt>
                <c:pt idx="31">
                  <c:v>2.2524601196778904E-2</c:v>
                </c:pt>
                <c:pt idx="32">
                  <c:v>2.0381101989183102E-2</c:v>
                </c:pt>
                <c:pt idx="33">
                  <c:v>1.8441583700620007E-2</c:v>
                </c:pt>
                <c:pt idx="34">
                  <c:v>1.668663498016304E-2</c:v>
                </c:pt>
                <c:pt idx="35">
                  <c:v>1.509869171115925E-2</c:v>
                </c:pt>
                <c:pt idx="36">
                  <c:v>1.3661861223646278E-2</c:v>
                </c:pt>
                <c:pt idx="37">
                  <c:v>1.2361763235169692E-2</c:v>
                </c:pt>
                <c:pt idx="38">
                  <c:v>1.1185385928082797E-2</c:v>
                </c:pt>
                <c:pt idx="39">
                  <c:v>1.0120955722902196E-2</c:v>
                </c:pt>
                <c:pt idx="40">
                  <c:v>9.1578194443670893E-3</c:v>
                </c:pt>
                <c:pt idx="41">
                  <c:v>8.2863377008806274E-3</c:v>
                </c:pt>
                <c:pt idx="42">
                  <c:v>7.4977884102388533E-3</c:v>
                </c:pt>
                <c:pt idx="43">
                  <c:v>6.7842795061004669E-3</c:v>
                </c:pt>
                <c:pt idx="44">
                  <c:v>6.1386699515342188E-3</c:v>
                </c:pt>
                <c:pt idx="45">
                  <c:v>5.5544982691211539E-3</c:v>
                </c:pt>
                <c:pt idx="46">
                  <c:v>5.025917872316793E-3</c:v>
                </c:pt>
                <c:pt idx="47">
                  <c:v>4.5476385508479086E-3</c:v>
                </c:pt>
                <c:pt idx="48">
                  <c:v>4.1148735245100151E-3</c:v>
                </c:pt>
                <c:pt idx="49">
                  <c:v>3.7232915354621691E-3</c:v>
                </c:pt>
                <c:pt idx="50">
                  <c:v>3.3689734995427331E-3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C974-493A-8B61-8B1559730C34}"/>
            </c:ext>
          </c:extLst>
        </c:ser>
        <c:ser>
          <c:idx val="2"/>
          <c:order val="2"/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Sheet1!$A$2:$A$117</c:f>
              <c:numCache>
                <c:formatCode>General</c:formatCode>
                <c:ptCount val="116"/>
                <c:pt idx="0">
                  <c:v>9.9999999999999995E-7</c:v>
                </c:pt>
                <c:pt idx="1">
                  <c:v>0.2</c:v>
                </c:pt>
                <c:pt idx="2">
                  <c:v>0.4</c:v>
                </c:pt>
                <c:pt idx="3">
                  <c:v>0.6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  <c:pt idx="7">
                  <c:v>1.4</c:v>
                </c:pt>
                <c:pt idx="8">
                  <c:v>1.6</c:v>
                </c:pt>
                <c:pt idx="9">
                  <c:v>1.8</c:v>
                </c:pt>
                <c:pt idx="10">
                  <c:v>2</c:v>
                </c:pt>
                <c:pt idx="11">
                  <c:v>2.2000000000000002</c:v>
                </c:pt>
                <c:pt idx="12">
                  <c:v>2.4</c:v>
                </c:pt>
                <c:pt idx="13">
                  <c:v>2.6</c:v>
                </c:pt>
                <c:pt idx="14">
                  <c:v>2.8</c:v>
                </c:pt>
                <c:pt idx="15">
                  <c:v>3</c:v>
                </c:pt>
                <c:pt idx="16">
                  <c:v>3.2</c:v>
                </c:pt>
                <c:pt idx="17">
                  <c:v>3.4</c:v>
                </c:pt>
                <c:pt idx="18">
                  <c:v>3.6</c:v>
                </c:pt>
                <c:pt idx="19">
                  <c:v>3.8</c:v>
                </c:pt>
                <c:pt idx="20">
                  <c:v>4</c:v>
                </c:pt>
                <c:pt idx="21">
                  <c:v>4.2</c:v>
                </c:pt>
                <c:pt idx="22">
                  <c:v>4.4000000000000004</c:v>
                </c:pt>
                <c:pt idx="23">
                  <c:v>4.5999999999999996</c:v>
                </c:pt>
                <c:pt idx="24">
                  <c:v>4.8</c:v>
                </c:pt>
                <c:pt idx="25">
                  <c:v>5</c:v>
                </c:pt>
                <c:pt idx="26">
                  <c:v>5.2</c:v>
                </c:pt>
                <c:pt idx="27">
                  <c:v>5.4</c:v>
                </c:pt>
                <c:pt idx="28">
                  <c:v>5.6</c:v>
                </c:pt>
                <c:pt idx="29">
                  <c:v>5.8</c:v>
                </c:pt>
                <c:pt idx="30">
                  <c:v>6</c:v>
                </c:pt>
                <c:pt idx="31">
                  <c:v>6.2</c:v>
                </c:pt>
                <c:pt idx="32">
                  <c:v>6.4</c:v>
                </c:pt>
                <c:pt idx="33">
                  <c:v>6.6</c:v>
                </c:pt>
                <c:pt idx="34">
                  <c:v>6.8</c:v>
                </c:pt>
                <c:pt idx="35">
                  <c:v>7</c:v>
                </c:pt>
                <c:pt idx="36">
                  <c:v>7.2</c:v>
                </c:pt>
                <c:pt idx="37">
                  <c:v>7.4</c:v>
                </c:pt>
                <c:pt idx="38">
                  <c:v>7.6</c:v>
                </c:pt>
                <c:pt idx="39">
                  <c:v>7.8</c:v>
                </c:pt>
                <c:pt idx="40">
                  <c:v>8</c:v>
                </c:pt>
                <c:pt idx="41">
                  <c:v>8.1999999999999993</c:v>
                </c:pt>
                <c:pt idx="42">
                  <c:v>8.4</c:v>
                </c:pt>
                <c:pt idx="43">
                  <c:v>8.6</c:v>
                </c:pt>
                <c:pt idx="44">
                  <c:v>8.8000000000000007</c:v>
                </c:pt>
                <c:pt idx="45">
                  <c:v>9</c:v>
                </c:pt>
                <c:pt idx="46">
                  <c:v>9.1999999999999993</c:v>
                </c:pt>
                <c:pt idx="47">
                  <c:v>9.4</c:v>
                </c:pt>
                <c:pt idx="48">
                  <c:v>9.6</c:v>
                </c:pt>
                <c:pt idx="49">
                  <c:v>9.8000000000000007</c:v>
                </c:pt>
                <c:pt idx="50">
                  <c:v>10</c:v>
                </c:pt>
              </c:numCache>
            </c:numRef>
          </c:xVal>
          <c:yVal>
            <c:numRef>
              <c:f>Sheet1!$D$2:$D$117</c:f>
              <c:numCache>
                <c:formatCode>General</c:formatCode>
                <c:ptCount val="116"/>
                <c:pt idx="0">
                  <c:v>3.98942080930343E-4</c:v>
                </c:pt>
                <c:pt idx="1">
                  <c:v>0.16143422587153616</c:v>
                </c:pt>
                <c:pt idx="2">
                  <c:v>0.20657661898691138</c:v>
                </c:pt>
                <c:pt idx="3">
                  <c:v>0.22892717363045573</c:v>
                </c:pt>
                <c:pt idx="4">
                  <c:v>0.23918683193456394</c:v>
                </c:pt>
                <c:pt idx="5">
                  <c:v>0.24197072451914337</c:v>
                </c:pt>
                <c:pt idx="6">
                  <c:v>0.23984131668207992</c:v>
                </c:pt>
                <c:pt idx="7">
                  <c:v>0.23440558028311687</c:v>
                </c:pt>
                <c:pt idx="8">
                  <c:v>0.22674330448995828</c:v>
                </c:pt>
                <c:pt idx="9">
                  <c:v>0.21761122045176878</c:v>
                </c:pt>
                <c:pt idx="10">
                  <c:v>0.20755374871029736</c:v>
                </c:pt>
                <c:pt idx="11">
                  <c:v>0.19696881682091441</c:v>
                </c:pt>
                <c:pt idx="12">
                  <c:v>0.18614968617662297</c:v>
                </c:pt>
                <c:pt idx="13">
                  <c:v>0.17531291594240214</c:v>
                </c:pt>
                <c:pt idx="14">
                  <c:v>0.16461780510712459</c:v>
                </c:pt>
                <c:pt idx="15">
                  <c:v>0.15418032980376933</c:v>
                </c:pt>
                <c:pt idx="16">
                  <c:v>0.1440833786886147</c:v>
                </c:pt>
                <c:pt idx="17">
                  <c:v>0.13438441500601528</c:v>
                </c:pt>
                <c:pt idx="18">
                  <c:v>0.12512130021769807</c:v>
                </c:pt>
                <c:pt idx="19">
                  <c:v>0.1163167739512289</c:v>
                </c:pt>
                <c:pt idx="20">
                  <c:v>0.10798193302637614</c:v>
                </c:pt>
                <c:pt idx="21">
                  <c:v>0.10011895293635348</c:v>
                </c:pt>
                <c:pt idx="22">
                  <c:v>9.2723228307732816E-2</c:v>
                </c:pt>
                <c:pt idx="23">
                  <c:v>8.5785062750858301E-2</c:v>
                </c:pt>
                <c:pt idx="24">
                  <c:v>7.9291005994298586E-2</c:v>
                </c:pt>
                <c:pt idx="25">
                  <c:v>7.3224912809632461E-2</c:v>
                </c:pt>
                <c:pt idx="26">
                  <c:v>6.7568781116241622E-2</c:v>
                </c:pt>
                <c:pt idx="27">
                  <c:v>6.2303413932254768E-2</c:v>
                </c:pt>
                <c:pt idx="28">
                  <c:v>5.7408940248076232E-2</c:v>
                </c:pt>
                <c:pt idx="29">
                  <c:v>5.2865222581634314E-2</c:v>
                </c:pt>
                <c:pt idx="30">
                  <c:v>4.8652173329641474E-2</c:v>
                </c:pt>
                <c:pt idx="31">
                  <c:v>4.4749997631925081E-2</c:v>
                </c:pt>
                <c:pt idx="32">
                  <c:v>4.1139377010814146E-2</c:v>
                </c:pt>
                <c:pt idx="33">
                  <c:v>3.7801605311941343E-2</c:v>
                </c:pt>
                <c:pt idx="34">
                  <c:v>3.4718686292144876E-2</c:v>
                </c:pt>
                <c:pt idx="35">
                  <c:v>3.1873400451481231E-2</c:v>
                </c:pt>
                <c:pt idx="36">
                  <c:v>2.9249347296767689E-2</c:v>
                </c:pt>
                <c:pt idx="37">
                  <c:v>2.683096808263399E-2</c:v>
                </c:pt>
                <c:pt idx="38">
                  <c:v>2.4603553148116315E-2</c:v>
                </c:pt>
                <c:pt idx="39">
                  <c:v>2.2553237209896018E-2</c:v>
                </c:pt>
                <c:pt idx="40">
                  <c:v>2.066698535409206E-2</c:v>
                </c:pt>
                <c:pt idx="41">
                  <c:v>1.8932571960803387E-2</c:v>
                </c:pt>
                <c:pt idx="42">
                  <c:v>1.7338554378507325E-2</c:v>
                </c:pt>
                <c:pt idx="43">
                  <c:v>1.5874242822284331E-2</c:v>
                </c:pt>
                <c:pt idx="44">
                  <c:v>1.4529667687259931E-2</c:v>
                </c:pt>
                <c:pt idx="45">
                  <c:v>1.3295545235814027E-2</c:v>
                </c:pt>
                <c:pt idx="46">
                  <c:v>1.2163242425220351E-2</c:v>
                </c:pt>
                <c:pt idx="47">
                  <c:v>1.1124741484293585E-2</c:v>
                </c:pt>
                <c:pt idx="48">
                  <c:v>1.0172604717481319E-2</c:v>
                </c:pt>
                <c:pt idx="49">
                  <c:v>9.2999399078397549E-3</c:v>
                </c:pt>
                <c:pt idx="50">
                  <c:v>8.5003666025203466E-3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C974-493A-8B61-8B1559730C34}"/>
            </c:ext>
          </c:extLst>
        </c:ser>
        <c:ser>
          <c:idx val="3"/>
          <c:order val="3"/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Sheet1!$A$2:$A$117</c:f>
              <c:numCache>
                <c:formatCode>General</c:formatCode>
                <c:ptCount val="116"/>
                <c:pt idx="0">
                  <c:v>9.9999999999999995E-7</c:v>
                </c:pt>
                <c:pt idx="1">
                  <c:v>0.2</c:v>
                </c:pt>
                <c:pt idx="2">
                  <c:v>0.4</c:v>
                </c:pt>
                <c:pt idx="3">
                  <c:v>0.6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  <c:pt idx="7">
                  <c:v>1.4</c:v>
                </c:pt>
                <c:pt idx="8">
                  <c:v>1.6</c:v>
                </c:pt>
                <c:pt idx="9">
                  <c:v>1.8</c:v>
                </c:pt>
                <c:pt idx="10">
                  <c:v>2</c:v>
                </c:pt>
                <c:pt idx="11">
                  <c:v>2.2000000000000002</c:v>
                </c:pt>
                <c:pt idx="12">
                  <c:v>2.4</c:v>
                </c:pt>
                <c:pt idx="13">
                  <c:v>2.6</c:v>
                </c:pt>
                <c:pt idx="14">
                  <c:v>2.8</c:v>
                </c:pt>
                <c:pt idx="15">
                  <c:v>3</c:v>
                </c:pt>
                <c:pt idx="16">
                  <c:v>3.2</c:v>
                </c:pt>
                <c:pt idx="17">
                  <c:v>3.4</c:v>
                </c:pt>
                <c:pt idx="18">
                  <c:v>3.6</c:v>
                </c:pt>
                <c:pt idx="19">
                  <c:v>3.8</c:v>
                </c:pt>
                <c:pt idx="20">
                  <c:v>4</c:v>
                </c:pt>
                <c:pt idx="21">
                  <c:v>4.2</c:v>
                </c:pt>
                <c:pt idx="22">
                  <c:v>4.4000000000000004</c:v>
                </c:pt>
                <c:pt idx="23">
                  <c:v>4.5999999999999996</c:v>
                </c:pt>
                <c:pt idx="24">
                  <c:v>4.8</c:v>
                </c:pt>
                <c:pt idx="25">
                  <c:v>5</c:v>
                </c:pt>
                <c:pt idx="26">
                  <c:v>5.2</c:v>
                </c:pt>
                <c:pt idx="27">
                  <c:v>5.4</c:v>
                </c:pt>
                <c:pt idx="28">
                  <c:v>5.6</c:v>
                </c:pt>
                <c:pt idx="29">
                  <c:v>5.8</c:v>
                </c:pt>
                <c:pt idx="30">
                  <c:v>6</c:v>
                </c:pt>
                <c:pt idx="31">
                  <c:v>6.2</c:v>
                </c:pt>
                <c:pt idx="32">
                  <c:v>6.4</c:v>
                </c:pt>
                <c:pt idx="33">
                  <c:v>6.6</c:v>
                </c:pt>
                <c:pt idx="34">
                  <c:v>6.8</c:v>
                </c:pt>
                <c:pt idx="35">
                  <c:v>7</c:v>
                </c:pt>
                <c:pt idx="36">
                  <c:v>7.2</c:v>
                </c:pt>
                <c:pt idx="37">
                  <c:v>7.4</c:v>
                </c:pt>
                <c:pt idx="38">
                  <c:v>7.6</c:v>
                </c:pt>
                <c:pt idx="39">
                  <c:v>7.8</c:v>
                </c:pt>
                <c:pt idx="40">
                  <c:v>8</c:v>
                </c:pt>
                <c:pt idx="41">
                  <c:v>8.1999999999999993</c:v>
                </c:pt>
                <c:pt idx="42">
                  <c:v>8.4</c:v>
                </c:pt>
                <c:pt idx="43">
                  <c:v>8.6</c:v>
                </c:pt>
                <c:pt idx="44">
                  <c:v>8.8000000000000007</c:v>
                </c:pt>
                <c:pt idx="45">
                  <c:v>9</c:v>
                </c:pt>
                <c:pt idx="46">
                  <c:v>9.1999999999999993</c:v>
                </c:pt>
                <c:pt idx="47">
                  <c:v>9.4</c:v>
                </c:pt>
                <c:pt idx="48">
                  <c:v>9.6</c:v>
                </c:pt>
                <c:pt idx="49">
                  <c:v>9.8000000000000007</c:v>
                </c:pt>
                <c:pt idx="50">
                  <c:v>10</c:v>
                </c:pt>
              </c:numCache>
            </c:numRef>
          </c:xVal>
          <c:yVal>
            <c:numRef>
              <c:f>Sheet1!$E$2:$E$117</c:f>
              <c:numCache>
                <c:formatCode>General</c:formatCode>
                <c:ptCount val="116"/>
                <c:pt idx="0">
                  <c:v>2.499998750000314E-7</c:v>
                </c:pt>
                <c:pt idx="1">
                  <c:v>4.5241870901797994E-2</c:v>
                </c:pt>
                <c:pt idx="2">
                  <c:v>8.1873075307798193E-2</c:v>
                </c:pt>
                <c:pt idx="3">
                  <c:v>0.11112273310225763</c:v>
                </c:pt>
                <c:pt idx="4">
                  <c:v>0.13406400920712785</c:v>
                </c:pt>
                <c:pt idx="5">
                  <c:v>0.15163266492815836</c:v>
                </c:pt>
                <c:pt idx="6">
                  <c:v>0.16464349082820789</c:v>
                </c:pt>
                <c:pt idx="7">
                  <c:v>0.1738048563269933</c:v>
                </c:pt>
                <c:pt idx="8">
                  <c:v>0.17973158564688865</c:v>
                </c:pt>
                <c:pt idx="9">
                  <c:v>0.18295634688326959</c:v>
                </c:pt>
                <c:pt idx="10">
                  <c:v>0.18393972058572114</c:v>
                </c:pt>
                <c:pt idx="11">
                  <c:v>0.18307909603394373</c:v>
                </c:pt>
                <c:pt idx="12">
                  <c:v>0.18071652714732128</c:v>
                </c:pt>
                <c:pt idx="13">
                  <c:v>0.17714566547210825</c:v>
                </c:pt>
                <c:pt idx="14">
                  <c:v>0.17261787475912455</c:v>
                </c:pt>
                <c:pt idx="15">
                  <c:v>0.16734762011132237</c:v>
                </c:pt>
                <c:pt idx="16">
                  <c:v>0.16151721439572439</c:v>
                </c:pt>
                <c:pt idx="17">
                  <c:v>0.15528099544482449</c:v>
                </c:pt>
                <c:pt idx="18">
                  <c:v>0.14876899939942792</c:v>
                </c:pt>
                <c:pt idx="19">
                  <c:v>0.14209018826150333</c:v>
                </c:pt>
                <c:pt idx="20">
                  <c:v>0.13533528323661273</c:v>
                </c:pt>
                <c:pt idx="21">
                  <c:v>0.12857924966563103</c:v>
                </c:pt>
                <c:pt idx="22">
                  <c:v>0.12188347419856728</c:v>
                </c:pt>
                <c:pt idx="23">
                  <c:v>0.11529767028122433</c:v>
                </c:pt>
                <c:pt idx="24">
                  <c:v>0.10886154394729504</c:v>
                </c:pt>
                <c:pt idx="25">
                  <c:v>0.10260624827987351</c:v>
                </c:pt>
                <c:pt idx="26">
                  <c:v>9.6555651678634044E-2</c:v>
                </c:pt>
                <c:pt idx="27">
                  <c:v>9.0727442198662189E-2</c:v>
                </c:pt>
                <c:pt idx="28">
                  <c:v>8.513408767530517E-2</c:v>
                </c:pt>
                <c:pt idx="29">
                  <c:v>7.9783669081790506E-2</c:v>
                </c:pt>
                <c:pt idx="30">
                  <c:v>7.4680602551795913E-2</c:v>
                </c:pt>
                <c:pt idx="31">
                  <c:v>6.9826263710014616E-2</c:v>
                </c:pt>
                <c:pt idx="32">
                  <c:v>6.5219526365385944E-2</c:v>
                </c:pt>
                <c:pt idx="33">
                  <c:v>6.0857226212046041E-2</c:v>
                </c:pt>
                <c:pt idx="34">
                  <c:v>5.6734558932554351E-2</c:v>
                </c:pt>
                <c:pt idx="35">
                  <c:v>5.2845420989057396E-2</c:v>
                </c:pt>
                <c:pt idx="36">
                  <c:v>4.9182700405126616E-2</c:v>
                </c:pt>
                <c:pt idx="37">
                  <c:v>4.5738523970127884E-2</c:v>
                </c:pt>
                <c:pt idx="38">
                  <c:v>4.2504466526714649E-2</c:v>
                </c:pt>
                <c:pt idx="39">
                  <c:v>3.9471727319318563E-2</c:v>
                </c:pt>
                <c:pt idx="40">
                  <c:v>3.6631277777468364E-2</c:v>
                </c:pt>
                <c:pt idx="41">
                  <c:v>3.3973984573610574E-2</c:v>
                </c:pt>
                <c:pt idx="42">
                  <c:v>3.1490711323003177E-2</c:v>
                </c:pt>
                <c:pt idx="43">
                  <c:v>2.9172401876232011E-2</c:v>
                </c:pt>
                <c:pt idx="44">
                  <c:v>2.7010147786750562E-2</c:v>
                </c:pt>
                <c:pt idx="45">
                  <c:v>2.4995242211045189E-2</c:v>
                </c:pt>
                <c:pt idx="46">
                  <c:v>2.3119222212657248E-2</c:v>
                </c:pt>
                <c:pt idx="47">
                  <c:v>2.1373901188985168E-2</c:v>
                </c:pt>
                <c:pt idx="48">
                  <c:v>1.9751392917648072E-2</c:v>
                </c:pt>
                <c:pt idx="49">
                  <c:v>1.8244128523764634E-2</c:v>
                </c:pt>
                <c:pt idx="50">
                  <c:v>1.6844867497713668E-2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C974-493A-8B61-8B1559730C34}"/>
            </c:ext>
          </c:extLst>
        </c:ser>
        <c:ser>
          <c:idx val="4"/>
          <c:order val="4"/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Sheet1!$A$2:$A$117</c:f>
              <c:numCache>
                <c:formatCode>General</c:formatCode>
                <c:ptCount val="116"/>
                <c:pt idx="0">
                  <c:v>9.9999999999999995E-7</c:v>
                </c:pt>
                <c:pt idx="1">
                  <c:v>0.2</c:v>
                </c:pt>
                <c:pt idx="2">
                  <c:v>0.4</c:v>
                </c:pt>
                <c:pt idx="3">
                  <c:v>0.6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  <c:pt idx="7">
                  <c:v>1.4</c:v>
                </c:pt>
                <c:pt idx="8">
                  <c:v>1.6</c:v>
                </c:pt>
                <c:pt idx="9">
                  <c:v>1.8</c:v>
                </c:pt>
                <c:pt idx="10">
                  <c:v>2</c:v>
                </c:pt>
                <c:pt idx="11">
                  <c:v>2.2000000000000002</c:v>
                </c:pt>
                <c:pt idx="12">
                  <c:v>2.4</c:v>
                </c:pt>
                <c:pt idx="13">
                  <c:v>2.6</c:v>
                </c:pt>
                <c:pt idx="14">
                  <c:v>2.8</c:v>
                </c:pt>
                <c:pt idx="15">
                  <c:v>3</c:v>
                </c:pt>
                <c:pt idx="16">
                  <c:v>3.2</c:v>
                </c:pt>
                <c:pt idx="17">
                  <c:v>3.4</c:v>
                </c:pt>
                <c:pt idx="18">
                  <c:v>3.6</c:v>
                </c:pt>
                <c:pt idx="19">
                  <c:v>3.8</c:v>
                </c:pt>
                <c:pt idx="20">
                  <c:v>4</c:v>
                </c:pt>
                <c:pt idx="21">
                  <c:v>4.2</c:v>
                </c:pt>
                <c:pt idx="22">
                  <c:v>4.4000000000000004</c:v>
                </c:pt>
                <c:pt idx="23">
                  <c:v>4.5999999999999996</c:v>
                </c:pt>
                <c:pt idx="24">
                  <c:v>4.8</c:v>
                </c:pt>
                <c:pt idx="25">
                  <c:v>5</c:v>
                </c:pt>
                <c:pt idx="26">
                  <c:v>5.2</c:v>
                </c:pt>
                <c:pt idx="27">
                  <c:v>5.4</c:v>
                </c:pt>
                <c:pt idx="28">
                  <c:v>5.6</c:v>
                </c:pt>
                <c:pt idx="29">
                  <c:v>5.8</c:v>
                </c:pt>
                <c:pt idx="30">
                  <c:v>6</c:v>
                </c:pt>
                <c:pt idx="31">
                  <c:v>6.2</c:v>
                </c:pt>
                <c:pt idx="32">
                  <c:v>6.4</c:v>
                </c:pt>
                <c:pt idx="33">
                  <c:v>6.6</c:v>
                </c:pt>
                <c:pt idx="34">
                  <c:v>6.8</c:v>
                </c:pt>
                <c:pt idx="35">
                  <c:v>7</c:v>
                </c:pt>
                <c:pt idx="36">
                  <c:v>7.2</c:v>
                </c:pt>
                <c:pt idx="37">
                  <c:v>7.4</c:v>
                </c:pt>
                <c:pt idx="38">
                  <c:v>7.6</c:v>
                </c:pt>
                <c:pt idx="39">
                  <c:v>7.8</c:v>
                </c:pt>
                <c:pt idx="40">
                  <c:v>8</c:v>
                </c:pt>
                <c:pt idx="41">
                  <c:v>8.1999999999999993</c:v>
                </c:pt>
                <c:pt idx="42">
                  <c:v>8.4</c:v>
                </c:pt>
                <c:pt idx="43">
                  <c:v>8.6</c:v>
                </c:pt>
                <c:pt idx="44">
                  <c:v>8.8000000000000007</c:v>
                </c:pt>
                <c:pt idx="45">
                  <c:v>9</c:v>
                </c:pt>
                <c:pt idx="46">
                  <c:v>9.1999999999999993</c:v>
                </c:pt>
                <c:pt idx="47">
                  <c:v>9.4</c:v>
                </c:pt>
                <c:pt idx="48">
                  <c:v>9.6</c:v>
                </c:pt>
                <c:pt idx="49">
                  <c:v>9.8000000000000007</c:v>
                </c:pt>
                <c:pt idx="50">
                  <c:v>10</c:v>
                </c:pt>
              </c:numCache>
            </c:numRef>
          </c:xVal>
          <c:yVal>
            <c:numRef>
              <c:f>Sheet1!$F$2:$F$117</c:f>
              <c:numCache>
                <c:formatCode>General</c:formatCode>
                <c:ptCount val="116"/>
                <c:pt idx="0">
                  <c:v>1.3298069364344792E-10</c:v>
                </c:pt>
                <c:pt idx="1">
                  <c:v>1.0762281724769087E-2</c:v>
                </c:pt>
                <c:pt idx="2">
                  <c:v>2.7543549198254847E-2</c:v>
                </c:pt>
                <c:pt idx="3">
                  <c:v>4.5785434726091145E-2</c:v>
                </c:pt>
                <c:pt idx="4">
                  <c:v>6.3783155182550413E-2</c:v>
                </c:pt>
                <c:pt idx="5">
                  <c:v>8.0656908173047784E-2</c:v>
                </c:pt>
                <c:pt idx="6">
                  <c:v>9.5936526672831951E-2</c:v>
                </c:pt>
                <c:pt idx="7">
                  <c:v>0.10938927079878788</c:v>
                </c:pt>
                <c:pt idx="8">
                  <c:v>0.12092976239464442</c:v>
                </c:pt>
                <c:pt idx="9">
                  <c:v>0.13056673227106128</c:v>
                </c:pt>
                <c:pt idx="10">
                  <c:v>0.1383691658068649</c:v>
                </c:pt>
                <c:pt idx="11">
                  <c:v>0.14444379900200391</c:v>
                </c:pt>
                <c:pt idx="12">
                  <c:v>0.14891974894129834</c:v>
                </c:pt>
                <c:pt idx="13">
                  <c:v>0.1519378604834152</c:v>
                </c:pt>
                <c:pt idx="14">
                  <c:v>0.15364328476664965</c:v>
                </c:pt>
                <c:pt idx="15">
                  <c:v>0.15418032980376931</c:v>
                </c:pt>
                <c:pt idx="16">
                  <c:v>0.15368893726785565</c:v>
                </c:pt>
                <c:pt idx="17">
                  <c:v>0.15230233700681733</c:v>
                </c:pt>
                <c:pt idx="18">
                  <c:v>0.15014556026123768</c:v>
                </c:pt>
                <c:pt idx="19">
                  <c:v>0.1473345803382233</c:v>
                </c:pt>
                <c:pt idx="20">
                  <c:v>0.14397591070183482</c:v>
                </c:pt>
                <c:pt idx="21">
                  <c:v>0.14016653411089483</c:v>
                </c:pt>
                <c:pt idx="22">
                  <c:v>0.13599406818467477</c:v>
                </c:pt>
                <c:pt idx="23">
                  <c:v>0.13153709621798274</c:v>
                </c:pt>
                <c:pt idx="24">
                  <c:v>0.1268656095908777</c:v>
                </c:pt>
                <c:pt idx="25">
                  <c:v>0.12204152134938742</c:v>
                </c:pt>
                <c:pt idx="26">
                  <c:v>0.11711922060148547</c:v>
                </c:pt>
                <c:pt idx="27">
                  <c:v>0.11214614507805855</c:v>
                </c:pt>
                <c:pt idx="28">
                  <c:v>0.10716335512974226</c:v>
                </c:pt>
                <c:pt idx="29">
                  <c:v>0.10220609699115965</c:v>
                </c:pt>
                <c:pt idx="30">
                  <c:v>9.7304346659282948E-2</c:v>
                </c:pt>
                <c:pt idx="31">
                  <c:v>9.2483328439311813E-2</c:v>
                </c:pt>
                <c:pt idx="32">
                  <c:v>8.7764004289736852E-2</c:v>
                </c:pt>
                <c:pt idx="33">
                  <c:v>8.3163531686270956E-2</c:v>
                </c:pt>
                <c:pt idx="34">
                  <c:v>7.8695688928861696E-2</c:v>
                </c:pt>
                <c:pt idx="35">
                  <c:v>7.4371267720122855E-2</c:v>
                </c:pt>
                <c:pt idx="36">
                  <c:v>7.0198433512242447E-2</c:v>
                </c:pt>
                <c:pt idx="37">
                  <c:v>6.6183054603830505E-2</c:v>
                </c:pt>
                <c:pt idx="38">
                  <c:v>6.2329001308561317E-2</c:v>
                </c:pt>
                <c:pt idx="39">
                  <c:v>5.8638416745729616E-2</c:v>
                </c:pt>
                <c:pt idx="40">
                  <c:v>5.5111960944245489E-2</c:v>
                </c:pt>
                <c:pt idx="41">
                  <c:v>5.1749030026195901E-2</c:v>
                </c:pt>
                <c:pt idx="42">
                  <c:v>4.8547952259820511E-2</c:v>
                </c:pt>
                <c:pt idx="43">
                  <c:v>4.5506162757215078E-2</c:v>
                </c:pt>
                <c:pt idx="44">
                  <c:v>4.2620358549295793E-2</c:v>
                </c:pt>
                <c:pt idx="45">
                  <c:v>3.9886635707442081E-2</c:v>
                </c:pt>
                <c:pt idx="46">
                  <c:v>3.7300610104009056E-2</c:v>
                </c:pt>
                <c:pt idx="47">
                  <c:v>3.4857523317453239E-2</c:v>
                </c:pt>
                <c:pt idx="48">
                  <c:v>3.2552335095940223E-2</c:v>
                </c:pt>
                <c:pt idx="49">
                  <c:v>3.0379803698943188E-2</c:v>
                </c:pt>
                <c:pt idx="50">
                  <c:v>2.8334555341734478E-2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C974-493A-8B61-8B1559730C34}"/>
            </c:ext>
          </c:extLst>
        </c:ser>
        <c:ser>
          <c:idx val="5"/>
          <c:order val="5"/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Sheet1!$A$2:$A$117</c:f>
              <c:numCache>
                <c:formatCode>General</c:formatCode>
                <c:ptCount val="116"/>
                <c:pt idx="0">
                  <c:v>9.9999999999999995E-7</c:v>
                </c:pt>
                <c:pt idx="1">
                  <c:v>0.2</c:v>
                </c:pt>
                <c:pt idx="2">
                  <c:v>0.4</c:v>
                </c:pt>
                <c:pt idx="3">
                  <c:v>0.6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  <c:pt idx="7">
                  <c:v>1.4</c:v>
                </c:pt>
                <c:pt idx="8">
                  <c:v>1.6</c:v>
                </c:pt>
                <c:pt idx="9">
                  <c:v>1.8</c:v>
                </c:pt>
                <c:pt idx="10">
                  <c:v>2</c:v>
                </c:pt>
                <c:pt idx="11">
                  <c:v>2.2000000000000002</c:v>
                </c:pt>
                <c:pt idx="12">
                  <c:v>2.4</c:v>
                </c:pt>
                <c:pt idx="13">
                  <c:v>2.6</c:v>
                </c:pt>
                <c:pt idx="14">
                  <c:v>2.8</c:v>
                </c:pt>
                <c:pt idx="15">
                  <c:v>3</c:v>
                </c:pt>
                <c:pt idx="16">
                  <c:v>3.2</c:v>
                </c:pt>
                <c:pt idx="17">
                  <c:v>3.4</c:v>
                </c:pt>
                <c:pt idx="18">
                  <c:v>3.6</c:v>
                </c:pt>
                <c:pt idx="19">
                  <c:v>3.8</c:v>
                </c:pt>
                <c:pt idx="20">
                  <c:v>4</c:v>
                </c:pt>
                <c:pt idx="21">
                  <c:v>4.2</c:v>
                </c:pt>
                <c:pt idx="22">
                  <c:v>4.4000000000000004</c:v>
                </c:pt>
                <c:pt idx="23">
                  <c:v>4.5999999999999996</c:v>
                </c:pt>
                <c:pt idx="24">
                  <c:v>4.8</c:v>
                </c:pt>
                <c:pt idx="25">
                  <c:v>5</c:v>
                </c:pt>
                <c:pt idx="26">
                  <c:v>5.2</c:v>
                </c:pt>
                <c:pt idx="27">
                  <c:v>5.4</c:v>
                </c:pt>
                <c:pt idx="28">
                  <c:v>5.6</c:v>
                </c:pt>
                <c:pt idx="29">
                  <c:v>5.8</c:v>
                </c:pt>
                <c:pt idx="30">
                  <c:v>6</c:v>
                </c:pt>
                <c:pt idx="31">
                  <c:v>6.2</c:v>
                </c:pt>
                <c:pt idx="32">
                  <c:v>6.4</c:v>
                </c:pt>
                <c:pt idx="33">
                  <c:v>6.6</c:v>
                </c:pt>
                <c:pt idx="34">
                  <c:v>6.8</c:v>
                </c:pt>
                <c:pt idx="35">
                  <c:v>7</c:v>
                </c:pt>
                <c:pt idx="36">
                  <c:v>7.2</c:v>
                </c:pt>
                <c:pt idx="37">
                  <c:v>7.4</c:v>
                </c:pt>
                <c:pt idx="38">
                  <c:v>7.6</c:v>
                </c:pt>
                <c:pt idx="39">
                  <c:v>7.8</c:v>
                </c:pt>
                <c:pt idx="40">
                  <c:v>8</c:v>
                </c:pt>
                <c:pt idx="41">
                  <c:v>8.1999999999999993</c:v>
                </c:pt>
                <c:pt idx="42">
                  <c:v>8.4</c:v>
                </c:pt>
                <c:pt idx="43">
                  <c:v>8.6</c:v>
                </c:pt>
                <c:pt idx="44">
                  <c:v>8.8000000000000007</c:v>
                </c:pt>
                <c:pt idx="45">
                  <c:v>9</c:v>
                </c:pt>
                <c:pt idx="46">
                  <c:v>9.1999999999999993</c:v>
                </c:pt>
                <c:pt idx="47">
                  <c:v>9.4</c:v>
                </c:pt>
                <c:pt idx="48">
                  <c:v>9.6</c:v>
                </c:pt>
                <c:pt idx="49">
                  <c:v>9.8000000000000007</c:v>
                </c:pt>
                <c:pt idx="50">
                  <c:v>10</c:v>
                </c:pt>
              </c:numCache>
            </c:numRef>
          </c:xVal>
          <c:yVal>
            <c:numRef>
              <c:f>Sheet1!$G$2:$G$117</c:f>
              <c:numCache>
                <c:formatCode>General</c:formatCode>
                <c:ptCount val="116"/>
                <c:pt idx="0">
                  <c:v>6.2499968750008008E-14</c:v>
                </c:pt>
                <c:pt idx="1">
                  <c:v>2.2620935450899E-3</c:v>
                </c:pt>
                <c:pt idx="2">
                  <c:v>8.1873075307798242E-3</c:v>
                </c:pt>
                <c:pt idx="3">
                  <c:v>1.6668409965338644E-2</c:v>
                </c:pt>
                <c:pt idx="4">
                  <c:v>2.6812801841425579E-2</c:v>
                </c:pt>
                <c:pt idx="5">
                  <c:v>3.7908166232039596E-2</c:v>
                </c:pt>
                <c:pt idx="6">
                  <c:v>4.9393047248462371E-2</c:v>
                </c:pt>
                <c:pt idx="7">
                  <c:v>6.0831699714447657E-2</c:v>
                </c:pt>
                <c:pt idx="8">
                  <c:v>7.1892634258755458E-2</c:v>
                </c:pt>
                <c:pt idx="9">
                  <c:v>8.2330356097471316E-2</c:v>
                </c:pt>
                <c:pt idx="10">
                  <c:v>9.1969860292860584E-2</c:v>
                </c:pt>
                <c:pt idx="11">
                  <c:v>0.10069350281866907</c:v>
                </c:pt>
                <c:pt idx="12">
                  <c:v>0.10842991628839276</c:v>
                </c:pt>
                <c:pt idx="13">
                  <c:v>0.1151446825568704</c:v>
                </c:pt>
                <c:pt idx="14">
                  <c:v>0.1208325123313872</c:v>
                </c:pt>
                <c:pt idx="15">
                  <c:v>0.12551071508349182</c:v>
                </c:pt>
                <c:pt idx="16">
                  <c:v>0.12921377151657948</c:v>
                </c:pt>
                <c:pt idx="17">
                  <c:v>0.1319888461281008</c:v>
                </c:pt>
                <c:pt idx="18">
                  <c:v>0.1338920994594851</c:v>
                </c:pt>
                <c:pt idx="19">
                  <c:v>0.13498567884842819</c:v>
                </c:pt>
                <c:pt idx="20">
                  <c:v>0.13533528323661273</c:v>
                </c:pt>
                <c:pt idx="21">
                  <c:v>0.13500821214891259</c:v>
                </c:pt>
                <c:pt idx="22">
                  <c:v>0.13407182161842399</c:v>
                </c:pt>
                <c:pt idx="23">
                  <c:v>0.13259232082340797</c:v>
                </c:pt>
                <c:pt idx="24">
                  <c:v>0.13063385273675401</c:v>
                </c:pt>
                <c:pt idx="25">
                  <c:v>0.12825781034984188</c:v>
                </c:pt>
                <c:pt idx="26">
                  <c:v>0.12552234718222427</c:v>
                </c:pt>
                <c:pt idx="27">
                  <c:v>0.12248204696819394</c:v>
                </c:pt>
                <c:pt idx="28">
                  <c:v>0.11918772274542722</c:v>
                </c:pt>
                <c:pt idx="29">
                  <c:v>0.11568632016859622</c:v>
                </c:pt>
                <c:pt idx="30">
                  <c:v>0.11202090382769389</c:v>
                </c:pt>
                <c:pt idx="31">
                  <c:v>0.10823070875052263</c:v>
                </c:pt>
                <c:pt idx="32">
                  <c:v>0.10435124218461753</c:v>
                </c:pt>
                <c:pt idx="33">
                  <c:v>0.10041442324987593</c:v>
                </c:pt>
                <c:pt idx="34">
                  <c:v>9.6448750185342394E-2</c:v>
                </c:pt>
                <c:pt idx="35">
                  <c:v>9.2479486730850408E-2</c:v>
                </c:pt>
                <c:pt idx="36">
                  <c:v>8.8528860729227901E-2</c:v>
                </c:pt>
                <c:pt idx="37">
                  <c:v>8.4616269344736567E-2</c:v>
                </c:pt>
                <c:pt idx="38">
                  <c:v>8.075848640075782E-2</c:v>
                </c:pt>
                <c:pt idx="39">
                  <c:v>7.6969868272671202E-2</c:v>
                </c:pt>
                <c:pt idx="40">
                  <c:v>7.3262555554936729E-2</c:v>
                </c:pt>
                <c:pt idx="41">
                  <c:v>6.9646668375901666E-2</c:v>
                </c:pt>
                <c:pt idx="42">
                  <c:v>6.6130493778306695E-2</c:v>
                </c:pt>
                <c:pt idx="43">
                  <c:v>6.2720664033898824E-2</c:v>
                </c:pt>
                <c:pt idx="44">
                  <c:v>5.9422325130851258E-2</c:v>
                </c:pt>
                <c:pt idx="45">
                  <c:v>5.6239294974851674E-2</c:v>
                </c:pt>
                <c:pt idx="46">
                  <c:v>5.3174211089111668E-2</c:v>
                </c:pt>
                <c:pt idx="47">
                  <c:v>5.022866779411516E-2</c:v>
                </c:pt>
                <c:pt idx="48">
                  <c:v>4.740334300235538E-2</c:v>
                </c:pt>
                <c:pt idx="49">
                  <c:v>4.4698114883223353E-2</c:v>
                </c:pt>
                <c:pt idx="50">
                  <c:v>4.2112168744284174E-2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C974-493A-8B61-8B1559730C34}"/>
            </c:ext>
          </c:extLst>
        </c:ser>
        <c:ser>
          <c:idx val="6"/>
          <c:order val="6"/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Sheet1!$A$2:$A$117</c:f>
              <c:numCache>
                <c:formatCode>General</c:formatCode>
                <c:ptCount val="116"/>
                <c:pt idx="0">
                  <c:v>9.9999999999999995E-7</c:v>
                </c:pt>
                <c:pt idx="1">
                  <c:v>0.2</c:v>
                </c:pt>
                <c:pt idx="2">
                  <c:v>0.4</c:v>
                </c:pt>
                <c:pt idx="3">
                  <c:v>0.6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  <c:pt idx="7">
                  <c:v>1.4</c:v>
                </c:pt>
                <c:pt idx="8">
                  <c:v>1.6</c:v>
                </c:pt>
                <c:pt idx="9">
                  <c:v>1.8</c:v>
                </c:pt>
                <c:pt idx="10">
                  <c:v>2</c:v>
                </c:pt>
                <c:pt idx="11">
                  <c:v>2.2000000000000002</c:v>
                </c:pt>
                <c:pt idx="12">
                  <c:v>2.4</c:v>
                </c:pt>
                <c:pt idx="13">
                  <c:v>2.6</c:v>
                </c:pt>
                <c:pt idx="14">
                  <c:v>2.8</c:v>
                </c:pt>
                <c:pt idx="15">
                  <c:v>3</c:v>
                </c:pt>
                <c:pt idx="16">
                  <c:v>3.2</c:v>
                </c:pt>
                <c:pt idx="17">
                  <c:v>3.4</c:v>
                </c:pt>
                <c:pt idx="18">
                  <c:v>3.6</c:v>
                </c:pt>
                <c:pt idx="19">
                  <c:v>3.8</c:v>
                </c:pt>
                <c:pt idx="20">
                  <c:v>4</c:v>
                </c:pt>
                <c:pt idx="21">
                  <c:v>4.2</c:v>
                </c:pt>
                <c:pt idx="22">
                  <c:v>4.4000000000000004</c:v>
                </c:pt>
                <c:pt idx="23">
                  <c:v>4.5999999999999996</c:v>
                </c:pt>
                <c:pt idx="24">
                  <c:v>4.8</c:v>
                </c:pt>
                <c:pt idx="25">
                  <c:v>5</c:v>
                </c:pt>
                <c:pt idx="26">
                  <c:v>5.2</c:v>
                </c:pt>
                <c:pt idx="27">
                  <c:v>5.4</c:v>
                </c:pt>
                <c:pt idx="28">
                  <c:v>5.6</c:v>
                </c:pt>
                <c:pt idx="29">
                  <c:v>5.8</c:v>
                </c:pt>
                <c:pt idx="30">
                  <c:v>6</c:v>
                </c:pt>
                <c:pt idx="31">
                  <c:v>6.2</c:v>
                </c:pt>
                <c:pt idx="32">
                  <c:v>6.4</c:v>
                </c:pt>
                <c:pt idx="33">
                  <c:v>6.6</c:v>
                </c:pt>
                <c:pt idx="34">
                  <c:v>6.8</c:v>
                </c:pt>
                <c:pt idx="35">
                  <c:v>7</c:v>
                </c:pt>
                <c:pt idx="36">
                  <c:v>7.2</c:v>
                </c:pt>
                <c:pt idx="37">
                  <c:v>7.4</c:v>
                </c:pt>
                <c:pt idx="38">
                  <c:v>7.6</c:v>
                </c:pt>
                <c:pt idx="39">
                  <c:v>7.8</c:v>
                </c:pt>
                <c:pt idx="40">
                  <c:v>8</c:v>
                </c:pt>
                <c:pt idx="41">
                  <c:v>8.1999999999999993</c:v>
                </c:pt>
                <c:pt idx="42">
                  <c:v>8.4</c:v>
                </c:pt>
                <c:pt idx="43">
                  <c:v>8.6</c:v>
                </c:pt>
                <c:pt idx="44">
                  <c:v>8.8000000000000007</c:v>
                </c:pt>
                <c:pt idx="45">
                  <c:v>9</c:v>
                </c:pt>
                <c:pt idx="46">
                  <c:v>9.1999999999999993</c:v>
                </c:pt>
                <c:pt idx="47">
                  <c:v>9.4</c:v>
                </c:pt>
                <c:pt idx="48">
                  <c:v>9.6</c:v>
                </c:pt>
                <c:pt idx="49">
                  <c:v>9.8000000000000007</c:v>
                </c:pt>
                <c:pt idx="50">
                  <c:v>10</c:v>
                </c:pt>
              </c:numCache>
            </c:numRef>
          </c:xVal>
          <c:yVal>
            <c:numRef>
              <c:f>Sheet1!$H$2:$H$117</c:f>
              <c:numCache>
                <c:formatCode>General</c:formatCode>
                <c:ptCount val="116"/>
                <c:pt idx="0">
                  <c:v>2.6596138728689547E-17</c:v>
                </c:pt>
                <c:pt idx="1">
                  <c:v>4.3049126899076377E-4</c:v>
                </c:pt>
                <c:pt idx="2">
                  <c:v>2.2034839358603875E-3</c:v>
                </c:pt>
                <c:pt idx="3">
                  <c:v>5.4942521671309348E-3</c:v>
                </c:pt>
                <c:pt idx="4">
                  <c:v>1.0205304829208063E-2</c:v>
                </c:pt>
                <c:pt idx="5">
                  <c:v>1.6131381634609556E-2</c:v>
                </c:pt>
                <c:pt idx="6">
                  <c:v>2.3024766401479664E-2</c:v>
                </c:pt>
                <c:pt idx="7">
                  <c:v>3.0628995823660597E-2</c:v>
                </c:pt>
                <c:pt idx="8">
                  <c:v>3.8697523966286208E-2</c:v>
                </c:pt>
                <c:pt idx="9">
                  <c:v>4.7004023617582054E-2</c:v>
                </c:pt>
                <c:pt idx="10">
                  <c:v>5.5347666322745959E-2</c:v>
                </c:pt>
                <c:pt idx="11">
                  <c:v>6.3555271560881699E-2</c:v>
                </c:pt>
                <c:pt idx="12">
                  <c:v>7.1481479491823194E-2</c:v>
                </c:pt>
                <c:pt idx="13">
                  <c:v>7.9007687451375902E-2</c:v>
                </c:pt>
                <c:pt idx="14">
                  <c:v>8.6040239469323751E-2</c:v>
                </c:pt>
                <c:pt idx="15">
                  <c:v>9.2508197882261556E-2</c:v>
                </c:pt>
                <c:pt idx="16">
                  <c:v>9.8360919851427572E-2</c:v>
                </c:pt>
                <c:pt idx="17">
                  <c:v>0.10356558916463575</c:v>
                </c:pt>
                <c:pt idx="18">
                  <c:v>0.10810480338809114</c:v>
                </c:pt>
                <c:pt idx="19">
                  <c:v>0.11197428105704964</c:v>
                </c:pt>
                <c:pt idx="20">
                  <c:v>0.11518072856146787</c:v>
                </c:pt>
                <c:pt idx="21">
                  <c:v>0.11773988865315164</c:v>
                </c:pt>
                <c:pt idx="22">
                  <c:v>0.11967478000251382</c:v>
                </c:pt>
                <c:pt idx="23">
                  <c:v>0.12101412852054409</c:v>
                </c:pt>
                <c:pt idx="24">
                  <c:v>0.1217909852072426</c:v>
                </c:pt>
                <c:pt idx="25">
                  <c:v>0.12204152134938739</c:v>
                </c:pt>
                <c:pt idx="26">
                  <c:v>0.12180398942554486</c:v>
                </c:pt>
                <c:pt idx="27">
                  <c:v>0.12111783668430322</c:v>
                </c:pt>
                <c:pt idx="28">
                  <c:v>0.1200229577453113</c:v>
                </c:pt>
                <c:pt idx="29">
                  <c:v>0.11855907250974516</c:v>
                </c:pt>
                <c:pt idx="30">
                  <c:v>0.11676521599113954</c:v>
                </c:pt>
                <c:pt idx="31">
                  <c:v>0.11467932726474662</c:v>
                </c:pt>
                <c:pt idx="32">
                  <c:v>0.11233792549086316</c:v>
                </c:pt>
                <c:pt idx="33">
                  <c:v>0.10977586182587762</c:v>
                </c:pt>
                <c:pt idx="34">
                  <c:v>0.1070261369432519</c:v>
                </c:pt>
                <c:pt idx="35">
                  <c:v>0.10411977480817197</c:v>
                </c:pt>
                <c:pt idx="36">
                  <c:v>0.10108574425762912</c:v>
                </c:pt>
                <c:pt idx="37">
                  <c:v>9.7950920813669129E-2</c:v>
                </c:pt>
                <c:pt idx="38">
                  <c:v>9.4740081989013195E-2</c:v>
                </c:pt>
                <c:pt idx="39">
                  <c:v>9.1475930123338225E-2</c:v>
                </c:pt>
                <c:pt idx="40">
                  <c:v>8.8179137510792774E-2</c:v>
                </c:pt>
                <c:pt idx="41">
                  <c:v>8.4868409242961268E-2</c:v>
                </c:pt>
                <c:pt idx="42">
                  <c:v>8.1560559796498455E-2</c:v>
                </c:pt>
                <c:pt idx="43">
                  <c:v>7.827059994240991E-2</c:v>
                </c:pt>
                <c:pt idx="44">
                  <c:v>7.5011831046760596E-2</c:v>
                </c:pt>
                <c:pt idx="45">
                  <c:v>7.1795944273395709E-2</c:v>
                </c:pt>
                <c:pt idx="46">
                  <c:v>6.8633122591376647E-2</c:v>
                </c:pt>
                <c:pt idx="47">
                  <c:v>6.5532143836812093E-2</c:v>
                </c:pt>
                <c:pt idx="48">
                  <c:v>6.2500483384205205E-2</c:v>
                </c:pt>
                <c:pt idx="49">
                  <c:v>5.9544415249928657E-2</c:v>
                </c:pt>
                <c:pt idx="50">
                  <c:v>5.6669110683468943E-2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6-C974-493A-8B61-8B1559730C34}"/>
            </c:ext>
          </c:extLst>
        </c:ser>
        <c:ser>
          <c:idx val="7"/>
          <c:order val="7"/>
          <c:spPr>
            <a:ln w="190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Sheet1!$A$2:$A$117</c:f>
              <c:numCache>
                <c:formatCode>General</c:formatCode>
                <c:ptCount val="116"/>
                <c:pt idx="0">
                  <c:v>9.9999999999999995E-7</c:v>
                </c:pt>
                <c:pt idx="1">
                  <c:v>0.2</c:v>
                </c:pt>
                <c:pt idx="2">
                  <c:v>0.4</c:v>
                </c:pt>
                <c:pt idx="3">
                  <c:v>0.6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  <c:pt idx="7">
                  <c:v>1.4</c:v>
                </c:pt>
                <c:pt idx="8">
                  <c:v>1.6</c:v>
                </c:pt>
                <c:pt idx="9">
                  <c:v>1.8</c:v>
                </c:pt>
                <c:pt idx="10">
                  <c:v>2</c:v>
                </c:pt>
                <c:pt idx="11">
                  <c:v>2.2000000000000002</c:v>
                </c:pt>
                <c:pt idx="12">
                  <c:v>2.4</c:v>
                </c:pt>
                <c:pt idx="13">
                  <c:v>2.6</c:v>
                </c:pt>
                <c:pt idx="14">
                  <c:v>2.8</c:v>
                </c:pt>
                <c:pt idx="15">
                  <c:v>3</c:v>
                </c:pt>
                <c:pt idx="16">
                  <c:v>3.2</c:v>
                </c:pt>
                <c:pt idx="17">
                  <c:v>3.4</c:v>
                </c:pt>
                <c:pt idx="18">
                  <c:v>3.6</c:v>
                </c:pt>
                <c:pt idx="19">
                  <c:v>3.8</c:v>
                </c:pt>
                <c:pt idx="20">
                  <c:v>4</c:v>
                </c:pt>
                <c:pt idx="21">
                  <c:v>4.2</c:v>
                </c:pt>
                <c:pt idx="22">
                  <c:v>4.4000000000000004</c:v>
                </c:pt>
                <c:pt idx="23">
                  <c:v>4.5999999999999996</c:v>
                </c:pt>
                <c:pt idx="24">
                  <c:v>4.8</c:v>
                </c:pt>
                <c:pt idx="25">
                  <c:v>5</c:v>
                </c:pt>
                <c:pt idx="26">
                  <c:v>5.2</c:v>
                </c:pt>
                <c:pt idx="27">
                  <c:v>5.4</c:v>
                </c:pt>
                <c:pt idx="28">
                  <c:v>5.6</c:v>
                </c:pt>
                <c:pt idx="29">
                  <c:v>5.8</c:v>
                </c:pt>
                <c:pt idx="30">
                  <c:v>6</c:v>
                </c:pt>
                <c:pt idx="31">
                  <c:v>6.2</c:v>
                </c:pt>
                <c:pt idx="32">
                  <c:v>6.4</c:v>
                </c:pt>
                <c:pt idx="33">
                  <c:v>6.6</c:v>
                </c:pt>
                <c:pt idx="34">
                  <c:v>6.8</c:v>
                </c:pt>
                <c:pt idx="35">
                  <c:v>7</c:v>
                </c:pt>
                <c:pt idx="36">
                  <c:v>7.2</c:v>
                </c:pt>
                <c:pt idx="37">
                  <c:v>7.4</c:v>
                </c:pt>
                <c:pt idx="38">
                  <c:v>7.6</c:v>
                </c:pt>
                <c:pt idx="39">
                  <c:v>7.8</c:v>
                </c:pt>
                <c:pt idx="40">
                  <c:v>8</c:v>
                </c:pt>
                <c:pt idx="41">
                  <c:v>8.1999999999999993</c:v>
                </c:pt>
                <c:pt idx="42">
                  <c:v>8.4</c:v>
                </c:pt>
                <c:pt idx="43">
                  <c:v>8.6</c:v>
                </c:pt>
                <c:pt idx="44">
                  <c:v>8.8000000000000007</c:v>
                </c:pt>
                <c:pt idx="45">
                  <c:v>9</c:v>
                </c:pt>
                <c:pt idx="46">
                  <c:v>9.1999999999999993</c:v>
                </c:pt>
                <c:pt idx="47">
                  <c:v>9.4</c:v>
                </c:pt>
                <c:pt idx="48">
                  <c:v>9.6</c:v>
                </c:pt>
                <c:pt idx="49">
                  <c:v>9.8000000000000007</c:v>
                </c:pt>
                <c:pt idx="50">
                  <c:v>10</c:v>
                </c:pt>
              </c:numCache>
            </c:numRef>
          </c:xVal>
          <c:yVal>
            <c:numRef>
              <c:f>Sheet1!$I$2:$I$117</c:f>
              <c:numCache>
                <c:formatCode>General</c:formatCode>
                <c:ptCount val="116"/>
                <c:pt idx="0">
                  <c:v>1.041666145833465E-20</c:v>
                </c:pt>
                <c:pt idx="1">
                  <c:v>7.5403118169663355E-5</c:v>
                </c:pt>
                <c:pt idx="2">
                  <c:v>5.4582050205198801E-4</c:v>
                </c:pt>
                <c:pt idx="3">
                  <c:v>1.6668409965338641E-3</c:v>
                </c:pt>
                <c:pt idx="4">
                  <c:v>3.5750402455234096E-3</c:v>
                </c:pt>
                <c:pt idx="5">
                  <c:v>6.3180277053399309E-3</c:v>
                </c:pt>
                <c:pt idx="6">
                  <c:v>9.8786094496924725E-3</c:v>
                </c:pt>
                <c:pt idx="7">
                  <c:v>1.419406326670445E-2</c:v>
                </c:pt>
                <c:pt idx="8">
                  <c:v>1.917136913566812E-2</c:v>
                </c:pt>
                <c:pt idx="9">
                  <c:v>2.4699106829241393E-2</c:v>
                </c:pt>
                <c:pt idx="10">
                  <c:v>3.0656620097620189E-2</c:v>
                </c:pt>
                <c:pt idx="11">
                  <c:v>3.6920951033511992E-2</c:v>
                </c:pt>
                <c:pt idx="12">
                  <c:v>4.3371966515357088E-2</c:v>
                </c:pt>
                <c:pt idx="13">
                  <c:v>4.989602910797717E-2</c:v>
                </c:pt>
                <c:pt idx="14">
                  <c:v>5.6388505754647385E-2</c:v>
                </c:pt>
                <c:pt idx="15">
                  <c:v>6.275535754174591E-2</c:v>
                </c:pt>
                <c:pt idx="16">
                  <c:v>6.8914011475509046E-2</c:v>
                </c:pt>
                <c:pt idx="17">
                  <c:v>7.4793679472590427E-2</c:v>
                </c:pt>
                <c:pt idx="18">
                  <c:v>8.0335259675691092E-2</c:v>
                </c:pt>
                <c:pt idx="19">
                  <c:v>8.5490929937337867E-2</c:v>
                </c:pt>
                <c:pt idx="20">
                  <c:v>9.022352215774182E-2</c:v>
                </c:pt>
                <c:pt idx="21">
                  <c:v>9.4505748504238818E-2</c:v>
                </c:pt>
                <c:pt idx="22">
                  <c:v>9.8319335853510936E-2</c:v>
                </c:pt>
                <c:pt idx="23">
                  <c:v>0.10165411263127944</c:v>
                </c:pt>
                <c:pt idx="24">
                  <c:v>0.10450708218940323</c:v>
                </c:pt>
                <c:pt idx="25">
                  <c:v>0.10688150862486821</c:v>
                </c:pt>
                <c:pt idx="26">
                  <c:v>0.1087860342245944</c:v>
                </c:pt>
                <c:pt idx="27">
                  <c:v>0.11023384227137459</c:v>
                </c:pt>
                <c:pt idx="28">
                  <c:v>0.11124187456239876</c:v>
                </c:pt>
                <c:pt idx="29">
                  <c:v>0.11183010949630967</c:v>
                </c:pt>
                <c:pt idx="30">
                  <c:v>0.11202090382769389</c:v>
                </c:pt>
                <c:pt idx="31">
                  <c:v>0.11183839904220673</c:v>
                </c:pt>
                <c:pt idx="32">
                  <c:v>0.11130799166359204</c:v>
                </c:pt>
                <c:pt idx="33">
                  <c:v>0.11045586557486353</c:v>
                </c:pt>
                <c:pt idx="34">
                  <c:v>0.10930858354338804</c:v>
                </c:pt>
                <c:pt idx="35">
                  <c:v>0.10789273451932549</c:v>
                </c:pt>
                <c:pt idx="36">
                  <c:v>0.10623463287507351</c:v>
                </c:pt>
                <c:pt idx="37">
                  <c:v>0.1043600655251751</c:v>
                </c:pt>
                <c:pt idx="38">
                  <c:v>0.10229408277429324</c:v>
                </c:pt>
                <c:pt idx="39">
                  <c:v>0.10006082875447257</c:v>
                </c:pt>
                <c:pt idx="40">
                  <c:v>9.7683407406582309E-2</c:v>
                </c:pt>
                <c:pt idx="41">
                  <c:v>9.5183780113732283E-2</c:v>
                </c:pt>
                <c:pt idx="42">
                  <c:v>9.2582691289629371E-2</c:v>
                </c:pt>
                <c:pt idx="43">
                  <c:v>8.9899618448588292E-2</c:v>
                </c:pt>
                <c:pt idx="44">
                  <c:v>8.715274352524853E-2</c:v>
                </c:pt>
                <c:pt idx="45">
                  <c:v>8.4358942462277528E-2</c:v>
                </c:pt>
                <c:pt idx="46">
                  <c:v>8.1533790336637879E-2</c:v>
                </c:pt>
                <c:pt idx="47">
                  <c:v>7.8691579544113752E-2</c:v>
                </c:pt>
                <c:pt idx="48">
                  <c:v>7.58453488037686E-2</c:v>
                </c:pt>
                <c:pt idx="49">
                  <c:v>7.3006920975931477E-2</c:v>
                </c:pt>
                <c:pt idx="50">
                  <c:v>7.0186947907140293E-2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7-C974-493A-8B61-8B1559730C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3487776"/>
        <c:axId val="381131568"/>
      </c:scatterChart>
      <c:valAx>
        <c:axId val="383487776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131568"/>
        <c:crosses val="autoZero"/>
        <c:crossBetween val="midCat"/>
      </c:valAx>
      <c:valAx>
        <c:axId val="381131568"/>
        <c:scaling>
          <c:orientation val="minMax"/>
          <c:max val="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4877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0.81306</cdr:x>
      <cdr:y>0.62905</cdr:y>
    </cdr:from>
    <cdr:to>
      <cdr:x>0.91787</cdr:x>
      <cdr:y>0.68684</cdr:y>
    </cdr:to>
    <cdr:sp macro="" textlink="">
      <cdr:nvSpPr>
        <cdr:cNvPr id="3" name="TextBox 4">
          <a:extLst xmlns:a="http://schemas.openxmlformats.org/drawingml/2006/main">
            <a:ext uri="{FF2B5EF4-FFF2-40B4-BE49-F238E27FC236}">
              <a16:creationId xmlns:a16="http://schemas.microsoft.com/office/drawing/2014/main" id="{5FF03CDD-C9A5-40FE-9594-5813F36E0E0E}"/>
            </a:ext>
          </a:extLst>
        </cdr:cNvPr>
        <cdr:cNvSpPr txBox="1"/>
      </cdr:nvSpPr>
      <cdr:spPr>
        <a:xfrm xmlns:a="http://schemas.openxmlformats.org/drawingml/2006/main">
          <a:off x="8669866" y="4020445"/>
          <a:ext cx="111760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/>
            <a:t>&lt;- </a:t>
          </a:r>
          <a:r>
            <a:rPr lang="en-US" dirty="0" err="1"/>
            <a:t>dof</a:t>
          </a:r>
          <a:r>
            <a:rPr lang="en-US" dirty="0"/>
            <a:t> = 8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7CFCA-64AE-400D-8ECC-AE53EA35D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08CC5B-0547-4224-9DCC-B72DC6608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F1AC0-82CC-4494-94FC-F95EC148F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34BA0-FF52-41FD-8C1F-16187CA0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DEDFD-EE1F-4474-94CE-E0E435027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BA013-61D7-455A-BC14-8910F7391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E4A683-F4F1-49CD-84B0-E6BBF084C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3C667-C47D-4F05-833C-EFAB18FF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DC049-ED8E-4BE7-9462-3C0AB49C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D1129-3BED-49AB-B224-286E4BD17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1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864CEA-01D1-42C7-8EEE-CE86E436A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106630-B437-4676-AC97-D1261FB23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A7CC9-4604-46C7-AE1E-CC9F549F4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0E8C5-A0DA-4021-9BF3-BA8E6DC16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F5FC9-9A85-43B4-8D6F-44DF7A79B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4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DACA0-F0D1-48E0-88CF-4A3C99DD5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84F99-2D04-4F66-A99C-855D46C68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B0E3D-8F9F-4AA9-A384-15DBA4F60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137E4-CF33-4959-AE1F-9F47D72B0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70C01-094A-4BF2-8586-531EFC405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7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A2510-D0D2-4475-858E-F0002179A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4F39D-3B44-43C2-9CB9-08F4DD213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FEEB6-4050-4DE2-8567-37FD70C87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161DA-0F15-4A1C-827B-2068118E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7157D-96E3-4219-8E0F-AFDF927C8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0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CFC84-902A-4C04-89CE-05681C09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B6542-5746-4823-BD36-4B3E719F4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4354A9-B498-4F99-8888-F7D76A434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54694-CC58-4EF0-BE43-24B113F18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B8640-D1CC-4FB2-A786-AE0EE9563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FBDC4-4E1B-4DEE-A201-90F3B685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1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390EF-D037-466C-A328-008E2DDCB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76C1EF-3772-4538-A3CA-97F957F60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37BF-A927-4CD3-BE46-8A7F19F77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B553D8-F801-4145-81F6-C4FA8DF72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18FF3D-D497-4F7B-B123-CA2E4074E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6650B7-965E-47BD-A4CD-E8B2E88BD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1E005F-ACDE-46AA-9E02-3B98BD24F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A0B20-4C01-464D-A0FE-ED201699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8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A5D56-907F-4061-810F-960D5B5EA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E91191-0535-46DE-858C-C57F69F0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956E45-EEBE-41DC-AE33-085E21B0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975B8E-86BE-40DE-AA42-CD9231D2E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2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6A9006-99C4-4DEF-94FE-B75E815A3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E892CB-8B4F-494A-B46A-84610609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A6A00-9ED4-4450-AA1E-9F41E745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A41CC-91A1-4FE7-8773-33B6F72FC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FFAD3-46C8-4EB8-8E2B-8A9A051E2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F7962-4AF7-48B1-9F0F-8BE39C517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B1D0C-BD1F-4E9D-9585-09CE2F6C3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A441B-BAF9-4183-B615-8CFFC061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DB335-17E3-4029-8C52-A3771031E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09FC6-2530-4E06-B042-F4CA596CD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40DE2B-057C-456C-A521-FD998BC2E5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62FFE9-F51C-412A-BB6B-70716F848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998A3-9827-41B1-9B1F-9B10E7B7B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F076A-53C1-45AA-8F92-3329AAC63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9F7CF3-425E-4390-AF08-24639C403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5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A15C46-0348-4059-81EC-CA95037DD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25E2F-03E5-4C19-ABA8-C1078B6C3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DB381-4505-458F-AF04-14DE124F1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0A73A-C12F-4830-86DD-D84154B731F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69604-FE31-4E55-9550-F64113DBE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CAA70-8322-4963-B53B-EA5745AB7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0742D-0DAB-4057-92B5-33CC7FD40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014" y="872198"/>
            <a:ext cx="12091986" cy="1659988"/>
          </a:xfrm>
        </p:spPr>
        <p:txBody>
          <a:bodyPr>
            <a:noAutofit/>
          </a:bodyPr>
          <a:lstStyle/>
          <a:p>
            <a:r>
              <a:rPr lang="en-US" dirty="0"/>
              <a:t>7.6 Chi-square Distribution &amp; Statistic</a:t>
            </a:r>
            <a:br>
              <a:rPr lang="en-US" dirty="0"/>
            </a:br>
            <a:r>
              <a:rPr lang="en-US" dirty="0"/>
              <a:t>13.2 Chi-squared Goodness-of-fit Tests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A203FD-067C-4510-95CB-CB94ED9AF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1398" y="4459948"/>
            <a:ext cx="9144000" cy="1655762"/>
          </a:xfrm>
        </p:spPr>
        <p:txBody>
          <a:bodyPr/>
          <a:lstStyle/>
          <a:p>
            <a:r>
              <a:rPr lang="en-US" dirty="0"/>
              <a:t>MAT 1372 Stat w/ </a:t>
            </a:r>
            <a:r>
              <a:rPr lang="en-US" dirty="0" err="1"/>
              <a:t>Prob</a:t>
            </a:r>
            <a:endParaRPr lang="en-US" dirty="0"/>
          </a:p>
          <a:p>
            <a:r>
              <a:rPr lang="en-US" dirty="0"/>
              <a:t>NYCCT (CUNY)</a:t>
            </a:r>
          </a:p>
          <a:p>
            <a:r>
              <a:rPr lang="en-US" dirty="0"/>
              <a:t>Ezra Halleck</a:t>
            </a:r>
          </a:p>
        </p:txBody>
      </p:sp>
    </p:spTree>
    <p:extLst>
      <p:ext uri="{BB962C8B-B14F-4D97-AF65-F5344CB8AC3E}">
        <p14:creationId xmlns:p14="http://schemas.microsoft.com/office/powerpoint/2010/main" val="2105634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F7DC2AA-7F19-4B9E-A49F-9CBCEB16E963}"/>
                  </a:ext>
                </a:extLst>
              </p:cNvPr>
              <p:cNvSpPr/>
              <p:nvPr/>
            </p:nvSpPr>
            <p:spPr>
              <a:xfrm>
                <a:off x="824088" y="547637"/>
                <a:ext cx="10397067" cy="42780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34950" marR="0" indent="-23495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solidFill>
                      <a:srgbClr val="F38000"/>
                    </a:solidFill>
                    <a:latin typeface="Glypha-Bold"/>
                    <a:ea typeface="Calibri" panose="020F0502020204030204" pitchFamily="34" charset="0"/>
                    <a:cs typeface="Glypha-Bold"/>
                  </a:rPr>
                  <a:t>1.  </a:t>
                </a:r>
                <a:r>
                  <a:rPr lang="en-US" sz="24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The following data sets come from normal populations whose standard</a:t>
                </a:r>
                <a:r>
                  <a:rPr lang="en-US" sz="32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deviation </a:t>
                </a:r>
                <a:r>
                  <a:rPr lang="en-US" sz="2400" dirty="0">
                    <a:solidFill>
                      <a:srgbClr val="000000"/>
                    </a:solidFill>
                    <a:latin typeface="MTMI"/>
                    <a:ea typeface="Calibri" panose="020F0502020204030204" pitchFamily="34" charset="0"/>
                    <a:cs typeface="MTMI"/>
                  </a:rPr>
                  <a:t>σ </a:t>
                </a:r>
                <a:r>
                  <a:rPr lang="en-US" sz="24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is specified. For each data set, determine </a:t>
                </a:r>
                <a:r>
                  <a:rPr lang="en-US" sz="2400" dirty="0">
                    <a:latin typeface="SymbolPi" panose="02000500070000020004" pitchFamily="2" charset="0"/>
                  </a:rPr>
                  <a:t>c</a:t>
                </a:r>
                <a:r>
                  <a:rPr lang="en-US" sz="2400" baseline="-25000" dirty="0"/>
                  <a:t>n-1</a:t>
                </a:r>
                <a:r>
                  <a:rPr lang="en-US" sz="2400" baseline="30000" dirty="0">
                    <a:latin typeface="SymbolPi" panose="02000500070000020004" pitchFamily="2" charset="0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 and the degrees of freedom (</a:t>
                </a:r>
                <a:r>
                  <a:rPr lang="en-US" sz="2400" dirty="0" err="1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d.o.f</a:t>
                </a:r>
                <a:r>
                  <a:rPr lang="en-US" sz="24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.).</a:t>
                </a:r>
                <a:endParaRPr lang="en-US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 lvl="0" indent="-234950">
                  <a:spcBef>
                    <a:spcPts val="0"/>
                  </a:spcBef>
                  <a:spcAft>
                    <a:spcPts val="0"/>
                  </a:spcAft>
                  <a:buClr>
                    <a:srgbClr val="F38000"/>
                  </a:buClr>
                  <a:buFont typeface="Glypha-Bold"/>
                  <a:buAutoNum type="alphaLcParenBoth"/>
                </a:pPr>
                <a:r>
                  <a:rPr lang="en-US" sz="24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 104, 110, 100, 98, 106; </a:t>
                </a:r>
                <a:r>
                  <a:rPr lang="en-US" sz="2400" dirty="0">
                    <a:solidFill>
                      <a:srgbClr val="000000"/>
                    </a:solidFill>
                    <a:latin typeface="MTMI"/>
                    <a:ea typeface="Calibri" panose="020F0502020204030204" pitchFamily="34" charset="0"/>
                    <a:cs typeface="MTMI"/>
                  </a:rPr>
                  <a:t>σ </a:t>
                </a:r>
                <a:r>
                  <a:rPr lang="en-US" sz="2400" dirty="0">
                    <a:solidFill>
                      <a:srgbClr val="000000"/>
                    </a:solidFill>
                    <a:latin typeface="MTSYN"/>
                    <a:ea typeface="Calibri" panose="020F0502020204030204" pitchFamily="34" charset="0"/>
                    <a:cs typeface="MTSYN"/>
                  </a:rPr>
                  <a:t>= </a:t>
                </a:r>
                <a:r>
                  <a:rPr lang="en-US" sz="2400" dirty="0">
                    <a:solidFill>
                      <a:srgbClr val="000000"/>
                    </a:solidFill>
                    <a:latin typeface="Giovanni-Book"/>
                    <a:ea typeface="Calibri" panose="020F0502020204030204" pitchFamily="34" charset="0"/>
                    <a:cs typeface="Giovanni-Book"/>
                  </a:rPr>
                  <a:t>4</a:t>
                </a:r>
                <a:endParaRPr lang="en-US" sz="3200" dirty="0">
                  <a:latin typeface="Calibri" panose="020F0502020204030204" pitchFamily="34" charset="0"/>
                  <a:ea typeface="Calibri" panose="020F0502020204030204" pitchFamily="34" charset="0"/>
                  <a:cs typeface="Glypha-Bold"/>
                </a:endParaRPr>
              </a:p>
              <a:p>
                <a:pPr marL="457200" marR="0" indent="-23495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solidFill>
                      <a:srgbClr val="F38000"/>
                    </a:solidFill>
                    <a:latin typeface="Glypha-Bold"/>
                    <a:ea typeface="Calibri" panose="020F0502020204030204" pitchFamily="34" charset="0"/>
                    <a:cs typeface="Glypha-Bold"/>
                  </a:rPr>
                  <a:t>(b) </a:t>
                </a:r>
                <a:r>
                  <a:rPr lang="en-US" sz="24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1.2, 1.6, 2.0, 1.5, 1.3, 1.8; </a:t>
                </a:r>
                <a:r>
                  <a:rPr lang="en-US" sz="2400" dirty="0">
                    <a:solidFill>
                      <a:srgbClr val="000000"/>
                    </a:solidFill>
                    <a:latin typeface="MTMI"/>
                    <a:ea typeface="Calibri" panose="020F0502020204030204" pitchFamily="34" charset="0"/>
                    <a:cs typeface="MTMI"/>
                  </a:rPr>
                  <a:t>σ </a:t>
                </a:r>
                <a:r>
                  <a:rPr lang="en-US" sz="2400" dirty="0">
                    <a:solidFill>
                      <a:srgbClr val="000000"/>
                    </a:solidFill>
                    <a:latin typeface="MTSYN"/>
                    <a:ea typeface="Calibri" panose="020F0502020204030204" pitchFamily="34" charset="0"/>
                    <a:cs typeface="MTSYN"/>
                  </a:rPr>
                  <a:t>= </a:t>
                </a:r>
                <a:r>
                  <a:rPr lang="en-US" sz="2400" dirty="0">
                    <a:solidFill>
                      <a:srgbClr val="000000"/>
                    </a:solidFill>
                    <a:latin typeface="Giovanni-Book"/>
                    <a:ea typeface="Calibri" panose="020F0502020204030204" pitchFamily="34" charset="0"/>
                    <a:cs typeface="Giovanni-Book"/>
                  </a:rPr>
                  <a:t>0.5</a:t>
                </a:r>
                <a:endParaRPr lang="en-US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 indent="-23495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solidFill>
                      <a:srgbClr val="F38000"/>
                    </a:solidFill>
                    <a:latin typeface="Glypha-Bold"/>
                    <a:ea typeface="Calibri" panose="020F0502020204030204" pitchFamily="34" charset="0"/>
                    <a:cs typeface="Glypha-Bold"/>
                  </a:rPr>
                  <a:t>(c) </a:t>
                </a:r>
                <a:r>
                  <a:rPr lang="en-US" sz="2400" dirty="0">
                    <a:solidFill>
                      <a:srgbClr val="000000"/>
                    </a:solidFill>
                    <a:latin typeface="Glypha"/>
                    <a:ea typeface="Calibri" panose="020F0502020204030204" pitchFamily="34" charset="0"/>
                    <a:cs typeface="Glypha"/>
                  </a:rPr>
                  <a:t>12.4, 14.0, 16.0; </a:t>
                </a:r>
                <a:r>
                  <a:rPr lang="en-US" sz="2400" dirty="0">
                    <a:solidFill>
                      <a:srgbClr val="000000"/>
                    </a:solidFill>
                    <a:latin typeface="MTMI"/>
                    <a:ea typeface="Calibri" panose="020F0502020204030204" pitchFamily="34" charset="0"/>
                    <a:cs typeface="MTMI"/>
                  </a:rPr>
                  <a:t>σ </a:t>
                </a:r>
                <a:r>
                  <a:rPr lang="en-US" sz="2400" dirty="0">
                    <a:solidFill>
                      <a:srgbClr val="000000"/>
                    </a:solidFill>
                    <a:latin typeface="MTSYN"/>
                    <a:ea typeface="Calibri" panose="020F0502020204030204" pitchFamily="34" charset="0"/>
                    <a:cs typeface="MTSYN"/>
                  </a:rPr>
                  <a:t>= </a:t>
                </a:r>
                <a:r>
                  <a:rPr lang="en-US" sz="2400" dirty="0">
                    <a:solidFill>
                      <a:srgbClr val="000000"/>
                    </a:solidFill>
                    <a:latin typeface="Giovanni-Book"/>
                    <a:ea typeface="Calibri" panose="020F0502020204030204" pitchFamily="34" charset="0"/>
                    <a:cs typeface="Giovanni-Book"/>
                  </a:rPr>
                  <a:t>2.4</a:t>
                </a:r>
              </a:p>
              <a:p>
                <a:r>
                  <a:rPr lang="en-US" sz="2400" dirty="0"/>
                  <a:t>The data for all 3 parts and the calculations for (a) have been put into the accompanying Excel file. We illustrate the process with the data set from part (a):</a:t>
                </a:r>
              </a:p>
              <a:p>
                <a:pPr marL="400050" indent="-400050">
                  <a:buFont typeface="+mj-lt"/>
                  <a:buAutoNum type="romanLcPeriod"/>
                </a:pPr>
                <a:r>
                  <a:rPr lang="en-US" sz="2400" dirty="0"/>
                  <a:t>Degrees of freedom is number of data points minus one: </a:t>
                </a:r>
                <a:r>
                  <a:rPr lang="en-US" sz="2400" dirty="0" err="1"/>
                  <a:t>d.o.f</a:t>
                </a:r>
                <a:r>
                  <a:rPr lang="en-US" sz="2400" dirty="0"/>
                  <a:t>. = 5 − 1 = 4.</a:t>
                </a:r>
              </a:p>
              <a:p>
                <a:pPr marL="400050" lvl="0" indent="-400050">
                  <a:buFont typeface="+mj-lt"/>
                  <a:buAutoNum type="romanLcPeriod"/>
                </a:pPr>
                <a:r>
                  <a:rPr lang="en-US" sz="2400" dirty="0"/>
                  <a:t>Find sample mean: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 103.6</a:t>
                </a:r>
              </a:p>
              <a:p>
                <a:pPr marL="400050" lvl="0" indent="-400050">
                  <a:buFont typeface="+mj-lt"/>
                  <a:buAutoNum type="romanLcPeriod"/>
                </a:pPr>
                <a:r>
                  <a:rPr lang="en-US" sz="2400" dirty="0"/>
                  <a:t>Sum squares of deviations from mean and divide by variance: </a:t>
                </a:r>
                <a:r>
                  <a:rPr lang="en-US" sz="2400" dirty="0">
                    <a:latin typeface="SymbolPi" panose="02000500070000020004" pitchFamily="2" charset="0"/>
                  </a:rPr>
                  <a:t>c</a:t>
                </a:r>
                <a:r>
                  <a:rPr lang="en-US" sz="2400" i="1" baseline="-25000" dirty="0"/>
                  <a:t>n-</a:t>
                </a:r>
                <a:r>
                  <a:rPr lang="en-US" sz="2400" baseline="-25000" dirty="0"/>
                  <a:t>1</a:t>
                </a:r>
                <a:r>
                  <a:rPr lang="en-US" sz="2400" baseline="30000" dirty="0">
                    <a:latin typeface="SymbolPi" panose="02000500070000020004" pitchFamily="2" charset="0"/>
                  </a:rPr>
                  <a:t>2</a:t>
                </a:r>
                <a:r>
                  <a:rPr lang="en-US" sz="2400" dirty="0"/>
                  <a:t> =</a:t>
                </a:r>
                <a:r>
                  <a:rPr lang="en-US" sz="2400" dirty="0">
                    <a:latin typeface="SymbolPi" panose="02000500070000020004" pitchFamily="2" charset="0"/>
                  </a:rPr>
                  <a:t> c</a:t>
                </a:r>
                <a:r>
                  <a:rPr lang="en-US" sz="2400" baseline="-25000" dirty="0">
                    <a:latin typeface="SymbolPi" panose="02000500070000020004" pitchFamily="2" charset="0"/>
                  </a:rPr>
                  <a:t>4</a:t>
                </a:r>
                <a:r>
                  <a:rPr lang="en-US" sz="2400" baseline="30000" dirty="0">
                    <a:latin typeface="SymbolPi" panose="02000500070000020004" pitchFamily="2" charset="0"/>
                  </a:rPr>
                  <a:t>2</a:t>
                </a:r>
                <a:r>
                  <a:rPr lang="en-US" sz="2400" dirty="0"/>
                  <a:t> = 5.7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F7DC2AA-7F19-4B9E-A49F-9CBCEB16E9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088" y="547637"/>
                <a:ext cx="10397067" cy="4278094"/>
              </a:xfrm>
              <a:prstGeom prst="rect">
                <a:avLst/>
              </a:prstGeom>
              <a:blipFill>
                <a:blip r:embed="rId2"/>
                <a:stretch>
                  <a:fillRect l="-938" b="-24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534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DDF52-AF89-42CF-8C41-EE70B11D3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13.2 Chi-squared Goodness-of-Fit Tests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E1D0F-6B30-4383-94E7-3F3B81157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4. A random sample of 100 student absences yielded the following data on the days of the week on which the absences occurred:</a:t>
            </a:r>
          </a:p>
          <a:p>
            <a:pPr marL="0" indent="0">
              <a:buNone/>
            </a:pPr>
            <a:r>
              <a:rPr lang="en-US" dirty="0"/>
              <a:t>Day 	          M   T   W  T   F</a:t>
            </a:r>
          </a:p>
          <a:p>
            <a:pPr marL="0" indent="0">
              <a:buNone/>
            </a:pPr>
            <a:r>
              <a:rPr lang="en-US" dirty="0"/>
              <a:t>Frequency   27 19 13 15 26</a:t>
            </a:r>
          </a:p>
          <a:p>
            <a:pPr marL="0" indent="0">
              <a:buNone/>
            </a:pPr>
            <a:r>
              <a:rPr lang="en-US" dirty="0"/>
              <a:t>Test the hypothesis that an absence is equally likely to occur on any of the five days. What are your conclusions?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58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DDF52-AF89-42CF-8C41-EE70B11D3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b="1" dirty="0"/>
              <a:t>13.2 Chi-squared Goodness-of-Fit Tests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E1D0F-6B30-4383-94E7-3F3B81157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909" y="1022061"/>
            <a:ext cx="11333018" cy="55449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4. A random sample of 100 student absences yielded the following data on the days of the week on which the absences occurred:</a:t>
            </a:r>
          </a:p>
          <a:p>
            <a:pPr marL="0" indent="0">
              <a:buNone/>
            </a:pPr>
            <a:r>
              <a:rPr lang="en-US" sz="2400" dirty="0"/>
              <a:t>Day 	          M   T   W  T   F</a:t>
            </a:r>
          </a:p>
          <a:p>
            <a:pPr marL="0" indent="0">
              <a:buNone/>
            </a:pPr>
            <a:r>
              <a:rPr lang="en-US" sz="2400" dirty="0"/>
              <a:t>Frequency   27 19 13 15 26</a:t>
            </a:r>
          </a:p>
          <a:p>
            <a:pPr marL="0" indent="0">
              <a:buNone/>
            </a:pPr>
            <a:r>
              <a:rPr lang="en-US" dirty="0"/>
              <a:t>If absences are equally likely, then the data should be spread out evenly over the week, but clearly they are clustered at the ends.</a:t>
            </a:r>
          </a:p>
          <a:p>
            <a:pPr marL="0" indent="0">
              <a:buNone/>
            </a:pPr>
            <a:r>
              <a:rPr lang="en-US" dirty="0"/>
              <a:t>We measure just how far we are from our H</a:t>
            </a:r>
            <a:r>
              <a:rPr lang="en-US" baseline="-25000" dirty="0"/>
              <a:t>o</a:t>
            </a:r>
            <a:r>
              <a:rPr lang="en-US" dirty="0"/>
              <a:t> of being distributed uniformly.</a:t>
            </a:r>
          </a:p>
          <a:p>
            <a:pPr marL="0" indent="0">
              <a:buNone/>
            </a:pPr>
            <a:r>
              <a:rPr lang="en-US" dirty="0"/>
              <a:t>To get our </a:t>
            </a:r>
            <a:r>
              <a:rPr lang="en-US" dirty="0">
                <a:latin typeface="SymbolPi" panose="02000500070000020004" pitchFamily="2" charset="0"/>
              </a:rPr>
              <a:t>c</a:t>
            </a:r>
            <a:r>
              <a:rPr lang="en-US" baseline="30000" dirty="0">
                <a:latin typeface="SymbolPi" panose="02000500070000020004" pitchFamily="2" charset="0"/>
              </a:rPr>
              <a:t>2 </a:t>
            </a:r>
            <a:r>
              <a:rPr lang="en-US" dirty="0"/>
              <a:t>TS, we square the deviations from expected and take a sum weighted by the inverse of the expected (essentially we are scaling).</a:t>
            </a:r>
          </a:p>
          <a:p>
            <a:pPr marL="0" indent="0">
              <a:buNone/>
            </a:pPr>
            <a:r>
              <a:rPr lang="en-US" dirty="0" err="1"/>
              <a:t>d.o.f</a:t>
            </a:r>
            <a:r>
              <a:rPr lang="en-US" dirty="0"/>
              <a:t>. = # categories – 1 = 5 – 1 = 4.</a:t>
            </a:r>
          </a:p>
          <a:p>
            <a:pPr marL="0" indent="0">
              <a:buNone/>
            </a:pPr>
            <a:r>
              <a:rPr lang="en-US" dirty="0"/>
              <a:t>Caveat: it is </a:t>
            </a:r>
            <a:r>
              <a:rPr lang="en-US" b="1" dirty="0"/>
              <a:t>not</a:t>
            </a:r>
            <a:r>
              <a:rPr lang="en-US" dirty="0"/>
              <a:t> the #data points – 1 = 100 – 1!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836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E26CB-5624-4E06-8E55-C1068FEA4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730345" cy="1325563"/>
          </a:xfrm>
        </p:spPr>
        <p:txBody>
          <a:bodyPr/>
          <a:lstStyle/>
          <a:p>
            <a:r>
              <a:rPr lang="en-US" dirty="0"/>
              <a:t>Complete the test for school absence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943AF-5135-458F-BA69-FBF1FC80D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23059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Find the number of observed values by summing: 100.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Multiply # observed by the expected percentages to get # expected for each outcome: 20 for each of our possible outcomes.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 each outcome, square the difference between the observed and the expected and divide by the expected: values vary from .05 to 2.45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Sum the results of step 3 to get the “test statistic” TS: 8.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TS as input into “</a:t>
            </a:r>
            <a:r>
              <a:rPr lang="en-US" dirty="0" err="1"/>
              <a:t>chi.dist</a:t>
            </a:r>
            <a:r>
              <a:rPr lang="en-US" dirty="0"/>
              <a:t>”, with the degrees of freedom equal to the #categories minus 1 = 4 to get </a:t>
            </a:r>
            <a:r>
              <a:rPr lang="en-US" dirty="0" err="1"/>
              <a:t>pvalue</a:t>
            </a:r>
            <a:r>
              <a:rPr lang="en-US" dirty="0"/>
              <a:t> = .0916.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Since </a:t>
            </a:r>
            <a:r>
              <a:rPr lang="en-US" dirty="0" err="1"/>
              <a:t>pvalue</a:t>
            </a:r>
            <a:r>
              <a:rPr lang="en-US" dirty="0"/>
              <a:t> = 9% &gt; </a:t>
            </a:r>
            <a:r>
              <a:rPr lang="en-US" dirty="0">
                <a:sym typeface="Symbol" panose="05050102010706020507" pitchFamily="18" charset="2"/>
              </a:rPr>
              <a:t> = 5%, we do not </a:t>
            </a:r>
            <a:r>
              <a:rPr lang="en-US" dirty="0"/>
              <a:t>reject H</a:t>
            </a:r>
            <a:r>
              <a:rPr lang="en-US" baseline="-25000" dirty="0"/>
              <a:t>o</a:t>
            </a:r>
          </a:p>
          <a:p>
            <a:pPr marL="0" indent="0">
              <a:buNone/>
            </a:pPr>
            <a:r>
              <a:rPr lang="en-US" dirty="0"/>
              <a:t>Note that the </a:t>
            </a:r>
            <a:r>
              <a:rPr lang="en-US" dirty="0" err="1"/>
              <a:t>pvalue</a:t>
            </a:r>
            <a:r>
              <a:rPr lang="en-US" dirty="0"/>
              <a:t> can be found directly using the command </a:t>
            </a:r>
            <a:r>
              <a:rPr lang="en-US" b="1" dirty="0"/>
              <a:t>CHI.TEST</a:t>
            </a:r>
            <a:r>
              <a:rPr lang="en-US" dirty="0"/>
              <a:t> with the observed (actual) and expected values as inputs.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5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6510CD5-C1EE-4D36-A200-3836D4237178}"/>
              </a:ext>
            </a:extLst>
          </p:cNvPr>
          <p:cNvSpPr/>
          <p:nvPr/>
        </p:nvSpPr>
        <p:spPr>
          <a:xfrm>
            <a:off x="554181" y="362681"/>
            <a:ext cx="103909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15. </a:t>
            </a:r>
            <a:r>
              <a:rPr lang="en-US" sz="32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The following gives the age breakdown, by percentages, of unmarried women having children in 1986: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2A944D8-E238-4C16-8FE2-34E2FC9D1949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0700" y="1495533"/>
            <a:ext cx="5028681" cy="4829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6AFB1D6-E7FF-4C1A-AAB4-977520E580BA}"/>
              </a:ext>
            </a:extLst>
          </p:cNvPr>
          <p:cNvSpPr/>
          <p:nvPr/>
        </p:nvSpPr>
        <p:spPr>
          <a:xfrm>
            <a:off x="304800" y="1572112"/>
            <a:ext cx="6096000" cy="44627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latin typeface="Glypha"/>
                <a:ea typeface="Calibri" panose="020F0502020204030204" pitchFamily="34" charset="0"/>
                <a:cs typeface="Glypha"/>
              </a:rPr>
              <a:t>A recent random sample of 1000 births to unmarried women indicated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Glypha"/>
                <a:ea typeface="Calibri" panose="020F0502020204030204" pitchFamily="34" charset="0"/>
                <a:cs typeface="Glypha"/>
              </a:rPr>
              <a:t>that 42 of the mothers were age 14 or younger, 403 were between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Glypha"/>
                <a:ea typeface="Calibri" panose="020F0502020204030204" pitchFamily="34" charset="0"/>
                <a:cs typeface="Glypha"/>
              </a:rPr>
              <a:t>15 and 19 years old, 315 were between 20 and 24 years old, 150 were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Glypha"/>
                <a:ea typeface="Calibri" panose="020F0502020204030204" pitchFamily="34" charset="0"/>
                <a:cs typeface="Glypha"/>
              </a:rPr>
              <a:t>between 25 and 29 years old, and 90 were 30 years or older.</a:t>
            </a:r>
          </a:p>
          <a:p>
            <a:r>
              <a:rPr lang="en-US" sz="2800" dirty="0">
                <a:latin typeface="Glypha"/>
                <a:ea typeface="Calibri" panose="020F0502020204030204" pitchFamily="34" charset="0"/>
                <a:cs typeface="Glypha"/>
              </a:rPr>
              <a:t>Do these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Glypha"/>
                <a:ea typeface="Calibri" panose="020F0502020204030204" pitchFamily="34" charset="0"/>
                <a:cs typeface="Glypha"/>
              </a:rPr>
              <a:t>data prove that today’s percentages differ from those in 1986?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95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C032-2D48-4902-88AE-941AA90DF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7.6 The Chi-square Distribution And Statistic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1F871-EF11-4AFE-BA44-0D63CE51B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49" y="1825625"/>
            <a:ext cx="1122997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Chi-square has many uses including:</a:t>
            </a:r>
          </a:p>
          <a:p>
            <a:pPr marL="514350"/>
            <a:r>
              <a:rPr lang="en-US" dirty="0"/>
              <a:t>Goodness of fit tests (section 13.2);</a:t>
            </a:r>
          </a:p>
          <a:p>
            <a:pPr marL="514350"/>
            <a:r>
              <a:rPr lang="en-US" dirty="0"/>
              <a:t>Determining the independence of 2 variables (section 13.3);</a:t>
            </a:r>
          </a:p>
          <a:p>
            <a:pPr marL="514350"/>
            <a:r>
              <a:rPr lang="en-US" dirty="0"/>
              <a:t>Finding confidence interval or hypothesis test for standard deviation</a:t>
            </a:r>
          </a:p>
          <a:p>
            <a:pPr marL="285750" indent="0">
              <a:buNone/>
            </a:pPr>
            <a:r>
              <a:rPr lang="en-US" dirty="0"/>
              <a:t>  (not covered in course, but found in Section 8.4 of our textbook).</a:t>
            </a:r>
          </a:p>
        </p:txBody>
      </p:sp>
    </p:spTree>
    <p:extLst>
      <p:ext uri="{BB962C8B-B14F-4D97-AF65-F5344CB8AC3E}">
        <p14:creationId xmlns:p14="http://schemas.microsoft.com/office/powerpoint/2010/main" val="135833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C032-2D48-4902-88AE-941AA90DF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536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/>
              <a:t>Revisit of Degrees of Freedom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1F871-EF11-4AFE-BA44-0D63CE51B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48" y="1253330"/>
            <a:ext cx="11229975" cy="51474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Degrees of freedom (</a:t>
            </a:r>
            <a:r>
              <a:rPr lang="en-US" b="1" dirty="0" err="1"/>
              <a:t>d.o.f</a:t>
            </a:r>
            <a:r>
              <a:rPr lang="en-US" b="1" dirty="0"/>
              <a:t>.)</a:t>
            </a:r>
            <a:r>
              <a:rPr lang="en-US" dirty="0"/>
              <a:t> is some relevant statistic minus # of estimators used in calculation (such as sample mean).</a:t>
            </a:r>
          </a:p>
          <a:p>
            <a:pPr marL="0" indent="0">
              <a:buNone/>
            </a:pPr>
            <a:r>
              <a:rPr lang="en-US" dirty="0"/>
              <a:t>So far, the relevant statistic has been the size of the sampling.</a:t>
            </a:r>
          </a:p>
          <a:p>
            <a:r>
              <a:rPr lang="en-US" dirty="0"/>
              <a:t>E.g., suppose there are 3 observations:</a:t>
            </a:r>
          </a:p>
          <a:p>
            <a:pPr lvl="1"/>
            <a:r>
              <a:rPr lang="en-US" dirty="0"/>
              <a:t>For sample mean, there are no additional estimators used in calculation, </a:t>
            </a:r>
            <a:r>
              <a:rPr lang="en-US" dirty="0" err="1"/>
              <a:t>d.o.f</a:t>
            </a:r>
            <a:r>
              <a:rPr lang="en-US" dirty="0"/>
              <a:t>. = 3. </a:t>
            </a:r>
          </a:p>
          <a:p>
            <a:pPr lvl="1"/>
            <a:r>
              <a:rPr lang="en-US" dirty="0"/>
              <a:t>For the sample variance, we make use of sample mean, so </a:t>
            </a:r>
            <a:r>
              <a:rPr lang="en-US" dirty="0" err="1"/>
              <a:t>d.o.f</a:t>
            </a:r>
            <a:r>
              <a:rPr lang="en-US" dirty="0"/>
              <a:t>. = 3 − 1 = 2.</a:t>
            </a:r>
          </a:p>
          <a:p>
            <a:r>
              <a:rPr lang="en-US" dirty="0"/>
              <a:t>In the t-test, the degrees of freedom is the sample size n − 1.</a:t>
            </a:r>
          </a:p>
          <a:p>
            <a:pPr lvl="1"/>
            <a:r>
              <a:rPr lang="en-US" dirty="0"/>
              <a:t>It is used to determine which t-distribution is in effect.</a:t>
            </a:r>
          </a:p>
          <a:p>
            <a:pPr lvl="1"/>
            <a:r>
              <a:rPr lang="en-US" dirty="0"/>
              <a:t>The extra estimator (hence the − 1) used is the sample variance.</a:t>
            </a:r>
          </a:p>
          <a:p>
            <a:pPr lvl="1"/>
            <a:r>
              <a:rPr lang="en-US" dirty="0"/>
              <a:t>The bigger the </a:t>
            </a:r>
            <a:r>
              <a:rPr lang="en-US" dirty="0" err="1"/>
              <a:t>d.o.f</a:t>
            </a:r>
            <a:r>
              <a:rPr lang="en-US" dirty="0"/>
              <a:t>, the closer the distribution is to being normal</a:t>
            </a:r>
          </a:p>
          <a:p>
            <a:pPr marL="457200" lvl="1" indent="0">
              <a:buNone/>
            </a:pPr>
            <a:r>
              <a:rPr lang="en-US" dirty="0"/>
              <a:t>   (i.e., higher peak and thinner tails).</a:t>
            </a:r>
          </a:p>
        </p:txBody>
      </p:sp>
    </p:spTree>
    <p:extLst>
      <p:ext uri="{BB962C8B-B14F-4D97-AF65-F5344CB8AC3E}">
        <p14:creationId xmlns:p14="http://schemas.microsoft.com/office/powerpoint/2010/main" val="37352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133F021-741E-44E0-BBA1-DB4D67060029}"/>
              </a:ext>
            </a:extLst>
          </p:cNvPr>
          <p:cNvPicPr/>
          <p:nvPr/>
        </p:nvPicPr>
        <p:blipFill rotWithShape="1">
          <a:blip r:embed="rId3" cstate="print"/>
          <a:srcRect l="6050"/>
          <a:stretch/>
        </p:blipFill>
        <p:spPr bwMode="auto">
          <a:xfrm>
            <a:off x="285750" y="2192298"/>
            <a:ext cx="909701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BB50E6-251A-4FF1-A10C-97AE849A1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931"/>
            <a:ext cx="10515600" cy="1325563"/>
          </a:xfrm>
        </p:spPr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ADC5C-EF87-43DF-9C95-4B13AC14C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553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family of independent standard random normal variables Z</a:t>
            </a:r>
            <a:r>
              <a:rPr lang="en-US" i="1" baseline="-25000" dirty="0"/>
              <a:t>i</a:t>
            </a:r>
            <a:r>
              <a:rPr lang="en-US" dirty="0"/>
              <a:t>, the </a:t>
            </a:r>
            <a:r>
              <a:rPr lang="en-US" b="1" dirty="0"/>
              <a:t>chi-squared</a:t>
            </a:r>
            <a:r>
              <a:rPr lang="en-US" dirty="0"/>
              <a:t> random variable is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E042A78-E9C5-44C8-8C35-64BD63D2C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8113" y="24145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8694F8F-CB02-466A-A01B-4919F1EF2B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0105419"/>
              </p:ext>
            </p:extLst>
          </p:nvPr>
        </p:nvGraphicFramePr>
        <p:xfrm>
          <a:off x="6357938" y="1492591"/>
          <a:ext cx="1885950" cy="1102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r:id="rId4" imgW="736600" imgH="431800" progId="Equation.DSMT4">
                  <p:embed/>
                </p:oleObj>
              </mc:Choice>
              <mc:Fallback>
                <p:oleObj r:id="rId4" imgW="7366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38" y="1492591"/>
                        <a:ext cx="1885950" cy="11021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3E95358-AD40-47EF-8921-DC6F9FCEA245}"/>
              </a:ext>
            </a:extLst>
          </p:cNvPr>
          <p:cNvSpPr txBox="1"/>
          <p:nvPr/>
        </p:nvSpPr>
        <p:spPr>
          <a:xfrm>
            <a:off x="3338385" y="2527986"/>
            <a:ext cx="79250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For n=1, </a:t>
            </a:r>
            <a:r>
              <a:rPr lang="en-US" sz="2400" dirty="0">
                <a:latin typeface="SymbolPi" panose="02000500070000020004" pitchFamily="2" charset="0"/>
              </a:rPr>
              <a:t>c</a:t>
            </a:r>
            <a:r>
              <a:rPr lang="en-US" sz="2400" baseline="30000" dirty="0">
                <a:latin typeface="SymbolPi" panose="02000500070000020004" pitchFamily="2" charset="0"/>
              </a:rPr>
              <a:t>2</a:t>
            </a:r>
            <a:r>
              <a:rPr lang="en-US" sz="2400" dirty="0">
                <a:latin typeface="SymbolPi" panose="02000500070000020004" pitchFamily="2" charset="0"/>
              </a:rPr>
              <a:t>=Z</a:t>
            </a:r>
            <a:r>
              <a:rPr lang="en-US" sz="2400" baseline="30000" dirty="0">
                <a:latin typeface="SymbolPi" panose="02000500070000020004" pitchFamily="2" charset="0"/>
              </a:rPr>
              <a:t>2 </a:t>
            </a:r>
            <a:r>
              <a:rPr lang="en-US" sz="2400" dirty="0"/>
              <a:t> and the density curve has shape of 1/x.</a:t>
            </a:r>
          </a:p>
          <a:p>
            <a:r>
              <a:rPr lang="en-US" sz="2400" dirty="0"/>
              <a:t>For n=2, the curve looks like exponential decay (not pictured)</a:t>
            </a:r>
          </a:p>
          <a:p>
            <a:r>
              <a:rPr lang="en-US" sz="2400" dirty="0"/>
              <a:t>(How are the graphs for 1/x and exp decay similar? Different?)</a:t>
            </a:r>
          </a:p>
        </p:txBody>
      </p:sp>
    </p:spTree>
    <p:extLst>
      <p:ext uri="{BB962C8B-B14F-4D97-AF65-F5344CB8AC3E}">
        <p14:creationId xmlns:p14="http://schemas.microsoft.com/office/powerpoint/2010/main" val="415962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1D733-CF7B-4667-838D-3D1C4F77B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 of Chi-square with n=1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44798-9E09-46B7-9C16-CF1FA7BB7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972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Thm</a:t>
            </a:r>
            <a:r>
              <a:rPr lang="en-US" b="1" dirty="0"/>
              <a:t>: </a:t>
            </a:r>
            <a:r>
              <a:rPr lang="en-US" dirty="0"/>
              <a:t>E[</a:t>
            </a:r>
            <a:r>
              <a:rPr lang="en-US" dirty="0">
                <a:latin typeface="SymbolPi" panose="02000500070000020004" pitchFamily="2" charset="0"/>
              </a:rPr>
              <a:t>c</a:t>
            </a:r>
            <a:r>
              <a:rPr lang="en-US" baseline="-25000" dirty="0"/>
              <a:t>1</a:t>
            </a:r>
            <a:r>
              <a:rPr lang="en-US" baseline="30000" dirty="0">
                <a:latin typeface="SymbolPi" panose="02000500070000020004" pitchFamily="2" charset="0"/>
              </a:rPr>
              <a:t>2</a:t>
            </a:r>
            <a:r>
              <a:rPr lang="en-US" dirty="0">
                <a:latin typeface="SymbolPi" panose="02000500070000020004" pitchFamily="2" charset="0"/>
              </a:rPr>
              <a:t>]=1</a:t>
            </a:r>
          </a:p>
          <a:p>
            <a:pPr marL="0" indent="0">
              <a:buNone/>
            </a:pPr>
            <a:r>
              <a:rPr lang="en-US" b="1" dirty="0"/>
              <a:t>Proof: </a:t>
            </a:r>
            <a:r>
              <a:rPr lang="en-US" dirty="0"/>
              <a:t>Recall that E[Z]=0 and V[Z]=1. Hence </a:t>
            </a:r>
          </a:p>
          <a:p>
            <a:pPr marL="0" indent="0">
              <a:buNone/>
            </a:pPr>
            <a:endParaRPr lang="en-US" dirty="0">
              <a:latin typeface="SymbolPi" panose="02000500070000020004" pitchFamily="2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70E9185-0820-4463-8423-C195DEC2E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AAC90C9-806C-4A94-B5E5-CDE6B3B1B4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732566"/>
              </p:ext>
            </p:extLst>
          </p:nvPr>
        </p:nvGraphicFramePr>
        <p:xfrm>
          <a:off x="1600201" y="2558256"/>
          <a:ext cx="6965952" cy="870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r:id="rId3" imgW="2197100" imgH="279400" progId="Equation.DSMT4">
                  <p:embed/>
                </p:oleObj>
              </mc:Choice>
              <mc:Fallback>
                <p:oleObj r:id="rId3" imgW="2197100" imgH="279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1" y="2558256"/>
                        <a:ext cx="6965952" cy="8707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891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4F378-BA71-4F3C-BE7A-9AF38E4DA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Expectation and shape of Chi-square with n&gt;1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F217193-68FE-49C7-A24A-1B7333FBA4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52500" y="1253331"/>
                <a:ext cx="10515600" cy="507603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As n increases, Central Limit Theorem kicks in and shape of the distribution becomes closer to that of a normal distribution.</a:t>
                </a:r>
              </a:p>
              <a:p>
                <a:pPr marL="0" indent="0">
                  <a:buNone/>
                </a:pPr>
                <a:r>
                  <a:rPr lang="en-US" dirty="0"/>
                  <a:t>Why? Are we finding an average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dirty="0"/>
                  <a:t>? Sum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dirty="0"/>
                  <a:t>?</a:t>
                </a:r>
              </a:p>
              <a:p>
                <a:pPr marL="0" indent="0">
                  <a:buNone/>
                </a:pPr>
                <a:r>
                  <a:rPr lang="en-US" b="1" dirty="0" err="1"/>
                  <a:t>Thm</a:t>
                </a:r>
                <a:r>
                  <a:rPr lang="en-US" b="1" dirty="0"/>
                  <a:t>: </a:t>
                </a:r>
                <a:r>
                  <a:rPr lang="en-US" dirty="0"/>
                  <a:t>E[</a:t>
                </a:r>
                <a:r>
                  <a:rPr lang="en-US" dirty="0">
                    <a:latin typeface="SymbolPi" panose="02000500070000020004" pitchFamily="2" charset="0"/>
                  </a:rPr>
                  <a:t>c</a:t>
                </a:r>
                <a:r>
                  <a:rPr lang="en-US" i="1" baseline="-25000" dirty="0"/>
                  <a:t>n</a:t>
                </a:r>
                <a:r>
                  <a:rPr lang="en-US" baseline="30000" dirty="0">
                    <a:latin typeface="SymbolPi" panose="02000500070000020004" pitchFamily="2" charset="0"/>
                  </a:rPr>
                  <a:t>2</a:t>
                </a:r>
                <a:r>
                  <a:rPr lang="en-US" dirty="0">
                    <a:latin typeface="SymbolPi" panose="02000500070000020004" pitchFamily="2" charset="0"/>
                  </a:rPr>
                  <a:t>] =</a:t>
                </a:r>
                <a:r>
                  <a:rPr lang="en-US" dirty="0"/>
                  <a:t> </a:t>
                </a:r>
                <a:r>
                  <a:rPr lang="en-US" i="1" dirty="0"/>
                  <a:t>n</a:t>
                </a:r>
              </a:p>
              <a:p>
                <a:pPr marL="0" indent="0">
                  <a:buNone/>
                </a:pPr>
                <a:r>
                  <a:rPr lang="en-US" dirty="0"/>
                  <a:t>Proof: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Facts </a:t>
                </a:r>
                <a:r>
                  <a:rPr lang="en-US" dirty="0"/>
                  <a:t>(which we leave unproven): </a:t>
                </a:r>
              </a:p>
              <a:p>
                <a:r>
                  <a:rPr lang="en-US" dirty="0"/>
                  <a:t>the peak is located at </a:t>
                </a:r>
                <a:r>
                  <a:rPr lang="en-US" i="1" dirty="0"/>
                  <a:t>n </a:t>
                </a:r>
                <a:r>
                  <a:rPr lang="en-US" i="1" dirty="0">
                    <a:sym typeface="Symbol" panose="05050102010706020507" pitchFamily="18" charset="2"/>
                  </a:rPr>
                  <a:t></a:t>
                </a:r>
                <a:r>
                  <a:rPr lang="en-US" dirty="0"/>
                  <a:t>  2 and the median is at n</a:t>
                </a:r>
                <a:r>
                  <a:rPr lang="en-US" i="1" dirty="0">
                    <a:sym typeface="Symbol" panose="05050102010706020507" pitchFamily="18" charset="2"/>
                  </a:rPr>
                  <a:t> </a:t>
                </a:r>
                <a:r>
                  <a:rPr lang="en-US" dirty="0"/>
                  <a:t>  1</a:t>
                </a:r>
              </a:p>
              <a:p>
                <a:pPr marL="0" indent="0">
                  <a:buNone/>
                </a:pPr>
                <a:r>
                  <a:rPr lang="en-US" dirty="0"/>
                  <a:t>Earlier graph is not so good: better graphs using Excel are on next slide.</a:t>
                </a:r>
              </a:p>
              <a:p>
                <a:r>
                  <a:rPr lang="en-US" dirty="0"/>
                  <a:t> Look for where the peaks are, e.g., note that the peak for </a:t>
                </a:r>
                <a:r>
                  <a:rPr lang="en-US" dirty="0">
                    <a:latin typeface="SymbolPi" panose="02000500070000020004" pitchFamily="2" charset="0"/>
                  </a:rPr>
                  <a:t>c</a:t>
                </a:r>
                <a:r>
                  <a:rPr lang="en-US" baseline="-25000" dirty="0">
                    <a:latin typeface="SymbolPi" panose="02000500070000020004" pitchFamily="2" charset="0"/>
                  </a:rPr>
                  <a:t>3</a:t>
                </a:r>
                <a:r>
                  <a:rPr lang="en-US" baseline="30000" dirty="0">
                    <a:latin typeface="SymbolPi" panose="02000500070000020004" pitchFamily="2" charset="0"/>
                  </a:rPr>
                  <a:t>2</a:t>
                </a:r>
                <a:r>
                  <a:rPr lang="en-US" dirty="0"/>
                  <a:t> is at 1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F217193-68FE-49C7-A24A-1B7333FBA4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2500" y="1253331"/>
                <a:ext cx="10515600" cy="5076032"/>
              </a:xfrm>
              <a:blipFill>
                <a:blip r:embed="rId3"/>
                <a:stretch>
                  <a:fillRect l="-1159" t="-2043" r="-754" b="-12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>
            <a:extLst>
              <a:ext uri="{FF2B5EF4-FFF2-40B4-BE49-F238E27FC236}">
                <a16:creationId xmlns:a16="http://schemas.microsoft.com/office/drawing/2014/main" id="{ECE14ED0-0042-4D8E-80B2-2F407296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3A07EEE-5318-42C1-8EA8-CAEAA6629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125F086-DA4D-4FAF-BDC5-F867DDE0BE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238234"/>
              </p:ext>
            </p:extLst>
          </p:nvPr>
        </p:nvGraphicFramePr>
        <p:xfrm>
          <a:off x="2600326" y="2935860"/>
          <a:ext cx="5979322" cy="986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r:id="rId4" imgW="2768600" imgH="457200" progId="Equation.DSMT4">
                  <p:embed/>
                </p:oleObj>
              </mc:Choice>
              <mc:Fallback>
                <p:oleObj r:id="rId4" imgW="27686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0326" y="2935860"/>
                        <a:ext cx="5979322" cy="9862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858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38A076B-7DF5-46BB-8207-AE81F6E925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8259767"/>
              </p:ext>
            </p:extLst>
          </p:nvPr>
        </p:nvGraphicFramePr>
        <p:xfrm>
          <a:off x="452437" y="280987"/>
          <a:ext cx="10663237" cy="6391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C7348BD-3B43-43B9-B7BF-A3EF6AF65C93}"/>
              </a:ext>
            </a:extLst>
          </p:cNvPr>
          <p:cNvSpPr txBox="1"/>
          <p:nvPr/>
        </p:nvSpPr>
        <p:spPr>
          <a:xfrm>
            <a:off x="587022" y="1207911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dof</a:t>
            </a:r>
            <a:r>
              <a:rPr lang="en-US" dirty="0"/>
              <a:t> = 1 -&gt;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F03CDD-C9A5-40FE-9594-5813F36E0E0E}"/>
              </a:ext>
            </a:extLst>
          </p:cNvPr>
          <p:cNvSpPr txBox="1"/>
          <p:nvPr/>
        </p:nvSpPr>
        <p:spPr>
          <a:xfrm>
            <a:off x="2127955" y="1023245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&lt;- </a:t>
            </a:r>
            <a:r>
              <a:rPr lang="en-US" dirty="0" err="1"/>
              <a:t>dof</a:t>
            </a:r>
            <a:r>
              <a:rPr lang="en-US" dirty="0"/>
              <a:t> =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FEDC88-C2E5-4438-A6B3-1474A537BCFB}"/>
              </a:ext>
            </a:extLst>
          </p:cNvPr>
          <p:cNvSpPr txBox="1"/>
          <p:nvPr/>
        </p:nvSpPr>
        <p:spPr>
          <a:xfrm>
            <a:off x="2957689" y="2360978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&lt;- </a:t>
            </a:r>
            <a:r>
              <a:rPr lang="en-US" dirty="0" err="1"/>
              <a:t>dof</a:t>
            </a:r>
            <a:r>
              <a:rPr lang="en-US" dirty="0"/>
              <a:t> = 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41EEB8-20DD-45AC-9EFD-E366A6223442}"/>
              </a:ext>
            </a:extLst>
          </p:cNvPr>
          <p:cNvSpPr txBox="1"/>
          <p:nvPr/>
        </p:nvSpPr>
        <p:spPr>
          <a:xfrm>
            <a:off x="3917244" y="3044518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&lt;- </a:t>
            </a:r>
            <a:r>
              <a:rPr lang="en-US" dirty="0" err="1"/>
              <a:t>dof</a:t>
            </a:r>
            <a:r>
              <a:rPr lang="en-US" dirty="0"/>
              <a:t> = 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B14A83-0833-4257-BD0A-C47E26283EC1}"/>
              </a:ext>
            </a:extLst>
          </p:cNvPr>
          <p:cNvSpPr txBox="1"/>
          <p:nvPr/>
        </p:nvSpPr>
        <p:spPr>
          <a:xfrm>
            <a:off x="4961466" y="3451578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&lt;- </a:t>
            </a:r>
            <a:r>
              <a:rPr lang="en-US" dirty="0" err="1"/>
              <a:t>dof</a:t>
            </a:r>
            <a:r>
              <a:rPr lang="en-US" dirty="0"/>
              <a:t> = 5</a:t>
            </a:r>
          </a:p>
        </p:txBody>
      </p:sp>
    </p:spTree>
    <p:extLst>
      <p:ext uri="{BB962C8B-B14F-4D97-AF65-F5344CB8AC3E}">
        <p14:creationId xmlns:p14="http://schemas.microsoft.com/office/powerpoint/2010/main" val="3570949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F086E-938F-4BF1-98A0-EC8BFDDB2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Finding chi-square with nonstandard normal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FC8E33-A621-4371-A28C-4A1051F0F0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39800" y="1137003"/>
                <a:ext cx="10515600" cy="512833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Given </a:t>
                </a:r>
                <a:r>
                  <a:rPr lang="en-US" i="1" dirty="0"/>
                  <a:t>X</a:t>
                </a:r>
                <a:r>
                  <a:rPr lang="en-US" i="1" baseline="-25000" dirty="0"/>
                  <a:t>i</a:t>
                </a:r>
                <a:r>
                  <a:rPr lang="en-US" dirty="0"/>
                  <a:t>, family of normal random variables with mean μ and SD σ. </a:t>
                </a:r>
              </a:p>
              <a:p>
                <a:r>
                  <a:rPr lang="en-US" dirty="0"/>
                  <a:t>Take a sample of size </a:t>
                </a:r>
                <a:r>
                  <a:rPr lang="en-US" i="1" dirty="0"/>
                  <a:t>n</a:t>
                </a:r>
                <a:r>
                  <a:rPr lang="en-US" dirty="0"/>
                  <a:t>, standardize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den>
                    </m:f>
                  </m:oMath>
                </a14:m>
                <a:r>
                  <a:rPr lang="en-US" dirty="0"/>
                  <a:t> and substitute into the definition of </a:t>
                </a:r>
                <a:r>
                  <a:rPr lang="en-US" dirty="0">
                    <a:latin typeface="SymbolPi" panose="02000500070000020004" pitchFamily="2" charset="0"/>
                  </a:rPr>
                  <a:t>c</a:t>
                </a:r>
                <a:r>
                  <a:rPr lang="en-US" i="1" baseline="-25000" dirty="0"/>
                  <a:t>n</a:t>
                </a:r>
                <a:r>
                  <a:rPr lang="en-US" baseline="30000" dirty="0">
                    <a:latin typeface="SymbolPi" panose="02000500070000020004" pitchFamily="2" charset="0"/>
                  </a:rPr>
                  <a:t>2 </a:t>
                </a:r>
                <a:r>
                  <a:rPr lang="en-US" dirty="0"/>
                  <a:t>to get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However this assumes that we know the population mean </a:t>
                </a:r>
                <a:r>
                  <a:rPr lang="en-US" dirty="0">
                    <a:sym typeface="Symbol" panose="05050102010706020507" pitchFamily="18" charset="2"/>
                  </a:rPr>
                  <a:t>.</a:t>
                </a:r>
              </a:p>
              <a:p>
                <a:pPr marL="0" indent="0">
                  <a:buNone/>
                </a:pPr>
                <a:r>
                  <a:rPr lang="en-US" dirty="0"/>
                  <a:t>If we replace μ (fixed) with the estimator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dirty="0"/>
                  <a:t> (the sample mean), we also get a </a:t>
                </a:r>
                <a:r>
                  <a:rPr lang="en-US" dirty="0">
                    <a:latin typeface="SymbolPi" panose="02000500070000020004" pitchFamily="2" charset="0"/>
                  </a:rPr>
                  <a:t>c</a:t>
                </a:r>
                <a:r>
                  <a:rPr lang="en-US" baseline="30000" dirty="0">
                    <a:latin typeface="SymbolPi" panose="02000500070000020004" pitchFamily="2" charset="0"/>
                  </a:rPr>
                  <a:t>2 </a:t>
                </a:r>
                <a:r>
                  <a:rPr lang="en-US" dirty="0"/>
                  <a:t>distribution, but with 1 less degree of freedom </a:t>
                </a:r>
                <a:r>
                  <a:rPr lang="en-US" dirty="0">
                    <a:latin typeface="SymbolPi" panose="02000500070000020004" pitchFamily="2" charset="0"/>
                  </a:rPr>
                  <a:t>c</a:t>
                </a:r>
                <a:r>
                  <a:rPr lang="en-US" i="1" baseline="-25000" dirty="0"/>
                  <a:t>n-1</a:t>
                </a:r>
                <a:r>
                  <a:rPr lang="en-US" baseline="30000" dirty="0">
                    <a:latin typeface="SymbolPi" panose="02000500070000020004" pitchFamily="2" charset="0"/>
                  </a:rPr>
                  <a:t>2</a:t>
                </a:r>
                <a:r>
                  <a:rPr lang="en-US" dirty="0"/>
                  <a:t>: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FC8E33-A621-4371-A28C-4A1051F0F0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9800" y="1137003"/>
                <a:ext cx="10515600" cy="5128330"/>
              </a:xfrm>
              <a:blipFill>
                <a:blip r:embed="rId3"/>
                <a:stretch>
                  <a:fillRect l="-1159" t="-202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5">
            <a:extLst>
              <a:ext uri="{FF2B5EF4-FFF2-40B4-BE49-F238E27FC236}">
                <a16:creationId xmlns:a16="http://schemas.microsoft.com/office/drawing/2014/main" id="{04D9DDBA-7196-4401-B189-C8849C2C5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A6C802E-048E-4456-96C4-6CDE756596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917717"/>
              </p:ext>
            </p:extLst>
          </p:nvPr>
        </p:nvGraphicFramePr>
        <p:xfrm>
          <a:off x="4865511" y="2137483"/>
          <a:ext cx="6171726" cy="923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r:id="rId4" imgW="3251200" imgH="482600" progId="Equation.DSMT4">
                  <p:embed/>
                </p:oleObj>
              </mc:Choice>
              <mc:Fallback>
                <p:oleObj r:id="rId4" imgW="3251200" imgH="482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5511" y="2137483"/>
                        <a:ext cx="6171726" cy="9230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D52397D6-C391-48E9-B8C9-15196BCD5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7E4C2C9E-6326-4F1F-8923-CA545DAC4F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33627"/>
              </p:ext>
            </p:extLst>
          </p:nvPr>
        </p:nvGraphicFramePr>
        <p:xfrm>
          <a:off x="3433874" y="4536594"/>
          <a:ext cx="4334934" cy="973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r:id="rId6" imgW="2159000" imgH="482600" progId="Equation.DSMT4">
                  <p:embed/>
                </p:oleObj>
              </mc:Choice>
              <mc:Fallback>
                <p:oleObj r:id="rId6" imgW="2159000" imgH="482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3874" y="4536594"/>
                        <a:ext cx="4334934" cy="9739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83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AB80A-BB8B-4867-AE84-0009CF87F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 to sample variance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114C6-4D8E-435B-8F99-D25E73CBB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SymbolPi" panose="02000500070000020004" pitchFamily="2" charset="0"/>
              </a:rPr>
              <a:t>c</a:t>
            </a:r>
            <a:r>
              <a:rPr lang="en-US" i="1" baseline="-25000" dirty="0"/>
              <a:t>n</a:t>
            </a:r>
            <a:r>
              <a:rPr lang="en-US" baseline="30000" dirty="0">
                <a:latin typeface="SymbolPi" panose="02000500070000020004" pitchFamily="2" charset="0"/>
              </a:rPr>
              <a:t>2</a:t>
            </a:r>
            <a:r>
              <a:rPr lang="en-US" dirty="0"/>
              <a:t> is closely related to the sample variance: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Exercise</a:t>
            </a:r>
            <a:r>
              <a:rPr lang="en-US" dirty="0"/>
              <a:t>: check that  </a:t>
            </a:r>
          </a:p>
          <a:p>
            <a:pPr marL="0" indent="0">
              <a:buNone/>
            </a:pPr>
            <a:r>
              <a:rPr lang="en-US" dirty="0"/>
              <a:t>Note: If we solve for </a:t>
            </a:r>
            <a:r>
              <a:rPr lang="en-US" dirty="0">
                <a:sym typeface="Symbol" panose="05050102010706020507" pitchFamily="18" charset="2"/>
              </a:rPr>
              <a:t>, we can use this to provide a confidence interval or do a hypothesis test for the standard deviation (see section 8.4).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(Reminder that section 8.4 is not a required part of course.)</a:t>
            </a:r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EB5AD9E-D02A-41AA-85A5-BC1B3387C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7373981-4A91-4A70-99FC-BDD7A53927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497307"/>
              </p:ext>
            </p:extLst>
          </p:nvPr>
        </p:nvGraphicFramePr>
        <p:xfrm>
          <a:off x="7456306" y="1162844"/>
          <a:ext cx="4036040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r:id="rId3" imgW="1943100" imgH="635000" progId="Equation.DSMT4">
                  <p:embed/>
                </p:oleObj>
              </mc:Choice>
              <mc:Fallback>
                <p:oleObj r:id="rId3" imgW="1943100" imgH="635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6306" y="1162844"/>
                        <a:ext cx="4036040" cy="1325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55F75DAB-568A-4CF6-AF42-5EEDE9648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1C30441-0C1D-40C4-80FA-195A00AD3C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98274"/>
              </p:ext>
            </p:extLst>
          </p:nvPr>
        </p:nvGraphicFramePr>
        <p:xfrm>
          <a:off x="4302997" y="2649872"/>
          <a:ext cx="3153309" cy="641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r:id="rId5" imgW="1117600" imgH="228600" progId="Equation.DSMT4">
                  <p:embed/>
                </p:oleObj>
              </mc:Choice>
              <mc:Fallback>
                <p:oleObj r:id="rId5" imgW="11176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997" y="2649872"/>
                        <a:ext cx="3153309" cy="6413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036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16099</TotalTime>
  <Words>1100</Words>
  <Application>Microsoft Office PowerPoint</Application>
  <PresentationFormat>Widescreen</PresentationFormat>
  <Paragraphs>91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Giovanni-Book</vt:lpstr>
      <vt:lpstr>Glypha</vt:lpstr>
      <vt:lpstr>Glypha-Bold</vt:lpstr>
      <vt:lpstr>MTMI</vt:lpstr>
      <vt:lpstr>MTSYN</vt:lpstr>
      <vt:lpstr>Symbol</vt:lpstr>
      <vt:lpstr>SymbolPi</vt:lpstr>
      <vt:lpstr>Times New Roman</vt:lpstr>
      <vt:lpstr>Office Theme</vt:lpstr>
      <vt:lpstr>Equation.DSMT4</vt:lpstr>
      <vt:lpstr>7.6 Chi-square Distribution &amp; Statistic 13.2 Chi-squared Goodness-of-fit Tests</vt:lpstr>
      <vt:lpstr>7.6 The Chi-square Distribution And Statistic</vt:lpstr>
      <vt:lpstr>Revisit of Degrees of Freedom</vt:lpstr>
      <vt:lpstr>Definition</vt:lpstr>
      <vt:lpstr>Expectation of Chi-square with n=1</vt:lpstr>
      <vt:lpstr>Expectation and shape of Chi-square with n&gt;1</vt:lpstr>
      <vt:lpstr>PowerPoint Presentation</vt:lpstr>
      <vt:lpstr>Finding chi-square with nonstandard normal</vt:lpstr>
      <vt:lpstr>Connection to sample variance</vt:lpstr>
      <vt:lpstr>PowerPoint Presentation</vt:lpstr>
      <vt:lpstr>13.2 Chi-squared Goodness-of-Fit Tests</vt:lpstr>
      <vt:lpstr>13.2 Chi-squared Goodness-of-Fit Tests</vt:lpstr>
      <vt:lpstr>Complete the test for school absence problem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4.5 Conditional Probability and Independence</dc:title>
  <dc:creator>Ezra Halleck</dc:creator>
  <cp:lastModifiedBy>Ezra Halleck</cp:lastModifiedBy>
  <cp:revision>129</cp:revision>
  <dcterms:created xsi:type="dcterms:W3CDTF">2017-09-26T15:39:33Z</dcterms:created>
  <dcterms:modified xsi:type="dcterms:W3CDTF">2018-05-14T15:53:27Z</dcterms:modified>
</cp:coreProperties>
</file>