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7CFCA-64AE-400D-8ECC-AE53EA35D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8CC5B-0547-4224-9DCC-B72DC6608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F1AC0-82CC-4494-94FC-F95EC148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34BA0-FF52-41FD-8C1F-16187CA0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DEDFD-EE1F-4474-94CE-E0E43502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BA013-61D7-455A-BC14-8910F739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4A683-F4F1-49CD-84B0-E6BBF084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3C667-C47D-4F05-833C-EFAB18FF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C049-ED8E-4BE7-9462-3C0AB49C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D1129-3BED-49AB-B224-286E4BD1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1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864CEA-01D1-42C7-8EEE-CE86E436A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06630-B437-4676-AC97-D1261FB23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A7CC9-4604-46C7-AE1E-CC9F549F4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0E8C5-A0DA-4021-9BF3-BA8E6DC1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F5FC9-9A85-43B4-8D6F-44DF7A79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4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DACA0-F0D1-48E0-88CF-4A3C99DD5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84F99-2D04-4F66-A99C-855D46C68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B0E3D-8F9F-4AA9-A384-15DBA4F6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137E4-CF33-4959-AE1F-9F47D72B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70C01-094A-4BF2-8586-531EFC40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7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A2510-D0D2-4475-858E-F0002179A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4F39D-3B44-43C2-9CB9-08F4DD213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FEEB6-4050-4DE2-8567-37FD70C8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161DA-0F15-4A1C-827B-2068118E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7157D-96E3-4219-8E0F-AFDF927C8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0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CFC84-902A-4C04-89CE-05681C09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B6542-5746-4823-BD36-4B3E719F4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354A9-B498-4F99-8888-F7D76A434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54694-CC58-4EF0-BE43-24B113F18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B8640-D1CC-4FB2-A786-AE0EE9563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FBDC4-4E1B-4DEE-A201-90F3B685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1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90EF-D037-466C-A328-008E2DDCB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6C1EF-3772-4538-A3CA-97F957F6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37BF-A927-4CD3-BE46-8A7F19F77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553D8-F801-4145-81F6-C4FA8DF72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8FF3D-D497-4F7B-B123-CA2E4074E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650B7-965E-47BD-A4CD-E8B2E88BD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1E005F-ACDE-46AA-9E02-3B98BD24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A0B20-4C01-464D-A0FE-ED201699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8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A5D56-907F-4061-810F-960D5B5E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E91191-0535-46DE-858C-C57F69F0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956E45-EEBE-41DC-AE33-085E21B0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75B8E-86BE-40DE-AA42-CD9231D2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2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A9006-99C4-4DEF-94FE-B75E815A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892CB-8B4F-494A-B46A-84610609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A6A00-9ED4-4450-AA1E-9F41E745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41CC-91A1-4FE7-8773-33B6F72F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FFAD3-46C8-4EB8-8E2B-8A9A051E2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F7962-4AF7-48B1-9F0F-8BE39C517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B1D0C-BD1F-4E9D-9585-09CE2F6C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A441B-BAF9-4183-B615-8CFFC061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DB335-17E3-4029-8C52-A3771031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09FC6-2530-4E06-B042-F4CA596CD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0DE2B-057C-456C-A521-FD998BC2E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2FFE9-F51C-412A-BB6B-70716F848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998A3-9827-41B1-9B1F-9B10E7B7B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F076A-53C1-45AA-8F92-3329AAC6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F7CF3-425E-4390-AF08-24639C403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5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15C46-0348-4059-81EC-CA95037DD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25E2F-03E5-4C19-ABA8-C1078B6C3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DB381-4505-458F-AF04-14DE124F1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0A73A-C12F-4830-86DD-D84154B731F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69604-FE31-4E55-9550-F64113DBE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CAA70-8322-4963-B53B-EA5745AB7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0742D-0DAB-4057-92B5-33CC7FD40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3558" y="872198"/>
            <a:ext cx="10939681" cy="1659988"/>
          </a:xfrm>
        </p:spPr>
        <p:txBody>
          <a:bodyPr>
            <a:noAutofit/>
          </a:bodyPr>
          <a:lstStyle/>
          <a:p>
            <a:r>
              <a:rPr lang="en-US" sz="5400" dirty="0"/>
              <a:t>9.4</a:t>
            </a:r>
            <a:r>
              <a:rPr lang="en-US" sz="4400" dirty="0"/>
              <a:t> </a:t>
            </a:r>
            <a:r>
              <a:rPr lang="en-US" dirty="0"/>
              <a:t>Inference about a Population Mean with Unknown SD</a:t>
            </a:r>
            <a:r>
              <a:rPr lang="en-US" sz="4400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203FD-067C-4510-95CB-CB94ED9AF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45435"/>
            <a:ext cx="9144000" cy="1655762"/>
          </a:xfrm>
        </p:spPr>
        <p:txBody>
          <a:bodyPr/>
          <a:lstStyle/>
          <a:p>
            <a:r>
              <a:rPr lang="en-US" dirty="0"/>
              <a:t>MAT 1372 Stat w/ </a:t>
            </a:r>
            <a:r>
              <a:rPr lang="en-US" dirty="0" err="1"/>
              <a:t>Prob</a:t>
            </a:r>
            <a:endParaRPr lang="en-US" dirty="0"/>
          </a:p>
          <a:p>
            <a:r>
              <a:rPr lang="en-US" dirty="0"/>
              <a:t>NYCCT (CUNY)</a:t>
            </a:r>
          </a:p>
          <a:p>
            <a:r>
              <a:rPr lang="en-US" dirty="0"/>
              <a:t>Ezra Halleck</a:t>
            </a:r>
          </a:p>
        </p:txBody>
      </p:sp>
    </p:spTree>
    <p:extLst>
      <p:ext uri="{BB962C8B-B14F-4D97-AF65-F5344CB8AC3E}">
        <p14:creationId xmlns:p14="http://schemas.microsoft.com/office/powerpoint/2010/main" val="210563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13F5A-FCA3-4DDD-9D55-A83987D42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t-distribution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64047-BD4E-464C-8113-44E0905EB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Let S be the distribution for the sample standard deviation </a:t>
            </a:r>
          </a:p>
          <a:p>
            <a:r>
              <a:rPr lang="en-US" dirty="0"/>
              <a:t>The random variable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 the </a:t>
            </a:r>
            <a:r>
              <a:rPr lang="en-US" b="1" dirty="0"/>
              <a:t>t-distribution</a:t>
            </a:r>
            <a:r>
              <a:rPr lang="en-US" dirty="0"/>
              <a:t> with </a:t>
            </a:r>
            <a:r>
              <a:rPr lang="en-US" b="1" i="1" dirty="0"/>
              <a:t>n-1</a:t>
            </a:r>
            <a:r>
              <a:rPr lang="en-US" dirty="0"/>
              <a:t> </a:t>
            </a:r>
            <a:r>
              <a:rPr lang="en-US" b="1" dirty="0"/>
              <a:t>degrees of freedom </a:t>
            </a:r>
            <a:r>
              <a:rPr lang="en-US" dirty="0"/>
              <a:t>(typically, n = #data).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09D609D-E4D1-440C-8B04-309024EB8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CB10621-CC98-472F-9622-A175687D59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859671"/>
              </p:ext>
            </p:extLst>
          </p:nvPr>
        </p:nvGraphicFramePr>
        <p:xfrm>
          <a:off x="4447105" y="2350333"/>
          <a:ext cx="2370282" cy="952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r:id="rId3" imgW="1015559" imgH="406224" progId="Equation.DSMT4">
                  <p:embed/>
                </p:oleObj>
              </mc:Choice>
              <mc:Fallback>
                <p:oleObj r:id="rId3" imgW="1015559" imgH="406224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7105" y="2350333"/>
                        <a:ext cx="2370282" cy="9525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797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D2183B8-E3B7-4372-9F40-E958E40449A0}"/>
              </a:ext>
            </a:extLst>
          </p:cNvPr>
          <p:cNvPicPr/>
          <p:nvPr/>
        </p:nvPicPr>
        <p:blipFill rotWithShape="1">
          <a:blip r:embed="rId2" cstate="print"/>
          <a:srcRect r="10407"/>
          <a:stretch/>
        </p:blipFill>
        <p:spPr bwMode="auto">
          <a:xfrm>
            <a:off x="4709645" y="200037"/>
            <a:ext cx="7482355" cy="645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85E3C00-3BD2-4FD7-B74D-1412155FE069}"/>
              </a:ext>
            </a:extLst>
          </p:cNvPr>
          <p:cNvPicPr/>
          <p:nvPr/>
        </p:nvPicPr>
        <p:blipFill rotWithShape="1">
          <a:blip r:embed="rId2" cstate="print"/>
          <a:srcRect r="10407"/>
          <a:stretch/>
        </p:blipFill>
        <p:spPr bwMode="auto">
          <a:xfrm>
            <a:off x="4709644" y="200037"/>
            <a:ext cx="7482355" cy="645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7ADC8F2-A50F-4C74-A357-196E728B3160}"/>
              </a:ext>
            </a:extLst>
          </p:cNvPr>
          <p:cNvPicPr/>
          <p:nvPr/>
        </p:nvPicPr>
        <p:blipFill rotWithShape="1">
          <a:blip r:embed="rId2" cstate="print"/>
          <a:srcRect l="51566" r="10407" b="64502"/>
          <a:stretch/>
        </p:blipFill>
        <p:spPr bwMode="auto">
          <a:xfrm>
            <a:off x="308947" y="1837088"/>
            <a:ext cx="4400698" cy="3900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B39572B-081D-4B56-8FF8-74C02F2DB8B5}"/>
              </a:ext>
            </a:extLst>
          </p:cNvPr>
          <p:cNvSpPr/>
          <p:nvPr/>
        </p:nvSpPr>
        <p:spPr>
          <a:xfrm>
            <a:off x="308947" y="412955"/>
            <a:ext cx="7903068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t-distribution is similar to normal distribution except that it is flatter (more in the tails). 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degrees of freedom (#data points − 1) increases, the distribution gets closer to normal dist.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051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2D038-457C-40DC-A036-1CD3E75B5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Using the t-distribution for hypothesis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72017-2D8E-4B29-B1F8-D242D4CAD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106" y="1343818"/>
            <a:ext cx="1070978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As with z test (known standard deviation), there are 2 &amp; 1 tail versions. </a:t>
            </a:r>
          </a:p>
          <a:p>
            <a:r>
              <a:rPr lang="en-US" dirty="0"/>
              <a:t>Recall that </a:t>
            </a:r>
            <a:r>
              <a:rPr lang="en-US" i="1" dirty="0"/>
              <a:t>p </a:t>
            </a:r>
            <a:r>
              <a:rPr lang="en-US" dirty="0"/>
              <a:t>value is probability that a value of TS at least as large as the one obtained would have occurred if H</a:t>
            </a:r>
            <a:r>
              <a:rPr lang="en-US" baseline="-25000" dirty="0"/>
              <a:t>0 </a:t>
            </a:r>
            <a:r>
              <a:rPr lang="en-US" dirty="0"/>
              <a:t>were true.</a:t>
            </a:r>
          </a:p>
          <a:p>
            <a:r>
              <a:rPr lang="en-US" dirty="0"/>
              <a:t>To find the p value using the excel function “</a:t>
            </a:r>
            <a:r>
              <a:rPr lang="en-US" dirty="0" err="1"/>
              <a:t>t.dist</a:t>
            </a:r>
            <a:r>
              <a:rPr lang="en-US" dirty="0"/>
              <a:t>”, there are 3 inputs: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d.o.f</a:t>
            </a:r>
            <a:r>
              <a:rPr lang="en-US" dirty="0"/>
              <a:t>. = n-1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 # of tails. If H</a:t>
            </a:r>
            <a:r>
              <a:rPr lang="en-US" baseline="-25000" dirty="0"/>
              <a:t>0 </a:t>
            </a:r>
            <a:r>
              <a:rPr lang="en-US" dirty="0"/>
              <a:t>is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dirty="0"/>
              <a:t>equality, then input 2;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dirty="0"/>
              <a:t>an inequality, then input 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5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BAA9532-A7E4-4AC2-9231-EBAB49639E93}"/>
              </a:ext>
            </a:extLst>
          </p:cNvPr>
          <p:cNvSpPr/>
          <p:nvPr/>
        </p:nvSpPr>
        <p:spPr>
          <a:xfrm>
            <a:off x="752168" y="403805"/>
            <a:ext cx="1128251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9.4.2. A fast-food establishment has been averaging about $2000 of business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per weekday. To see whether business is changing due to a deteriorating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economy (which may or may not be good for the fast-food industry),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management studies the sales figures for the next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8 days: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2050, 2212, 1880, 2121, 2205, 2018, 1980, 2188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F38000"/>
              </a:buClr>
              <a:buFont typeface="Glypha-Bold"/>
              <a:buAutoNum type="alphaLcParenBoth"/>
            </a:pP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What are the null and the alternative hypotheses?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Glypha-Bold"/>
            </a:endParaRPr>
          </a:p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Giovanni-Book"/>
                <a:ea typeface="Calibri" panose="020F0502020204030204" pitchFamily="34" charset="0"/>
                <a:cs typeface="Giovanni-Book"/>
              </a:rPr>
              <a:t>H</a:t>
            </a:r>
            <a:r>
              <a:rPr lang="en-US" sz="1050" baseline="-25000" dirty="0">
                <a:latin typeface="Giovanni-Book"/>
                <a:ea typeface="Calibri" panose="020F0502020204030204" pitchFamily="34" charset="0"/>
                <a:cs typeface="Giovanni-Book"/>
              </a:rPr>
              <a:t>0</a:t>
            </a:r>
            <a:r>
              <a:rPr lang="en-US" sz="2800" dirty="0">
                <a:latin typeface="Giovanni-Book"/>
                <a:ea typeface="Calibri" panose="020F0502020204030204" pitchFamily="34" charset="0"/>
                <a:cs typeface="Giovanni-Book"/>
              </a:rPr>
              <a:t>: μ=2000, H</a:t>
            </a:r>
            <a:r>
              <a:rPr lang="en-US" sz="1050" baseline="-25000" dirty="0">
                <a:latin typeface="Giovanni-Book"/>
                <a:ea typeface="Calibri" panose="020F0502020204030204" pitchFamily="34" charset="0"/>
                <a:cs typeface="Giovanni-Book"/>
              </a:rPr>
              <a:t>1</a:t>
            </a:r>
            <a:r>
              <a:rPr lang="en-US" sz="2800" dirty="0">
                <a:latin typeface="Giovanni-Book"/>
                <a:ea typeface="Calibri" panose="020F0502020204030204" pitchFamily="34" charset="0"/>
                <a:cs typeface="Giovanni-Book"/>
              </a:rPr>
              <a:t>: μ≠2000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Find the </a:t>
            </a:r>
            <a:r>
              <a:rPr lang="en-US" sz="28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p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value. 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(c)</a:t>
            </a:r>
            <a:r>
              <a:rPr lang="en-US" sz="3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Are the data significant enough, at the 5 percent level, to </a:t>
            </a:r>
            <a:r>
              <a:rPr lang="en-US" sz="2800" dirty="0" smtClean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prove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that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 change has occurred?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(d)</a:t>
            </a:r>
            <a:r>
              <a:rPr lang="en-US" sz="3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What about at the 10 percent level?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80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BAA9532-A7E4-4AC2-9231-EBAB49639E93}"/>
              </a:ext>
            </a:extLst>
          </p:cNvPr>
          <p:cNvSpPr/>
          <p:nvPr/>
        </p:nvSpPr>
        <p:spPr>
          <a:xfrm>
            <a:off x="752168" y="403805"/>
            <a:ext cx="1128251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9.4.2. A fast-food establishment has been averaging about $2000 of business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per weekday. To see whether business is changing due to a deteriorating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economy (which may or may not be good for the fast-food industry),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management studies the sales figures for the next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8 days: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2050, 2212, 1880, 2121, 2205, 2018, 1980, 2188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Find the </a:t>
            </a:r>
            <a:r>
              <a:rPr lang="en-US" sz="28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p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value. (see excel file for details</a:t>
            </a:r>
            <a:r>
              <a:rPr lang="en-US" sz="2800" dirty="0" smtClean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).</a:t>
            </a: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Find sample mean and standard deviation.</a:t>
            </a: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Into </a:t>
            </a:r>
            <a:r>
              <a:rPr lang="en-US" sz="2800" dirty="0" err="1" smtClean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t.dist</a:t>
            </a:r>
            <a:r>
              <a:rPr lang="en-US" sz="2800" dirty="0" smtClean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: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input TS (sample mean), </a:t>
            </a:r>
            <a:r>
              <a:rPr lang="en-US" sz="2400" dirty="0" err="1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d.o.f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. (7) and the number of tails (2).</a:t>
            </a: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 p value is 9.6%.</a:t>
            </a:r>
          </a:p>
          <a:p>
            <a:r>
              <a:rPr lang="en-US" sz="2800" dirty="0">
                <a:solidFill>
                  <a:srgbClr val="000000"/>
                </a:solidFill>
                <a:latin typeface="SymbolPi" panose="02000500070000020004" pitchFamily="2" charset="0"/>
                <a:ea typeface="Calibri" panose="020F0502020204030204" pitchFamily="34" charset="0"/>
                <a:cs typeface="Glypha"/>
              </a:rPr>
              <a:t>\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we do </a:t>
            </a:r>
            <a:r>
              <a:rPr lang="en-US" sz="2800" b="1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not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reject </a:t>
            </a:r>
            <a:r>
              <a:rPr lang="en-US" sz="28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lypha"/>
              </a:rPr>
              <a:t>H</a:t>
            </a:r>
            <a:r>
              <a:rPr lang="en-US" sz="2800" baseline="-250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lypha"/>
              </a:rPr>
              <a:t>0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at 5% significance level, but </a:t>
            </a:r>
            <a:r>
              <a:rPr lang="en-US" sz="2800" b="1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do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at 10% level.</a:t>
            </a:r>
            <a:r>
              <a:rPr lang="en-US" sz="1050" baseline="-25000" dirty="0">
                <a:latin typeface="Giovanni-Book"/>
                <a:ea typeface="Calibri" panose="020F0502020204030204" pitchFamily="34" charset="0"/>
                <a:cs typeface="Giovanni-Book"/>
              </a:rPr>
              <a:t> 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58A8F7-53AB-491A-9092-185CBCE1143E}"/>
              </a:ext>
            </a:extLst>
          </p:cNvPr>
          <p:cNvSpPr/>
          <p:nvPr/>
        </p:nvSpPr>
        <p:spPr>
          <a:xfrm>
            <a:off x="628651" y="601489"/>
            <a:ext cx="109117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9.4.4.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#lunches served daily at a school cafeteria last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year was normally distributed with mean 300. The menu has been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changed this year to healthier foods, and the administration wants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to test the hypothesis that the mean number of lunches sold is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unchanged. A sample of 12 days yielded the following number of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lunches sold: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312, 284, 281, 295, 306, 273, 264, 258, 301, 277, 280, 275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the hypothesis that the mean is unchanged rejected at the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Both"/>
            </a:pP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10 percent </a:t>
            </a:r>
            <a:r>
              <a:rPr lang="en-US" sz="2800" b="1" dirty="0"/>
              <a:t>(b) </a:t>
            </a:r>
            <a:r>
              <a:rPr lang="en-US" sz="2800" dirty="0"/>
              <a:t>5 percent </a:t>
            </a:r>
            <a:r>
              <a:rPr lang="en-US" sz="2800" b="1" dirty="0"/>
              <a:t>(c) </a:t>
            </a:r>
            <a:r>
              <a:rPr lang="en-US" sz="2800" dirty="0"/>
              <a:t>1 percent levels of significance?</a:t>
            </a:r>
          </a:p>
          <a:p>
            <a:pPr marL="457200" indent="-457200">
              <a:buAutoNum type="alphaLcParenBoth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38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7DFED5-C6B8-48FD-A159-523D6EEEE697}"/>
              </a:ext>
            </a:extLst>
          </p:cNvPr>
          <p:cNvSpPr/>
          <p:nvPr/>
        </p:nvSpPr>
        <p:spPr>
          <a:xfrm>
            <a:off x="614515" y="535206"/>
            <a:ext cx="11007213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9.4.14.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 manufacturer claims that the mean lifetime of the batteries it produces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at least 250 hours of use. A sample of 20 batteries is: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237, 254, 255, 239, 244, 248, 252, 255, 233, 259, 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236, 232, 243, 261, 255, 245, 248, 243, 238, 246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(a)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Are these data consistent, at the 5 percent level, with the claim of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 manufacturer?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What about at the 1 percent level?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Since the p value is 3%, we can reject the claim of the manufacturer at the 5% level but not at the 1% level.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15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15674</TotalTime>
  <Words>684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Calibri</vt:lpstr>
      <vt:lpstr>Calibri Light</vt:lpstr>
      <vt:lpstr>Giovanni-Book</vt:lpstr>
      <vt:lpstr>Giovanni-BookItalic</vt:lpstr>
      <vt:lpstr>Glypha</vt:lpstr>
      <vt:lpstr>Glypha-Bold</vt:lpstr>
      <vt:lpstr>SymbolPi</vt:lpstr>
      <vt:lpstr>Times New Roman</vt:lpstr>
      <vt:lpstr>Office Theme</vt:lpstr>
      <vt:lpstr>Equation.DSMT4</vt:lpstr>
      <vt:lpstr>9.4 Inference about a Population Mean with Unknown SD </vt:lpstr>
      <vt:lpstr>Definition of t-distribution</vt:lpstr>
      <vt:lpstr>PowerPoint Presentation</vt:lpstr>
      <vt:lpstr>Using the t-distribution for hypothesis testing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 Conditional Probability and Independence</dc:title>
  <dc:creator>Ezra Halleck</dc:creator>
  <cp:lastModifiedBy>Ezra Halleck</cp:lastModifiedBy>
  <cp:revision>106</cp:revision>
  <dcterms:created xsi:type="dcterms:W3CDTF">2017-09-26T15:39:33Z</dcterms:created>
  <dcterms:modified xsi:type="dcterms:W3CDTF">2018-11-29T18:52:36Z</dcterms:modified>
</cp:coreProperties>
</file>