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CFCA-64AE-400D-8ECC-AE53EA35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8CC5B-0547-4224-9DCC-B72DC660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F1AC0-82CC-4494-94FC-F95EC148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4BA0-FF52-41FD-8C1F-16187CA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EDFD-EE1F-4474-94CE-E0E43502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A013-61D7-455A-BC14-8910F739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A683-F4F1-49CD-84B0-E6BBF084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C667-C47D-4F05-833C-EFAB18F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C049-ED8E-4BE7-9462-3C0AB49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129-3BED-49AB-B224-286E4BD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64CEA-01D1-42C7-8EEE-CE86E436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06630-B437-4676-AC97-D1261FB2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7CC9-4604-46C7-AE1E-CC9F549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E8C5-A0DA-4021-9BF3-BA8E6DC1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5FC9-9A85-43B4-8D6F-44DF7A7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ACA0-F0D1-48E0-88CF-4A3C99DD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4F99-2D04-4F66-A99C-855D46C6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0E3D-8F9F-4AA9-A384-15DBA4F6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7E4-CF33-4959-AE1F-9F47D72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0C01-094A-4BF2-8586-531EFC40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2510-D0D2-4475-858E-F0002179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F39D-3B44-43C2-9CB9-08F4DD21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EEB6-4050-4DE2-8567-37FD70C8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1DA-0F15-4A1C-827B-2068118E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157D-96E3-4219-8E0F-AFDF927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FC84-902A-4C04-89CE-05681C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6542-5746-4823-BD36-4B3E719F4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354A9-B498-4F99-8888-F7D76A43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4694-CC58-4EF0-BE43-24B113F1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8640-D1CC-4FB2-A786-AE0EE956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FBDC4-4E1B-4DEE-A201-90F3B685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0EF-D037-466C-A328-008E2DDC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6C1EF-3772-4538-A3CA-97F957F6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7BF-A927-4CD3-BE46-8A7F19F7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553D8-F801-4145-81F6-C4FA8DF7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8FF3D-D497-4F7B-B123-CA2E4074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650B7-965E-47BD-A4CD-E8B2E88B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E005F-ACDE-46AA-9E02-3B98BD24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A0B20-4C01-464D-A0FE-ED201699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5D56-907F-4061-810F-960D5B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91191-0535-46DE-858C-C57F69F0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56E45-EEBE-41DC-AE33-085E21B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75B8E-86BE-40DE-AA42-CD9231D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A9006-99C4-4DEF-94FE-B75E81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892CB-8B4F-494A-B46A-8461060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A6A00-9ED4-4450-AA1E-9F41E745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41CC-91A1-4FE7-8773-33B6F72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AD3-46C8-4EB8-8E2B-8A9A051E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F7962-4AF7-48B1-9F0F-8BE39C5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B1D0C-BD1F-4E9D-9585-09CE2F6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441B-BAF9-4183-B615-8CFFC061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B335-17E3-4029-8C52-A3771031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9FC6-2530-4E06-B042-F4CA596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0DE2B-057C-456C-A521-FD998BC2E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2FFE9-F51C-412A-BB6B-70716F84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998A3-9827-41B1-9B1F-9B10E7B7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076A-53C1-45AA-8F92-3329AAC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F7CF3-425E-4390-AF08-24639C40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15C46-0348-4059-81EC-CA95037D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5E2F-03E5-4C19-ABA8-C1078B6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B381-4505-458F-AF04-14DE124F1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A73A-C12F-4830-86DD-D84154B731F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69604-FE31-4E55-9550-F64113DB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AA70-8322-4963-B53B-EA5745AB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eiger_count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Standard_deviat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742D-0DAB-4057-92B5-33CC7FD40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558" y="872198"/>
            <a:ext cx="10939681" cy="1659988"/>
          </a:xfrm>
        </p:spPr>
        <p:txBody>
          <a:bodyPr>
            <a:noAutofit/>
          </a:bodyPr>
          <a:lstStyle/>
          <a:p>
            <a:r>
              <a:rPr lang="en-US" sz="4400" dirty="0"/>
              <a:t>9.2 Hypothesis Tests and Significance Levels</a:t>
            </a:r>
            <a:br>
              <a:rPr lang="en-US" sz="4400" dirty="0"/>
            </a:br>
            <a:r>
              <a:rPr lang="en-US" sz="4400" dirty="0"/>
              <a:t>9.3 p-values, Known </a:t>
            </a:r>
            <a:r>
              <a:rPr lang="en-US" sz="4400" dirty="0">
                <a:sym typeface="Symbol" panose="05050102010706020507" pitchFamily="18" charset="2"/>
              </a:rPr>
              <a:t> </a:t>
            </a:r>
            <a:r>
              <a:rPr lang="en-US" sz="4400" dirty="0"/>
              <a:t>&amp; 2-tail rejection region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203FD-067C-4510-95CB-CB94ED9A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5435"/>
            <a:ext cx="9144000" cy="1655762"/>
          </a:xfrm>
        </p:spPr>
        <p:txBody>
          <a:bodyPr/>
          <a:lstStyle/>
          <a:p>
            <a:r>
              <a:rPr lang="en-US" dirty="0"/>
              <a:t>MAT 1372 Stat w/ </a:t>
            </a:r>
            <a:r>
              <a:rPr lang="en-US" dirty="0" err="1"/>
              <a:t>Prob</a:t>
            </a:r>
            <a:endParaRPr lang="en-US" dirty="0"/>
          </a:p>
          <a:p>
            <a:r>
              <a:rPr lang="en-US" dirty="0"/>
              <a:t>NYCCT (CUNY)</a:t>
            </a:r>
          </a:p>
          <a:p>
            <a:r>
              <a:rPr lang="en-US" dirty="0"/>
              <a:t>Ezra Halleck</a:t>
            </a:r>
          </a:p>
        </p:txBody>
      </p:sp>
    </p:spTree>
    <p:extLst>
      <p:ext uri="{BB962C8B-B14F-4D97-AF65-F5344CB8AC3E}">
        <p14:creationId xmlns:p14="http://schemas.microsoft.com/office/powerpoint/2010/main" val="210563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FA224-FAD9-4D63-A638-128AFEDD7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0242" cy="1325563"/>
          </a:xfrm>
        </p:spPr>
        <p:txBody>
          <a:bodyPr>
            <a:normAutofit/>
          </a:bodyPr>
          <a:lstStyle/>
          <a:p>
            <a:r>
              <a:rPr lang="en-US" dirty="0"/>
              <a:t>Radioactive suitcase </a:t>
            </a:r>
            <a:r>
              <a:rPr lang="en-US" sz="3600" dirty="0"/>
              <a:t>(Example from Wikipedia)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BA50D-34F5-4B6B-BDC8-0C64FC9EE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Determine whether a suitcase contains some radioactive material. Placed under a </a:t>
            </a:r>
            <a:r>
              <a:rPr lang="en-US" u="sng" dirty="0">
                <a:hlinkClick r:id="rId2"/>
              </a:rPr>
              <a:t>Geiger counter</a:t>
            </a:r>
            <a:r>
              <a:rPr lang="en-US" dirty="0"/>
              <a:t>, it produces 10 counts per minute.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n-US" dirty="0"/>
              <a:t> is that no radioactive material is in the suitcase and that all measured counts are due to ambient radioactivity typical of the surrounding air and harmless objects. </a:t>
            </a:r>
          </a:p>
          <a:p>
            <a:pPr marL="0" indent="0">
              <a:buNone/>
            </a:pPr>
            <a:r>
              <a:rPr lang="en-US" dirty="0"/>
              <a:t>We calculate how likely it is that we would observe 10 counts per minute if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0 </a:t>
            </a:r>
            <a:r>
              <a:rPr lang="en-US" dirty="0"/>
              <a:t>were true.</a:t>
            </a:r>
          </a:p>
        </p:txBody>
      </p:sp>
    </p:spTree>
    <p:extLst>
      <p:ext uri="{BB962C8B-B14F-4D97-AF65-F5344CB8AC3E}">
        <p14:creationId xmlns:p14="http://schemas.microsoft.com/office/powerpoint/2010/main" val="385798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E4908-2674-4CA8-9DEF-A7E1BA000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704"/>
            <a:ext cx="10515600" cy="1325563"/>
          </a:xfrm>
        </p:spPr>
        <p:txBody>
          <a:bodyPr/>
          <a:lstStyle/>
          <a:p>
            <a:r>
              <a:rPr lang="en-US" dirty="0"/>
              <a:t>Radioactive suitcase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448BC0-EE2E-47F3-8EFE-4E899B8005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30267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If </a:t>
                </a:r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</a:t>
                </a:r>
                <a:r>
                  <a:rPr lang="en-US" baseline="-25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</a:t>
                </a:r>
                <a:r>
                  <a:rPr lang="en-US" dirty="0"/>
                  <a:t> predicts on average 9 counts per minute and a </a:t>
                </a:r>
                <a:r>
                  <a:rPr lang="en-US" u="sng" dirty="0">
                    <a:hlinkClick r:id="rId2"/>
                  </a:rPr>
                  <a:t>standard deviation</a:t>
                </a:r>
                <a:r>
                  <a:rPr lang="en-US" dirty="0"/>
                  <a:t> of 1 count per minute, then the suitcase is compatible with </a:t>
                </a:r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</a:t>
                </a:r>
                <a:r>
                  <a:rPr lang="en-US" baseline="-25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</a:t>
                </a:r>
              </a:p>
              <a:p>
                <a:pPr marL="0" indent="0">
                  <a:buNone/>
                </a:pPr>
                <a:r>
                  <a:rPr lang="en-US" dirty="0"/>
                  <a:t>(this does not guarantee that there is no radioactive material, just that we don't have enough evidence to suggest there is)</a:t>
                </a:r>
              </a:p>
              <a:p>
                <a:pPr marL="0" indent="0">
                  <a:buNone/>
                </a:pPr>
                <a:r>
                  <a:rPr lang="en-US" dirty="0"/>
                  <a:t>On the other hand, if </a:t>
                </a:r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</a:t>
                </a:r>
                <a:r>
                  <a:rPr lang="en-US" baseline="-25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</a:t>
                </a:r>
                <a:r>
                  <a:rPr lang="en-US" dirty="0"/>
                  <a:t> predicts 6 counts per minute &amp;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count per minute, then the suitcase is not compatible with </a:t>
                </a:r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</a:t>
                </a:r>
                <a:r>
                  <a:rPr lang="en-US" baseline="-25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</a:t>
                </a:r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r>
                  <a:rPr lang="en-US" dirty="0"/>
                  <a:t>So there are likely other factors responsible to produce the measurements [like the presence of radioactive materials].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448BC0-EE2E-47F3-8EFE-4E899B8005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30267"/>
                <a:ext cx="10515600" cy="4351338"/>
              </a:xfrm>
              <a:blipFill>
                <a:blip r:embed="rId3"/>
                <a:stretch>
                  <a:fillRect l="-1217" t="-2241" r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0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44CD5-76C9-4CEC-8570-CACAF7EED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95" y="365125"/>
            <a:ext cx="10631905" cy="1325563"/>
          </a:xfrm>
        </p:spPr>
        <p:txBody>
          <a:bodyPr/>
          <a:lstStyle/>
          <a:p>
            <a:r>
              <a:rPr lang="en-US" dirty="0"/>
              <a:t>9.3 p-values, Known </a:t>
            </a:r>
            <a:r>
              <a:rPr lang="en-US" dirty="0">
                <a:sym typeface="Symbol" panose="05050102010706020507" pitchFamily="18" charset="2"/>
              </a:rPr>
              <a:t> </a:t>
            </a:r>
            <a:r>
              <a:rPr lang="en-US" dirty="0"/>
              <a:t>&amp; 2-tail rejection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D79E4-838F-4F49-BCAD-98A99DA47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The </a:t>
            </a:r>
            <a:r>
              <a:rPr lang="en-US" dirty="0"/>
              <a:t>p-value</a:t>
            </a:r>
            <a:r>
              <a:rPr lang="en-US" i="1" dirty="0"/>
              <a:t> is smallest significance level at which the data lead to rejection of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i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If H</a:t>
            </a:r>
            <a:r>
              <a:rPr lang="en-US" baseline="-25000" dirty="0"/>
              <a:t>0</a:t>
            </a:r>
            <a:r>
              <a:rPr lang="en-US" dirty="0"/>
              <a:t> is true, the p-value gives the probability that data as or more unsupportive of H</a:t>
            </a:r>
            <a:r>
              <a:rPr lang="en-US" baseline="-25000" dirty="0"/>
              <a:t>0</a:t>
            </a:r>
            <a:r>
              <a:rPr lang="en-US" dirty="0"/>
              <a:t> as those observed will occur.</a:t>
            </a:r>
          </a:p>
          <a:p>
            <a:pPr marL="0" indent="0">
              <a:buNone/>
            </a:pPr>
            <a:r>
              <a:rPr lang="en-US" dirty="0"/>
              <a:t>A small p-value (say, 0.05 or less) is a strong indicator that H</a:t>
            </a:r>
            <a:r>
              <a:rPr lang="en-US" baseline="-25000" dirty="0"/>
              <a:t>0</a:t>
            </a:r>
            <a:r>
              <a:rPr lang="en-US" dirty="0"/>
              <a:t> false.</a:t>
            </a:r>
          </a:p>
          <a:p>
            <a:pPr marL="0" indent="0">
              <a:buNone/>
            </a:pPr>
            <a:r>
              <a:rPr lang="en-US" dirty="0"/>
              <a:t>The smaller the p value, the greater the evidence for the falsity of H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7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D7ED5-1E2B-4618-91C8-AEA28D504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the rejection region 2-tailed?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4CBFD-132E-4157-A17B-CA1714E59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cases where H</a:t>
            </a:r>
            <a:r>
              <a:rPr lang="en-US" baseline="-25000" dirty="0"/>
              <a:t>0 </a:t>
            </a:r>
            <a:r>
              <a:rPr lang="en-US" dirty="0"/>
              <a:t>is an equality, </a:t>
            </a:r>
          </a:p>
          <a:p>
            <a:r>
              <a:rPr lang="en-US" dirty="0"/>
              <a:t>then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is a 2-sided inequality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and </a:t>
            </a:r>
            <a:r>
              <a:rPr lang="en-US" dirty="0"/>
              <a:t>the rejection region will be a union of a left and right tail.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13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E8E661-A606-4737-B36D-534FD0B354AC}"/>
              </a:ext>
            </a:extLst>
          </p:cNvPr>
          <p:cNvSpPr/>
          <p:nvPr/>
        </p:nvSpPr>
        <p:spPr>
          <a:xfrm>
            <a:off x="385011" y="428906"/>
            <a:ext cx="111011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9.3.2.</a:t>
            </a:r>
            <a:r>
              <a:rPr lang="en-US" sz="2800" dirty="0"/>
              <a:t> A previous sampling of fish in Lake Michigan indicated that the</a:t>
            </a:r>
          </a:p>
          <a:p>
            <a:r>
              <a:rPr lang="en-US" sz="2800" dirty="0"/>
              <a:t>polychlorinated biphenyl (PCB) concentration per fish was </a:t>
            </a:r>
            <a:r>
              <a:rPr lang="en-US" sz="2800" dirty="0">
                <a:sym typeface="Symbol" panose="05050102010706020507" pitchFamily="18" charset="2"/>
              </a:rPr>
              <a:t> =</a:t>
            </a:r>
            <a:r>
              <a:rPr lang="en-US" sz="2800" dirty="0"/>
              <a:t> 11.2 parts</a:t>
            </a:r>
          </a:p>
          <a:p>
            <a:r>
              <a:rPr lang="en-US" sz="2800" dirty="0"/>
              <a:t>per million (ppm) with </a:t>
            </a:r>
            <a:r>
              <a:rPr lang="en-US" sz="2800" dirty="0">
                <a:sym typeface="Symbol" panose="05050102010706020507" pitchFamily="18" charset="2"/>
              </a:rPr>
              <a:t> =</a:t>
            </a:r>
            <a:r>
              <a:rPr lang="en-US" sz="2800" dirty="0"/>
              <a:t> 2 ppm.</a:t>
            </a:r>
          </a:p>
          <a:p>
            <a:r>
              <a:rPr lang="en-US" sz="2800" dirty="0"/>
              <a:t>A new random sample of 10 fish has the following concentrations (in ppm):</a:t>
            </a:r>
          </a:p>
          <a:p>
            <a:pPr algn="ctr"/>
            <a:r>
              <a:rPr lang="en-US" sz="2800" dirty="0"/>
              <a:t>11.5, 12.0, 11.6, 11.8, 10.4, 10.8, 12.2, 11.9, 12.4, 12.6</a:t>
            </a:r>
          </a:p>
          <a:p>
            <a:r>
              <a:rPr lang="en-US" sz="2800" dirty="0"/>
              <a:t>Assume that </a:t>
            </a:r>
            <a:r>
              <a:rPr lang="en-US" sz="2800" dirty="0">
                <a:sym typeface="Symbol" panose="05050102010706020507" pitchFamily="18" charset="2"/>
              </a:rPr>
              <a:t> is still</a:t>
            </a:r>
            <a:r>
              <a:rPr lang="en-US" sz="2800" dirty="0"/>
              <a:t> 2 ppm.</a:t>
            </a:r>
          </a:p>
          <a:p>
            <a:r>
              <a:rPr lang="en-US" sz="2800" dirty="0"/>
              <a:t>Test the hypothesis </a:t>
            </a:r>
            <a:r>
              <a:rPr lang="en-US" sz="2800" i="1" dirty="0"/>
              <a:t>H</a:t>
            </a:r>
            <a:r>
              <a:rPr lang="en-US" sz="2800" baseline="-25000" dirty="0"/>
              <a:t>0</a:t>
            </a:r>
            <a:r>
              <a:rPr lang="en-US" sz="2800" dirty="0"/>
              <a:t> that the mean PCB concentration has remained unchanged at 11.2 ppm. Use </a:t>
            </a:r>
            <a:r>
              <a:rPr lang="en-US" sz="2800" dirty="0">
                <a:sym typeface="Symbol" panose="05050102010706020507" pitchFamily="18" charset="2"/>
              </a:rPr>
              <a:t> = </a:t>
            </a:r>
            <a:r>
              <a:rPr lang="en-US" sz="2800" dirty="0"/>
              <a:t>5%.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28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4AD1B-5BD0-4864-8823-3534CD1E7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80"/>
            <a:ext cx="10515600" cy="1325563"/>
          </a:xfrm>
        </p:spPr>
        <p:txBody>
          <a:bodyPr/>
          <a:lstStyle/>
          <a:p>
            <a:r>
              <a:rPr lang="en-US" b="1" dirty="0"/>
              <a:t>9.3.2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B31E2-43F7-490F-B6D4-A619E8BB5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1253330"/>
            <a:ext cx="11506200" cy="50103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is an example of a 2-tailed problem and</a:t>
            </a:r>
            <a:r>
              <a:rPr lang="en-US" i="1" dirty="0"/>
              <a:t> H</a:t>
            </a:r>
            <a:r>
              <a:rPr lang="en-US" i="1" baseline="-25000" dirty="0"/>
              <a:t>0</a:t>
            </a:r>
            <a:r>
              <a:rPr lang="en-US" dirty="0"/>
              <a:t> is μ = 11.2.</a:t>
            </a:r>
          </a:p>
          <a:p>
            <a:r>
              <a:rPr lang="en-US" dirty="0"/>
              <a:t>In the accompanying Excel file we see that the sample mean</a:t>
            </a:r>
          </a:p>
          <a:p>
            <a:r>
              <a:rPr lang="en-US" dirty="0"/>
              <a:t>To continue we need to standardize. Recall that</a:t>
            </a:r>
          </a:p>
          <a:p>
            <a:endParaRPr lang="en-US" dirty="0"/>
          </a:p>
          <a:p>
            <a:r>
              <a:rPr lang="en-US" dirty="0"/>
              <a:t>So					and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p-value is double the complement of the probability of this z score. </a:t>
            </a:r>
          </a:p>
          <a:p>
            <a:r>
              <a:rPr lang="en-US" dirty="0"/>
              <a:t>To find it we use 2*(1-NORM.S.DIST(.825)) </a:t>
            </a:r>
            <a:r>
              <a:rPr lang="en-US" dirty="0">
                <a:latin typeface="SymbolPi" panose="02000500070000020004" pitchFamily="2" charset="0"/>
              </a:rPr>
              <a:t>»</a:t>
            </a:r>
            <a:r>
              <a:rPr lang="en-US" dirty="0"/>
              <a:t> 41%</a:t>
            </a:r>
          </a:p>
          <a:p>
            <a:r>
              <a:rPr lang="en-US" dirty="0"/>
              <a:t>For α=5%, and in fact even for α=10%, we do not reject </a:t>
            </a:r>
            <a:r>
              <a:rPr lang="en-US" i="1" dirty="0"/>
              <a:t>H</a:t>
            </a:r>
            <a:r>
              <a:rPr lang="en-US" i="1" baseline="-25000" dirty="0"/>
              <a:t>0</a:t>
            </a:r>
            <a:r>
              <a:rPr lang="en-US" dirty="0"/>
              <a:t>.</a:t>
            </a:r>
          </a:p>
          <a:p>
            <a:r>
              <a:rPr lang="en-US" dirty="0"/>
              <a:t>Our sample mean is too close to claimed mean for us to question its validity.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7D88877-2C25-48C9-A27A-C4597B779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40A07D3-2376-48B0-B3FC-9E9B64337E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477062"/>
              </p:ext>
            </p:extLst>
          </p:nvPr>
        </p:nvGraphicFramePr>
        <p:xfrm>
          <a:off x="9571370" y="1713037"/>
          <a:ext cx="1253614" cy="399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r:id="rId3" imgW="660113" imgH="203112" progId="Equation.DSMT4">
                  <p:embed/>
                </p:oleObj>
              </mc:Choice>
              <mc:Fallback>
                <p:oleObj r:id="rId3" imgW="660113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1370" y="1713037"/>
                        <a:ext cx="1253614" cy="39970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1">
            <a:extLst>
              <a:ext uri="{FF2B5EF4-FFF2-40B4-BE49-F238E27FC236}">
                <a16:creationId xmlns:a16="http://schemas.microsoft.com/office/drawing/2014/main" id="{0AD2F463-3FD2-4149-9F5C-2B88D10B2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6862846-31A2-4229-A167-74DE097D47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106278"/>
              </p:ext>
            </p:extLst>
          </p:nvPr>
        </p:nvGraphicFramePr>
        <p:xfrm>
          <a:off x="7786431" y="2145234"/>
          <a:ext cx="2022052" cy="523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r:id="rId5" imgW="1066800" imgH="279400" progId="Equation.DSMT4">
                  <p:embed/>
                </p:oleObj>
              </mc:Choice>
              <mc:Fallback>
                <p:oleObj r:id="rId5" imgW="1066800" imgH="279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6431" y="2145234"/>
                        <a:ext cx="2022052" cy="523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3">
            <a:extLst>
              <a:ext uri="{FF2B5EF4-FFF2-40B4-BE49-F238E27FC236}">
                <a16:creationId xmlns:a16="http://schemas.microsoft.com/office/drawing/2014/main" id="{6BBE729B-E4E4-4BF3-99A6-E27B62420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592" y="3428999"/>
            <a:ext cx="263530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C82853D-0E10-47B2-97DC-3356EA7B5B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253297"/>
              </p:ext>
            </p:extLst>
          </p:nvPr>
        </p:nvGraphicFramePr>
        <p:xfrm>
          <a:off x="1430592" y="3068897"/>
          <a:ext cx="3068938" cy="597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r:id="rId7" imgW="1422400" imgH="279400" progId="Equation.DSMT4">
                  <p:embed/>
                </p:oleObj>
              </mc:Choice>
              <mc:Fallback>
                <p:oleObj r:id="rId7" imgW="1422400" imgH="279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592" y="3068897"/>
                        <a:ext cx="3068938" cy="5973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5">
            <a:extLst>
              <a:ext uri="{FF2B5EF4-FFF2-40B4-BE49-F238E27FC236}">
                <a16:creationId xmlns:a16="http://schemas.microsoft.com/office/drawing/2014/main" id="{B95CADCC-0BEF-4F2B-9101-195D7939D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592" y="3857695"/>
            <a:ext cx="167761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AA20126-D53C-4B28-BA6B-2D7D31AB63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438503"/>
              </p:ext>
            </p:extLst>
          </p:nvPr>
        </p:nvGraphicFramePr>
        <p:xfrm>
          <a:off x="6096000" y="2836838"/>
          <a:ext cx="3475370" cy="85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r:id="rId9" imgW="1905000" imgH="469900" progId="Equation.DSMT4">
                  <p:embed/>
                </p:oleObj>
              </mc:Choice>
              <mc:Fallback>
                <p:oleObj r:id="rId9" imgW="1905000" imgH="4699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836838"/>
                        <a:ext cx="3475370" cy="8514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081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77C88-509A-4BCA-8045-B70386D51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9.2 Hypothesis Tests and Significance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7C324-E47C-4AD4-920C-4468FCA78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39" y="1825625"/>
            <a:ext cx="11253019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A </a:t>
            </a:r>
            <a:r>
              <a:rPr lang="en-US" dirty="0"/>
              <a:t>statistical hypothesis </a:t>
            </a:r>
            <a:r>
              <a:rPr lang="en-US" i="1" dirty="0"/>
              <a:t>is a statement about the nature of a population.</a:t>
            </a:r>
          </a:p>
          <a:p>
            <a:r>
              <a:rPr lang="en-US" dirty="0"/>
              <a:t>It is often stated in terms of a population parameter.</a:t>
            </a:r>
          </a:p>
          <a:p>
            <a:r>
              <a:rPr lang="en-US" dirty="0"/>
              <a:t>The hypothesis to be tested, the </a:t>
            </a:r>
            <a:r>
              <a:rPr lang="en-US" i="1" dirty="0"/>
              <a:t>null hypothesis</a:t>
            </a:r>
            <a:r>
              <a:rPr lang="en-US" dirty="0"/>
              <a:t>, is denoted by H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41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879B8-C045-416C-95C7-5EB93C980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Examples of H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1FAB8-447B-475C-9C3C-0FCA0C42C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744200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 a criminal court of law</a:t>
            </a:r>
          </a:p>
          <a:p>
            <a:pPr lvl="1"/>
            <a:r>
              <a:rPr lang="en-US" dirty="0"/>
              <a:t>the innocence of a person accused of committing a crime.</a:t>
            </a:r>
          </a:p>
          <a:p>
            <a:pPr lvl="0"/>
            <a:r>
              <a:rPr lang="en-US" dirty="0"/>
              <a:t>The accepted distance to a star is 6.9 light years. μ=6.9</a:t>
            </a:r>
          </a:p>
          <a:p>
            <a:pPr lvl="0"/>
            <a:r>
              <a:rPr lang="en-US" dirty="0"/>
              <a:t>FDA recommends 15 mg dose of medicine for cure of an ailment. μ=15</a:t>
            </a:r>
          </a:p>
          <a:p>
            <a:pPr lvl="0"/>
            <a:r>
              <a:rPr lang="en-US" dirty="0"/>
              <a:t>A telecommunications cable is rated to be effective for at least 2 km before its signal is too attenuated to be useful. μ≥2</a:t>
            </a:r>
          </a:p>
          <a:p>
            <a:pPr lvl="0"/>
            <a:r>
              <a:rPr lang="en-US" dirty="0"/>
              <a:t>The radiation level 20 km northwest of </a:t>
            </a:r>
            <a:r>
              <a:rPr lang="en-US" dirty="0" err="1"/>
              <a:t>Fukishima</a:t>
            </a:r>
            <a:r>
              <a:rPr lang="en-US" dirty="0"/>
              <a:t> is less than 50 </a:t>
            </a:r>
            <a:r>
              <a:rPr lang="en-US" dirty="0" err="1"/>
              <a:t>microsieverts</a:t>
            </a:r>
            <a:r>
              <a:rPr lang="en-US" dirty="0"/>
              <a:t> per hour. μ&lt;50</a:t>
            </a:r>
          </a:p>
        </p:txBody>
      </p:sp>
    </p:spTree>
    <p:extLst>
      <p:ext uri="{BB962C8B-B14F-4D97-AF65-F5344CB8AC3E}">
        <p14:creationId xmlns:p14="http://schemas.microsoft.com/office/powerpoint/2010/main" val="134152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6E46-8907-4C3C-9EE2-E2D58C056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alternative hypothesis 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E9032-1954-4440-84E0-F86654976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opposite to the null hypothesis. </a:t>
            </a:r>
          </a:p>
          <a:p>
            <a:pPr lvl="0"/>
            <a:r>
              <a:rPr lang="en-US" dirty="0"/>
              <a:t>Rejecting H</a:t>
            </a:r>
            <a:r>
              <a:rPr lang="en-US" baseline="-25000" dirty="0"/>
              <a:t>0</a:t>
            </a:r>
            <a:r>
              <a:rPr lang="en-US" dirty="0"/>
              <a:t> is equivalent to adopting H</a:t>
            </a:r>
            <a:r>
              <a:rPr lang="en-US" baseline="-25000" dirty="0"/>
              <a:t>1</a:t>
            </a:r>
            <a:r>
              <a:rPr lang="en-US" dirty="0"/>
              <a:t> as true. </a:t>
            </a:r>
          </a:p>
          <a:p>
            <a:pPr lvl="0"/>
            <a:r>
              <a:rPr lang="en-US" dirty="0"/>
              <a:t>Continuing to accept H</a:t>
            </a:r>
            <a:r>
              <a:rPr lang="en-US" baseline="-25000" dirty="0"/>
              <a:t>0 </a:t>
            </a:r>
            <a:r>
              <a:rPr lang="en-US" dirty="0"/>
              <a:t>says nothing regarding H</a:t>
            </a:r>
            <a:r>
              <a:rPr lang="en-US" baseline="-25000" dirty="0"/>
              <a:t>1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8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C7745-5F03-435B-B750-D2D53FA83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baseline="-25000" dirty="0"/>
              <a:t>1  </a:t>
            </a:r>
            <a:r>
              <a:rPr lang="en-US" dirty="0"/>
              <a:t>for the same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0B341-F488-4646-814B-734CBC430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267" y="1343818"/>
            <a:ext cx="10989733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 a criminal court of law</a:t>
            </a:r>
          </a:p>
          <a:p>
            <a:pPr lvl="1"/>
            <a:r>
              <a:rPr lang="en-US" dirty="0"/>
              <a:t>person is guilty of committing accused crime.</a:t>
            </a:r>
          </a:p>
          <a:p>
            <a:pPr lvl="0"/>
            <a:r>
              <a:rPr lang="en-US" dirty="0"/>
              <a:t>Accepted distance of 6.9 light years to a star is not its real distance. μ≠6.9</a:t>
            </a:r>
          </a:p>
          <a:p>
            <a:pPr lvl="0"/>
            <a:r>
              <a:rPr lang="en-US" dirty="0"/>
              <a:t>Dose of 15 mg is not the most effective for a cure of an ailment. μ≠15</a:t>
            </a:r>
          </a:p>
          <a:p>
            <a:pPr lvl="0"/>
            <a:r>
              <a:rPr lang="en-US" dirty="0"/>
              <a:t>A telecommunications cable has its signal too attenuated to be useful before 2 km are reached. μ&lt;2</a:t>
            </a:r>
          </a:p>
          <a:p>
            <a:pPr lvl="0"/>
            <a:r>
              <a:rPr lang="en-US" dirty="0"/>
              <a:t>The radiation level 20 km northwest of </a:t>
            </a:r>
            <a:r>
              <a:rPr lang="en-US" dirty="0" err="1"/>
              <a:t>Fukishima</a:t>
            </a:r>
            <a:r>
              <a:rPr lang="en-US" dirty="0"/>
              <a:t> is more than or equal to 50 </a:t>
            </a:r>
            <a:r>
              <a:rPr lang="en-US" dirty="0" err="1"/>
              <a:t>microsieverts</a:t>
            </a:r>
            <a:r>
              <a:rPr lang="en-US" dirty="0"/>
              <a:t> per hour. μ≥50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9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86503-8263-4CF0-9EAC-B4133B8B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critical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F5FC5-4F85-4952-8DB9-C89217D23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9"/>
            <a:ext cx="10515600" cy="3854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is the set of values of the test statistic for which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i="1" dirty="0"/>
              <a:t> is rejected.</a:t>
            </a:r>
            <a:endParaRPr lang="en-US" dirty="0"/>
          </a:p>
          <a:p>
            <a:r>
              <a:rPr lang="en-US" dirty="0"/>
              <a:t>The critical region is one or both of the tails </a:t>
            </a:r>
          </a:p>
          <a:p>
            <a:r>
              <a:rPr lang="en-US" dirty="0"/>
              <a:t>The probability of landing there provided H</a:t>
            </a:r>
            <a:r>
              <a:rPr lang="en-US" baseline="-25000" dirty="0"/>
              <a:t>0 </a:t>
            </a:r>
            <a:r>
              <a:rPr lang="en-US" dirty="0"/>
              <a:t>is true is 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significance level α</a:t>
            </a:r>
            <a:r>
              <a:rPr lang="en-US" dirty="0"/>
              <a:t>, usually 5%, but also commonly 10% or 1%. </a:t>
            </a:r>
          </a:p>
          <a:p>
            <a:r>
              <a:rPr lang="en-US" dirty="0"/>
              <a:t>The lower the significance level:</a:t>
            </a:r>
          </a:p>
          <a:p>
            <a:pPr lvl="1"/>
            <a:r>
              <a:rPr lang="en-US" dirty="0"/>
              <a:t>the stronger the evidence needed to reject H</a:t>
            </a:r>
            <a:r>
              <a:rPr lang="en-US" baseline="-25000" dirty="0"/>
              <a:t>0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the less chance H</a:t>
            </a:r>
            <a:r>
              <a:rPr lang="en-US" baseline="-25000" dirty="0"/>
              <a:t>0 </a:t>
            </a:r>
            <a:r>
              <a:rPr lang="en-US" dirty="0"/>
              <a:t>will be rejected.</a:t>
            </a:r>
          </a:p>
        </p:txBody>
      </p:sp>
    </p:spTree>
    <p:extLst>
      <p:ext uri="{BB962C8B-B14F-4D97-AF65-F5344CB8AC3E}">
        <p14:creationId xmlns:p14="http://schemas.microsoft.com/office/powerpoint/2010/main" val="76593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E3E82-563B-4141-B4F5-99E33854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Examples of different significance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A2939-AA44-407C-B056-E6B11ED5E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/>
              <a:t>In criminal court:</a:t>
            </a:r>
          </a:p>
          <a:p>
            <a:pPr lvl="1"/>
            <a:r>
              <a:rPr lang="en-US" dirty="0"/>
              <a:t>highly undesirable to declare an innocent person guilty of a crime;</a:t>
            </a:r>
          </a:p>
          <a:p>
            <a:pPr lvl="1"/>
            <a:r>
              <a:rPr lang="en-US" dirty="0"/>
              <a:t>so significance level is set low.</a:t>
            </a:r>
          </a:p>
          <a:p>
            <a:r>
              <a:rPr lang="en-US" dirty="0"/>
              <a:t>In civil court:</a:t>
            </a:r>
          </a:p>
          <a:p>
            <a:pPr lvl="1"/>
            <a:r>
              <a:rPr lang="en-US" dirty="0"/>
              <a:t>not as harmful to ask innocent person accused of wrongdoing to pay fine;</a:t>
            </a:r>
          </a:p>
          <a:p>
            <a:pPr lvl="1"/>
            <a:r>
              <a:rPr lang="en-US" dirty="0"/>
              <a:t>so the significance level is set higher.</a:t>
            </a:r>
          </a:p>
          <a:p>
            <a:r>
              <a:rPr lang="en-US" b="1" dirty="0"/>
              <a:t>Example</a:t>
            </a:r>
            <a:r>
              <a:rPr lang="en-US" dirty="0"/>
              <a:t> Former football superstar OJ Simpson:</a:t>
            </a:r>
          </a:p>
          <a:p>
            <a:pPr lvl="1"/>
            <a:r>
              <a:rPr lang="en-US" dirty="0"/>
              <a:t>declared not guilty in criminal court;</a:t>
            </a:r>
          </a:p>
          <a:p>
            <a:pPr lvl="1"/>
            <a:r>
              <a:rPr lang="en-US" dirty="0"/>
              <a:t>declared guilty in civil court and had to pay large amounts of money.</a:t>
            </a:r>
          </a:p>
        </p:txBody>
      </p:sp>
    </p:spTree>
    <p:extLst>
      <p:ext uri="{BB962C8B-B14F-4D97-AF65-F5344CB8AC3E}">
        <p14:creationId xmlns:p14="http://schemas.microsoft.com/office/powerpoint/2010/main" val="69763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4B1B5-CBEE-4924-B75F-13137758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 of α, 1−α and type I &amp; II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2C7DE-309A-4CBA-9188-4B7784439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89" y="1825625"/>
            <a:ext cx="11213431" cy="4351338"/>
          </a:xfrm>
        </p:spPr>
        <p:txBody>
          <a:bodyPr/>
          <a:lstStyle/>
          <a:p>
            <a:r>
              <a:rPr lang="en-US" dirty="0"/>
              <a:t>The significance level depends on the severity of the consequences for rejecting H</a:t>
            </a:r>
            <a:r>
              <a:rPr lang="en-US" baseline="-25000" dirty="0"/>
              <a:t>0</a:t>
            </a:r>
            <a:r>
              <a:rPr lang="en-US" dirty="0"/>
              <a:t> when it is in fact true, called a </a:t>
            </a:r>
            <a:r>
              <a:rPr lang="en-US" i="1" dirty="0"/>
              <a:t>type I error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We can think of 1−α, the complement to the significance level α, as how sure we need to be to reject H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i="1" dirty="0"/>
              <a:t>type II error</a:t>
            </a:r>
            <a:r>
              <a:rPr lang="en-US" dirty="0"/>
              <a:t> results if H</a:t>
            </a:r>
            <a:r>
              <a:rPr lang="en-US" baseline="-25000" dirty="0"/>
              <a:t>0</a:t>
            </a:r>
            <a:r>
              <a:rPr lang="en-US" dirty="0"/>
              <a:t> is not rejected when in fact it is not true.</a:t>
            </a:r>
          </a:p>
          <a:p>
            <a:r>
              <a:rPr lang="en-US" dirty="0"/>
              <a:t>For our OJ Simpson example:</a:t>
            </a:r>
          </a:p>
          <a:p>
            <a:pPr lvl="1"/>
            <a:r>
              <a:rPr lang="en-US" dirty="0"/>
              <a:t>If he was guilty, then a type II error occurred in criminal court</a:t>
            </a:r>
          </a:p>
          <a:p>
            <a:pPr lvl="1"/>
            <a:r>
              <a:rPr lang="en-US" dirty="0"/>
              <a:t>If he was innocent, then a type I error occurred in civil court.</a:t>
            </a:r>
          </a:p>
        </p:txBody>
      </p:sp>
    </p:spTree>
    <p:extLst>
      <p:ext uri="{BB962C8B-B14F-4D97-AF65-F5344CB8AC3E}">
        <p14:creationId xmlns:p14="http://schemas.microsoft.com/office/powerpoint/2010/main" val="122516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dirty="0"/>
              <a:t>Summary of relation between H</a:t>
            </a:r>
            <a:r>
              <a:rPr lang="en-US" baseline="-25000" dirty="0"/>
              <a:t>0</a:t>
            </a:r>
            <a:r>
              <a:rPr lang="en-US" dirty="0"/>
              <a:t>, H</a:t>
            </a:r>
            <a:r>
              <a:rPr lang="en-US" baseline="-25000" dirty="0"/>
              <a:t>1</a:t>
            </a:r>
            <a:r>
              <a:rPr lang="en-US" dirty="0"/>
              <a:t> and Types I &amp; II errors: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9255"/>
              </p:ext>
            </p:extLst>
          </p:nvPr>
        </p:nvGraphicFramePr>
        <p:xfrm>
          <a:off x="667656" y="1058245"/>
          <a:ext cx="10632394" cy="3133784"/>
        </p:xfrm>
        <a:graphic>
          <a:graphicData uri="http://schemas.openxmlformats.org/drawingml/2006/table">
            <a:tbl>
              <a:tblPr/>
              <a:tblGrid>
                <a:gridCol w="2268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7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2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6763"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 State of Nature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453"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US" sz="3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is true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US" sz="3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is true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11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Our</a:t>
                      </a:r>
                      <a:r>
                        <a:rPr lang="en-US" sz="3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Decision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to reject H</a:t>
                      </a:r>
                      <a:r>
                        <a:rPr lang="en-US" sz="3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 decision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II error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453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Reject H</a:t>
                      </a:r>
                      <a:r>
                        <a:rPr lang="en-US" sz="3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I error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 decision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44601" y="4342333"/>
            <a:ext cx="6172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Court-of-law analogy:</a:t>
            </a:r>
          </a:p>
          <a:p>
            <a:pPr algn="ctr"/>
            <a:r>
              <a:rPr lang="en-US" sz="2800" dirty="0"/>
              <a:t>type I error = convict an innocent</a:t>
            </a:r>
          </a:p>
          <a:p>
            <a:pPr algn="ctr"/>
            <a:r>
              <a:rPr lang="en-US" sz="2800" dirty="0"/>
              <a:t>is considered worse than </a:t>
            </a:r>
          </a:p>
          <a:p>
            <a:pPr algn="ctr"/>
            <a:r>
              <a:rPr lang="en-US" sz="2800" dirty="0"/>
              <a:t>type II error = not convict a guilty</a:t>
            </a:r>
          </a:p>
        </p:txBody>
      </p:sp>
    </p:spTree>
    <p:extLst>
      <p:ext uri="{BB962C8B-B14F-4D97-AF65-F5344CB8AC3E}">
        <p14:creationId xmlns:p14="http://schemas.microsoft.com/office/powerpoint/2010/main" val="171177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15813</TotalTime>
  <Words>1065</Words>
  <Application>Microsoft Office PowerPoint</Application>
  <PresentationFormat>Widescreen</PresentationFormat>
  <Paragraphs>102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Symbol</vt:lpstr>
      <vt:lpstr>SymbolPi</vt:lpstr>
      <vt:lpstr>Office Theme</vt:lpstr>
      <vt:lpstr>Equation.DSMT4</vt:lpstr>
      <vt:lpstr>9.2 Hypothesis Tests and Significance Levels 9.3 p-values, Known  &amp; 2-tail rejection region</vt:lpstr>
      <vt:lpstr>9.2 Hypothesis Tests and Significance Levels</vt:lpstr>
      <vt:lpstr>Examples of H0</vt:lpstr>
      <vt:lpstr>The alternative hypothesis H1</vt:lpstr>
      <vt:lpstr>H1  for the same examples</vt:lpstr>
      <vt:lpstr>critical region</vt:lpstr>
      <vt:lpstr>Examples of different significance levels</vt:lpstr>
      <vt:lpstr>Meaning of α, 1−α and type I &amp; II errors</vt:lpstr>
      <vt:lpstr>Summary of relation between H0, H1 and Types I &amp; II errors:</vt:lpstr>
      <vt:lpstr>Radioactive suitcase (Example from Wikipedia)</vt:lpstr>
      <vt:lpstr>Radioactive suitcase (cont)</vt:lpstr>
      <vt:lpstr>9.3 p-values, Known  &amp; 2-tail rejection region</vt:lpstr>
      <vt:lpstr>When is the rejection region 2-tailed?</vt:lpstr>
      <vt:lpstr>PowerPoint Presentation</vt:lpstr>
      <vt:lpstr>9.3.2 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Conditional Probability and Independence</dc:title>
  <dc:creator>Ezra Halleck</dc:creator>
  <cp:lastModifiedBy>Ezra Halleck</cp:lastModifiedBy>
  <cp:revision>96</cp:revision>
  <dcterms:created xsi:type="dcterms:W3CDTF">2017-09-26T15:39:33Z</dcterms:created>
  <dcterms:modified xsi:type="dcterms:W3CDTF">2018-05-01T18:19:21Z</dcterms:modified>
</cp:coreProperties>
</file>