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57" d="100"/>
          <a:sy n="57" d="100"/>
        </p:scale>
        <p:origin x="111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7CFCA-64AE-400D-8ECC-AE53EA35D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08CC5B-0547-4224-9DCC-B72DC6608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F1AC0-82CC-4494-94FC-F95EC148F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34BA0-FF52-41FD-8C1F-16187CA0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DEDFD-EE1F-4474-94CE-E0E435027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BA013-61D7-455A-BC14-8910F739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E4A683-F4F1-49CD-84B0-E6BBF084C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3C667-C47D-4F05-833C-EFAB18FF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C049-ED8E-4BE7-9462-3C0AB49C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D1129-3BED-49AB-B224-286E4BD17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1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864CEA-01D1-42C7-8EEE-CE86E436A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106630-B437-4676-AC97-D1261FB23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A7CC9-4604-46C7-AE1E-CC9F549F4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0E8C5-A0DA-4021-9BF3-BA8E6DC16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F5FC9-9A85-43B4-8D6F-44DF7A79B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4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DACA0-F0D1-48E0-88CF-4A3C99DD5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84F99-2D04-4F66-A99C-855D46C68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B0E3D-8F9F-4AA9-A384-15DBA4F60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137E4-CF33-4959-AE1F-9F47D72B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70C01-094A-4BF2-8586-531EFC405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7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A2510-D0D2-4475-858E-F0002179A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4F39D-3B44-43C2-9CB9-08F4DD213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FEEB6-4050-4DE2-8567-37FD70C87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161DA-0F15-4A1C-827B-2068118E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7157D-96E3-4219-8E0F-AFDF927C8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0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CFC84-902A-4C04-89CE-05681C09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B6542-5746-4823-BD36-4B3E719F4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4354A9-B498-4F99-8888-F7D76A434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54694-CC58-4EF0-BE43-24B113F18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B8640-D1CC-4FB2-A786-AE0EE9563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FBDC4-4E1B-4DEE-A201-90F3B685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1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390EF-D037-466C-A328-008E2DDCB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6C1EF-3772-4538-A3CA-97F957F60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37BF-A927-4CD3-BE46-8A7F19F77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B553D8-F801-4145-81F6-C4FA8DF72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18FF3D-D497-4F7B-B123-CA2E4074E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6650B7-965E-47BD-A4CD-E8B2E88BD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1E005F-ACDE-46AA-9E02-3B98BD24F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A0B20-4C01-464D-A0FE-ED201699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8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A5D56-907F-4061-810F-960D5B5EA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E91191-0535-46DE-858C-C57F69F0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956E45-EEBE-41DC-AE33-085E21B0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975B8E-86BE-40DE-AA42-CD9231D2E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2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6A9006-99C4-4DEF-94FE-B75E815A3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E892CB-8B4F-494A-B46A-84610609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A6A00-9ED4-4450-AA1E-9F41E745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A41CC-91A1-4FE7-8773-33B6F72F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FFAD3-46C8-4EB8-8E2B-8A9A051E2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F7962-4AF7-48B1-9F0F-8BE39C517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B1D0C-BD1F-4E9D-9585-09CE2F6C3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A441B-BAF9-4183-B615-8CFFC061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DB335-17E3-4029-8C52-A3771031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09FC6-2530-4E06-B042-F4CA596CD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40DE2B-057C-456C-A521-FD998BC2E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2FFE9-F51C-412A-BB6B-70716F848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998A3-9827-41B1-9B1F-9B10E7B7B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F076A-53C1-45AA-8F92-3329AAC63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9F7CF3-425E-4390-AF08-24639C403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5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A15C46-0348-4059-81EC-CA95037DD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25E2F-03E5-4C19-ABA8-C1078B6C3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DB381-4505-458F-AF04-14DE124F1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0A73A-C12F-4830-86DD-D84154B731F8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69604-FE31-4E55-9550-F64113DBE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CAA70-8322-4963-B53B-EA5745AB7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0742D-0DAB-4057-92B5-33CC7FD40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9643" y="872198"/>
            <a:ext cx="7352714" cy="1659988"/>
          </a:xfrm>
        </p:spPr>
        <p:txBody>
          <a:bodyPr>
            <a:normAutofit fontScale="90000"/>
          </a:bodyPr>
          <a:lstStyle/>
          <a:p>
            <a:r>
              <a:rPr lang="en-US" dirty="0"/>
              <a:t>8.2 Point Estimator of a Population Mean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A203FD-067C-4510-95CB-CB94ED9AF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45435"/>
            <a:ext cx="9144000" cy="1655762"/>
          </a:xfrm>
        </p:spPr>
        <p:txBody>
          <a:bodyPr/>
          <a:lstStyle/>
          <a:p>
            <a:r>
              <a:rPr lang="en-US" dirty="0"/>
              <a:t>MAT 1372 Stat w/ </a:t>
            </a:r>
            <a:r>
              <a:rPr lang="en-US" dirty="0" err="1"/>
              <a:t>Prob</a:t>
            </a:r>
            <a:endParaRPr lang="en-US" dirty="0"/>
          </a:p>
          <a:p>
            <a:r>
              <a:rPr lang="en-US" dirty="0"/>
              <a:t>NYCCT (CUNY)</a:t>
            </a:r>
          </a:p>
          <a:p>
            <a:r>
              <a:rPr lang="en-US" dirty="0"/>
              <a:t>Ezra Halleck</a:t>
            </a:r>
          </a:p>
        </p:txBody>
      </p:sp>
    </p:spTree>
    <p:extLst>
      <p:ext uri="{BB962C8B-B14F-4D97-AF65-F5344CB8AC3E}">
        <p14:creationId xmlns:p14="http://schemas.microsoft.com/office/powerpoint/2010/main" val="2105634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F01AF1-AA7D-49DB-A761-4A7C66FD2433}"/>
              </a:ext>
            </a:extLst>
          </p:cNvPr>
          <p:cNvSpPr/>
          <p:nvPr/>
        </p:nvSpPr>
        <p:spPr>
          <a:xfrm>
            <a:off x="609600" y="351919"/>
            <a:ext cx="1078992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8.2.10.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Does (a) or (b) yield a more precise estimator of </a:t>
            </a:r>
            <a:r>
              <a:rPr lang="en-US" sz="28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μ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?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(a)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The sample mean of a sample of size </a:t>
            </a:r>
            <a:r>
              <a:rPr lang="en-US" sz="28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n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from a population with mean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μ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and variance </a:t>
            </a:r>
            <a:r>
              <a:rPr lang="en-US" sz="28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σ</a:t>
            </a:r>
            <a:r>
              <a:rPr lang="en-US" sz="2400" baseline="300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2</a:t>
            </a:r>
            <a:endParaRPr lang="en-US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The sample mean of a sample of size </a:t>
            </a:r>
            <a:r>
              <a:rPr lang="en-US" sz="28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3</a:t>
            </a:r>
            <a:r>
              <a:rPr lang="en-US" sz="28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n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from a population with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mean </a:t>
            </a:r>
            <a:r>
              <a:rPr lang="en-US" sz="28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μ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and variance </a:t>
            </a:r>
            <a:r>
              <a:rPr lang="en-US" sz="28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σ</a:t>
            </a:r>
            <a:r>
              <a:rPr lang="en-US" sz="2400" baseline="300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2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(c)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How large would the sample in (b) have to be in order to match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the precision of the estimator in (a)?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41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1076B-07FC-4E3F-AEB2-7917B9D19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point estimator?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D84CA-2590-4DCF-A938-8517E3928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61615"/>
          </a:xfrm>
        </p:spPr>
        <p:txBody>
          <a:bodyPr/>
          <a:lstStyle/>
          <a:p>
            <a:r>
              <a:rPr lang="en-US" i="1" dirty="0"/>
              <a:t>An </a:t>
            </a:r>
            <a:r>
              <a:rPr lang="en-US" b="1" dirty="0"/>
              <a:t>estimator</a:t>
            </a:r>
            <a:r>
              <a:rPr lang="en-US" dirty="0"/>
              <a:t> </a:t>
            </a:r>
            <a:r>
              <a:rPr lang="en-US" i="1" dirty="0"/>
              <a:t>is a statistic whose value depends on the particular sample drawn.</a:t>
            </a:r>
            <a:endParaRPr lang="en-US" dirty="0"/>
          </a:p>
          <a:p>
            <a:r>
              <a:rPr lang="en-US" dirty="0"/>
              <a:t>The value of the estimator, called the </a:t>
            </a:r>
            <a:r>
              <a:rPr lang="en-US" b="1" i="1" dirty="0"/>
              <a:t>estimate</a:t>
            </a:r>
            <a:r>
              <a:rPr lang="en-US" dirty="0"/>
              <a:t>, is used to predict the value of a population parameter.</a:t>
            </a:r>
          </a:p>
          <a:p>
            <a:r>
              <a:rPr lang="en-US" dirty="0"/>
              <a:t>A </a:t>
            </a:r>
            <a:r>
              <a:rPr lang="en-US" b="1" i="1" dirty="0"/>
              <a:t>point</a:t>
            </a:r>
            <a:r>
              <a:rPr lang="en-US" dirty="0"/>
              <a:t> estimator produces a single value. It could be the mean, standard deviation or some other desired statistic.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66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7699D-9F0B-46EC-9812-E6C2730EA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20" y="365125"/>
            <a:ext cx="10774680" cy="1325563"/>
          </a:xfrm>
        </p:spPr>
        <p:txBody>
          <a:bodyPr/>
          <a:lstStyle/>
          <a:p>
            <a:r>
              <a:rPr lang="en-US" dirty="0"/>
              <a:t>What is meant by unbiased?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9B004-93EC-4312-BA40-5BE95E93A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An estimator whose expected value is equal to the parameter it is estimating is an </a:t>
            </a:r>
            <a:r>
              <a:rPr lang="en-US" b="1" dirty="0"/>
              <a:t>unbiased</a:t>
            </a:r>
            <a:r>
              <a:rPr lang="en-US" dirty="0"/>
              <a:t> </a:t>
            </a:r>
            <a:r>
              <a:rPr lang="en-US" i="1" dirty="0"/>
              <a:t>estimator of that parameter.</a:t>
            </a:r>
          </a:p>
          <a:p>
            <a:pPr marL="0" indent="0">
              <a:buNone/>
            </a:pPr>
            <a:r>
              <a:rPr lang="en-US" dirty="0"/>
              <a:t>For the sample mean</a:t>
            </a:r>
          </a:p>
          <a:p>
            <a:pPr marL="0" indent="0">
              <a:buNone/>
            </a:pPr>
            <a:r>
              <a:rPr lang="en-US" dirty="0"/>
              <a:t>								 ,</a:t>
            </a:r>
          </a:p>
          <a:p>
            <a:pPr marL="0" indent="0">
              <a:buNone/>
            </a:pPr>
            <a:r>
              <a:rPr lang="en-US" dirty="0"/>
              <a:t>		so	can be used as an unbiased  estimator of μ.</a:t>
            </a:r>
          </a:p>
          <a:p>
            <a:pPr marL="0" indent="0">
              <a:buNone/>
            </a:pPr>
            <a:r>
              <a:rPr lang="en-US" dirty="0"/>
              <a:t>[As an aside, recall that by the Central Limit Theorem,</a:t>
            </a:r>
          </a:p>
          <a:p>
            <a:pPr marL="0" indent="0">
              <a:buNone/>
            </a:pPr>
            <a:r>
              <a:rPr lang="en-US" dirty="0"/>
              <a:t>        is approximately normal, especially when sample size </a:t>
            </a:r>
            <a:r>
              <a:rPr lang="en-US" i="1" dirty="0"/>
              <a:t>n </a:t>
            </a:r>
            <a:r>
              <a:rPr lang="en-US" dirty="0"/>
              <a:t>is large.]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8310EFED-6C20-4306-A064-D5A7F3868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6E290603-9905-4B24-B0A4-743A4EF837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6404953"/>
              </p:ext>
            </p:extLst>
          </p:nvPr>
        </p:nvGraphicFramePr>
        <p:xfrm>
          <a:off x="4480560" y="2913063"/>
          <a:ext cx="3859107" cy="807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r:id="rId3" imgW="2044700" imgH="431800" progId="Equation.DSMT4">
                  <p:embed/>
                </p:oleObj>
              </mc:Choice>
              <mc:Fallback>
                <p:oleObj r:id="rId3" imgW="2044700" imgH="431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0560" y="2913063"/>
                        <a:ext cx="3859107" cy="8077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6">
            <a:extLst>
              <a:ext uri="{FF2B5EF4-FFF2-40B4-BE49-F238E27FC236}">
                <a16:creationId xmlns:a16="http://schemas.microsoft.com/office/drawing/2014/main" id="{4DF7A8EC-4EBB-4A63-86EC-A38E84A0B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2CCD907A-538E-47AE-A28B-315D63B5DB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6085"/>
              </p:ext>
            </p:extLst>
          </p:nvPr>
        </p:nvGraphicFramePr>
        <p:xfrm>
          <a:off x="1310640" y="3722590"/>
          <a:ext cx="1356360" cy="557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r:id="rId5" imgW="698500" imgH="279400" progId="Equation.DSMT4">
                  <p:embed/>
                </p:oleObj>
              </mc:Choice>
              <mc:Fallback>
                <p:oleObj r:id="rId5" imgW="698500" imgH="2794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3722590"/>
                        <a:ext cx="1356360" cy="5574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3">
            <a:extLst>
              <a:ext uri="{FF2B5EF4-FFF2-40B4-BE49-F238E27FC236}">
                <a16:creationId xmlns:a16="http://schemas.microsoft.com/office/drawing/2014/main" id="{A15D4BA6-6CE0-41F8-BDA4-D6B65429C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0377" y="38557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D3C41F9F-FBEA-4170-83F2-B1CF367CC4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424231"/>
              </p:ext>
            </p:extLst>
          </p:nvPr>
        </p:nvGraphicFramePr>
        <p:xfrm>
          <a:off x="3139440" y="3720783"/>
          <a:ext cx="397813" cy="44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r:id="rId7" imgW="177646" imgH="190335" progId="Equation.DSMT4">
                  <p:embed/>
                </p:oleObj>
              </mc:Choice>
              <mc:Fallback>
                <p:oleObj r:id="rId7" imgW="177646" imgH="190335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9440" y="3720783"/>
                        <a:ext cx="397813" cy="445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4DB44918-D5EA-4C54-B322-330B654EB9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583132"/>
              </p:ext>
            </p:extLst>
          </p:nvPr>
        </p:nvGraphicFramePr>
        <p:xfrm>
          <a:off x="1111733" y="4782930"/>
          <a:ext cx="397813" cy="44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r:id="rId9" imgW="177646" imgH="190335" progId="Equation.DSMT4">
                  <p:embed/>
                </p:oleObj>
              </mc:Choice>
              <mc:Fallback>
                <p:oleObj r:id="rId9" imgW="177646" imgH="190335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D3C41F9F-FBEA-4170-83F2-B1CF367CC4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733" y="4782930"/>
                        <a:ext cx="397813" cy="445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31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1962A-9B0B-4178-BFA3-FDE83BCD9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meant by the standard error?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DB871-FBF6-4472-9967-617994673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380" y="1826047"/>
            <a:ext cx="11445240" cy="4351338"/>
          </a:xfrm>
        </p:spPr>
        <p:txBody>
          <a:bodyPr/>
          <a:lstStyle/>
          <a:p>
            <a:r>
              <a:rPr lang="en-US" dirty="0"/>
              <a:t>Recall that 			</a:t>
            </a:r>
          </a:p>
          <a:p>
            <a:endParaRPr lang="en-US" dirty="0"/>
          </a:p>
          <a:p>
            <a:r>
              <a:rPr lang="en-US" dirty="0"/>
              <a:t>The quantity SD(    ) is the </a:t>
            </a:r>
            <a:r>
              <a:rPr lang="en-US" b="1" dirty="0"/>
              <a:t>standard error </a:t>
            </a:r>
            <a:r>
              <a:rPr lang="en-US" dirty="0"/>
              <a:t>of      as an estimator of the mean.</a:t>
            </a:r>
          </a:p>
          <a:p>
            <a:r>
              <a:rPr lang="en-US" dirty="0"/>
              <a:t>The standard error is inversely proportional to the </a:t>
            </a:r>
            <a:r>
              <a:rPr lang="en-US" dirty="0" err="1"/>
              <a:t>sqr</a:t>
            </a:r>
            <a:r>
              <a:rPr lang="en-US" dirty="0"/>
              <a:t> </a:t>
            </a:r>
            <a:r>
              <a:rPr lang="en-US" dirty="0" err="1"/>
              <a:t>rt</a:t>
            </a:r>
            <a:r>
              <a:rPr lang="en-US" dirty="0"/>
              <a:t> of the sample size: </a:t>
            </a:r>
          </a:p>
          <a:p>
            <a:pPr lvl="1"/>
            <a:r>
              <a:rPr lang="en-US" dirty="0"/>
              <a:t>to cut the standard error in half, we must increase the sample size by a factor of 4.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041A78B-22FF-4F72-AFED-A1861B569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2D8D00E-6366-4B4A-BA7D-BD087C3D84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4776099"/>
              </p:ext>
            </p:extLst>
          </p:nvPr>
        </p:nvGraphicFramePr>
        <p:xfrm>
          <a:off x="2636520" y="1793557"/>
          <a:ext cx="1447800" cy="6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r:id="rId3" imgW="901309" imgH="418918" progId="Equation.DSMT4">
                  <p:embed/>
                </p:oleObj>
              </mc:Choice>
              <mc:Fallback>
                <p:oleObj r:id="rId3" imgW="901309" imgH="418918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6520" y="1793557"/>
                        <a:ext cx="1447800" cy="6553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F9BEB27-F896-43AF-A76C-20CE3775E1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176366"/>
              </p:ext>
            </p:extLst>
          </p:nvPr>
        </p:nvGraphicFramePr>
        <p:xfrm>
          <a:off x="7058749" y="2790253"/>
          <a:ext cx="397813" cy="44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r:id="rId5" imgW="177646" imgH="190335" progId="Equation.DSMT4">
                  <p:embed/>
                </p:oleObj>
              </mc:Choice>
              <mc:Fallback>
                <p:oleObj r:id="rId5" imgW="177646" imgH="190335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D3C41F9F-FBEA-4170-83F2-B1CF367CC4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8749" y="2790253"/>
                        <a:ext cx="397813" cy="445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AE7F2C4-C317-4875-8599-D54FDCDA16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345601"/>
              </p:ext>
            </p:extLst>
          </p:nvPr>
        </p:nvGraphicFramePr>
        <p:xfrm>
          <a:off x="3094505" y="2782339"/>
          <a:ext cx="397813" cy="44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r:id="rId7" imgW="177646" imgH="190335" progId="Equation.DSMT4">
                  <p:embed/>
                </p:oleObj>
              </mc:Choice>
              <mc:Fallback>
                <p:oleObj r:id="rId7" imgW="177646" imgH="190335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D3C41F9F-FBEA-4170-83F2-B1CF367CC4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4505" y="2782339"/>
                        <a:ext cx="397813" cy="445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37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F1644-B89A-435A-B910-DB80C713F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71675"/>
          </a:xfrm>
        </p:spPr>
        <p:txBody>
          <a:bodyPr>
            <a:normAutofit fontScale="90000"/>
          </a:bodyPr>
          <a:lstStyle/>
          <a:p>
            <a:r>
              <a:rPr lang="en-US" dirty="0"/>
              <a:t>Since the distribution is normal:</a:t>
            </a:r>
            <a:br>
              <a:rPr lang="en-US" dirty="0"/>
            </a:br>
            <a:r>
              <a:rPr lang="en-US" dirty="0"/>
              <a:t> </a:t>
            </a:r>
            <a:r>
              <a:rPr lang="en-US" sz="3600" dirty="0"/>
              <a:t>with probability 95% the estimate of the population mean will    </a:t>
            </a:r>
            <a:br>
              <a:rPr lang="en-US" sz="3600" dirty="0"/>
            </a:br>
            <a:r>
              <a:rPr lang="en-US" sz="3600" dirty="0"/>
              <a:t> be correct to within ±2 standard errors.</a:t>
            </a:r>
            <a:br>
              <a:rPr lang="en-US" sz="3600" dirty="0"/>
            </a:b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A9B771B-1082-4235-B573-6F7C5F9DB15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020728"/>
            <a:ext cx="9484360" cy="4837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1357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E424D-D396-4A33-8C97-0849144CE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Example of increasing the sampling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12F61-1FFC-4B69-A5E0-7D8011C0E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/>
          <a:lstStyle/>
          <a:p>
            <a:r>
              <a:rPr lang="en-US" b="1" dirty="0"/>
              <a:t>Example exercise</a:t>
            </a:r>
            <a:r>
              <a:rPr lang="en-US" dirty="0"/>
              <a:t>: Suppose that a poll with sample size 500 predicts Trump will get 51% of the vote in Michigan with margin of error </a:t>
            </a:r>
            <a:r>
              <a:rPr lang="en-US" dirty="0">
                <a:latin typeface="SymbolPi" panose="02000500070000020004" pitchFamily="2" charset="0"/>
              </a:rPr>
              <a:t>±</a:t>
            </a:r>
            <a:r>
              <a:rPr lang="en-US" dirty="0"/>
              <a:t>2% (the standard error is 1%). If we desire to decrease the margin of error by a factor of 2, we should do a poll with what sample size?</a:t>
            </a:r>
          </a:p>
          <a:p>
            <a:endParaRPr lang="en-US" dirty="0"/>
          </a:p>
          <a:p>
            <a:r>
              <a:rPr lang="en-US" b="1" dirty="0"/>
              <a:t>Solution</a:t>
            </a:r>
            <a:r>
              <a:rPr lang="en-US" dirty="0"/>
              <a:t>: To decrease the margin of error by 2, we need to increase the sample size by a factor of 4 to a total of 2000.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14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32213F-0206-4C67-8698-194F0A11F580}"/>
              </a:ext>
            </a:extLst>
          </p:cNvPr>
          <p:cNvSpPr/>
          <p:nvPr/>
        </p:nvSpPr>
        <p:spPr>
          <a:xfrm>
            <a:off x="629920" y="632659"/>
            <a:ext cx="1091184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8.2.4 (augmented).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 random sample of nine preschoolers from a given neighborhood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yielded the following data concerning the number of hours per day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each one spent watching television: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3, 0, 5, 3.5, 1.5, 2, 3, 2.5, 2</a:t>
            </a: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Suppose that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  <a:sym typeface="Symbol" panose="05050102010706020507" pitchFamily="18" charset="2"/>
              </a:rPr>
              <a:t> =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2 and that the times are normally distributed.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a.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Estimate the average number of hours per day spent watching television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by preschoolers in that neighborhood.</a:t>
            </a: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b.</a:t>
            </a:r>
            <a:r>
              <a:rPr lang="en-US" sz="2800" b="1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-Bold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Times New Roman" panose="02020603050405020304" pitchFamily="18" charset="0"/>
              </a:rPr>
              <a:t>Find the standard error.</a:t>
            </a: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"/>
              </a:rPr>
              <a:t>c.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Times New Roman" panose="02020603050405020304" pitchFamily="18" charset="0"/>
              </a:rPr>
              <a:t>Draw a diagram of the normal curve for the sample mean and indicate the 95</a:t>
            </a:r>
            <a:r>
              <a:rPr lang="en-US" sz="2800" baseline="300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Times New Roman" panose="02020603050405020304" pitchFamily="18" charset="0"/>
              </a:rPr>
              <a:t> confidence interval.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41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102BDE3-4FEA-4E1F-975A-7F431D9FB951}"/>
              </a:ext>
            </a:extLst>
          </p:cNvPr>
          <p:cNvSpPr/>
          <p:nvPr/>
        </p:nvSpPr>
        <p:spPr>
          <a:xfrm>
            <a:off x="812800" y="434816"/>
            <a:ext cx="109050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8.2.6.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 proposed study for estimating the average cholesterol level of working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adults calls for a sample size of 100. If we want to reduce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the resulting standard error by a factor of 9, what sample size is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necessary?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830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25E3C7-6FB8-4DF7-A4D5-CF5DF14180CC}"/>
              </a:ext>
            </a:extLst>
          </p:cNvPr>
          <p:cNvSpPr/>
          <p:nvPr/>
        </p:nvSpPr>
        <p:spPr>
          <a:xfrm>
            <a:off x="711200" y="713939"/>
            <a:ext cx="1111504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8.2.8 augmented.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The following data are # of minutes spent waiting for a random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sample of 12 patients at a medical clinic: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46, 38, 22, 54, 60, 36, 44, 50, 35, 66, 48, 30 </a:t>
            </a: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Suppose that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  <a:sym typeface="Symbol" panose="05050102010706020507" pitchFamily="18" charset="2"/>
              </a:rPr>
              <a:t> =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20  and that the times are normally distributed.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a.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Use data to estimate average waiting time of all patients at clinic.</a:t>
            </a: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b.</a:t>
            </a:r>
            <a:r>
              <a:rPr lang="en-US" sz="2800" b="1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-Bold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Times New Roman" panose="02020603050405020304" pitchFamily="18" charset="0"/>
              </a:rPr>
              <a:t>Find the standard error.</a:t>
            </a: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"/>
              </a:rPr>
              <a:t>c.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Times New Roman" panose="02020603050405020304" pitchFamily="18" charset="0"/>
              </a:rPr>
              <a:t>Draw a diagram of the normal curve for the sample mean and indicate the 95</a:t>
            </a:r>
            <a:r>
              <a:rPr lang="en-US" sz="2800" baseline="300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Times New Roman" panose="02020603050405020304" pitchFamily="18" charset="0"/>
              </a:rPr>
              <a:t> confidence interval.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36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564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Arial</vt:lpstr>
      <vt:lpstr>Calibri</vt:lpstr>
      <vt:lpstr>Calibri Light</vt:lpstr>
      <vt:lpstr>Giovanni-Book</vt:lpstr>
      <vt:lpstr>Giovanni-BookItalic</vt:lpstr>
      <vt:lpstr>Glypha</vt:lpstr>
      <vt:lpstr>Glypha-Bold</vt:lpstr>
      <vt:lpstr>MTMI</vt:lpstr>
      <vt:lpstr>Symbol</vt:lpstr>
      <vt:lpstr>SymbolPi</vt:lpstr>
      <vt:lpstr>Times New Roman</vt:lpstr>
      <vt:lpstr>Office Theme</vt:lpstr>
      <vt:lpstr>Equation.DSMT4</vt:lpstr>
      <vt:lpstr>8.2 Point Estimator of a Population Mean</vt:lpstr>
      <vt:lpstr>What is a point estimator?</vt:lpstr>
      <vt:lpstr>What is meant by unbiased?</vt:lpstr>
      <vt:lpstr>What is meant by the standard error?</vt:lpstr>
      <vt:lpstr>Since the distribution is normal:  with probability 95% the estimate of the population mean will      be correct to within ±2 standard errors. </vt:lpstr>
      <vt:lpstr>Example of increasing the sampling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4.5 Conditional Probability and Independence</dc:title>
  <dc:creator>Ezra Halleck</dc:creator>
  <cp:lastModifiedBy>Ezra Halleck</cp:lastModifiedBy>
  <cp:revision>80</cp:revision>
  <dcterms:created xsi:type="dcterms:W3CDTF">2017-09-26T15:39:33Z</dcterms:created>
  <dcterms:modified xsi:type="dcterms:W3CDTF">2018-05-01T13:13:38Z</dcterms:modified>
</cp:coreProperties>
</file>