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57" d="100"/>
          <a:sy n="57" d="100"/>
        </p:scale>
        <p:origin x="40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CFCA-64AE-400D-8ECC-AE53EA35D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08CC5B-0547-4224-9DCC-B72DC6608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3F1AC0-82CC-4494-94FC-F95EC148FAF3}"/>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5" name="Footer Placeholder 4">
            <a:extLst>
              <a:ext uri="{FF2B5EF4-FFF2-40B4-BE49-F238E27FC236}">
                <a16:creationId xmlns:a16="http://schemas.microsoft.com/office/drawing/2014/main" id="{04034BA0-FF52-41FD-8C1F-16187CA0E4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BDEDFD-EE1F-4474-94CE-E0E43502787C}"/>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19531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BA013-61D7-455A-BC14-8910F73918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E4A683-F4F1-49CD-84B0-E6BBF084C7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3C667-C47D-4F05-833C-EFAB18FFCDC7}"/>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5" name="Footer Placeholder 4">
            <a:extLst>
              <a:ext uri="{FF2B5EF4-FFF2-40B4-BE49-F238E27FC236}">
                <a16:creationId xmlns:a16="http://schemas.microsoft.com/office/drawing/2014/main" id="{FD1DC049-ED8E-4BE7-9462-3C0AB49CC9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CD1129-3BED-49AB-B224-286E4BD17C47}"/>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68991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64CEA-01D1-42C7-8EEE-CE86E436A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106630-B437-4676-AC97-D1261FB230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A7CC9-4604-46C7-AE1E-CC9F549F46AC}"/>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5" name="Footer Placeholder 4">
            <a:extLst>
              <a:ext uri="{FF2B5EF4-FFF2-40B4-BE49-F238E27FC236}">
                <a16:creationId xmlns:a16="http://schemas.microsoft.com/office/drawing/2014/main" id="{4AE0E8C5-A0DA-4021-9BF3-BA8E6DC16C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3F5FC9-9A85-43B4-8D6F-44DF7A79BF24}"/>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392374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ACA0-F0D1-48E0-88CF-4A3C99DD5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84F99-2D04-4F66-A99C-855D46C682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B0E3D-8F9F-4AA9-A384-15DBA4F60AA8}"/>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5" name="Footer Placeholder 4">
            <a:extLst>
              <a:ext uri="{FF2B5EF4-FFF2-40B4-BE49-F238E27FC236}">
                <a16:creationId xmlns:a16="http://schemas.microsoft.com/office/drawing/2014/main" id="{0EC137E4-CF33-4959-AE1F-9F47D72B03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870C01-094A-4BF2-8586-531EFC405AC8}"/>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225767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2510-D0D2-4475-858E-F0002179A7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4F39D-3B44-43C2-9CB9-08F4DD2135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BFEEB6-4050-4DE2-8567-37FD70C87C68}"/>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5" name="Footer Placeholder 4">
            <a:extLst>
              <a:ext uri="{FF2B5EF4-FFF2-40B4-BE49-F238E27FC236}">
                <a16:creationId xmlns:a16="http://schemas.microsoft.com/office/drawing/2014/main" id="{643161DA-0F15-4A1C-827B-2068118EAC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57157D-96E3-4219-8E0F-AFDF927C837F}"/>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341830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FC84-902A-4C04-89CE-05681C09D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B6542-5746-4823-BD36-4B3E719F44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4354A9-B498-4F99-8888-F7D76A43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554694-CC58-4EF0-BE43-24B113F18DDD}"/>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6" name="Footer Placeholder 5">
            <a:extLst>
              <a:ext uri="{FF2B5EF4-FFF2-40B4-BE49-F238E27FC236}">
                <a16:creationId xmlns:a16="http://schemas.microsoft.com/office/drawing/2014/main" id="{601B8640-D1CC-4FB2-A786-AE0EE9563E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84FBDC4-4E1B-4DEE-A201-90F3B6852CFB}"/>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397071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390EF-D037-466C-A328-008E2DDCB7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76C1EF-3772-4538-A3CA-97F957F608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B237BF-A927-4CD3-BE46-8A7F19F776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553D8-F801-4145-81F6-C4FA8DF72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18FF3D-D497-4F7B-B123-CA2E4074E8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6650B7-965E-47BD-A4CD-E8B2E88BDE7D}"/>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8" name="Footer Placeholder 7">
            <a:extLst>
              <a:ext uri="{FF2B5EF4-FFF2-40B4-BE49-F238E27FC236}">
                <a16:creationId xmlns:a16="http://schemas.microsoft.com/office/drawing/2014/main" id="{D21E005F-ACDE-46AA-9E02-3B98BD24F7F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6EA0B20-4C01-464D-A0FE-ED2016990A58}"/>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216028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5D56-907F-4061-810F-960D5B5EAC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91191-0535-46DE-858C-C57F69F0BFC2}"/>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4" name="Footer Placeholder 3">
            <a:extLst>
              <a:ext uri="{FF2B5EF4-FFF2-40B4-BE49-F238E27FC236}">
                <a16:creationId xmlns:a16="http://schemas.microsoft.com/office/drawing/2014/main" id="{8D956E45-EEBE-41DC-AE33-085E21B0C8A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975B8E-86BE-40DE-AA42-CD9231D2E8F5}"/>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414552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6A9006-99C4-4DEF-94FE-B75E815A3CC4}"/>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3" name="Footer Placeholder 2">
            <a:extLst>
              <a:ext uri="{FF2B5EF4-FFF2-40B4-BE49-F238E27FC236}">
                <a16:creationId xmlns:a16="http://schemas.microsoft.com/office/drawing/2014/main" id="{4DE892CB-8B4F-494A-B46A-846106094E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FAA6A00-9ED4-4450-AA1E-9F41E745D851}"/>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10836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41CC-91A1-4FE7-8773-33B6F72FC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FFFAD3-46C8-4EB8-8E2B-8A9A051E2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F7962-4AF7-48B1-9F0F-8BE39C517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7B1D0C-BD1F-4E9D-9585-09CE2F6C3F6C}"/>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6" name="Footer Placeholder 5">
            <a:extLst>
              <a:ext uri="{FF2B5EF4-FFF2-40B4-BE49-F238E27FC236}">
                <a16:creationId xmlns:a16="http://schemas.microsoft.com/office/drawing/2014/main" id="{9EFA441B-BAF9-4183-B615-8CFFC061C7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9DB335-17E3-4029-8C52-A3771031E087}"/>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18222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9FC6-2530-4E06-B042-F4CA596CD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40DE2B-057C-456C-A521-FD998BC2E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E62FFE9-F51C-412A-BB6B-70716F848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C998A3-9827-41B1-9B1F-9B10E7B7B67A}"/>
              </a:ext>
            </a:extLst>
          </p:cNvPr>
          <p:cNvSpPr>
            <a:spLocks noGrp="1"/>
          </p:cNvSpPr>
          <p:nvPr>
            <p:ph type="dt" sz="half" idx="10"/>
          </p:nvPr>
        </p:nvSpPr>
        <p:spPr/>
        <p:txBody>
          <a:bodyPr/>
          <a:lstStyle/>
          <a:p>
            <a:fld id="{1690A73A-C12F-4830-86DD-D84154B731F8}" type="datetimeFigureOut">
              <a:rPr lang="en-US" smtClean="0"/>
              <a:t>5/1/2018</a:t>
            </a:fld>
            <a:endParaRPr lang="en-US" dirty="0"/>
          </a:p>
        </p:txBody>
      </p:sp>
      <p:sp>
        <p:nvSpPr>
          <p:cNvPr id="6" name="Footer Placeholder 5">
            <a:extLst>
              <a:ext uri="{FF2B5EF4-FFF2-40B4-BE49-F238E27FC236}">
                <a16:creationId xmlns:a16="http://schemas.microsoft.com/office/drawing/2014/main" id="{DA9F076A-53C1-45AA-8F92-3329AAC63D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9F7CF3-425E-4390-AF08-24639C403D77}"/>
              </a:ext>
            </a:extLst>
          </p:cNvPr>
          <p:cNvSpPr>
            <a:spLocks noGrp="1"/>
          </p:cNvSpPr>
          <p:nvPr>
            <p:ph type="sldNum" sz="quarter" idx="12"/>
          </p:nvPr>
        </p:nvSpPr>
        <p:spPr/>
        <p:txBody>
          <a:bodyPr/>
          <a:lstStyle/>
          <a:p>
            <a:fld id="{118341C1-7FED-4650-8C3E-318C6425D8B1}" type="slidenum">
              <a:rPr lang="en-US" smtClean="0"/>
              <a:t>‹#›</a:t>
            </a:fld>
            <a:endParaRPr lang="en-US" dirty="0"/>
          </a:p>
        </p:txBody>
      </p:sp>
    </p:spTree>
    <p:extLst>
      <p:ext uri="{BB962C8B-B14F-4D97-AF65-F5344CB8AC3E}">
        <p14:creationId xmlns:p14="http://schemas.microsoft.com/office/powerpoint/2010/main" val="221475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15C46-0348-4059-81EC-CA95037DD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25E2F-03E5-4C19-ABA8-C1078B6C3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DB381-4505-458F-AF04-14DE124F1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0A73A-C12F-4830-86DD-D84154B731F8}" type="datetimeFigureOut">
              <a:rPr lang="en-US" smtClean="0"/>
              <a:t>5/1/2018</a:t>
            </a:fld>
            <a:endParaRPr lang="en-US" dirty="0"/>
          </a:p>
        </p:txBody>
      </p:sp>
      <p:sp>
        <p:nvSpPr>
          <p:cNvPr id="5" name="Footer Placeholder 4">
            <a:extLst>
              <a:ext uri="{FF2B5EF4-FFF2-40B4-BE49-F238E27FC236}">
                <a16:creationId xmlns:a16="http://schemas.microsoft.com/office/drawing/2014/main" id="{D1E69604-FE31-4E55-9550-F64113DBE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59CAA70-8322-4963-B53B-EA5745AB7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341C1-7FED-4650-8C3E-318C6425D8B1}" type="slidenum">
              <a:rPr lang="en-US" smtClean="0"/>
              <a:t>‹#›</a:t>
            </a:fld>
            <a:endParaRPr lang="en-US" dirty="0"/>
          </a:p>
        </p:txBody>
      </p:sp>
    </p:spTree>
    <p:extLst>
      <p:ext uri="{BB962C8B-B14F-4D97-AF65-F5344CB8AC3E}">
        <p14:creationId xmlns:p14="http://schemas.microsoft.com/office/powerpoint/2010/main" val="2581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4.wmf"/><Relationship Id="rId3" Type="http://schemas.openxmlformats.org/officeDocument/2006/relationships/image" Target="../media/image25.png"/><Relationship Id="rId7" Type="http://schemas.openxmlformats.org/officeDocument/2006/relationships/image" Target="../media/image21.wmf"/><Relationship Id="rId12"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22.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5.png"/><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statisticalengineering.com/images/CLTuniform.gi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9.bin"/><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11.bin"/><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742D-0DAB-4057-92B5-33CC7FD40864}"/>
              </a:ext>
            </a:extLst>
          </p:cNvPr>
          <p:cNvSpPr>
            <a:spLocks noGrp="1"/>
          </p:cNvSpPr>
          <p:nvPr>
            <p:ph type="ctrTitle"/>
          </p:nvPr>
        </p:nvSpPr>
        <p:spPr>
          <a:xfrm>
            <a:off x="1314158" y="329272"/>
            <a:ext cx="9144000" cy="1659988"/>
          </a:xfrm>
        </p:spPr>
        <p:txBody>
          <a:bodyPr>
            <a:normAutofit fontScale="90000"/>
          </a:bodyPr>
          <a:lstStyle/>
          <a:p>
            <a:r>
              <a:rPr lang="en-US" dirty="0"/>
              <a:t>7.4 CENTRAL LIMIT THEOREM</a:t>
            </a:r>
          </a:p>
        </p:txBody>
      </p:sp>
      <p:sp>
        <p:nvSpPr>
          <p:cNvPr id="3" name="Subtitle 2">
            <a:extLst>
              <a:ext uri="{FF2B5EF4-FFF2-40B4-BE49-F238E27FC236}">
                <a16:creationId xmlns:a16="http://schemas.microsoft.com/office/drawing/2014/main" id="{64A203FD-067C-4510-95CB-CB94ED9AFEF3}"/>
              </a:ext>
            </a:extLst>
          </p:cNvPr>
          <p:cNvSpPr>
            <a:spLocks noGrp="1"/>
          </p:cNvSpPr>
          <p:nvPr>
            <p:ph type="subTitle" idx="1"/>
          </p:nvPr>
        </p:nvSpPr>
        <p:spPr>
          <a:xfrm>
            <a:off x="1524000" y="2645435"/>
            <a:ext cx="9144000" cy="1655762"/>
          </a:xfrm>
        </p:spPr>
        <p:txBody>
          <a:bodyPr/>
          <a:lstStyle/>
          <a:p>
            <a:r>
              <a:rPr lang="en-US" dirty="0"/>
              <a:t>MAT 1372 Stat w/ </a:t>
            </a:r>
            <a:r>
              <a:rPr lang="en-US" dirty="0" err="1"/>
              <a:t>Prob</a:t>
            </a:r>
            <a:endParaRPr lang="en-US" dirty="0"/>
          </a:p>
          <a:p>
            <a:r>
              <a:rPr lang="en-US" dirty="0"/>
              <a:t>NYCCT (CUNY)</a:t>
            </a:r>
          </a:p>
          <a:p>
            <a:r>
              <a:rPr lang="en-US" dirty="0"/>
              <a:t>Ezra Halleck</a:t>
            </a:r>
          </a:p>
        </p:txBody>
      </p:sp>
    </p:spTree>
    <p:extLst>
      <p:ext uri="{BB962C8B-B14F-4D97-AF65-F5344CB8AC3E}">
        <p14:creationId xmlns:p14="http://schemas.microsoft.com/office/powerpoint/2010/main" val="210563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4FC39D16-1BF6-43D9-8811-81C5649C353A}"/>
                  </a:ext>
                </a:extLst>
              </p:cNvPr>
              <p:cNvSpPr/>
              <p:nvPr/>
            </p:nvSpPr>
            <p:spPr>
              <a:xfrm>
                <a:off x="609939" y="478107"/>
                <a:ext cx="10803127" cy="4832092"/>
              </a:xfrm>
              <a:prstGeom prst="rect">
                <a:avLst/>
              </a:prstGeom>
            </p:spPr>
            <p:txBody>
              <a:bodyPr wrap="square">
                <a:spAutoFit/>
              </a:bodyPr>
              <a:lstStyle/>
              <a:p>
                <a:pPr marR="0">
                  <a:spcBef>
                    <a:spcPts val="0"/>
                  </a:spcBef>
                  <a:spcAft>
                    <a:spcPts val="0"/>
                  </a:spcAft>
                </a:pPr>
                <a:r>
                  <a:rPr lang="en-US" sz="2800" b="1" dirty="0">
                    <a:solidFill>
                      <a:srgbClr val="F38000"/>
                    </a:solidFill>
                    <a:latin typeface="Glypha-Bold"/>
                    <a:ea typeface="Calibri" panose="020F0502020204030204" pitchFamily="34" charset="0"/>
                    <a:cs typeface="Glypha-Bold"/>
                  </a:rPr>
                  <a:t>14. </a:t>
                </a:r>
                <a:r>
                  <a:rPr lang="en-US" sz="2800" dirty="0">
                    <a:solidFill>
                      <a:srgbClr val="000000"/>
                    </a:solidFill>
                    <a:latin typeface="Glypha"/>
                    <a:ea typeface="Calibri" panose="020F0502020204030204" pitchFamily="34" charset="0"/>
                    <a:cs typeface="Glypha"/>
                  </a:rPr>
                  <a:t>The lifetime of a certain type of electric bulb has expected value 500 hours and standard deviation 60 hours. Approximate the probability that the sample mean of 20 such light bulbs is less than 480 hours. </a:t>
                </a:r>
                <a:endParaRPr lang="en-US" sz="2800" dirty="0">
                  <a:solidFill>
                    <a:srgbClr val="000000"/>
                  </a:solidFill>
                  <a:latin typeface="Glypha"/>
                </a:endParaRPr>
              </a:p>
              <a:p>
                <a:pPr marL="457200" indent="-457200">
                  <a:buFont typeface="Arial" panose="020B0604020202020204" pitchFamily="34" charset="0"/>
                  <a:buChar char="•"/>
                </a:pPr>
                <a:r>
                  <a:rPr lang="en-US" sz="2800" dirty="0"/>
                  <a:t>Here we are asked for an average (sample mean) so we work with </a:t>
                </a:r>
                <a14:m>
                  <m:oMath xmlns:m="http://schemas.openxmlformats.org/officeDocument/2006/math">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𝑋</m:t>
                        </m:r>
                      </m:e>
                    </m:acc>
                  </m:oMath>
                </a14:m>
                <a:r>
                  <a:rPr lang="en-US" sz="2800" dirty="0"/>
                  <a:t>:</a:t>
                </a:r>
              </a:p>
              <a:p>
                <a:endParaRPr lang="en-US" sz="2800" dirty="0"/>
              </a:p>
              <a:p>
                <a:r>
                  <a:rPr lang="en-US" sz="2800" dirty="0"/>
                  <a:t>				and </a:t>
                </a:r>
              </a:p>
              <a:p>
                <a:endParaRPr lang="en-US" sz="2800" dirty="0"/>
              </a:p>
              <a:p>
                <a:pPr marL="457200" indent="-457200">
                  <a:buFont typeface="Arial" panose="020B0604020202020204" pitchFamily="34" charset="0"/>
                  <a:buChar char="•"/>
                </a:pPr>
                <a:r>
                  <a:rPr lang="en-US" sz="2800" dirty="0"/>
                  <a:t>The problem is to find the probability that</a:t>
                </a:r>
              </a:p>
              <a:p>
                <a:pPr marL="457200" indent="-457200">
                  <a:buFont typeface="Arial" panose="020B0604020202020204" pitchFamily="34" charset="0"/>
                  <a:buChar char="•"/>
                </a:pPr>
                <a:r>
                  <a:rPr lang="en-US" sz="2800" dirty="0"/>
                  <a:t>Standardize:</a:t>
                </a:r>
              </a:p>
              <a:p>
                <a:endParaRPr lang="en-US" sz="2800" dirty="0"/>
              </a:p>
              <a:p>
                <a:r>
                  <a:rPr lang="en-US" sz="2800" dirty="0"/>
                  <a:t> </a:t>
                </a:r>
                <a:endParaRPr lang="en-US" sz="3600" dirty="0"/>
              </a:p>
            </p:txBody>
          </p:sp>
        </mc:Choice>
        <mc:Fallback>
          <p:sp>
            <p:nvSpPr>
              <p:cNvPr id="4" name="Rectangle 3">
                <a:extLst>
                  <a:ext uri="{FF2B5EF4-FFF2-40B4-BE49-F238E27FC236}">
                    <a16:creationId xmlns:a16="http://schemas.microsoft.com/office/drawing/2014/main" id="{4FC39D16-1BF6-43D9-8811-81C5649C353A}"/>
                  </a:ext>
                </a:extLst>
              </p:cNvPr>
              <p:cNvSpPr>
                <a:spLocks noRot="1" noChangeAspect="1" noMove="1" noResize="1" noEditPoints="1" noAdjustHandles="1" noChangeArrowheads="1" noChangeShapeType="1" noTextEdit="1"/>
              </p:cNvSpPr>
              <p:nvPr/>
            </p:nvSpPr>
            <p:spPr>
              <a:xfrm>
                <a:off x="609939" y="478107"/>
                <a:ext cx="10803127" cy="4832092"/>
              </a:xfrm>
              <a:prstGeom prst="rect">
                <a:avLst/>
              </a:prstGeom>
              <a:blipFill>
                <a:blip r:embed="rId3"/>
                <a:stretch>
                  <a:fillRect l="-1129" t="-1135" r="-564"/>
                </a:stretch>
              </a:blipFill>
            </p:spPr>
            <p:txBody>
              <a:bodyPr/>
              <a:lstStyle/>
              <a:p>
                <a:r>
                  <a:rPr lang="en-US">
                    <a:noFill/>
                  </a:rPr>
                  <a:t> </a:t>
                </a:r>
              </a:p>
            </p:txBody>
          </p:sp>
        </mc:Fallback>
      </mc:AlternateContent>
      <p:graphicFrame>
        <p:nvGraphicFramePr>
          <p:cNvPr id="6" name="Object 5">
            <a:extLst>
              <a:ext uri="{FF2B5EF4-FFF2-40B4-BE49-F238E27FC236}">
                <a16:creationId xmlns:a16="http://schemas.microsoft.com/office/drawing/2014/main" id="{3CAA548C-1505-426C-BB98-4A874C2B094B}"/>
              </a:ext>
            </a:extLst>
          </p:cNvPr>
          <p:cNvGraphicFramePr>
            <a:graphicFrameLocks noChangeAspect="1"/>
          </p:cNvGraphicFramePr>
          <p:nvPr>
            <p:extLst>
              <p:ext uri="{D42A27DB-BD31-4B8C-83A1-F6EECF244321}">
                <p14:modId xmlns:p14="http://schemas.microsoft.com/office/powerpoint/2010/main" val="2802954313"/>
              </p:ext>
            </p:extLst>
          </p:nvPr>
        </p:nvGraphicFramePr>
        <p:xfrm>
          <a:off x="1121909" y="2547729"/>
          <a:ext cx="2467958" cy="633370"/>
        </p:xfrm>
        <a:graphic>
          <a:graphicData uri="http://schemas.openxmlformats.org/presentationml/2006/ole">
            <mc:AlternateContent xmlns:mc="http://schemas.openxmlformats.org/markup-compatibility/2006">
              <mc:Choice xmlns:v="urn:schemas-microsoft-com:vml" Requires="v">
                <p:oleObj spid="_x0000_s23591" r:id="rId4" imgW="1066800" imgH="279400" progId="Equation.DSMT4">
                  <p:embed/>
                </p:oleObj>
              </mc:Choice>
              <mc:Fallback>
                <p:oleObj r:id="rId4" imgW="1066800" imgH="2794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1909" y="2547729"/>
                        <a:ext cx="2467958" cy="633370"/>
                      </a:xfrm>
                      <a:prstGeom prst="rect">
                        <a:avLst/>
                      </a:prstGeom>
                      <a:noFill/>
                    </p:spPr>
                  </p:pic>
                </p:oleObj>
              </mc:Fallback>
            </mc:AlternateContent>
          </a:graphicData>
        </a:graphic>
      </p:graphicFrame>
      <p:graphicFrame>
        <p:nvGraphicFramePr>
          <p:cNvPr id="8" name="Object 7">
            <a:extLst>
              <a:ext uri="{FF2B5EF4-FFF2-40B4-BE49-F238E27FC236}">
                <a16:creationId xmlns:a16="http://schemas.microsoft.com/office/drawing/2014/main" id="{75A36100-91AC-4A5F-A2E9-04D0E770C561}"/>
              </a:ext>
            </a:extLst>
          </p:cNvPr>
          <p:cNvGraphicFramePr>
            <a:graphicFrameLocks noChangeAspect="1"/>
          </p:cNvGraphicFramePr>
          <p:nvPr>
            <p:extLst>
              <p:ext uri="{D42A27DB-BD31-4B8C-83A1-F6EECF244321}">
                <p14:modId xmlns:p14="http://schemas.microsoft.com/office/powerpoint/2010/main" val="516805109"/>
              </p:ext>
            </p:extLst>
          </p:nvPr>
        </p:nvGraphicFramePr>
        <p:xfrm>
          <a:off x="5410549" y="2363996"/>
          <a:ext cx="5383317" cy="900631"/>
        </p:xfrm>
        <a:graphic>
          <a:graphicData uri="http://schemas.openxmlformats.org/presentationml/2006/ole">
            <mc:AlternateContent xmlns:mc="http://schemas.openxmlformats.org/markup-compatibility/2006">
              <mc:Choice xmlns:v="urn:schemas-microsoft-com:vml" Requires="v">
                <p:oleObj spid="_x0000_s23592" r:id="rId6" imgW="2514600" imgH="419100" progId="Equation.DSMT4">
                  <p:embed/>
                </p:oleObj>
              </mc:Choice>
              <mc:Fallback>
                <p:oleObj r:id="rId6" imgW="2514600" imgH="4191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549" y="2363996"/>
                        <a:ext cx="5383317" cy="900631"/>
                      </a:xfrm>
                      <a:prstGeom prst="rect">
                        <a:avLst/>
                      </a:prstGeom>
                      <a:noFill/>
                    </p:spPr>
                  </p:pic>
                </p:oleObj>
              </mc:Fallback>
            </mc:AlternateContent>
          </a:graphicData>
        </a:graphic>
      </p:graphicFrame>
      <p:sp>
        <p:nvSpPr>
          <p:cNvPr id="11" name="Rectangle 8">
            <a:extLst>
              <a:ext uri="{FF2B5EF4-FFF2-40B4-BE49-F238E27FC236}">
                <a16:creationId xmlns:a16="http://schemas.microsoft.com/office/drawing/2014/main" id="{0BE605D6-AECD-4F10-9B20-CE5AB7AB728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a:extLst>
              <a:ext uri="{FF2B5EF4-FFF2-40B4-BE49-F238E27FC236}">
                <a16:creationId xmlns:a16="http://schemas.microsoft.com/office/drawing/2014/main" id="{30662D35-6253-4791-A2D6-DD9F1A93FC8E}"/>
              </a:ext>
            </a:extLst>
          </p:cNvPr>
          <p:cNvGraphicFramePr>
            <a:graphicFrameLocks noChangeAspect="1"/>
          </p:cNvGraphicFramePr>
          <p:nvPr>
            <p:extLst>
              <p:ext uri="{D42A27DB-BD31-4B8C-83A1-F6EECF244321}">
                <p14:modId xmlns:p14="http://schemas.microsoft.com/office/powerpoint/2010/main" val="1274335496"/>
              </p:ext>
            </p:extLst>
          </p:nvPr>
        </p:nvGraphicFramePr>
        <p:xfrm>
          <a:off x="7430643" y="3464504"/>
          <a:ext cx="1343127" cy="478062"/>
        </p:xfrm>
        <a:graphic>
          <a:graphicData uri="http://schemas.openxmlformats.org/presentationml/2006/ole">
            <mc:AlternateContent xmlns:mc="http://schemas.openxmlformats.org/markup-compatibility/2006">
              <mc:Choice xmlns:v="urn:schemas-microsoft-com:vml" Requires="v">
                <p:oleObj spid="_x0000_s23593" r:id="rId8" imgW="558558" imgH="203112" progId="Equation.DSMT4">
                  <p:embed/>
                </p:oleObj>
              </mc:Choice>
              <mc:Fallback>
                <p:oleObj r:id="rId8" imgW="558558" imgH="203112"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30643" y="3464504"/>
                        <a:ext cx="1343127" cy="478062"/>
                      </a:xfrm>
                      <a:prstGeom prst="rect">
                        <a:avLst/>
                      </a:prstGeom>
                      <a:noFill/>
                    </p:spPr>
                  </p:pic>
                </p:oleObj>
              </mc:Fallback>
            </mc:AlternateContent>
          </a:graphicData>
        </a:graphic>
      </p:graphicFrame>
      <p:sp>
        <p:nvSpPr>
          <p:cNvPr id="13" name="Rectangle 10">
            <a:extLst>
              <a:ext uri="{FF2B5EF4-FFF2-40B4-BE49-F238E27FC236}">
                <a16:creationId xmlns:a16="http://schemas.microsoft.com/office/drawing/2014/main" id="{118EF09D-15EB-44B7-BDC3-FE49298DE07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a:extLst>
              <a:ext uri="{FF2B5EF4-FFF2-40B4-BE49-F238E27FC236}">
                <a16:creationId xmlns:a16="http://schemas.microsoft.com/office/drawing/2014/main" id="{3832F447-063D-4042-9CD6-EB0933A6B8DE}"/>
              </a:ext>
            </a:extLst>
          </p:cNvPr>
          <p:cNvGraphicFramePr>
            <a:graphicFrameLocks noChangeAspect="1"/>
          </p:cNvGraphicFramePr>
          <p:nvPr>
            <p:extLst>
              <p:ext uri="{D42A27DB-BD31-4B8C-83A1-F6EECF244321}">
                <p14:modId xmlns:p14="http://schemas.microsoft.com/office/powerpoint/2010/main" val="4121546339"/>
              </p:ext>
            </p:extLst>
          </p:nvPr>
        </p:nvGraphicFramePr>
        <p:xfrm>
          <a:off x="3102429" y="3967842"/>
          <a:ext cx="1779814" cy="1232179"/>
        </p:xfrm>
        <a:graphic>
          <a:graphicData uri="http://schemas.openxmlformats.org/presentationml/2006/ole">
            <mc:AlternateContent xmlns:mc="http://schemas.openxmlformats.org/markup-compatibility/2006">
              <mc:Choice xmlns:v="urn:schemas-microsoft-com:vml" Requires="v">
                <p:oleObj spid="_x0000_s23594" r:id="rId10" imgW="990600" imgH="685800" progId="Equation.DSMT4">
                  <p:embed/>
                </p:oleObj>
              </mc:Choice>
              <mc:Fallback>
                <p:oleObj r:id="rId10" imgW="990600" imgH="685800" progId="Equation.DSMT4">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02429" y="3967842"/>
                        <a:ext cx="1779814" cy="1232179"/>
                      </a:xfrm>
                      <a:prstGeom prst="rect">
                        <a:avLst/>
                      </a:prstGeom>
                      <a:noFill/>
                    </p:spPr>
                  </p:pic>
                </p:oleObj>
              </mc:Fallback>
            </mc:AlternateContent>
          </a:graphicData>
        </a:graphic>
      </p:graphicFrame>
      <p:sp>
        <p:nvSpPr>
          <p:cNvPr id="17" name="Rectangle 18">
            <a:extLst>
              <a:ext uri="{FF2B5EF4-FFF2-40B4-BE49-F238E27FC236}">
                <a16:creationId xmlns:a16="http://schemas.microsoft.com/office/drawing/2014/main" id="{AD8E1255-7314-4147-90E0-DDDD7648082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a:extLst>
              <a:ext uri="{FF2B5EF4-FFF2-40B4-BE49-F238E27FC236}">
                <a16:creationId xmlns:a16="http://schemas.microsoft.com/office/drawing/2014/main" id="{7A4EB5A1-8C35-47CD-A077-59364A7F9D68}"/>
              </a:ext>
            </a:extLst>
          </p:cNvPr>
          <p:cNvGraphicFramePr>
            <a:graphicFrameLocks noChangeAspect="1"/>
          </p:cNvGraphicFramePr>
          <p:nvPr>
            <p:extLst>
              <p:ext uri="{D42A27DB-BD31-4B8C-83A1-F6EECF244321}">
                <p14:modId xmlns:p14="http://schemas.microsoft.com/office/powerpoint/2010/main" val="1576787828"/>
              </p:ext>
            </p:extLst>
          </p:nvPr>
        </p:nvGraphicFramePr>
        <p:xfrm>
          <a:off x="5560143" y="3969684"/>
          <a:ext cx="2775177" cy="486163"/>
        </p:xfrm>
        <a:graphic>
          <a:graphicData uri="http://schemas.openxmlformats.org/presentationml/2006/ole">
            <mc:AlternateContent xmlns:mc="http://schemas.openxmlformats.org/markup-compatibility/2006">
              <mc:Choice xmlns:v="urn:schemas-microsoft-com:vml" Requires="v">
                <p:oleObj spid="_x0000_s23595" r:id="rId12" imgW="1308100" imgH="228600" progId="Equation.DSMT4">
                  <p:embed/>
                </p:oleObj>
              </mc:Choice>
              <mc:Fallback>
                <p:oleObj r:id="rId12" imgW="1308100" imgH="228600" progId="Equation.DSMT4">
                  <p:embed/>
                  <p:pic>
                    <p:nvPicPr>
                      <p:cNvPr id="0" name="Object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60143" y="3969684"/>
                        <a:ext cx="2775177" cy="486163"/>
                      </a:xfrm>
                      <a:prstGeom prst="rect">
                        <a:avLst/>
                      </a:prstGeom>
                      <a:noFill/>
                    </p:spPr>
                  </p:pic>
                </p:oleObj>
              </mc:Fallback>
            </mc:AlternateContent>
          </a:graphicData>
        </a:graphic>
      </p:graphicFrame>
      <p:sp>
        <p:nvSpPr>
          <p:cNvPr id="19" name="Rectangle 18">
            <a:extLst>
              <a:ext uri="{FF2B5EF4-FFF2-40B4-BE49-F238E27FC236}">
                <a16:creationId xmlns:a16="http://schemas.microsoft.com/office/drawing/2014/main" id="{1255F241-C0DD-420A-9AB3-7273121DCF51}"/>
              </a:ext>
            </a:extLst>
          </p:cNvPr>
          <p:cNvSpPr/>
          <p:nvPr/>
        </p:nvSpPr>
        <p:spPr>
          <a:xfrm>
            <a:off x="406400" y="5182094"/>
            <a:ext cx="11578771" cy="954107"/>
          </a:xfrm>
          <a:prstGeom prst="rect">
            <a:avLst/>
          </a:prstGeom>
        </p:spPr>
        <p:txBody>
          <a:bodyPr wrap="square">
            <a:spAutoFit/>
          </a:bodyPr>
          <a:lstStyle/>
          <a:p>
            <a:pPr marL="685800" marR="0" indent="-457200">
              <a:spcBef>
                <a:spcPts val="0"/>
              </a:spcBef>
              <a:spcAft>
                <a:spcPts val="0"/>
              </a:spcAft>
              <a:buFont typeface="Arial" panose="020B0604020202020204" pitchFamily="34" charset="0"/>
              <a:buChar char="•"/>
            </a:pPr>
            <a:r>
              <a:rPr lang="en-US" sz="2800" dirty="0">
                <a:solidFill>
                  <a:srgbClr val="000000"/>
                </a:solidFill>
                <a:ea typeface="Calibri" panose="020F0502020204030204" pitchFamily="34" charset="0"/>
                <a:cs typeface="Glypha"/>
              </a:rPr>
              <a:t>Using Excel:	 </a:t>
            </a:r>
            <a:r>
              <a:rPr lang="en-US" sz="2400" dirty="0">
                <a:solidFill>
                  <a:srgbClr val="000000"/>
                </a:solidFill>
                <a:ea typeface="Calibri" panose="020F0502020204030204" pitchFamily="34" charset="0"/>
                <a:cs typeface="Glypha"/>
              </a:rPr>
              <a:t>=NORM.S.DIST(-2*SQRT(5)/3, TRUE)=.06802</a:t>
            </a:r>
            <a:endParaRPr lang="en-US" sz="3600" dirty="0">
              <a:ea typeface="Calibri" panose="020F0502020204030204" pitchFamily="34" charset="0"/>
              <a:cs typeface="Times New Roman" panose="02020603050405020304" pitchFamily="18" charset="0"/>
            </a:endParaRPr>
          </a:p>
          <a:p>
            <a:pPr marL="628650" marR="0" indent="-457200">
              <a:spcBef>
                <a:spcPts val="0"/>
              </a:spcBef>
              <a:spcAft>
                <a:spcPts val="0"/>
              </a:spcAft>
              <a:buFont typeface="Arial" panose="020B0604020202020204" pitchFamily="34" charset="0"/>
              <a:buChar char="•"/>
            </a:pPr>
            <a:r>
              <a:rPr lang="en-US" sz="2800" dirty="0">
                <a:solidFill>
                  <a:srgbClr val="000000"/>
                </a:solidFill>
                <a:ea typeface="Calibri" panose="020F0502020204030204" pitchFamily="34" charset="0"/>
                <a:cs typeface="Glypha"/>
              </a:rPr>
              <a:t>The probability that sample mean of 20 bulbs is less than 480 </a:t>
            </a:r>
            <a:r>
              <a:rPr lang="en-US" sz="2800" dirty="0" err="1">
                <a:solidFill>
                  <a:srgbClr val="000000"/>
                </a:solidFill>
                <a:ea typeface="Calibri" panose="020F0502020204030204" pitchFamily="34" charset="0"/>
                <a:cs typeface="Glypha"/>
              </a:rPr>
              <a:t>hrs</a:t>
            </a:r>
            <a:r>
              <a:rPr lang="en-US" sz="2800" dirty="0">
                <a:solidFill>
                  <a:srgbClr val="000000"/>
                </a:solidFill>
                <a:ea typeface="Calibri" panose="020F0502020204030204" pitchFamily="34" charset="0"/>
                <a:cs typeface="Glypha"/>
              </a:rPr>
              <a:t> is 6.8%.</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593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750A-FD23-4BAF-A7D8-DCBA48CD9AEF}"/>
              </a:ext>
            </a:extLst>
          </p:cNvPr>
          <p:cNvSpPr>
            <a:spLocks noGrp="1"/>
          </p:cNvSpPr>
          <p:nvPr>
            <p:ph type="title"/>
          </p:nvPr>
        </p:nvSpPr>
        <p:spPr/>
        <p:txBody>
          <a:bodyPr/>
          <a:lstStyle/>
          <a:p>
            <a:r>
              <a:rPr lang="en-US" dirty="0"/>
              <a:t>Def of X hat and some results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B8F8D0-A0E7-49B4-8F3C-EFFA0FD96ECE}"/>
                  </a:ext>
                </a:extLst>
              </p:cNvPr>
              <p:cNvSpPr>
                <a:spLocks noGrp="1"/>
              </p:cNvSpPr>
              <p:nvPr>
                <p:ph idx="1"/>
              </p:nvPr>
            </p:nvSpPr>
            <p:spPr/>
            <p:txBody>
              <a:bodyPr/>
              <a:lstStyle/>
              <a:p>
                <a:pPr marL="0" indent="0">
                  <a:buNone/>
                </a:pPr>
                <a:r>
                  <a:rPr lang="en-US" dirty="0"/>
                  <a:t>Given  </a:t>
                </a:r>
                <a:r>
                  <a:rPr lang="en-US" i="1" dirty="0"/>
                  <a:t>X</a:t>
                </a:r>
                <a:r>
                  <a:rPr lang="en-US" i="1" baseline="-25000" dirty="0"/>
                  <a:t>i</a:t>
                </a:r>
                <a:r>
                  <a:rPr lang="en-US" dirty="0"/>
                  <a:t>, a family of RV’s  each with mean μ and SD σ, define</a:t>
                </a:r>
              </a:p>
              <a:p>
                <a:endParaRPr lang="en-US" dirty="0"/>
              </a:p>
              <a:p>
                <a:pPr marL="0" indent="0">
                  <a:buNone/>
                </a:pPr>
                <a:endParaRPr lang="en-US" dirty="0"/>
              </a:p>
              <a:p>
                <a:pPr marL="0" indent="0">
                  <a:buNone/>
                </a:pPr>
                <a:r>
                  <a:rPr lang="en-US" dirty="0"/>
                  <a:t>Then		        and 		</a:t>
                </a:r>
              </a:p>
              <a:p>
                <a:pPr marL="0" indent="0">
                  <a:buNone/>
                </a:pPr>
                <a:endParaRPr lang="en-US" dirty="0"/>
              </a:p>
              <a:p>
                <a:pPr marL="0" indent="0">
                  <a:buNone/>
                </a:pPr>
                <a:r>
                  <a:rPr lang="en-US" b="1" dirty="0"/>
                  <a:t>Exercise</a:t>
                </a:r>
                <a:r>
                  <a:rPr lang="en-US" dirty="0"/>
                  <a:t>: Prove using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𝑋</m:t>
                        </m:r>
                      </m:e>
                    </m:acc>
                    <m:r>
                      <a:rPr lang="en-US" b="0" i="1" smtClean="0">
                        <a:latin typeface="Cambria Math" panose="02040503050406030204" pitchFamily="18" charset="0"/>
                      </a:rPr>
                      <m:t>=</m:t>
                    </m:r>
                    <m:r>
                      <a:rPr lang="en-US" b="0" i="1" smtClean="0">
                        <a:latin typeface="Cambria Math" panose="02040503050406030204" pitchFamily="18" charset="0"/>
                      </a:rPr>
                      <m:t>𝑛</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𝑋</m:t>
                        </m:r>
                      </m:e>
                    </m:acc>
                  </m:oMath>
                </a14:m>
                <a:r>
                  <a:rPr lang="en-US" dirty="0"/>
                  <a:t>, the corresponding results for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r>
                      <a:rPr lang="en-US" i="1">
                        <a:latin typeface="Cambria Math" panose="02040503050406030204" pitchFamily="18" charset="0"/>
                      </a:rPr>
                      <m:t> </m:t>
                    </m:r>
                  </m:oMath>
                </a14:m>
                <a:r>
                  <a:rPr lang="en-US" dirty="0"/>
                  <a:t>and properties of expectation and SD reviewed last class.</a:t>
                </a: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CB8F8D0-A0E7-49B4-8F3C-EFFA0FD96ECE}"/>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US">
                    <a:noFill/>
                  </a:rPr>
                  <a:t> </a:t>
                </a:r>
              </a:p>
            </p:txBody>
          </p:sp>
        </mc:Fallback>
      </mc:AlternateContent>
      <p:sp>
        <p:nvSpPr>
          <p:cNvPr id="4" name="Rectangle 2">
            <a:extLst>
              <a:ext uri="{FF2B5EF4-FFF2-40B4-BE49-F238E27FC236}">
                <a16:creationId xmlns:a16="http://schemas.microsoft.com/office/drawing/2014/main" id="{943772DC-A649-4495-A3B2-B6550D340E30}"/>
              </a:ext>
            </a:extLst>
          </p:cNvPr>
          <p:cNvSpPr>
            <a:spLocks noChangeArrowheads="1"/>
          </p:cNvSpPr>
          <p:nvPr/>
        </p:nvSpPr>
        <p:spPr bwMode="auto">
          <a:xfrm>
            <a:off x="1971675" y="2371724"/>
            <a:ext cx="2780145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B26FA049-10DE-4805-AD7E-851892CC97CA}"/>
              </a:ext>
            </a:extLst>
          </p:cNvPr>
          <p:cNvGraphicFramePr>
            <a:graphicFrameLocks noChangeAspect="1"/>
          </p:cNvGraphicFramePr>
          <p:nvPr>
            <p:extLst>
              <p:ext uri="{D42A27DB-BD31-4B8C-83A1-F6EECF244321}">
                <p14:modId xmlns:p14="http://schemas.microsoft.com/office/powerpoint/2010/main" val="3081785116"/>
              </p:ext>
            </p:extLst>
          </p:nvPr>
        </p:nvGraphicFramePr>
        <p:xfrm>
          <a:off x="1908210" y="2234899"/>
          <a:ext cx="4300538" cy="999115"/>
        </p:xfrm>
        <a:graphic>
          <a:graphicData uri="http://schemas.openxmlformats.org/presentationml/2006/ole">
            <mc:AlternateContent xmlns:mc="http://schemas.openxmlformats.org/markup-compatibility/2006">
              <mc:Choice xmlns:v="urn:schemas-microsoft-com:vml" Requires="v">
                <p:oleObj spid="_x0000_s19523" r:id="rId4" imgW="1892300" imgH="431800" progId="Equation.DSMT4">
                  <p:embed/>
                </p:oleObj>
              </mc:Choice>
              <mc:Fallback>
                <p:oleObj r:id="rId4" imgW="1892300" imgH="4318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210" y="2234899"/>
                        <a:ext cx="4300538" cy="999115"/>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C7B8511A-A54A-492E-86E4-A50CD9F4518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B113D0CA-24FF-4433-9078-043658DC3CEF}"/>
              </a:ext>
            </a:extLst>
          </p:cNvPr>
          <p:cNvGraphicFramePr>
            <a:graphicFrameLocks noChangeAspect="1"/>
          </p:cNvGraphicFramePr>
          <p:nvPr>
            <p:extLst>
              <p:ext uri="{D42A27DB-BD31-4B8C-83A1-F6EECF244321}">
                <p14:modId xmlns:p14="http://schemas.microsoft.com/office/powerpoint/2010/main" val="412503569"/>
              </p:ext>
            </p:extLst>
          </p:nvPr>
        </p:nvGraphicFramePr>
        <p:xfrm>
          <a:off x="1908210" y="3372769"/>
          <a:ext cx="1385059" cy="523620"/>
        </p:xfrm>
        <a:graphic>
          <a:graphicData uri="http://schemas.openxmlformats.org/presentationml/2006/ole">
            <mc:AlternateContent xmlns:mc="http://schemas.openxmlformats.org/markup-compatibility/2006">
              <mc:Choice xmlns:v="urn:schemas-microsoft-com:vml" Requires="v">
                <p:oleObj spid="_x0000_s19524" r:id="rId6" imgW="774364" imgH="304668" progId="Equation.DSMT4">
                  <p:embed/>
                </p:oleObj>
              </mc:Choice>
              <mc:Fallback>
                <p:oleObj r:id="rId6" imgW="774364" imgH="304668"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8210" y="3372769"/>
                        <a:ext cx="1385059" cy="523620"/>
                      </a:xfrm>
                      <a:prstGeom prst="rect">
                        <a:avLst/>
                      </a:prstGeom>
                      <a:noFill/>
                    </p:spPr>
                  </p:pic>
                </p:oleObj>
              </mc:Fallback>
            </mc:AlternateContent>
          </a:graphicData>
        </a:graphic>
      </p:graphicFrame>
      <p:sp>
        <p:nvSpPr>
          <p:cNvPr id="8" name="Rectangle 6">
            <a:extLst>
              <a:ext uri="{FF2B5EF4-FFF2-40B4-BE49-F238E27FC236}">
                <a16:creationId xmlns:a16="http://schemas.microsoft.com/office/drawing/2014/main" id="{6FA035A7-D48B-4CA6-BFE5-D66848B7C8FB}"/>
              </a:ext>
            </a:extLst>
          </p:cNvPr>
          <p:cNvSpPr>
            <a:spLocks noChangeArrowheads="1"/>
          </p:cNvSpPr>
          <p:nvPr/>
        </p:nvSpPr>
        <p:spPr bwMode="auto">
          <a:xfrm>
            <a:off x="3357563" y="44938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F6EF8F28-A1E1-46CA-A869-4703980AB319}"/>
              </a:ext>
            </a:extLst>
          </p:cNvPr>
          <p:cNvGraphicFramePr>
            <a:graphicFrameLocks noChangeAspect="1"/>
          </p:cNvGraphicFramePr>
          <p:nvPr>
            <p:extLst>
              <p:ext uri="{D42A27DB-BD31-4B8C-83A1-F6EECF244321}">
                <p14:modId xmlns:p14="http://schemas.microsoft.com/office/powerpoint/2010/main" val="3918908169"/>
              </p:ext>
            </p:extLst>
          </p:nvPr>
        </p:nvGraphicFramePr>
        <p:xfrm>
          <a:off x="4121944" y="3342233"/>
          <a:ext cx="1518141" cy="547237"/>
        </p:xfrm>
        <a:graphic>
          <a:graphicData uri="http://schemas.openxmlformats.org/presentationml/2006/ole">
            <mc:AlternateContent xmlns:mc="http://schemas.openxmlformats.org/markup-compatibility/2006">
              <mc:Choice xmlns:v="urn:schemas-microsoft-com:vml" Requires="v">
                <p:oleObj spid="_x0000_s19525" r:id="rId8" imgW="825142" imgH="304668" progId="Equation.DSMT4">
                  <p:embed/>
                </p:oleObj>
              </mc:Choice>
              <mc:Fallback>
                <p:oleObj r:id="rId8" imgW="825142" imgH="304668"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21944" y="3342233"/>
                        <a:ext cx="1518141" cy="547237"/>
                      </a:xfrm>
                      <a:prstGeom prst="rect">
                        <a:avLst/>
                      </a:prstGeom>
                      <a:noFill/>
                    </p:spPr>
                  </p:pic>
                </p:oleObj>
              </mc:Fallback>
            </mc:AlternateContent>
          </a:graphicData>
        </a:graphic>
      </p:graphicFrame>
      <p:sp>
        <p:nvSpPr>
          <p:cNvPr id="12" name="Rectangle 10">
            <a:extLst>
              <a:ext uri="{FF2B5EF4-FFF2-40B4-BE49-F238E27FC236}">
                <a16:creationId xmlns:a16="http://schemas.microsoft.com/office/drawing/2014/main" id="{99C2910D-025D-40F8-9DCA-EDD15352739D}"/>
              </a:ext>
            </a:extLst>
          </p:cNvPr>
          <p:cNvSpPr>
            <a:spLocks noChangeArrowheads="1"/>
          </p:cNvSpPr>
          <p:nvPr/>
        </p:nvSpPr>
        <p:spPr bwMode="auto">
          <a:xfrm>
            <a:off x="6122194" y="444055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a:extLst>
              <a:ext uri="{FF2B5EF4-FFF2-40B4-BE49-F238E27FC236}">
                <a16:creationId xmlns:a16="http://schemas.microsoft.com/office/drawing/2014/main" id="{1AEE6293-D13B-45F6-8A8B-602F2D347290}"/>
              </a:ext>
            </a:extLst>
          </p:cNvPr>
          <p:cNvGraphicFramePr>
            <a:graphicFrameLocks noChangeAspect="1"/>
          </p:cNvGraphicFramePr>
          <p:nvPr>
            <p:extLst>
              <p:ext uri="{D42A27DB-BD31-4B8C-83A1-F6EECF244321}">
                <p14:modId xmlns:p14="http://schemas.microsoft.com/office/powerpoint/2010/main" val="3933937721"/>
              </p:ext>
            </p:extLst>
          </p:nvPr>
        </p:nvGraphicFramePr>
        <p:xfrm>
          <a:off x="5736084" y="3367385"/>
          <a:ext cx="1840572" cy="544169"/>
        </p:xfrm>
        <a:graphic>
          <a:graphicData uri="http://schemas.openxmlformats.org/presentationml/2006/ole">
            <mc:AlternateContent xmlns:mc="http://schemas.openxmlformats.org/markup-compatibility/2006">
              <mc:Choice xmlns:v="urn:schemas-microsoft-com:vml" Requires="v">
                <p:oleObj spid="_x0000_s19526" r:id="rId10" imgW="1091726" imgH="330057" progId="Equation.DSMT4">
                  <p:embed/>
                </p:oleObj>
              </mc:Choice>
              <mc:Fallback>
                <p:oleObj r:id="rId10" imgW="1091726" imgH="330057" progId="Equation.DSMT4">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36084" y="3367385"/>
                        <a:ext cx="1840572" cy="544169"/>
                      </a:xfrm>
                      <a:prstGeom prst="rect">
                        <a:avLst/>
                      </a:prstGeom>
                      <a:noFill/>
                    </p:spPr>
                  </p:pic>
                </p:oleObj>
              </mc:Fallback>
            </mc:AlternateContent>
          </a:graphicData>
        </a:graphic>
      </p:graphicFrame>
    </p:spTree>
    <p:extLst>
      <p:ext uri="{BB962C8B-B14F-4D97-AF65-F5344CB8AC3E}">
        <p14:creationId xmlns:p14="http://schemas.microsoft.com/office/powerpoint/2010/main" val="409007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36FB-DF82-47B1-BD77-5BB46C60D37C}"/>
              </a:ext>
            </a:extLst>
          </p:cNvPr>
          <p:cNvSpPr>
            <a:spLocks noGrp="1"/>
          </p:cNvSpPr>
          <p:nvPr>
            <p:ph type="title"/>
          </p:nvPr>
        </p:nvSpPr>
        <p:spPr>
          <a:xfrm>
            <a:off x="864394" y="18254"/>
            <a:ext cx="10515600" cy="1325563"/>
          </a:xfrm>
        </p:spPr>
        <p:txBody>
          <a:bodyPr/>
          <a:lstStyle/>
          <a:p>
            <a:r>
              <a:rPr lang="en-US" b="1" dirty="0"/>
              <a:t>Central Limit Theorem</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82EA583-895D-4F22-BAD9-B98330EF4E7B}"/>
                  </a:ext>
                </a:extLst>
              </p:cNvPr>
              <p:cNvSpPr>
                <a:spLocks noGrp="1"/>
              </p:cNvSpPr>
              <p:nvPr>
                <p:ph idx="1"/>
              </p:nvPr>
            </p:nvSpPr>
            <p:spPr>
              <a:xfrm>
                <a:off x="426244" y="1139824"/>
                <a:ext cx="10927556" cy="5718176"/>
              </a:xfrm>
            </p:spPr>
            <p:txBody>
              <a:bodyPr>
                <a:normAutofit/>
              </a:bodyPr>
              <a:lstStyle/>
              <a:p>
                <a:pPr marL="0" indent="0">
                  <a:buNone/>
                </a:pPr>
                <a:r>
                  <a:rPr lang="en-US" dirty="0"/>
                  <a:t>For any RV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oMath>
                </a14:m>
                <a:r>
                  <a:rPr lang="en-US" dirty="0"/>
                  <a:t> with mean </a:t>
                </a:r>
                <a:r>
                  <a:rPr lang="en-US" dirty="0">
                    <a:sym typeface="Symbol" panose="05050102010706020507" pitchFamily="18" charset="2"/>
                  </a:rPr>
                  <a:t></a:t>
                </a:r>
                <a:r>
                  <a:rPr lang="en-US" dirty="0"/>
                  <a:t> and SD σ,</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Pictured is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oMath>
                </a14:m>
                <a:r>
                  <a:rPr lang="en-US" dirty="0"/>
                  <a:t> for n=1, 5 &amp; 10 with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oMath>
                </a14:m>
                <a:r>
                  <a:rPr lang="en-US" dirty="0"/>
                  <a:t> the exponential distribution.</a:t>
                </a:r>
              </a:p>
              <a:p>
                <a:pPr marL="0" indent="0">
                  <a:buNone/>
                </a:pPr>
                <a:r>
                  <a:rPr lang="en-US" dirty="0"/>
                  <a:t>How large does n have to be for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oMath>
                </a14:m>
                <a:r>
                  <a:rPr lang="en-US" dirty="0"/>
                  <a:t> to be “normal”?</a:t>
                </a:r>
              </a:p>
              <a:p>
                <a:pPr marL="0" indent="0">
                  <a:buNone/>
                </a:pPr>
                <a:r>
                  <a:rPr lang="en-US" dirty="0"/>
                  <a:t>For most purposes n=30 is sufficient (although even by n=10, it’s close).</a:t>
                </a:r>
              </a:p>
            </p:txBody>
          </p:sp>
        </mc:Choice>
        <mc:Fallback xmlns="">
          <p:sp>
            <p:nvSpPr>
              <p:cNvPr id="3" name="Content Placeholder 2">
                <a:extLst>
                  <a:ext uri="{FF2B5EF4-FFF2-40B4-BE49-F238E27FC236}">
                    <a16:creationId xmlns:a16="http://schemas.microsoft.com/office/drawing/2014/main" id="{782EA583-895D-4F22-BAD9-B98330EF4E7B}"/>
                  </a:ext>
                </a:extLst>
              </p:cNvPr>
              <p:cNvSpPr>
                <a:spLocks noGrp="1" noRot="1" noChangeAspect="1" noMove="1" noResize="1" noEditPoints="1" noAdjustHandles="1" noChangeArrowheads="1" noChangeShapeType="1" noTextEdit="1"/>
              </p:cNvSpPr>
              <p:nvPr>
                <p:ph idx="1"/>
              </p:nvPr>
            </p:nvSpPr>
            <p:spPr>
              <a:xfrm>
                <a:off x="426244" y="1139824"/>
                <a:ext cx="10927556" cy="5718176"/>
              </a:xfrm>
              <a:blipFill>
                <a:blip r:embed="rId2"/>
                <a:stretch>
                  <a:fillRect l="-1171" t="-2132" b="-746"/>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CE3A388E-F351-4D41-A35F-23D69712F353}"/>
              </a:ext>
            </a:extLst>
          </p:cNvPr>
          <p:cNvPicPr>
            <a:picLocks noChangeAspect="1"/>
          </p:cNvPicPr>
          <p:nvPr/>
        </p:nvPicPr>
        <p:blipFill rotWithShape="1">
          <a:blip r:embed="rId3"/>
          <a:srcRect l="12396" t="26522" r="11829" b="9763"/>
          <a:stretch/>
        </p:blipFill>
        <p:spPr>
          <a:xfrm>
            <a:off x="864394" y="1672269"/>
            <a:ext cx="5114925" cy="3185642"/>
          </a:xfrm>
          <a:prstGeom prst="rect">
            <a:avLst/>
          </a:prstGeom>
        </p:spPr>
      </p:pic>
      <p:pic>
        <p:nvPicPr>
          <p:cNvPr id="8" name="Picture 7">
            <a:extLst>
              <a:ext uri="{FF2B5EF4-FFF2-40B4-BE49-F238E27FC236}">
                <a16:creationId xmlns:a16="http://schemas.microsoft.com/office/drawing/2014/main" id="{5F4F7633-86C3-4C0C-8B3F-EEBAC1BDCFB0}"/>
              </a:ext>
            </a:extLst>
          </p:cNvPr>
          <p:cNvPicPr/>
          <p:nvPr/>
        </p:nvPicPr>
        <p:blipFill>
          <a:blip r:embed="rId4" cstate="print"/>
          <a:srcRect/>
          <a:stretch>
            <a:fillRect/>
          </a:stretch>
        </p:blipFill>
        <p:spPr bwMode="auto">
          <a:xfrm>
            <a:off x="6205538" y="369093"/>
            <a:ext cx="5560218" cy="4192588"/>
          </a:xfrm>
          <a:prstGeom prst="rect">
            <a:avLst/>
          </a:prstGeom>
          <a:noFill/>
          <a:ln w="9525">
            <a:noFill/>
            <a:miter lim="800000"/>
            <a:headEnd/>
            <a:tailEnd/>
          </a:ln>
        </p:spPr>
      </p:pic>
    </p:spTree>
    <p:extLst>
      <p:ext uri="{BB962C8B-B14F-4D97-AF65-F5344CB8AC3E}">
        <p14:creationId xmlns:p14="http://schemas.microsoft.com/office/powerpoint/2010/main" val="143312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8F5E-1999-4BF9-B617-0708D056250A}"/>
              </a:ext>
            </a:extLst>
          </p:cNvPr>
          <p:cNvSpPr>
            <a:spLocks noGrp="1"/>
          </p:cNvSpPr>
          <p:nvPr>
            <p:ph type="title"/>
          </p:nvPr>
        </p:nvSpPr>
        <p:spPr>
          <a:xfrm>
            <a:off x="381000" y="18255"/>
            <a:ext cx="11430000" cy="1325563"/>
          </a:xfrm>
        </p:spPr>
        <p:txBody>
          <a:bodyPr/>
          <a:lstStyle/>
          <a:p>
            <a:r>
              <a:rPr lang="en-US" dirty="0"/>
              <a:t>More illustration of </a:t>
            </a:r>
            <a:r>
              <a:rPr lang="en-US" b="1" dirty="0"/>
              <a:t>Central Limit Theorem (</a:t>
            </a:r>
            <a:r>
              <a:rPr lang="en-US" dirty="0"/>
              <a:t>CLT)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A7B117-A822-4E0D-9CAF-48085D13419B}"/>
                  </a:ext>
                </a:extLst>
              </p:cNvPr>
              <p:cNvSpPr>
                <a:spLocks noGrp="1"/>
              </p:cNvSpPr>
              <p:nvPr>
                <p:ph idx="1"/>
              </p:nvPr>
            </p:nvSpPr>
            <p:spPr>
              <a:xfrm>
                <a:off x="838200" y="1343818"/>
                <a:ext cx="10515600" cy="4351338"/>
              </a:xfrm>
            </p:spPr>
            <p:txBody>
              <a:bodyPr/>
              <a:lstStyle/>
              <a:p>
                <a:pPr marL="0" indent="0">
                  <a:buNone/>
                </a:pPr>
                <a:r>
                  <a:rPr lang="en-US" dirty="0"/>
                  <a:t>For an animation using a uniform distribution for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r>
                      <a:rPr lang="en-US" i="1">
                        <a:latin typeface="Cambria Math" panose="02040503050406030204" pitchFamily="18" charset="0"/>
                      </a:rPr>
                      <m:t> </m:t>
                    </m:r>
                  </m:oMath>
                </a14:m>
                <a:r>
                  <a:rPr lang="en-US" dirty="0"/>
                  <a:t>see</a:t>
                </a:r>
              </a:p>
              <a:p>
                <a:pPr marL="0" indent="0">
                  <a:buNone/>
                </a:pPr>
                <a:r>
                  <a:rPr lang="en-US" u="sng" dirty="0">
                    <a:hlinkClick r:id="rId2"/>
                  </a:rPr>
                  <a:t>http://www.statisticalengineering.com/images/CLTuniform.gif</a:t>
                </a:r>
                <a:endParaRPr lang="en-US" u="sng" dirty="0"/>
              </a:p>
              <a:p>
                <a:pPr marL="0" indent="0">
                  <a:buNone/>
                </a:pPr>
                <a:endParaRPr lang="en-US" dirty="0"/>
              </a:p>
              <a:p>
                <a:pPr marL="0" indent="0">
                  <a:buNone/>
                </a:pPr>
                <a:r>
                  <a:rPr lang="en-US" dirty="0"/>
                  <a:t>Some suggestions for viewing:</a:t>
                </a:r>
              </a:p>
              <a:p>
                <a:r>
                  <a:rPr lang="en-US" dirty="0"/>
                  <a:t>Default size is small:</a:t>
                </a:r>
              </a:p>
              <a:p>
                <a:pPr lvl="1"/>
                <a:r>
                  <a:rPr lang="en-US" dirty="0"/>
                  <a:t>Increase the viewing area size (e.g., by pressing ctrl-+).</a:t>
                </a:r>
              </a:p>
              <a:p>
                <a:r>
                  <a:rPr lang="en-US" dirty="0"/>
                  <a:t>Note how</a:t>
                </a:r>
              </a:p>
              <a:p>
                <a:pPr lvl="1"/>
                <a:r>
                  <a:rPr lang="en-US" dirty="0"/>
                  <a:t>the distribution quickly takes on a bell shape;</a:t>
                </a:r>
              </a:p>
              <a:p>
                <a:pPr lvl="1"/>
                <a:r>
                  <a:rPr lang="en-US" dirty="0"/>
                  <a:t>the standard deviation decreases as n increases.</a:t>
                </a:r>
              </a:p>
              <a:p>
                <a:pPr marL="0"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A7B117-A822-4E0D-9CAF-48085D13419B}"/>
                  </a:ext>
                </a:extLst>
              </p:cNvPr>
              <p:cNvSpPr>
                <a:spLocks noGrp="1" noRot="1" noChangeAspect="1" noMove="1" noResize="1" noEditPoints="1" noAdjustHandles="1" noChangeArrowheads="1" noChangeShapeType="1" noTextEdit="1"/>
              </p:cNvSpPr>
              <p:nvPr>
                <p:ph idx="1"/>
              </p:nvPr>
            </p:nvSpPr>
            <p:spPr>
              <a:xfrm>
                <a:off x="838200" y="1343818"/>
                <a:ext cx="10515600" cy="4351338"/>
              </a:xfrm>
              <a:blipFill>
                <a:blip r:embed="rId3"/>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130562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1D85D-5020-4A71-B0D0-D2D5071BE672}"/>
              </a:ext>
            </a:extLst>
          </p:cNvPr>
          <p:cNvSpPr>
            <a:spLocks noGrp="1"/>
          </p:cNvSpPr>
          <p:nvPr>
            <p:ph type="title"/>
          </p:nvPr>
        </p:nvSpPr>
        <p:spPr/>
        <p:txBody>
          <a:bodyPr/>
          <a:lstStyle/>
          <a:p>
            <a:r>
              <a:rPr lang="en-US" dirty="0"/>
              <a:t>Directions for homework exercises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A60409-6FAC-445B-B78C-67EDDDD0A3EA}"/>
                  </a:ext>
                </a:extLst>
              </p:cNvPr>
              <p:cNvSpPr>
                <a:spLocks noGrp="1"/>
              </p:cNvSpPr>
              <p:nvPr>
                <p:ph idx="1"/>
              </p:nvPr>
            </p:nvSpPr>
            <p:spPr/>
            <p:txBody>
              <a:bodyPr/>
              <a:lstStyle/>
              <a:p>
                <a:r>
                  <a:rPr lang="en-US" dirty="0"/>
                  <a:t>First identify which distribution you will use, i.e.,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oMath>
                </a14:m>
                <a:r>
                  <a:rPr lang="en-US" dirty="0"/>
                  <a:t> or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r>
                      <a:rPr lang="en-US" i="1">
                        <a:latin typeface="Cambria Math" panose="02040503050406030204" pitchFamily="18" charset="0"/>
                      </a:rPr>
                      <m:t> </m:t>
                    </m:r>
                  </m:oMath>
                </a14:m>
                <a:r>
                  <a:rPr lang="en-US" dirty="0"/>
                  <a:t>.</a:t>
                </a:r>
              </a:p>
              <a:p>
                <a:r>
                  <a:rPr lang="en-US" dirty="0"/>
                  <a:t>Draw normal graph (No picture no credit!) with </a:t>
                </a:r>
              </a:p>
              <a:p>
                <a:pPr lvl="1"/>
                <a:r>
                  <a:rPr lang="en-US" dirty="0"/>
                  <a:t>both standard and nonstandard horizontal labelings;</a:t>
                </a:r>
              </a:p>
              <a:p>
                <a:pPr lvl="1"/>
                <a:r>
                  <a:rPr lang="en-US" dirty="0"/>
                  <a:t>appropriate inequality shaded.</a:t>
                </a:r>
              </a:p>
              <a:p>
                <a:r>
                  <a:rPr lang="en-US" dirty="0"/>
                  <a:t>We will illustrate one example of each type.</a:t>
                </a:r>
              </a:p>
              <a:p>
                <a:endParaRPr lang="en-US" dirty="0"/>
              </a:p>
            </p:txBody>
          </p:sp>
        </mc:Choice>
        <mc:Fallback xmlns="">
          <p:sp>
            <p:nvSpPr>
              <p:cNvPr id="3" name="Content Placeholder 2">
                <a:extLst>
                  <a:ext uri="{FF2B5EF4-FFF2-40B4-BE49-F238E27FC236}">
                    <a16:creationId xmlns:a16="http://schemas.microsoft.com/office/drawing/2014/main" id="{93A60409-6FAC-445B-B78C-67EDDDD0A3EA}"/>
                  </a:ext>
                </a:extLst>
              </p:cNvPr>
              <p:cNvSpPr>
                <a:spLocks noGrp="1" noRot="1" noChangeAspect="1" noMove="1" noResize="1" noEditPoints="1" noAdjustHandles="1" noChangeArrowheads="1" noChangeShapeType="1" noTextEdit="1"/>
              </p:cNvSpPr>
              <p:nvPr>
                <p:ph idx="1"/>
              </p:nvPr>
            </p:nvSpPr>
            <p:spPr>
              <a:blipFill>
                <a:blip r:embed="rId2"/>
                <a:stretch>
                  <a:fillRect l="-1043" t="-1961"/>
                </a:stretch>
              </a:blipFill>
            </p:spPr>
            <p:txBody>
              <a:bodyPr/>
              <a:lstStyle/>
              <a:p>
                <a:r>
                  <a:rPr lang="en-US">
                    <a:noFill/>
                  </a:rPr>
                  <a:t> </a:t>
                </a:r>
              </a:p>
            </p:txBody>
          </p:sp>
        </mc:Fallback>
      </mc:AlternateContent>
    </p:spTree>
    <p:extLst>
      <p:ext uri="{BB962C8B-B14F-4D97-AF65-F5344CB8AC3E}">
        <p14:creationId xmlns:p14="http://schemas.microsoft.com/office/powerpoint/2010/main" val="200959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00232D3F-0EA8-499E-BCD6-FDEC78986E25}"/>
                  </a:ext>
                </a:extLst>
              </p:cNvPr>
              <p:cNvSpPr/>
              <p:nvPr/>
            </p:nvSpPr>
            <p:spPr>
              <a:xfrm>
                <a:off x="623455" y="460123"/>
                <a:ext cx="10889672" cy="6455613"/>
              </a:xfrm>
              <a:prstGeom prst="rect">
                <a:avLst/>
              </a:prstGeom>
            </p:spPr>
            <p:txBody>
              <a:bodyPr wrap="square">
                <a:spAutoFit/>
              </a:bodyPr>
              <a:lstStyle/>
              <a:p>
                <a:pPr marL="228600" marR="0">
                  <a:spcBef>
                    <a:spcPts val="0"/>
                  </a:spcBef>
                  <a:spcAft>
                    <a:spcPts val="0"/>
                  </a:spcAft>
                </a:pPr>
                <a:r>
                  <a:rPr lang="en-US" sz="2800" b="1" dirty="0">
                    <a:solidFill>
                      <a:srgbClr val="F38000"/>
                    </a:solidFill>
                    <a:latin typeface="Glypha-Bold"/>
                    <a:ea typeface="Calibri" panose="020F0502020204030204" pitchFamily="34" charset="0"/>
                    <a:cs typeface="Glypha-Bold"/>
                  </a:rPr>
                  <a:t>2. </a:t>
                </a:r>
                <a:r>
                  <a:rPr lang="en-US" sz="2800" dirty="0">
                    <a:solidFill>
                      <a:srgbClr val="000000"/>
                    </a:solidFill>
                    <a:latin typeface="Glypha"/>
                    <a:ea typeface="Calibri" panose="020F0502020204030204" pitchFamily="34" charset="0"/>
                    <a:cs typeface="Glypha"/>
                  </a:rPr>
                  <a:t>Frequent fliers of a particular airline fly a random number of miles</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000000"/>
                    </a:solidFill>
                    <a:latin typeface="Glypha"/>
                    <a:ea typeface="Calibri" panose="020F0502020204030204" pitchFamily="34" charset="0"/>
                    <a:cs typeface="Glypha"/>
                  </a:rPr>
                  <a:t>each year, having mean and standard deviation (in thousands of miles)</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000000"/>
                    </a:solidFill>
                    <a:latin typeface="Glypha"/>
                    <a:ea typeface="Calibri" panose="020F0502020204030204" pitchFamily="34" charset="0"/>
                    <a:cs typeface="Glypha"/>
                  </a:rPr>
                  <a:t>of 23 and 11, respectively. As a promotional gimmick, the airline has</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000000"/>
                    </a:solidFill>
                    <a:latin typeface="Glypha"/>
                    <a:ea typeface="Calibri" panose="020F0502020204030204" pitchFamily="34" charset="0"/>
                    <a:cs typeface="Glypha"/>
                  </a:rPr>
                  <a:t>decided to randomly select 20 of these fliers and give them, as a bonus,</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000000"/>
                    </a:solidFill>
                    <a:latin typeface="Glypha"/>
                    <a:ea typeface="Calibri" panose="020F0502020204030204" pitchFamily="34" charset="0"/>
                    <a:cs typeface="Glypha"/>
                  </a:rPr>
                  <a:t>a check of $10 for each 1000 miles flown.</a:t>
                </a:r>
              </a:p>
              <a:p>
                <a:pPr marL="228600" marR="0">
                  <a:spcBef>
                    <a:spcPts val="0"/>
                  </a:spcBef>
                  <a:spcAft>
                    <a:spcPts val="0"/>
                  </a:spcAft>
                </a:pPr>
                <a:r>
                  <a:rPr lang="en-US" sz="2800" dirty="0">
                    <a:solidFill>
                      <a:srgbClr val="000000"/>
                    </a:solidFill>
                    <a:latin typeface="Glypha"/>
                    <a:ea typeface="Calibri" panose="020F0502020204030204" pitchFamily="34" charset="0"/>
                    <a:cs typeface="Glypha"/>
                  </a:rPr>
                  <a:t>Approximate the probability</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000000"/>
                    </a:solidFill>
                    <a:latin typeface="Glypha"/>
                    <a:ea typeface="Calibri" panose="020F0502020204030204" pitchFamily="34" charset="0"/>
                    <a:cs typeface="Glypha"/>
                  </a:rPr>
                  <a:t>that the total amount paid out is</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solidFill>
                      <a:srgbClr val="F38000"/>
                    </a:solidFill>
                    <a:latin typeface="Glypha-Bold"/>
                    <a:ea typeface="Calibri" panose="020F0502020204030204" pitchFamily="34" charset="0"/>
                    <a:cs typeface="Glypha-Bold"/>
                  </a:rPr>
                  <a:t>(a) </a:t>
                </a:r>
                <a:r>
                  <a:rPr lang="en-US" sz="2800" dirty="0">
                    <a:solidFill>
                      <a:srgbClr val="000000"/>
                    </a:solidFill>
                    <a:latin typeface="Glypha"/>
                    <a:ea typeface="Calibri" panose="020F0502020204030204" pitchFamily="34" charset="0"/>
                    <a:cs typeface="Glypha"/>
                  </a:rPr>
                  <a:t>Between $4500 and $5000</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solidFill>
                      <a:srgbClr val="F38000"/>
                    </a:solidFill>
                    <a:latin typeface="Glypha-Bold"/>
                    <a:ea typeface="Calibri" panose="020F0502020204030204" pitchFamily="34" charset="0"/>
                    <a:cs typeface="Glypha-Bold"/>
                  </a:rPr>
                  <a:t>(b) </a:t>
                </a:r>
                <a:r>
                  <a:rPr lang="en-US" sz="2800" dirty="0">
                    <a:solidFill>
                      <a:srgbClr val="000000"/>
                    </a:solidFill>
                    <a:latin typeface="Glypha"/>
                    <a:ea typeface="Calibri" panose="020F0502020204030204" pitchFamily="34" charset="0"/>
                    <a:cs typeface="Glypha"/>
                  </a:rPr>
                  <a:t>More than $5200</a:t>
                </a:r>
              </a:p>
              <a:p>
                <a:pPr marL="228600" marR="0">
                  <a:spcBef>
                    <a:spcPts val="0"/>
                  </a:spcBef>
                  <a:spcAft>
                    <a:spcPts val="0"/>
                  </a:spcAft>
                </a:pPr>
                <a:endParaRPr lang="en-US" sz="2800" dirty="0">
                  <a:solidFill>
                    <a:srgbClr val="000000"/>
                  </a:solidFill>
                  <a:latin typeface="Glypha"/>
                  <a:ea typeface="Calibri" panose="020F0502020204030204" pitchFamily="34" charset="0"/>
                  <a:cs typeface="Glypha"/>
                </a:endParaRPr>
              </a:p>
              <a:p>
                <a:pPr marL="685800" marR="0" indent="-457200">
                  <a:spcBef>
                    <a:spcPts val="0"/>
                  </a:spcBef>
                  <a:spcAft>
                    <a:spcPts val="0"/>
                  </a:spcAft>
                  <a:buFont typeface="Arial" panose="020B0604020202020204" pitchFamily="34" charset="0"/>
                  <a:buChar char="•"/>
                </a:pPr>
                <a:r>
                  <a:rPr lang="en-US" sz="2800" dirty="0">
                    <a:solidFill>
                      <a:srgbClr val="000000"/>
                    </a:solidFill>
                    <a:latin typeface="Glypha"/>
                    <a:ea typeface="Calibri" panose="020F0502020204030204" pitchFamily="34" charset="0"/>
                    <a:cs typeface="Glypha"/>
                  </a:rPr>
                  <a:t>The trick to deciding whether to use </a:t>
                </a:r>
                <a14:m>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𝑋</m:t>
                        </m:r>
                      </m:e>
                    </m:acc>
                  </m:oMath>
                </a14:m>
                <a:r>
                  <a:rPr lang="en-US" sz="2800" dirty="0">
                    <a:solidFill>
                      <a:srgbClr val="000000"/>
                    </a:solidFill>
                    <a:latin typeface="Glypha"/>
                    <a:ea typeface="Calibri" panose="020F0502020204030204" pitchFamily="34" charset="0"/>
                    <a:cs typeface="Glypha"/>
                  </a:rPr>
                  <a:t> </a:t>
                </a:r>
                <a:r>
                  <a:rPr lang="en-US" sz="2800" dirty="0"/>
                  <a:t>or </a:t>
                </a:r>
                <a14:m>
                  <m:oMath xmlns:m="http://schemas.openxmlformats.org/officeDocument/2006/math">
                    <m:acc>
                      <m:accPr>
                        <m:chr m:val="̂"/>
                        <m:ctrlPr>
                          <a:rPr lang="en-US" sz="2800" i="1" smtClean="0">
                            <a:latin typeface="Cambria Math" panose="02040503050406030204" pitchFamily="18" charset="0"/>
                          </a:rPr>
                        </m:ctrlPr>
                      </m:accPr>
                      <m:e>
                        <m:r>
                          <a:rPr lang="en-US" sz="2800" i="1">
                            <a:latin typeface="Cambria Math" panose="02040503050406030204" pitchFamily="18" charset="0"/>
                          </a:rPr>
                          <m:t>𝑋</m:t>
                        </m:r>
                      </m:e>
                    </m:acc>
                  </m:oMath>
                </a14:m>
                <a:r>
                  <a:rPr lang="en-US" sz="2800" dirty="0"/>
                  <a:t> </a:t>
                </a:r>
                <a:r>
                  <a:rPr lang="en-US" sz="2800" dirty="0">
                    <a:solidFill>
                      <a:srgbClr val="000000"/>
                    </a:solidFill>
                    <a:latin typeface="Glypha"/>
                    <a:ea typeface="Calibri" panose="020F0502020204030204" pitchFamily="34" charset="0"/>
                    <a:cs typeface="Glypha"/>
                  </a:rPr>
                  <a:t>is to determine whether an average or a sum of outcomes is being asked for.</a:t>
                </a:r>
              </a:p>
              <a:p>
                <a:pPr marL="685800" marR="0" indent="-457200">
                  <a:spcBef>
                    <a:spcPts val="0"/>
                  </a:spcBef>
                  <a:spcAft>
                    <a:spcPts val="0"/>
                  </a:spcAft>
                  <a:buFont typeface="Arial" panose="020B0604020202020204" pitchFamily="34" charset="0"/>
                  <a:buChar char="•"/>
                </a:pPr>
                <a:r>
                  <a:rPr lang="en-US" sz="2800" dirty="0">
                    <a:solidFill>
                      <a:srgbClr val="000000"/>
                    </a:solidFill>
                    <a:latin typeface="Glypha"/>
                    <a:ea typeface="Calibri" panose="020F0502020204030204" pitchFamily="34" charset="0"/>
                    <a:cs typeface="Glypha"/>
                  </a:rPr>
                  <a:t>We are asked for a total not an average so we want to work with </a:t>
                </a:r>
                <a14:m>
                  <m:oMath xmlns:m="http://schemas.openxmlformats.org/officeDocument/2006/math">
                    <m:acc>
                      <m:accPr>
                        <m:chr m:val="̂"/>
                        <m:ctrlPr>
                          <a:rPr lang="en-US" sz="2800" i="1">
                            <a:latin typeface="Cambria Math" panose="02040503050406030204" pitchFamily="18" charset="0"/>
                          </a:rPr>
                        </m:ctrlPr>
                      </m:accPr>
                      <m:e>
                        <m:r>
                          <a:rPr lang="en-US" sz="2800" i="1">
                            <a:latin typeface="Cambria Math" panose="02040503050406030204" pitchFamily="18" charset="0"/>
                          </a:rPr>
                          <m:t>𝑋</m:t>
                        </m:r>
                      </m:e>
                    </m:acc>
                  </m:oMath>
                </a14:m>
                <a:r>
                  <a:rPr lang="en-US" sz="2800" dirty="0">
                    <a:solidFill>
                      <a:srgbClr val="000000"/>
                    </a:solidFill>
                    <a:latin typeface="Glypha"/>
                    <a:ea typeface="Calibri" panose="020F0502020204030204" pitchFamily="34" charset="0"/>
                    <a:cs typeface="Glypha"/>
                  </a:rPr>
                  <a:t>. </a:t>
                </a:r>
              </a:p>
              <a:p>
                <a:pPr marL="228600" marR="0">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4" name="Rectangle 3">
                <a:extLst>
                  <a:ext uri="{FF2B5EF4-FFF2-40B4-BE49-F238E27FC236}">
                    <a16:creationId xmlns:a16="http://schemas.microsoft.com/office/drawing/2014/main" id="{00232D3F-0EA8-499E-BCD6-FDEC78986E25}"/>
                  </a:ext>
                </a:extLst>
              </p:cNvPr>
              <p:cNvSpPr>
                <a:spLocks noRot="1" noChangeAspect="1" noMove="1" noResize="1" noEditPoints="1" noAdjustHandles="1" noChangeArrowheads="1" noChangeShapeType="1" noTextEdit="1"/>
              </p:cNvSpPr>
              <p:nvPr/>
            </p:nvSpPr>
            <p:spPr>
              <a:xfrm>
                <a:off x="623455" y="460123"/>
                <a:ext cx="10889672" cy="6455613"/>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0455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232D3F-0EA8-499E-BCD6-FDEC78986E25}"/>
              </a:ext>
            </a:extLst>
          </p:cNvPr>
          <p:cNvSpPr/>
          <p:nvPr/>
        </p:nvSpPr>
        <p:spPr>
          <a:xfrm>
            <a:off x="420254" y="477057"/>
            <a:ext cx="11111345" cy="5509200"/>
          </a:xfrm>
          <a:prstGeom prst="rect">
            <a:avLst/>
          </a:prstGeom>
        </p:spPr>
        <p:txBody>
          <a:bodyPr wrap="square">
            <a:spAutoFit/>
          </a:bodyPr>
          <a:lstStyle/>
          <a:p>
            <a:pPr marL="228600" marR="0">
              <a:spcBef>
                <a:spcPts val="0"/>
              </a:spcBef>
              <a:spcAft>
                <a:spcPts val="0"/>
              </a:spcAft>
            </a:pPr>
            <a:r>
              <a:rPr lang="en-US" sz="2400" b="1" dirty="0">
                <a:solidFill>
                  <a:srgbClr val="F38000"/>
                </a:solidFill>
                <a:latin typeface="Glypha-Bold"/>
                <a:ea typeface="Calibri" panose="020F0502020204030204" pitchFamily="34" charset="0"/>
                <a:cs typeface="Glypha-Bold"/>
              </a:rPr>
              <a:t>2. (cont.)</a:t>
            </a:r>
            <a:r>
              <a:rPr lang="en-US" sz="2400" dirty="0">
                <a:solidFill>
                  <a:srgbClr val="000000"/>
                </a:solidFill>
                <a:latin typeface="Glypha"/>
                <a:ea typeface="Calibri" panose="020F0502020204030204" pitchFamily="34" charset="0"/>
                <a:cs typeface="Glypha"/>
              </a:rPr>
              <a:t>Frequent fliers of a particular airline fly a random number of miles each year, having mean and standard deviation (in thousands of miles) of 23 and 11, respectively. As a promotional gimmick, the airline has decided to randomly select 20 of these fliers and give them, as a bonus, a check of $10 for each 1000 miles flown.</a:t>
            </a:r>
          </a:p>
          <a:p>
            <a:pPr marL="228600" marR="0">
              <a:spcBef>
                <a:spcPts val="0"/>
              </a:spcBef>
              <a:spcAft>
                <a:spcPts val="0"/>
              </a:spcAft>
            </a:pPr>
            <a:r>
              <a:rPr lang="en-US" sz="2400" b="1" dirty="0">
                <a:solidFill>
                  <a:srgbClr val="F38000"/>
                </a:solidFill>
                <a:latin typeface="Glypha-Bold"/>
                <a:ea typeface="Calibri" panose="020F0502020204030204" pitchFamily="34" charset="0"/>
                <a:cs typeface="Glypha-Bold"/>
              </a:rPr>
              <a:t>(a) </a:t>
            </a:r>
            <a:r>
              <a:rPr lang="en-US" sz="2400" dirty="0">
                <a:solidFill>
                  <a:srgbClr val="000000"/>
                </a:solidFill>
                <a:latin typeface="Glypha"/>
                <a:ea typeface="Calibri" panose="020F0502020204030204" pitchFamily="34" charset="0"/>
                <a:cs typeface="Glypha"/>
              </a:rPr>
              <a:t>Between $4500 and $5000</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38000"/>
                </a:solidFill>
                <a:latin typeface="Glypha-Bold"/>
                <a:ea typeface="Calibri" panose="020F0502020204030204" pitchFamily="34" charset="0"/>
                <a:cs typeface="Glypha-Bold"/>
              </a:rPr>
              <a:t>(b) </a:t>
            </a:r>
            <a:r>
              <a:rPr lang="en-US" sz="2400" dirty="0">
                <a:solidFill>
                  <a:srgbClr val="000000"/>
                </a:solidFill>
                <a:latin typeface="Glypha"/>
                <a:ea typeface="Calibri" panose="020F0502020204030204" pitchFamily="34" charset="0"/>
                <a:cs typeface="Glypha"/>
              </a:rPr>
              <a:t>More than $5200</a:t>
            </a:r>
            <a:endParaRPr lang="en-US" sz="2800" dirty="0">
              <a:solidFill>
                <a:srgbClr val="000000"/>
              </a:solidFill>
              <a:latin typeface="Glypha"/>
              <a:ea typeface="Calibri" panose="020F0502020204030204" pitchFamily="34" charset="0"/>
              <a:cs typeface="Glypha"/>
            </a:endParaRPr>
          </a:p>
          <a:p>
            <a:pPr marL="685800" marR="0" indent="-457200">
              <a:spcBef>
                <a:spcPts val="0"/>
              </a:spcBef>
              <a:spcAft>
                <a:spcPts val="0"/>
              </a:spcAft>
              <a:buFont typeface="Arial" panose="020B0604020202020204" pitchFamily="34" charset="0"/>
              <a:buChar char="•"/>
            </a:pPr>
            <a:r>
              <a:rPr lang="en-US" sz="2800" dirty="0">
                <a:solidFill>
                  <a:srgbClr val="000000"/>
                </a:solidFill>
                <a:latin typeface="Glypha"/>
                <a:ea typeface="Calibri" panose="020F0502020204030204" pitchFamily="34" charset="0"/>
                <a:cs typeface="Glypha"/>
              </a:rPr>
              <a:t>μ and σ are given in thousands of miles.</a:t>
            </a:r>
          </a:p>
          <a:p>
            <a:pPr marL="685800" marR="0" indent="-457200">
              <a:spcBef>
                <a:spcPts val="0"/>
              </a:spcBef>
              <a:spcAft>
                <a:spcPts val="0"/>
              </a:spcAft>
              <a:buFont typeface="Arial" panose="020B0604020202020204" pitchFamily="34" charset="0"/>
              <a:buChar char="•"/>
            </a:pPr>
            <a:r>
              <a:rPr lang="en-US" sz="2800" dirty="0">
                <a:solidFill>
                  <a:srgbClr val="000000"/>
                </a:solidFill>
                <a:latin typeface="Glypha"/>
                <a:ea typeface="Calibri" panose="020F0502020204030204" pitchFamily="34" charset="0"/>
                <a:cs typeface="Glypha"/>
              </a:rPr>
              <a:t>To convert to $, multiply by 10 (payouts are $10 for each thousand miles) to get μ=$230 and σ=$110. Hence,</a:t>
            </a:r>
          </a:p>
          <a:p>
            <a:pPr marL="685800" marR="0" indent="-457200">
              <a:spcBef>
                <a:spcPts val="0"/>
              </a:spcBef>
              <a:spcAft>
                <a:spcPts val="0"/>
              </a:spcAft>
              <a:buFont typeface="Arial" panose="020B0604020202020204" pitchFamily="34" charset="0"/>
              <a:buChar char="•"/>
            </a:pPr>
            <a:endParaRPr lang="en-US" sz="2800" dirty="0">
              <a:solidFill>
                <a:srgbClr val="000000"/>
              </a:solidFill>
              <a:latin typeface="Glypha"/>
              <a:ea typeface="Calibri" panose="020F0502020204030204" pitchFamily="34" charset="0"/>
              <a:cs typeface="Glypha"/>
            </a:endParaRPr>
          </a:p>
          <a:p>
            <a:pPr marL="228600" marR="0" algn="ctr">
              <a:spcBef>
                <a:spcPts val="0"/>
              </a:spcBef>
              <a:spcAft>
                <a:spcPts val="0"/>
              </a:spcAft>
            </a:pPr>
            <a:r>
              <a:rPr lang="en-US" sz="2800" dirty="0">
                <a:solidFill>
                  <a:srgbClr val="000000"/>
                </a:solidFill>
                <a:effectLst/>
                <a:latin typeface="Glypha"/>
                <a:ea typeface="Calibri" panose="020F0502020204030204" pitchFamily="34" charset="0"/>
                <a:cs typeface="Times New Roman" panose="02020603050405020304" pitchFamily="18" charset="0"/>
              </a:rPr>
              <a:t>	and</a:t>
            </a:r>
          </a:p>
          <a:p>
            <a:pPr marL="228600"/>
            <a:endParaRPr lang="en-US" sz="2800" dirty="0">
              <a:solidFill>
                <a:srgbClr val="000000"/>
              </a:solidFill>
              <a:latin typeface="Glypha"/>
              <a:ea typeface="Calibri" panose="020F0502020204030204" pitchFamily="34" charset="0"/>
              <a:cs typeface="Times New Roman" panose="02020603050405020304" pitchFamily="18" charset="0"/>
            </a:endParaRPr>
          </a:p>
          <a:p>
            <a:pPr marL="228600"/>
            <a:endParaRPr lang="en-US" sz="2800" dirty="0">
              <a:solidFill>
                <a:srgbClr val="000000"/>
              </a:solidFill>
              <a:latin typeface="Glypha"/>
              <a:ea typeface="Calibri" panose="020F0502020204030204" pitchFamily="34" charset="0"/>
              <a:cs typeface="Times New Roman" panose="02020603050405020304" pitchFamily="18" charset="0"/>
            </a:endParaRPr>
          </a:p>
          <a:p>
            <a:pPr marL="228600"/>
            <a:r>
              <a:rPr lang="en-US" sz="2800" dirty="0">
                <a:solidFill>
                  <a:srgbClr val="000000"/>
                </a:solidFill>
                <a:latin typeface="Glypha"/>
                <a:ea typeface="Calibri" panose="020F0502020204030204" pitchFamily="34" charset="0"/>
                <a:cs typeface="Times New Roman" panose="02020603050405020304" pitchFamily="18" charset="0"/>
              </a:rPr>
              <a:t>(a) Form the appropriate inequality: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B77F31E8-4D1B-4C64-BF12-B73CAE94C8AC}"/>
              </a:ext>
            </a:extLst>
          </p:cNvPr>
          <p:cNvSpPr>
            <a:spLocks noChangeArrowheads="1"/>
          </p:cNvSpPr>
          <p:nvPr/>
        </p:nvSpPr>
        <p:spPr bwMode="auto">
          <a:xfrm>
            <a:off x="1011381" y="4738216"/>
            <a:ext cx="1575338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E2973112-4B94-4E48-8015-A8EC5A0774EC}"/>
              </a:ext>
            </a:extLst>
          </p:cNvPr>
          <p:cNvGraphicFramePr>
            <a:graphicFrameLocks noChangeAspect="1"/>
          </p:cNvGraphicFramePr>
          <p:nvPr>
            <p:extLst>
              <p:ext uri="{D42A27DB-BD31-4B8C-83A1-F6EECF244321}">
                <p14:modId xmlns:p14="http://schemas.microsoft.com/office/powerpoint/2010/main" val="2910983224"/>
              </p:ext>
            </p:extLst>
          </p:nvPr>
        </p:nvGraphicFramePr>
        <p:xfrm>
          <a:off x="4331623" y="3706040"/>
          <a:ext cx="4016510" cy="632040"/>
        </p:xfrm>
        <a:graphic>
          <a:graphicData uri="http://schemas.openxmlformats.org/presentationml/2006/ole">
            <mc:AlternateContent xmlns:mc="http://schemas.openxmlformats.org/markup-compatibility/2006">
              <mc:Choice xmlns:v="urn:schemas-microsoft-com:vml" Requires="v">
                <p:oleObj spid="_x0000_s20516" r:id="rId3" imgW="1866090" imgH="304668" progId="Equation.DSMT4">
                  <p:embed/>
                </p:oleObj>
              </mc:Choice>
              <mc:Fallback>
                <p:oleObj r:id="rId3" imgW="1866090" imgH="304668"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1623" y="3706040"/>
                        <a:ext cx="4016510" cy="632040"/>
                      </a:xfrm>
                      <a:prstGeom prst="rect">
                        <a:avLst/>
                      </a:prstGeom>
                      <a:noFill/>
                    </p:spPr>
                  </p:pic>
                </p:oleObj>
              </mc:Fallback>
            </mc:AlternateContent>
          </a:graphicData>
        </a:graphic>
      </p:graphicFrame>
      <p:sp>
        <p:nvSpPr>
          <p:cNvPr id="5" name="Rectangle 4">
            <a:extLst>
              <a:ext uri="{FF2B5EF4-FFF2-40B4-BE49-F238E27FC236}">
                <a16:creationId xmlns:a16="http://schemas.microsoft.com/office/drawing/2014/main" id="{1A368DD3-9172-429C-8C97-BC5F8001E9D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10BF776C-F1E7-4763-B28B-40FF4C34B8C6}"/>
              </a:ext>
            </a:extLst>
          </p:cNvPr>
          <p:cNvGraphicFramePr>
            <a:graphicFrameLocks noChangeAspect="1"/>
          </p:cNvGraphicFramePr>
          <p:nvPr>
            <p:extLst>
              <p:ext uri="{D42A27DB-BD31-4B8C-83A1-F6EECF244321}">
                <p14:modId xmlns:p14="http://schemas.microsoft.com/office/powerpoint/2010/main" val="1232433012"/>
              </p:ext>
            </p:extLst>
          </p:nvPr>
        </p:nvGraphicFramePr>
        <p:xfrm>
          <a:off x="3956095" y="4680123"/>
          <a:ext cx="5067057" cy="583936"/>
        </p:xfrm>
        <a:graphic>
          <a:graphicData uri="http://schemas.openxmlformats.org/presentationml/2006/ole">
            <mc:AlternateContent xmlns:mc="http://schemas.openxmlformats.org/markup-compatibility/2006">
              <mc:Choice xmlns:v="urn:schemas-microsoft-com:vml" Requires="v">
                <p:oleObj spid="_x0000_s20517" r:id="rId5" imgW="2565400" imgH="304800" progId="Equation.DSMT4">
                  <p:embed/>
                </p:oleObj>
              </mc:Choice>
              <mc:Fallback>
                <p:oleObj r:id="rId5" imgW="2565400" imgH="3048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6095" y="4680123"/>
                        <a:ext cx="5067057" cy="583936"/>
                      </a:xfrm>
                      <a:prstGeom prst="rect">
                        <a:avLst/>
                      </a:prstGeom>
                      <a:noFill/>
                    </p:spPr>
                  </p:pic>
                </p:oleObj>
              </mc:Fallback>
            </mc:AlternateContent>
          </a:graphicData>
        </a:graphic>
      </p:graphicFrame>
      <p:graphicFrame>
        <p:nvGraphicFramePr>
          <p:cNvPr id="9" name="Object 8">
            <a:extLst>
              <a:ext uri="{FF2B5EF4-FFF2-40B4-BE49-F238E27FC236}">
                <a16:creationId xmlns:a16="http://schemas.microsoft.com/office/drawing/2014/main" id="{7C30F982-78F0-4527-8F5F-F5987536C7FA}"/>
              </a:ext>
            </a:extLst>
          </p:cNvPr>
          <p:cNvGraphicFramePr>
            <a:graphicFrameLocks noChangeAspect="1"/>
          </p:cNvGraphicFramePr>
          <p:nvPr>
            <p:extLst>
              <p:ext uri="{D42A27DB-BD31-4B8C-83A1-F6EECF244321}">
                <p14:modId xmlns:p14="http://schemas.microsoft.com/office/powerpoint/2010/main" val="2526102229"/>
              </p:ext>
            </p:extLst>
          </p:nvPr>
        </p:nvGraphicFramePr>
        <p:xfrm>
          <a:off x="6729345" y="5392697"/>
          <a:ext cx="2293807" cy="466881"/>
        </p:xfrm>
        <a:graphic>
          <a:graphicData uri="http://schemas.openxmlformats.org/presentationml/2006/ole">
            <mc:AlternateContent xmlns:mc="http://schemas.openxmlformats.org/markup-compatibility/2006">
              <mc:Choice xmlns:v="urn:schemas-microsoft-com:vml" Requires="v">
                <p:oleObj spid="_x0000_s20518" r:id="rId7" imgW="1079032" imgH="215806" progId="Equation.DSMT4">
                  <p:embed/>
                </p:oleObj>
              </mc:Choice>
              <mc:Fallback>
                <p:oleObj r:id="rId7" imgW="1079032" imgH="215806"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29345" y="5392697"/>
                        <a:ext cx="2293807" cy="466881"/>
                      </a:xfrm>
                      <a:prstGeom prst="rect">
                        <a:avLst/>
                      </a:prstGeom>
                      <a:noFill/>
                    </p:spPr>
                  </p:pic>
                </p:oleObj>
              </mc:Fallback>
            </mc:AlternateContent>
          </a:graphicData>
        </a:graphic>
      </p:graphicFrame>
    </p:spTree>
    <p:extLst>
      <p:ext uri="{BB962C8B-B14F-4D97-AF65-F5344CB8AC3E}">
        <p14:creationId xmlns:p14="http://schemas.microsoft.com/office/powerpoint/2010/main" val="19583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232D3F-0EA8-499E-BCD6-FDEC78986E25}"/>
              </a:ext>
            </a:extLst>
          </p:cNvPr>
          <p:cNvSpPr/>
          <p:nvPr/>
        </p:nvSpPr>
        <p:spPr>
          <a:xfrm>
            <a:off x="623455" y="460123"/>
            <a:ext cx="10889672" cy="5570756"/>
          </a:xfrm>
          <a:prstGeom prst="rect">
            <a:avLst/>
          </a:prstGeom>
        </p:spPr>
        <p:txBody>
          <a:bodyPr wrap="square">
            <a:spAutoFit/>
          </a:bodyPr>
          <a:lstStyle/>
          <a:p>
            <a:pPr marL="228600" marR="0">
              <a:spcBef>
                <a:spcPts val="0"/>
              </a:spcBef>
              <a:spcAft>
                <a:spcPts val="0"/>
              </a:spcAft>
            </a:pPr>
            <a:r>
              <a:rPr lang="en-US" sz="2000" b="1" dirty="0">
                <a:solidFill>
                  <a:srgbClr val="F38000"/>
                </a:solidFill>
                <a:latin typeface="Glypha-Bold"/>
                <a:ea typeface="Calibri" panose="020F0502020204030204" pitchFamily="34" charset="0"/>
                <a:cs typeface="Glypha-Bold"/>
              </a:rPr>
              <a:t>2. (cont.) </a:t>
            </a:r>
            <a:r>
              <a:rPr lang="en-US" sz="2000" dirty="0">
                <a:solidFill>
                  <a:srgbClr val="000000"/>
                </a:solidFill>
                <a:latin typeface="Glypha"/>
                <a:ea typeface="Calibri" panose="020F0502020204030204" pitchFamily="34" charset="0"/>
                <a:cs typeface="Glypha"/>
              </a:rPr>
              <a:t>Frequent fliers of a particular airline fly a random number of miles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solidFill>
                  <a:srgbClr val="000000"/>
                </a:solidFill>
                <a:latin typeface="Glypha"/>
                <a:ea typeface="Calibri" panose="020F0502020204030204" pitchFamily="34" charset="0"/>
                <a:cs typeface="Glypha"/>
              </a:rPr>
              <a:t>each year, having mean and standard deviation (in thousands of miles)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solidFill>
                  <a:srgbClr val="000000"/>
                </a:solidFill>
                <a:latin typeface="Glypha"/>
                <a:ea typeface="Calibri" panose="020F0502020204030204" pitchFamily="34" charset="0"/>
                <a:cs typeface="Glypha"/>
              </a:rPr>
              <a:t>of 23 and 11, respectively. As a promotional gimmick, the airline has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solidFill>
                  <a:srgbClr val="000000"/>
                </a:solidFill>
                <a:latin typeface="Glypha"/>
                <a:ea typeface="Calibri" panose="020F0502020204030204" pitchFamily="34" charset="0"/>
                <a:cs typeface="Glypha"/>
              </a:rPr>
              <a:t>decided to randomly select 20 of these fliers and give them, as a bonus,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solidFill>
                  <a:srgbClr val="000000"/>
                </a:solidFill>
                <a:latin typeface="Glypha"/>
                <a:ea typeface="Calibri" panose="020F0502020204030204" pitchFamily="34" charset="0"/>
                <a:cs typeface="Glypha"/>
              </a:rPr>
              <a:t>a check of $10 for each 1000 miles flown. Find chance</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0000"/>
                </a:solidFill>
                <a:latin typeface="Glypha"/>
                <a:ea typeface="Calibri" panose="020F0502020204030204" pitchFamily="34" charset="0"/>
                <a:cs typeface="Glypha"/>
              </a:rPr>
              <a:t>that payout 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685800" marR="0" indent="-457200">
              <a:spcBef>
                <a:spcPts val="0"/>
              </a:spcBef>
              <a:spcAft>
                <a:spcPts val="0"/>
              </a:spcAft>
              <a:buAutoNum type="alphaLcParenBoth"/>
            </a:pPr>
            <a:r>
              <a:rPr lang="en-US" sz="2000" dirty="0">
                <a:solidFill>
                  <a:srgbClr val="000000"/>
                </a:solidFill>
                <a:latin typeface="Glypha"/>
                <a:ea typeface="Calibri" panose="020F0502020204030204" pitchFamily="34" charset="0"/>
                <a:cs typeface="Glypha"/>
              </a:rPr>
              <a:t>Between $4500 and $5000</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F38000"/>
                </a:solidFill>
                <a:latin typeface="Glypha-Bold"/>
                <a:ea typeface="Calibri" panose="020F0502020204030204" pitchFamily="34" charset="0"/>
                <a:cs typeface="Glypha-Bold"/>
              </a:rPr>
              <a:t>(b) </a:t>
            </a:r>
            <a:r>
              <a:rPr lang="en-US" sz="2000" dirty="0">
                <a:solidFill>
                  <a:srgbClr val="000000"/>
                </a:solidFill>
                <a:latin typeface="Glypha"/>
                <a:ea typeface="Calibri" panose="020F0502020204030204" pitchFamily="34" charset="0"/>
                <a:cs typeface="Glypha"/>
              </a:rPr>
              <a:t>More than $5200</a:t>
            </a:r>
            <a:endParaRPr lang="en-US" sz="2400" dirty="0">
              <a:solidFill>
                <a:srgbClr val="000000"/>
              </a:solidFill>
              <a:latin typeface="Glypha"/>
              <a:ea typeface="Calibri" panose="020F0502020204030204" pitchFamily="34" charset="0"/>
              <a:cs typeface="Glypha"/>
            </a:endParaRPr>
          </a:p>
          <a:p>
            <a:pPr marL="228600" marR="0">
              <a:spcBef>
                <a:spcPts val="0"/>
              </a:spcBef>
              <a:spcAft>
                <a:spcPts val="0"/>
              </a:spcAft>
            </a:pPr>
            <a:r>
              <a:rPr lang="en-US" sz="2400" dirty="0">
                <a:solidFill>
                  <a:srgbClr val="000000"/>
                </a:solidFill>
                <a:latin typeface="Glypha"/>
                <a:ea typeface="Calibri" panose="020F0502020204030204" pitchFamily="34" charset="0"/>
                <a:cs typeface="Glypha"/>
              </a:rPr>
              <a:t>and standardize</a:t>
            </a:r>
          </a:p>
          <a:p>
            <a:pPr marL="685800" marR="0" indent="-457200">
              <a:spcBef>
                <a:spcPts val="0"/>
              </a:spcBef>
              <a:spcAft>
                <a:spcPts val="0"/>
              </a:spcAft>
              <a:buAutoNum type="alphaLcParenBoth"/>
            </a:pPr>
            <a:endParaRPr lang="en-US" sz="2400" dirty="0">
              <a:solidFill>
                <a:srgbClr val="000000"/>
              </a:solidFill>
              <a:latin typeface="Glypha"/>
              <a:ea typeface="Calibri" panose="020F0502020204030204" pitchFamily="34" charset="0"/>
              <a:cs typeface="Glypha"/>
            </a:endParaRPr>
          </a:p>
          <a:p>
            <a:pPr marL="228600" marR="0">
              <a:spcBef>
                <a:spcPts val="0"/>
              </a:spcBef>
              <a:spcAft>
                <a:spcPts val="0"/>
              </a:spcAft>
            </a:pPr>
            <a:endParaRPr lang="en-US" sz="2800" dirty="0">
              <a:solidFill>
                <a:srgbClr val="000000"/>
              </a:solidFill>
              <a:latin typeface="Glypha"/>
              <a:ea typeface="Calibri" panose="020F0502020204030204" pitchFamily="34" charset="0"/>
              <a:cs typeface="Glypha"/>
            </a:endParaRPr>
          </a:p>
          <a:p>
            <a:pPr marL="228600" marR="0">
              <a:spcBef>
                <a:spcPts val="0"/>
              </a:spcBef>
              <a:spcAft>
                <a:spcPts val="0"/>
              </a:spcAft>
            </a:pPr>
            <a:endParaRPr lang="en-US" sz="2400" dirty="0">
              <a:solidFill>
                <a:srgbClr val="000000"/>
              </a:solidFill>
              <a:latin typeface="Glypha"/>
              <a:ea typeface="Calibri" panose="020F0502020204030204" pitchFamily="34" charset="0"/>
              <a:cs typeface="Glypha"/>
            </a:endParaRPr>
          </a:p>
          <a:p>
            <a:pPr marL="228600" marR="0">
              <a:spcBef>
                <a:spcPts val="0"/>
              </a:spcBef>
              <a:spcAft>
                <a:spcPts val="0"/>
              </a:spcAft>
            </a:pPr>
            <a:endParaRPr lang="en-US" sz="2400" dirty="0">
              <a:solidFill>
                <a:srgbClr val="000000"/>
              </a:solidFill>
              <a:latin typeface="Glypha"/>
              <a:ea typeface="Calibri" panose="020F0502020204030204" pitchFamily="34" charset="0"/>
              <a:cs typeface="Glypha"/>
            </a:endParaRPr>
          </a:p>
          <a:p>
            <a:pPr marL="228600" marR="0">
              <a:spcBef>
                <a:spcPts val="0"/>
              </a:spcBef>
              <a:spcAft>
                <a:spcPts val="0"/>
              </a:spcAft>
            </a:pPr>
            <a:r>
              <a:rPr lang="en-US" sz="2400" dirty="0">
                <a:solidFill>
                  <a:srgbClr val="000000"/>
                </a:solidFill>
                <a:latin typeface="Glypha"/>
                <a:ea typeface="Calibri" panose="020F0502020204030204" pitchFamily="34" charset="0"/>
                <a:cs typeface="Glypha"/>
              </a:rPr>
              <a:t>Using Excel, </a:t>
            </a:r>
          </a:p>
          <a:p>
            <a:pPr marL="228600" marR="0">
              <a:spcBef>
                <a:spcPts val="0"/>
              </a:spcBef>
              <a:spcAft>
                <a:spcPts val="0"/>
              </a:spcAft>
            </a:pPr>
            <a:r>
              <a:rPr lang="en-US" sz="2400" dirty="0">
                <a:solidFill>
                  <a:srgbClr val="000000"/>
                </a:solidFill>
                <a:latin typeface="Glypha"/>
                <a:ea typeface="Calibri" panose="020F0502020204030204" pitchFamily="34" charset="0"/>
                <a:cs typeface="Glypha"/>
              </a:rPr>
              <a:t>=NORM.S.DIST(4*SQRT(5)/11, TRUE)-NORM.S.DIST(-SQRT(5)/11, TRUE)=.3725</a:t>
            </a:r>
          </a:p>
          <a:p>
            <a:pPr marL="228600" marR="0">
              <a:spcBef>
                <a:spcPts val="0"/>
              </a:spcBef>
              <a:spcAft>
                <a:spcPts val="0"/>
              </a:spcAft>
            </a:pPr>
            <a:r>
              <a:rPr lang="en-US" sz="2400" dirty="0">
                <a:solidFill>
                  <a:srgbClr val="000000"/>
                </a:solidFill>
                <a:latin typeface="Glypha"/>
                <a:ea typeface="Calibri" panose="020F0502020204030204" pitchFamily="34" charset="0"/>
                <a:cs typeface="Glypha"/>
              </a:rPr>
              <a:t>Finish with a sentence:</a:t>
            </a:r>
          </a:p>
          <a:p>
            <a:pPr marL="228600" marR="0">
              <a:spcBef>
                <a:spcPts val="0"/>
              </a:spcBef>
              <a:spcAft>
                <a:spcPts val="0"/>
              </a:spcAft>
            </a:pPr>
            <a:r>
              <a:rPr lang="en-US" sz="2400" dirty="0">
                <a:solidFill>
                  <a:srgbClr val="000000"/>
                </a:solidFill>
                <a:latin typeface="Glypha"/>
                <a:ea typeface="Calibri" panose="020F0502020204030204" pitchFamily="34" charset="0"/>
                <a:cs typeface="Glypha"/>
              </a:rPr>
              <a:t>The probability that the total payout is between $4500 and $5000 is 37%.</a:t>
            </a:r>
          </a:p>
        </p:txBody>
      </p:sp>
      <p:sp>
        <p:nvSpPr>
          <p:cNvPr id="5" name="Rectangle 4">
            <a:extLst>
              <a:ext uri="{FF2B5EF4-FFF2-40B4-BE49-F238E27FC236}">
                <a16:creationId xmlns:a16="http://schemas.microsoft.com/office/drawing/2014/main" id="{1A368DD3-9172-429C-8C97-BC5F8001E9D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37522641-EEE3-4A2B-A4D0-0B7267227C2A}"/>
              </a:ext>
            </a:extLst>
          </p:cNvPr>
          <p:cNvSpPr>
            <a:spLocks noChangeArrowheads="1"/>
          </p:cNvSpPr>
          <p:nvPr/>
        </p:nvSpPr>
        <p:spPr bwMode="auto">
          <a:xfrm>
            <a:off x="3743324" y="3214686"/>
            <a:ext cx="2566064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0" name="Object 9">
            <a:extLst>
              <a:ext uri="{FF2B5EF4-FFF2-40B4-BE49-F238E27FC236}">
                <a16:creationId xmlns:a16="http://schemas.microsoft.com/office/drawing/2014/main" id="{6A850AD2-DDE0-4C43-A19A-C7C0DF84147C}"/>
              </a:ext>
            </a:extLst>
          </p:cNvPr>
          <p:cNvGraphicFramePr>
            <a:graphicFrameLocks noChangeAspect="1"/>
          </p:cNvGraphicFramePr>
          <p:nvPr>
            <p:extLst>
              <p:ext uri="{D42A27DB-BD31-4B8C-83A1-F6EECF244321}">
                <p14:modId xmlns:p14="http://schemas.microsoft.com/office/powerpoint/2010/main" val="2033025433"/>
              </p:ext>
            </p:extLst>
          </p:nvPr>
        </p:nvGraphicFramePr>
        <p:xfrm>
          <a:off x="3271837" y="2578670"/>
          <a:ext cx="3829050" cy="1503554"/>
        </p:xfrm>
        <a:graphic>
          <a:graphicData uri="http://schemas.openxmlformats.org/presentationml/2006/ole">
            <mc:AlternateContent xmlns:mc="http://schemas.openxmlformats.org/markup-compatibility/2006">
              <mc:Choice xmlns:v="urn:schemas-microsoft-com:vml" Requires="v">
                <p:oleObj spid="_x0000_s21527" r:id="rId3" imgW="1816100" imgH="711200" progId="Equation.DSMT4">
                  <p:embed/>
                </p:oleObj>
              </mc:Choice>
              <mc:Fallback>
                <p:oleObj r:id="rId3" imgW="1816100" imgH="711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1837" y="2578670"/>
                        <a:ext cx="3829050" cy="1503554"/>
                      </a:xfrm>
                      <a:prstGeom prst="rect">
                        <a:avLst/>
                      </a:prstGeom>
                      <a:noFill/>
                    </p:spPr>
                  </p:pic>
                </p:oleObj>
              </mc:Fallback>
            </mc:AlternateContent>
          </a:graphicData>
        </a:graphic>
      </p:graphicFrame>
      <p:sp>
        <p:nvSpPr>
          <p:cNvPr id="11" name="Rectangle 4">
            <a:extLst>
              <a:ext uri="{FF2B5EF4-FFF2-40B4-BE49-F238E27FC236}">
                <a16:creationId xmlns:a16="http://schemas.microsoft.com/office/drawing/2014/main" id="{5951309A-2E9D-4AEA-8E1E-94C7B1D59E94}"/>
              </a:ext>
            </a:extLst>
          </p:cNvPr>
          <p:cNvSpPr>
            <a:spLocks noChangeArrowheads="1"/>
          </p:cNvSpPr>
          <p:nvPr/>
        </p:nvSpPr>
        <p:spPr bwMode="auto">
          <a:xfrm>
            <a:off x="3514725" y="5064062"/>
            <a:ext cx="156647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2" name="Object 11">
            <a:extLst>
              <a:ext uri="{FF2B5EF4-FFF2-40B4-BE49-F238E27FC236}">
                <a16:creationId xmlns:a16="http://schemas.microsoft.com/office/drawing/2014/main" id="{36A46FC9-B639-4730-A0A4-34E443206234}"/>
              </a:ext>
            </a:extLst>
          </p:cNvPr>
          <p:cNvGraphicFramePr>
            <a:graphicFrameLocks noChangeAspect="1"/>
          </p:cNvGraphicFramePr>
          <p:nvPr>
            <p:extLst>
              <p:ext uri="{D42A27DB-BD31-4B8C-83A1-F6EECF244321}">
                <p14:modId xmlns:p14="http://schemas.microsoft.com/office/powerpoint/2010/main" val="1935419070"/>
              </p:ext>
            </p:extLst>
          </p:nvPr>
        </p:nvGraphicFramePr>
        <p:xfrm>
          <a:off x="2771743" y="4088511"/>
          <a:ext cx="5107195" cy="502347"/>
        </p:xfrm>
        <a:graphic>
          <a:graphicData uri="http://schemas.openxmlformats.org/presentationml/2006/ole">
            <mc:AlternateContent xmlns:mc="http://schemas.openxmlformats.org/markup-compatibility/2006">
              <mc:Choice xmlns:v="urn:schemas-microsoft-com:vml" Requires="v">
                <p:oleObj spid="_x0000_s21528" r:id="rId5" imgW="2324100" imgH="228600" progId="Equation.DSMT4">
                  <p:embed/>
                </p:oleObj>
              </mc:Choice>
              <mc:Fallback>
                <p:oleObj r:id="rId5" imgW="232410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43" y="4088511"/>
                        <a:ext cx="5107195" cy="502347"/>
                      </a:xfrm>
                      <a:prstGeom prst="rect">
                        <a:avLst/>
                      </a:prstGeom>
                      <a:noFill/>
                    </p:spPr>
                  </p:pic>
                </p:oleObj>
              </mc:Fallback>
            </mc:AlternateContent>
          </a:graphicData>
        </a:graphic>
      </p:graphicFrame>
    </p:spTree>
    <p:extLst>
      <p:ext uri="{BB962C8B-B14F-4D97-AF65-F5344CB8AC3E}">
        <p14:creationId xmlns:p14="http://schemas.microsoft.com/office/powerpoint/2010/main" val="416685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232D3F-0EA8-499E-BCD6-FDEC78986E25}"/>
              </a:ext>
            </a:extLst>
          </p:cNvPr>
          <p:cNvSpPr/>
          <p:nvPr/>
        </p:nvSpPr>
        <p:spPr>
          <a:xfrm>
            <a:off x="623454" y="460123"/>
            <a:ext cx="10929637" cy="5262979"/>
          </a:xfrm>
          <a:prstGeom prst="rect">
            <a:avLst/>
          </a:prstGeom>
        </p:spPr>
        <p:txBody>
          <a:bodyPr wrap="square">
            <a:spAutoFit/>
          </a:bodyPr>
          <a:lstStyle/>
          <a:p>
            <a:pPr marL="228600" marR="0">
              <a:spcBef>
                <a:spcPts val="0"/>
              </a:spcBef>
              <a:spcAft>
                <a:spcPts val="0"/>
              </a:spcAft>
            </a:pPr>
            <a:r>
              <a:rPr lang="en-US" sz="2400" b="1" dirty="0">
                <a:solidFill>
                  <a:srgbClr val="F38000"/>
                </a:solidFill>
                <a:latin typeface="Glypha-Bold"/>
                <a:ea typeface="Calibri" panose="020F0502020204030204" pitchFamily="34" charset="0"/>
                <a:cs typeface="Glypha-Bold"/>
              </a:rPr>
              <a:t>2. (cont.) </a:t>
            </a:r>
            <a:r>
              <a:rPr lang="en-US" sz="2400" dirty="0">
                <a:solidFill>
                  <a:srgbClr val="000000"/>
                </a:solidFill>
                <a:latin typeface="Glypha"/>
                <a:ea typeface="Calibri" panose="020F0502020204030204" pitchFamily="34" charset="0"/>
                <a:cs typeface="Glypha"/>
              </a:rPr>
              <a:t>Frequent fliers of a particular airline fly a random number of miles each year, having mean and standard deviation (in thousands of miles) of 23 and 11, respectively. As a promotional gimmick, the airline has decided to randomly select 20 of these fliers and give them, as a bonus, a check of $10 for each 1000 miles flown.</a:t>
            </a:r>
          </a:p>
          <a:p>
            <a:pPr marL="228600" marR="0">
              <a:spcBef>
                <a:spcPts val="0"/>
              </a:spcBef>
              <a:spcAft>
                <a:spcPts val="0"/>
              </a:spcAft>
            </a:pPr>
            <a:r>
              <a:rPr lang="en-US" sz="2400" b="1" dirty="0">
                <a:solidFill>
                  <a:srgbClr val="F38000"/>
                </a:solidFill>
                <a:latin typeface="Glypha-Bold"/>
                <a:ea typeface="Calibri" panose="020F0502020204030204" pitchFamily="34" charset="0"/>
                <a:cs typeface="Glypha-Bold"/>
              </a:rPr>
              <a:t>(a) </a:t>
            </a:r>
            <a:r>
              <a:rPr lang="en-US" sz="2400" dirty="0">
                <a:solidFill>
                  <a:srgbClr val="000000"/>
                </a:solidFill>
                <a:latin typeface="Glypha"/>
                <a:ea typeface="Calibri" panose="020F0502020204030204" pitchFamily="34" charset="0"/>
                <a:cs typeface="Glypha"/>
              </a:rPr>
              <a:t>Between $4500 and $5000</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solidFill>
                  <a:srgbClr val="F38000"/>
                </a:solidFill>
                <a:latin typeface="Glypha-Bold"/>
                <a:ea typeface="Calibri" panose="020F0502020204030204" pitchFamily="34" charset="0"/>
                <a:cs typeface="Glypha-Bold"/>
              </a:rPr>
              <a:t>(b) </a:t>
            </a:r>
            <a:r>
              <a:rPr lang="en-US" sz="2400" dirty="0">
                <a:solidFill>
                  <a:srgbClr val="000000"/>
                </a:solidFill>
                <a:latin typeface="Glypha"/>
                <a:ea typeface="Calibri" panose="020F0502020204030204" pitchFamily="34" charset="0"/>
                <a:cs typeface="Glypha"/>
              </a:rPr>
              <a:t>More than $5200</a:t>
            </a:r>
            <a:endParaRPr lang="en-US" sz="2800" dirty="0">
              <a:solidFill>
                <a:srgbClr val="000000"/>
              </a:solidFill>
              <a:latin typeface="Glypha"/>
              <a:ea typeface="Calibri" panose="020F0502020204030204" pitchFamily="34" charset="0"/>
              <a:cs typeface="Glypha"/>
            </a:endParaRPr>
          </a:p>
          <a:p>
            <a:pPr marL="228600" marR="0">
              <a:spcBef>
                <a:spcPts val="0"/>
              </a:spcBef>
              <a:spcAft>
                <a:spcPts val="0"/>
              </a:spcAft>
            </a:pPr>
            <a:r>
              <a:rPr lang="en-US" sz="2400" dirty="0">
                <a:solidFill>
                  <a:srgbClr val="000000"/>
                </a:solidFill>
                <a:latin typeface="Glypha"/>
                <a:ea typeface="Calibri" panose="020F0502020204030204" pitchFamily="34" charset="0"/>
                <a:cs typeface="Glypha"/>
              </a:rPr>
              <a:t>(b) Similarly		     and standardizing:</a:t>
            </a:r>
          </a:p>
          <a:p>
            <a:pPr marL="228600" marR="0">
              <a:spcBef>
                <a:spcPts val="0"/>
              </a:spcBef>
              <a:spcAft>
                <a:spcPts val="0"/>
              </a:spcAft>
            </a:pPr>
            <a:endParaRPr lang="en-US" sz="2400" dirty="0">
              <a:solidFill>
                <a:srgbClr val="000000"/>
              </a:solidFill>
              <a:latin typeface="Glypha"/>
              <a:ea typeface="Calibri" panose="020F0502020204030204" pitchFamily="34" charset="0"/>
              <a:cs typeface="Glypha"/>
            </a:endParaRPr>
          </a:p>
          <a:p>
            <a:pPr marL="228600" marR="0">
              <a:spcBef>
                <a:spcPts val="0"/>
              </a:spcBef>
              <a:spcAft>
                <a:spcPts val="0"/>
              </a:spcAft>
            </a:pPr>
            <a:endParaRPr lang="en-US" sz="2400" dirty="0">
              <a:solidFill>
                <a:srgbClr val="000000"/>
              </a:solidFill>
              <a:latin typeface="Glypha"/>
              <a:ea typeface="Calibri" panose="020F0502020204030204" pitchFamily="34" charset="0"/>
              <a:cs typeface="Glypha"/>
            </a:endParaRPr>
          </a:p>
          <a:p>
            <a:pPr marL="228600" marR="0">
              <a:spcBef>
                <a:spcPts val="0"/>
              </a:spcBef>
              <a:spcAft>
                <a:spcPts val="0"/>
              </a:spcAft>
            </a:pPr>
            <a:endParaRPr lang="en-US" sz="2400" dirty="0">
              <a:solidFill>
                <a:srgbClr val="000000"/>
              </a:solidFill>
              <a:latin typeface="Glypha"/>
              <a:ea typeface="Calibri" panose="020F0502020204030204" pitchFamily="34" charset="0"/>
              <a:cs typeface="Glypha"/>
            </a:endParaRPr>
          </a:p>
          <a:p>
            <a:pPr lvl="1"/>
            <a:r>
              <a:rPr lang="en-US" sz="2400" dirty="0"/>
              <a:t>Using Excel:</a:t>
            </a:r>
          </a:p>
          <a:p>
            <a:pPr lvl="1"/>
            <a:r>
              <a:rPr lang="en-US" sz="2400" dirty="0"/>
              <a:t>=1-NORM.S.DIST(6*SQRT(5)/11, TRUE)=.1113</a:t>
            </a:r>
          </a:p>
          <a:p>
            <a:pPr lvl="1"/>
            <a:r>
              <a:rPr lang="en-US" sz="2400" dirty="0"/>
              <a:t>Thus, the probability that the total payout is over $5200 is 11%.</a:t>
            </a:r>
          </a:p>
          <a:p>
            <a:pPr marL="228600" marR="0">
              <a:spcBef>
                <a:spcPts val="0"/>
              </a:spcBef>
              <a:spcAft>
                <a:spcPts val="0"/>
              </a:spcAft>
            </a:pPr>
            <a:endParaRPr lang="en-US" sz="2400" dirty="0">
              <a:solidFill>
                <a:srgbClr val="000000"/>
              </a:solidFill>
              <a:latin typeface="Glypha"/>
              <a:ea typeface="Calibri" panose="020F0502020204030204" pitchFamily="34" charset="0"/>
              <a:cs typeface="Glypha"/>
            </a:endParaRPr>
          </a:p>
        </p:txBody>
      </p:sp>
      <p:sp>
        <p:nvSpPr>
          <p:cNvPr id="5" name="Rectangle 4">
            <a:extLst>
              <a:ext uri="{FF2B5EF4-FFF2-40B4-BE49-F238E27FC236}">
                <a16:creationId xmlns:a16="http://schemas.microsoft.com/office/drawing/2014/main" id="{1A368DD3-9172-429C-8C97-BC5F8001E9D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37522641-EEE3-4A2B-A4D0-0B7267227C2A}"/>
              </a:ext>
            </a:extLst>
          </p:cNvPr>
          <p:cNvSpPr>
            <a:spLocks noChangeArrowheads="1"/>
          </p:cNvSpPr>
          <p:nvPr/>
        </p:nvSpPr>
        <p:spPr bwMode="auto">
          <a:xfrm>
            <a:off x="3743324" y="3214686"/>
            <a:ext cx="2566064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DF8BDA90-DB3B-46F7-939F-5E040D9CA597}"/>
              </a:ext>
            </a:extLst>
          </p:cNvPr>
          <p:cNvSpPr>
            <a:spLocks noChangeArrowheads="1"/>
          </p:cNvSpPr>
          <p:nvPr/>
        </p:nvSpPr>
        <p:spPr bwMode="auto">
          <a:xfrm>
            <a:off x="2530928" y="2824841"/>
            <a:ext cx="3325092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DC1A70D5-D225-4FD7-9207-54A9DB79C0E6}"/>
              </a:ext>
            </a:extLst>
          </p:cNvPr>
          <p:cNvGraphicFramePr>
            <a:graphicFrameLocks noChangeAspect="1"/>
          </p:cNvGraphicFramePr>
          <p:nvPr>
            <p:extLst>
              <p:ext uri="{D42A27DB-BD31-4B8C-83A1-F6EECF244321}">
                <p14:modId xmlns:p14="http://schemas.microsoft.com/office/powerpoint/2010/main" val="2946615216"/>
              </p:ext>
            </p:extLst>
          </p:nvPr>
        </p:nvGraphicFramePr>
        <p:xfrm>
          <a:off x="2530928" y="2666453"/>
          <a:ext cx="1171398" cy="408214"/>
        </p:xfrm>
        <a:graphic>
          <a:graphicData uri="http://schemas.openxmlformats.org/presentationml/2006/ole">
            <mc:AlternateContent xmlns:mc="http://schemas.openxmlformats.org/markup-compatibility/2006">
              <mc:Choice xmlns:v="urn:schemas-microsoft-com:vml" Requires="v">
                <p:oleObj spid="_x0000_s22556" r:id="rId3" imgW="634449" imgH="215713" progId="Equation.DSMT4">
                  <p:embed/>
                </p:oleObj>
              </mc:Choice>
              <mc:Fallback>
                <p:oleObj r:id="rId3" imgW="634449" imgH="215713"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0928" y="2666453"/>
                        <a:ext cx="1171398" cy="408214"/>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E88A8343-84D2-4AE5-B0F9-2DFD018A798F}"/>
              </a:ext>
            </a:extLst>
          </p:cNvPr>
          <p:cNvSpPr>
            <a:spLocks noChangeArrowheads="1"/>
          </p:cNvSpPr>
          <p:nvPr/>
        </p:nvSpPr>
        <p:spPr bwMode="auto">
          <a:xfrm>
            <a:off x="3000374" y="3490547"/>
            <a:ext cx="1851077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4C8265A8-54A4-495D-A528-D65659A0D5F8}"/>
              </a:ext>
            </a:extLst>
          </p:cNvPr>
          <p:cNvGraphicFramePr>
            <a:graphicFrameLocks noChangeAspect="1"/>
          </p:cNvGraphicFramePr>
          <p:nvPr>
            <p:extLst>
              <p:ext uri="{D42A27DB-BD31-4B8C-83A1-F6EECF244321}">
                <p14:modId xmlns:p14="http://schemas.microsoft.com/office/powerpoint/2010/main" val="47134901"/>
              </p:ext>
            </p:extLst>
          </p:nvPr>
        </p:nvGraphicFramePr>
        <p:xfrm>
          <a:off x="6501482" y="1974803"/>
          <a:ext cx="2563001" cy="1490117"/>
        </p:xfrm>
        <a:graphic>
          <a:graphicData uri="http://schemas.openxmlformats.org/presentationml/2006/ole">
            <mc:AlternateContent xmlns:mc="http://schemas.openxmlformats.org/markup-compatibility/2006">
              <mc:Choice xmlns:v="urn:schemas-microsoft-com:vml" Requires="v">
                <p:oleObj spid="_x0000_s22557" r:id="rId5" imgW="1231366" imgH="710891" progId="Equation.DSMT4">
                  <p:embed/>
                </p:oleObj>
              </mc:Choice>
              <mc:Fallback>
                <p:oleObj r:id="rId5" imgW="1231366" imgH="710891"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1482" y="1974803"/>
                        <a:ext cx="2563001" cy="1490117"/>
                      </a:xfrm>
                      <a:prstGeom prst="rect">
                        <a:avLst/>
                      </a:prstGeom>
                      <a:noFill/>
                    </p:spPr>
                  </p:pic>
                </p:oleObj>
              </mc:Fallback>
            </mc:AlternateContent>
          </a:graphicData>
        </a:graphic>
      </p:graphicFrame>
      <p:graphicFrame>
        <p:nvGraphicFramePr>
          <p:cNvPr id="10" name="Object 9">
            <a:extLst>
              <a:ext uri="{FF2B5EF4-FFF2-40B4-BE49-F238E27FC236}">
                <a16:creationId xmlns:a16="http://schemas.microsoft.com/office/drawing/2014/main" id="{942B5522-604B-4832-ACA1-030259688728}"/>
              </a:ext>
            </a:extLst>
          </p:cNvPr>
          <p:cNvGraphicFramePr>
            <a:graphicFrameLocks noChangeAspect="1"/>
          </p:cNvGraphicFramePr>
          <p:nvPr>
            <p:extLst>
              <p:ext uri="{D42A27DB-BD31-4B8C-83A1-F6EECF244321}">
                <p14:modId xmlns:p14="http://schemas.microsoft.com/office/powerpoint/2010/main" val="3167188504"/>
              </p:ext>
            </p:extLst>
          </p:nvPr>
        </p:nvGraphicFramePr>
        <p:xfrm>
          <a:off x="6549107" y="3464920"/>
          <a:ext cx="2515376" cy="486847"/>
        </p:xfrm>
        <a:graphic>
          <a:graphicData uri="http://schemas.openxmlformats.org/presentationml/2006/ole">
            <mc:AlternateContent xmlns:mc="http://schemas.openxmlformats.org/markup-compatibility/2006">
              <mc:Choice xmlns:v="urn:schemas-microsoft-com:vml" Requires="v">
                <p:oleObj spid="_x0000_s22558" r:id="rId7" imgW="1181100" imgH="228600" progId="Equation.DSMT4">
                  <p:embed/>
                </p:oleObj>
              </mc:Choice>
              <mc:Fallback>
                <p:oleObj r:id="rId7" imgW="1181100" imgH="2286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49107" y="3464920"/>
                        <a:ext cx="2515376" cy="486847"/>
                      </a:xfrm>
                      <a:prstGeom prst="rect">
                        <a:avLst/>
                      </a:prstGeom>
                      <a:noFill/>
                    </p:spPr>
                  </p:pic>
                </p:oleObj>
              </mc:Fallback>
            </mc:AlternateContent>
          </a:graphicData>
        </a:graphic>
      </p:graphicFrame>
    </p:spTree>
    <p:extLst>
      <p:ext uri="{BB962C8B-B14F-4D97-AF65-F5344CB8AC3E}">
        <p14:creationId xmlns:p14="http://schemas.microsoft.com/office/powerpoint/2010/main" val="43011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2022</TotalTime>
  <Words>687</Words>
  <Application>Microsoft Office PowerPoint</Application>
  <PresentationFormat>Widescreen</PresentationFormat>
  <Paragraphs>91</Paragraphs>
  <Slides>10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vt:lpstr>
      <vt:lpstr>Calibri</vt:lpstr>
      <vt:lpstr>Calibri Light</vt:lpstr>
      <vt:lpstr>Cambria Math</vt:lpstr>
      <vt:lpstr>Glypha</vt:lpstr>
      <vt:lpstr>Glypha-Bold</vt:lpstr>
      <vt:lpstr>Symbol</vt:lpstr>
      <vt:lpstr>Times New Roman</vt:lpstr>
      <vt:lpstr>Office Theme</vt:lpstr>
      <vt:lpstr>Equation.DSMT4</vt:lpstr>
      <vt:lpstr>7.4 CENTRAL LIMIT THEOREM</vt:lpstr>
      <vt:lpstr>Def of X hat and some results</vt:lpstr>
      <vt:lpstr>Central Limit Theorem</vt:lpstr>
      <vt:lpstr>More illustration of Central Limit Theorem (CLT)</vt:lpstr>
      <vt:lpstr>Directions for homework exercises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 Conditional Probability and Independence</dc:title>
  <dc:creator>Ezra Halleck</dc:creator>
  <cp:lastModifiedBy>Ezra Halleck</cp:lastModifiedBy>
  <cp:revision>130</cp:revision>
  <dcterms:created xsi:type="dcterms:W3CDTF">2017-09-26T15:39:33Z</dcterms:created>
  <dcterms:modified xsi:type="dcterms:W3CDTF">2018-05-01T12:55:16Z</dcterms:modified>
</cp:coreProperties>
</file>