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6" autoAdjust="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102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29.wmf"/><Relationship Id="rId5" Type="http://schemas.openxmlformats.org/officeDocument/2006/relationships/image" Target="../media/image10.wmf"/><Relationship Id="rId4" Type="http://schemas.openxmlformats.org/officeDocument/2006/relationships/image" Target="../media/image2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November 8,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November 8,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November 8,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November 8,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November 8,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November 8,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November 8,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November 8,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November 8,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November 8,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November 8,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November 8,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9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7.png"/><Relationship Id="rId4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799988" y="1684603"/>
            <a:ext cx="5788246" cy="1204306"/>
          </a:xfrm>
        </p:spPr>
        <p:txBody>
          <a:bodyPr/>
          <a:lstStyle/>
          <a:p>
            <a:r>
              <a:rPr lang="en-US" dirty="0"/>
              <a:t>MAT 1372</a:t>
            </a:r>
            <a:br>
              <a:rPr lang="en-US" dirty="0"/>
            </a:br>
            <a:r>
              <a:rPr lang="en-US" dirty="0"/>
              <a:t>Statistics with probability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7.3 Sample Mean</a:t>
            </a:r>
          </a:p>
        </p:txBody>
      </p:sp>
    </p:spTree>
    <p:extLst>
      <p:ext uri="{BB962C8B-B14F-4D97-AF65-F5344CB8AC3E}">
        <p14:creationId xmlns:p14="http://schemas.microsoft.com/office/powerpoint/2010/main" val="26529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68AA9511-D90C-4D09-A6CE-5BDE84F9594B}"/>
                  </a:ext>
                </a:extLst>
              </p:cNvPr>
              <p:cNvSpPr/>
              <p:nvPr/>
            </p:nvSpPr>
            <p:spPr>
              <a:xfrm>
                <a:off x="381000" y="335623"/>
                <a:ext cx="8122444" cy="31854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100" b="1" dirty="0">
                    <a:solidFill>
                      <a:srgbClr val="F38000"/>
                    </a:solidFill>
                    <a:latin typeface="Glypha-Bold"/>
                    <a:ea typeface="Calibri" panose="020F0502020204030204" pitchFamily="34" charset="0"/>
                    <a:cs typeface="Glypha-Bold"/>
                  </a:rPr>
                  <a:t>7.3.2. </a:t>
                </a:r>
                <a:r>
                  <a:rPr lang="en-US" sz="2100" dirty="0">
                    <a:solidFill>
                      <a:srgbClr val="000000"/>
                    </a:solidFill>
                    <a:latin typeface="Glypha"/>
                    <a:ea typeface="Calibri" panose="020F0502020204030204" pitchFamily="34" charset="0"/>
                    <a:cs typeface="Glypha"/>
                  </a:rPr>
                  <a:t>If </a:t>
                </a:r>
                <a:r>
                  <a:rPr lang="en-US" sz="2100" i="1" dirty="0">
                    <a:solidFill>
                      <a:srgbClr val="000000"/>
                    </a:solidFill>
                    <a:latin typeface="Giovanni-BookItalic"/>
                    <a:ea typeface="Calibri" panose="020F0502020204030204" pitchFamily="34" charset="0"/>
                    <a:cs typeface="Giovanni-BookItalic"/>
                  </a:rPr>
                  <a:t>X</a:t>
                </a:r>
                <a:r>
                  <a:rPr lang="en-US" sz="788" dirty="0">
                    <a:solidFill>
                      <a:srgbClr val="000000"/>
                    </a:solidFill>
                    <a:latin typeface="Giovanni-Book"/>
                    <a:ea typeface="Calibri" panose="020F0502020204030204" pitchFamily="34" charset="0"/>
                    <a:cs typeface="Giovanni-Book"/>
                  </a:rPr>
                  <a:t>1 </a:t>
                </a:r>
                <a:r>
                  <a:rPr lang="en-US" sz="2100" dirty="0">
                    <a:solidFill>
                      <a:srgbClr val="000000"/>
                    </a:solidFill>
                    <a:latin typeface="Glypha"/>
                    <a:ea typeface="Calibri" panose="020F0502020204030204" pitchFamily="34" charset="0"/>
                    <a:cs typeface="Glypha"/>
                  </a:rPr>
                  <a:t>and </a:t>
                </a:r>
                <a:r>
                  <a:rPr lang="en-US" sz="2100" i="1" dirty="0">
                    <a:solidFill>
                      <a:srgbClr val="000000"/>
                    </a:solidFill>
                    <a:latin typeface="Giovanni-BookItalic"/>
                    <a:ea typeface="Calibri" panose="020F0502020204030204" pitchFamily="34" charset="0"/>
                    <a:cs typeface="Giovanni-BookItalic"/>
                  </a:rPr>
                  <a:t>X</a:t>
                </a:r>
                <a:r>
                  <a:rPr lang="en-US" sz="788" dirty="0">
                    <a:solidFill>
                      <a:srgbClr val="000000"/>
                    </a:solidFill>
                    <a:latin typeface="Giovanni-Book"/>
                    <a:ea typeface="Calibri" panose="020F0502020204030204" pitchFamily="34" charset="0"/>
                    <a:cs typeface="Giovanni-Book"/>
                  </a:rPr>
                  <a:t>2  </a:t>
                </a:r>
                <a:r>
                  <a:rPr lang="en-US" sz="2100" dirty="0">
                    <a:solidFill>
                      <a:srgbClr val="000000"/>
                    </a:solidFill>
                    <a:latin typeface="Glypha"/>
                    <a:ea typeface="Calibri" panose="020F0502020204030204" pitchFamily="34" charset="0"/>
                    <a:cs typeface="Glypha"/>
                  </a:rPr>
                  <a:t>are a sample of size 2 from a population</a:t>
                </a:r>
                <a:r>
                  <a:rPr lang="en-US" sz="27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100" dirty="0">
                    <a:solidFill>
                      <a:srgbClr val="000000"/>
                    </a:solidFill>
                    <a:latin typeface="Glypha"/>
                    <a:ea typeface="Calibri" panose="020F0502020204030204" pitchFamily="34" charset="0"/>
                    <a:cs typeface="Glypha"/>
                  </a:rPr>
                  <a:t>whose distribution is given by:	 </a:t>
                </a:r>
                <a:r>
                  <a:rPr lang="es-NI" sz="2100" i="1" dirty="0">
                    <a:solidFill>
                      <a:srgbClr val="000000"/>
                    </a:solidFill>
                    <a:latin typeface="Giovanni-BookItalic"/>
                    <a:ea typeface="Calibri" panose="020F0502020204030204" pitchFamily="34" charset="0"/>
                    <a:cs typeface="Giovanni-BookItalic"/>
                  </a:rPr>
                  <a:t>P</a:t>
                </a:r>
                <a:r>
                  <a:rPr lang="es-NI" sz="2100" dirty="0">
                    <a:solidFill>
                      <a:srgbClr val="000000"/>
                    </a:solidFill>
                    <a:latin typeface="MTSYN"/>
                    <a:ea typeface="Calibri" panose="020F0502020204030204" pitchFamily="34" charset="0"/>
                    <a:cs typeface="MTSYN"/>
                  </a:rPr>
                  <a:t>{</a:t>
                </a:r>
                <a:r>
                  <a:rPr lang="es-NI" sz="2100" i="1" dirty="0">
                    <a:solidFill>
                      <a:srgbClr val="000000"/>
                    </a:solidFill>
                    <a:latin typeface="Giovanni-BookItalic"/>
                    <a:ea typeface="Calibri" panose="020F0502020204030204" pitchFamily="34" charset="0"/>
                    <a:cs typeface="Giovanni-BookItalic"/>
                  </a:rPr>
                  <a:t>X </a:t>
                </a:r>
                <a:r>
                  <a:rPr lang="es-NI" sz="2100" dirty="0">
                    <a:solidFill>
                      <a:srgbClr val="000000"/>
                    </a:solidFill>
                    <a:latin typeface="MTSYN"/>
                    <a:ea typeface="Calibri" panose="020F0502020204030204" pitchFamily="34" charset="0"/>
                    <a:cs typeface="MTSYN"/>
                  </a:rPr>
                  <a:t>= </a:t>
                </a:r>
                <a:r>
                  <a:rPr lang="es-NI" sz="2100" dirty="0">
                    <a:solidFill>
                      <a:srgbClr val="000000"/>
                    </a:solidFill>
                    <a:latin typeface="Giovanni-Book"/>
                    <a:ea typeface="Calibri" panose="020F0502020204030204" pitchFamily="34" charset="0"/>
                    <a:cs typeface="Giovanni-Book"/>
                  </a:rPr>
                  <a:t>1</a:t>
                </a:r>
                <a:r>
                  <a:rPr lang="es-NI" sz="2100" dirty="0">
                    <a:solidFill>
                      <a:srgbClr val="000000"/>
                    </a:solidFill>
                    <a:latin typeface="MTSYN"/>
                    <a:ea typeface="Calibri" panose="020F0502020204030204" pitchFamily="34" charset="0"/>
                    <a:cs typeface="MTSYN"/>
                  </a:rPr>
                  <a:t>} = </a:t>
                </a:r>
                <a:r>
                  <a:rPr lang="es-NI" sz="2100" dirty="0">
                    <a:solidFill>
                      <a:srgbClr val="000000"/>
                    </a:solidFill>
                    <a:latin typeface="Giovanni-Book"/>
                    <a:ea typeface="Calibri" panose="020F0502020204030204" pitchFamily="34" charset="0"/>
                    <a:cs typeface="Giovanni-Book"/>
                  </a:rPr>
                  <a:t>0.7 	</a:t>
                </a:r>
                <a:r>
                  <a:rPr lang="es-NI" sz="2100" i="1" dirty="0">
                    <a:solidFill>
                      <a:srgbClr val="000000"/>
                    </a:solidFill>
                    <a:latin typeface="Giovanni-BookItalic"/>
                    <a:ea typeface="Calibri" panose="020F0502020204030204" pitchFamily="34" charset="0"/>
                    <a:cs typeface="Giovanni-BookItalic"/>
                  </a:rPr>
                  <a:t>P</a:t>
                </a:r>
                <a:r>
                  <a:rPr lang="es-NI" sz="2100" dirty="0">
                    <a:solidFill>
                      <a:srgbClr val="000000"/>
                    </a:solidFill>
                    <a:latin typeface="MTSYN"/>
                    <a:ea typeface="Calibri" panose="020F0502020204030204" pitchFamily="34" charset="0"/>
                    <a:cs typeface="MTSYN"/>
                  </a:rPr>
                  <a:t>{</a:t>
                </a:r>
                <a:r>
                  <a:rPr lang="es-NI" sz="2100" i="1" dirty="0">
                    <a:solidFill>
                      <a:srgbClr val="000000"/>
                    </a:solidFill>
                    <a:latin typeface="Giovanni-BookItalic"/>
                    <a:ea typeface="Calibri" panose="020F0502020204030204" pitchFamily="34" charset="0"/>
                    <a:cs typeface="Giovanni-BookItalic"/>
                  </a:rPr>
                  <a:t>X </a:t>
                </a:r>
                <a:r>
                  <a:rPr lang="es-NI" sz="2100" dirty="0">
                    <a:solidFill>
                      <a:srgbClr val="000000"/>
                    </a:solidFill>
                    <a:latin typeface="MTSYN"/>
                    <a:ea typeface="Calibri" panose="020F0502020204030204" pitchFamily="34" charset="0"/>
                    <a:cs typeface="MTSYN"/>
                  </a:rPr>
                  <a:t>= </a:t>
                </a:r>
                <a:r>
                  <a:rPr lang="es-NI" sz="2100" dirty="0">
                    <a:solidFill>
                      <a:srgbClr val="000000"/>
                    </a:solidFill>
                    <a:latin typeface="Giovanni-Book"/>
                    <a:ea typeface="Calibri" panose="020F0502020204030204" pitchFamily="34" charset="0"/>
                    <a:cs typeface="Giovanni-Book"/>
                  </a:rPr>
                  <a:t>2</a:t>
                </a:r>
                <a:r>
                  <a:rPr lang="es-NI" sz="2100" dirty="0">
                    <a:solidFill>
                      <a:srgbClr val="000000"/>
                    </a:solidFill>
                    <a:latin typeface="MTSYN"/>
                    <a:ea typeface="Calibri" panose="020F0502020204030204" pitchFamily="34" charset="0"/>
                    <a:cs typeface="MTSYN"/>
                  </a:rPr>
                  <a:t>} = </a:t>
                </a:r>
                <a:r>
                  <a:rPr lang="es-NI" sz="2100" dirty="0">
                    <a:solidFill>
                      <a:srgbClr val="000000"/>
                    </a:solidFill>
                    <a:latin typeface="Giovanni-Book"/>
                    <a:ea typeface="Calibri" panose="020F0502020204030204" pitchFamily="34" charset="0"/>
                    <a:cs typeface="Giovanni-Book"/>
                  </a:rPr>
                  <a:t>0.3</a:t>
                </a:r>
                <a:endParaRPr lang="en-US" sz="27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s-NI" sz="2100" b="1" dirty="0">
                    <a:solidFill>
                      <a:srgbClr val="F38000"/>
                    </a:solidFill>
                    <a:latin typeface="Glypha-Bold"/>
                    <a:ea typeface="Calibri" panose="020F0502020204030204" pitchFamily="34" charset="0"/>
                    <a:cs typeface="Glypha-Bold"/>
                  </a:rPr>
                  <a:t>(a) </a:t>
                </a:r>
                <a:r>
                  <a:rPr lang="es-NI" sz="2100" dirty="0">
                    <a:solidFill>
                      <a:srgbClr val="000000"/>
                    </a:solidFill>
                    <a:latin typeface="Glypha"/>
                    <a:ea typeface="Calibri" panose="020F0502020204030204" pitchFamily="34" charset="0"/>
                    <a:cs typeface="Glypha"/>
                  </a:rPr>
                  <a:t>Compute </a:t>
                </a:r>
                <a:r>
                  <a:rPr lang="es-NI" sz="2100" i="1" dirty="0">
                    <a:solidFill>
                      <a:srgbClr val="000000"/>
                    </a:solidFill>
                    <a:latin typeface="Giovanni-BookItalic"/>
                    <a:ea typeface="Calibri" panose="020F0502020204030204" pitchFamily="34" charset="0"/>
                    <a:cs typeface="Giovanni-BookItalic"/>
                  </a:rPr>
                  <a:t>E</a:t>
                </a:r>
                <a:r>
                  <a:rPr lang="es-NI" sz="2100" dirty="0">
                    <a:solidFill>
                      <a:srgbClr val="000000"/>
                    </a:solidFill>
                    <a:latin typeface="Giovanni-Book"/>
                    <a:ea typeface="Calibri" panose="020F0502020204030204" pitchFamily="34" charset="0"/>
                    <a:cs typeface="Giovanni-Book"/>
                  </a:rPr>
                  <a:t>[</a:t>
                </a:r>
                <a:r>
                  <a:rPr lang="es-NI" sz="2100" i="1" dirty="0">
                    <a:solidFill>
                      <a:srgbClr val="000000"/>
                    </a:solidFill>
                    <a:latin typeface="Giovanni-BookItalic"/>
                    <a:ea typeface="Calibri" panose="020F0502020204030204" pitchFamily="34" charset="0"/>
                    <a:cs typeface="Giovanni-BookItalic"/>
                  </a:rPr>
                  <a:t>X</a:t>
                </a:r>
                <a:r>
                  <a:rPr lang="es-NI" sz="2100" dirty="0">
                    <a:solidFill>
                      <a:srgbClr val="000000"/>
                    </a:solidFill>
                    <a:latin typeface="Giovanni-Book"/>
                    <a:ea typeface="Calibri" panose="020F0502020204030204" pitchFamily="34" charset="0"/>
                    <a:cs typeface="Giovanni-Book"/>
                  </a:rPr>
                  <a:t>]</a:t>
                </a:r>
                <a:r>
                  <a:rPr lang="es-NI" sz="2100" dirty="0">
                    <a:solidFill>
                      <a:srgbClr val="000000"/>
                    </a:solidFill>
                    <a:latin typeface="Glypha"/>
                    <a:ea typeface="Calibri" panose="020F0502020204030204" pitchFamily="34" charset="0"/>
                    <a:cs typeface="Glypha"/>
                  </a:rPr>
                  <a:t>.</a:t>
                </a:r>
                <a:endParaRPr lang="en-US" sz="27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sz="2100" b="1" dirty="0">
                    <a:solidFill>
                      <a:srgbClr val="F38000"/>
                    </a:solidFill>
                    <a:latin typeface="Glypha-Bold"/>
                    <a:ea typeface="Calibri" panose="020F0502020204030204" pitchFamily="34" charset="0"/>
                    <a:cs typeface="Glypha-Bold"/>
                  </a:rPr>
                  <a:t>(b) </a:t>
                </a:r>
                <a:r>
                  <a:rPr lang="en-US" sz="2100" dirty="0">
                    <a:solidFill>
                      <a:srgbClr val="000000"/>
                    </a:solidFill>
                    <a:latin typeface="Glypha"/>
                    <a:ea typeface="Calibri" panose="020F0502020204030204" pitchFamily="34" charset="0"/>
                    <a:cs typeface="Glypha"/>
                  </a:rPr>
                  <a:t>Compute </a:t>
                </a:r>
                <a:r>
                  <a:rPr lang="en-US" sz="2100" dirty="0">
                    <a:solidFill>
                      <a:srgbClr val="000000"/>
                    </a:solidFill>
                    <a:latin typeface="Giovanni-Book"/>
                    <a:ea typeface="Calibri" panose="020F0502020204030204" pitchFamily="34" charset="0"/>
                    <a:cs typeface="Giovanni-Book"/>
                  </a:rPr>
                  <a:t>Var</a:t>
                </a:r>
                <a:r>
                  <a:rPr lang="en-US" sz="2100" dirty="0">
                    <a:solidFill>
                      <a:srgbClr val="000000"/>
                    </a:solidFill>
                    <a:latin typeface="MTMI"/>
                    <a:ea typeface="Calibri" panose="020F0502020204030204" pitchFamily="34" charset="0"/>
                    <a:cs typeface="MTMI"/>
                  </a:rPr>
                  <a:t>(</a:t>
                </a:r>
                <a:r>
                  <a:rPr lang="en-US" sz="2100" i="1" dirty="0">
                    <a:solidFill>
                      <a:srgbClr val="000000"/>
                    </a:solidFill>
                    <a:latin typeface="Giovanni-BookItalic"/>
                    <a:ea typeface="Calibri" panose="020F0502020204030204" pitchFamily="34" charset="0"/>
                    <a:cs typeface="Giovanni-BookItalic"/>
                  </a:rPr>
                  <a:t>X</a:t>
                </a:r>
                <a:r>
                  <a:rPr lang="en-US" sz="2100" dirty="0">
                    <a:solidFill>
                      <a:srgbClr val="000000"/>
                    </a:solidFill>
                    <a:latin typeface="MTMI"/>
                    <a:ea typeface="Calibri" panose="020F0502020204030204" pitchFamily="34" charset="0"/>
                    <a:cs typeface="MTMI"/>
                  </a:rPr>
                  <a:t>)</a:t>
                </a:r>
                <a:r>
                  <a:rPr lang="en-US" sz="2100" dirty="0">
                    <a:solidFill>
                      <a:srgbClr val="000000"/>
                    </a:solidFill>
                    <a:latin typeface="Glypha"/>
                    <a:ea typeface="Calibri" panose="020F0502020204030204" pitchFamily="34" charset="0"/>
                    <a:cs typeface="Glypha"/>
                  </a:rPr>
                  <a:t>.</a:t>
                </a:r>
                <a:endParaRPr lang="en-US" sz="27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sz="2100" b="1" dirty="0">
                    <a:solidFill>
                      <a:srgbClr val="F38000"/>
                    </a:solidFill>
                    <a:latin typeface="Glypha-Bold"/>
                    <a:ea typeface="Calibri" panose="020F0502020204030204" pitchFamily="34" charset="0"/>
                    <a:cs typeface="Glypha-Bold"/>
                  </a:rPr>
                  <a:t>(c) </a:t>
                </a:r>
                <a:r>
                  <a:rPr lang="en-US" sz="2100" dirty="0">
                    <a:solidFill>
                      <a:srgbClr val="000000"/>
                    </a:solidFill>
                    <a:latin typeface="Glypha"/>
                    <a:ea typeface="Calibri" panose="020F0502020204030204" pitchFamily="34" charset="0"/>
                    <a:cs typeface="Glypha"/>
                  </a:rPr>
                  <a:t>What are the possible values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sz="2100" dirty="0">
                    <a:solidFill>
                      <a:srgbClr val="000000"/>
                    </a:solidFill>
                    <a:latin typeface="Glypha"/>
                    <a:ea typeface="Calibri" panose="020F0502020204030204" pitchFamily="34" charset="0"/>
                    <a:cs typeface="Glypha"/>
                  </a:rPr>
                  <a:t> </a:t>
                </a:r>
                <a:r>
                  <a:rPr lang="en-US" sz="2100" dirty="0">
                    <a:solidFill>
                      <a:srgbClr val="000000"/>
                    </a:solidFill>
                    <a:latin typeface="MTSYN"/>
                    <a:ea typeface="Calibri" panose="020F0502020204030204" pitchFamily="34" charset="0"/>
                    <a:cs typeface="MTSYN"/>
                  </a:rPr>
                  <a:t>= </a:t>
                </a:r>
                <a:r>
                  <a:rPr lang="en-US" sz="2100" dirty="0">
                    <a:solidFill>
                      <a:srgbClr val="000000"/>
                    </a:solidFill>
                    <a:latin typeface="MTMI"/>
                    <a:ea typeface="Calibri" panose="020F0502020204030204" pitchFamily="34" charset="0"/>
                    <a:cs typeface="MTMI"/>
                  </a:rPr>
                  <a:t>(</a:t>
                </a:r>
                <a:r>
                  <a:rPr lang="en-US" sz="2100" i="1" dirty="0">
                    <a:solidFill>
                      <a:srgbClr val="000000"/>
                    </a:solidFill>
                    <a:latin typeface="Giovanni-BookItalic"/>
                    <a:ea typeface="Calibri" panose="020F0502020204030204" pitchFamily="34" charset="0"/>
                    <a:cs typeface="Giovanni-BookItalic"/>
                  </a:rPr>
                  <a:t>X</a:t>
                </a:r>
                <a:r>
                  <a:rPr lang="en-US" sz="788" dirty="0">
                    <a:solidFill>
                      <a:srgbClr val="000000"/>
                    </a:solidFill>
                    <a:latin typeface="Giovanni-Book"/>
                    <a:ea typeface="Calibri" panose="020F0502020204030204" pitchFamily="34" charset="0"/>
                    <a:cs typeface="Giovanni-Book"/>
                  </a:rPr>
                  <a:t>1 </a:t>
                </a:r>
                <a:r>
                  <a:rPr lang="en-US" sz="2100" dirty="0">
                    <a:solidFill>
                      <a:srgbClr val="000000"/>
                    </a:solidFill>
                    <a:latin typeface="MTSYN"/>
                    <a:ea typeface="Calibri" panose="020F0502020204030204" pitchFamily="34" charset="0"/>
                    <a:cs typeface="MTSYN"/>
                  </a:rPr>
                  <a:t>+ </a:t>
                </a:r>
                <a:r>
                  <a:rPr lang="en-US" sz="2100" i="1" dirty="0">
                    <a:solidFill>
                      <a:srgbClr val="000000"/>
                    </a:solidFill>
                    <a:latin typeface="Giovanni-BookItalic"/>
                    <a:ea typeface="Calibri" panose="020F0502020204030204" pitchFamily="34" charset="0"/>
                    <a:cs typeface="Giovanni-BookItalic"/>
                  </a:rPr>
                  <a:t>X</a:t>
                </a:r>
                <a:r>
                  <a:rPr lang="en-US" sz="788" dirty="0">
                    <a:solidFill>
                      <a:srgbClr val="000000"/>
                    </a:solidFill>
                    <a:latin typeface="Giovanni-Book"/>
                    <a:ea typeface="Calibri" panose="020F0502020204030204" pitchFamily="34" charset="0"/>
                    <a:cs typeface="Giovanni-Book"/>
                  </a:rPr>
                  <a:t>2</a:t>
                </a:r>
                <a:r>
                  <a:rPr lang="en-US" sz="2100" dirty="0">
                    <a:solidFill>
                      <a:srgbClr val="000000"/>
                    </a:solidFill>
                    <a:latin typeface="MTMI"/>
                    <a:ea typeface="Calibri" panose="020F0502020204030204" pitchFamily="34" charset="0"/>
                    <a:cs typeface="MTMI"/>
                  </a:rPr>
                  <a:t>) /</a:t>
                </a:r>
                <a:r>
                  <a:rPr lang="en-US" sz="2100" dirty="0">
                    <a:solidFill>
                      <a:srgbClr val="000000"/>
                    </a:solidFill>
                    <a:latin typeface="Giovanni-Book"/>
                    <a:ea typeface="Calibri" panose="020F0502020204030204" pitchFamily="34" charset="0"/>
                    <a:cs typeface="Giovanni-Book"/>
                  </a:rPr>
                  <a:t>2</a:t>
                </a:r>
                <a:r>
                  <a:rPr lang="en-US" sz="2100" dirty="0">
                    <a:solidFill>
                      <a:srgbClr val="000000"/>
                    </a:solidFill>
                    <a:latin typeface="Glypha"/>
                    <a:ea typeface="Calibri" panose="020F0502020204030204" pitchFamily="34" charset="0"/>
                    <a:cs typeface="Glypha"/>
                  </a:rPr>
                  <a:t>?</a:t>
                </a:r>
                <a:endParaRPr lang="en-US" sz="27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sz="2100" b="1" dirty="0">
                    <a:solidFill>
                      <a:srgbClr val="F38000"/>
                    </a:solidFill>
                    <a:latin typeface="Glypha-Bold"/>
                    <a:ea typeface="Calibri" panose="020F0502020204030204" pitchFamily="34" charset="0"/>
                    <a:cs typeface="Glypha-Bold"/>
                  </a:rPr>
                  <a:t>(d) </a:t>
                </a:r>
                <a:r>
                  <a:rPr lang="en-US" sz="2100" dirty="0">
                    <a:solidFill>
                      <a:srgbClr val="000000"/>
                    </a:solidFill>
                    <a:latin typeface="Glypha"/>
                    <a:ea typeface="Calibri" panose="020F0502020204030204" pitchFamily="34" charset="0"/>
                    <a:cs typeface="Glypha"/>
                  </a:rPr>
                  <a:t>Determine the probabilities that </a:t>
                </a:r>
                <a:r>
                  <a:rPr lang="en-US" sz="2100" i="1" dirty="0">
                    <a:solidFill>
                      <a:srgbClr val="000000"/>
                    </a:solidFill>
                    <a:latin typeface="Giovanni-BookItalic"/>
                    <a:ea typeface="Calibri" panose="020F0502020204030204" pitchFamily="34" charset="0"/>
                    <a:cs typeface="Giovanni-BookItalic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sz="2100" dirty="0">
                    <a:solidFill>
                      <a:srgbClr val="000000"/>
                    </a:solidFill>
                    <a:latin typeface="Glypha"/>
                    <a:ea typeface="Calibri" panose="020F0502020204030204" pitchFamily="34" charset="0"/>
                    <a:cs typeface="Glypha"/>
                  </a:rPr>
                  <a:t> assumes the values in (c).</a:t>
                </a:r>
                <a:endParaRPr lang="en-US" sz="27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sz="2100" b="1" dirty="0">
                    <a:solidFill>
                      <a:srgbClr val="F38000"/>
                    </a:solidFill>
                    <a:latin typeface="Glypha-Bold"/>
                    <a:ea typeface="Calibri" panose="020F0502020204030204" pitchFamily="34" charset="0"/>
                    <a:cs typeface="Glypha-Bold"/>
                  </a:rPr>
                  <a:t>(e) </a:t>
                </a:r>
                <a:r>
                  <a:rPr lang="en-US" sz="2100" dirty="0">
                    <a:solidFill>
                      <a:srgbClr val="000000"/>
                    </a:solidFill>
                    <a:latin typeface="Glypha"/>
                    <a:ea typeface="Calibri" panose="020F0502020204030204" pitchFamily="34" charset="0"/>
                    <a:cs typeface="Glypha"/>
                  </a:rPr>
                  <a:t>Using (d), directly compute E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sz="21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1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2100" dirty="0">
                    <a:solidFill>
                      <a:srgbClr val="000000"/>
                    </a:solidFill>
                    <a:latin typeface="Glypha"/>
                    <a:ea typeface="Calibri" panose="020F0502020204030204" pitchFamily="34" charset="0"/>
                    <a:cs typeface="Glypha"/>
                  </a:rPr>
                  <a:t> and V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sz="21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1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</m:e>
                    </m:d>
                    <m:r>
                      <a:rPr lang="en-US" sz="210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7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sz="2100" b="1" dirty="0">
                    <a:solidFill>
                      <a:srgbClr val="F38000"/>
                    </a:solidFill>
                    <a:latin typeface="Glypha-Bold"/>
                    <a:ea typeface="Calibri" panose="020F0502020204030204" pitchFamily="34" charset="0"/>
                    <a:cs typeface="Glypha-Bold"/>
                  </a:rPr>
                  <a:t>(f) </a:t>
                </a:r>
                <a:r>
                  <a:rPr lang="en-US" sz="2100" dirty="0">
                    <a:solidFill>
                      <a:srgbClr val="000000"/>
                    </a:solidFill>
                    <a:latin typeface="Glypha"/>
                    <a:ea typeface="Calibri" panose="020F0502020204030204" pitchFamily="34" charset="0"/>
                    <a:cs typeface="Glypha"/>
                  </a:rPr>
                  <a:t>Are your answers to (a), (b), and (e) consistent with the formulas</a:t>
                </a:r>
                <a:r>
                  <a:rPr lang="en-US" sz="27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100" dirty="0">
                    <a:solidFill>
                      <a:srgbClr val="000000"/>
                    </a:solidFill>
                    <a:latin typeface="Glypha"/>
                    <a:ea typeface="Calibri" panose="020F0502020204030204" pitchFamily="34" charset="0"/>
                    <a:cs typeface="Glypha"/>
                  </a:rPr>
                  <a:t>presented in this section?</a:t>
                </a:r>
                <a:endParaRPr lang="en-US" sz="27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68AA9511-D90C-4D09-A6CE-5BDE84F959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35623"/>
                <a:ext cx="8122444" cy="3185487"/>
              </a:xfrm>
              <a:prstGeom prst="rect">
                <a:avLst/>
              </a:prstGeom>
              <a:blipFill>
                <a:blip r:embed="rId2"/>
                <a:stretch>
                  <a:fillRect l="-901" b="-28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403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24E11B2-86C6-460A-A3F1-98B9FE33D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246" y="569774"/>
            <a:ext cx="1231965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50169EA-EF27-416D-8000-37A8F267D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912" y="211186"/>
            <a:ext cx="7886700" cy="994172"/>
          </a:xfrm>
        </p:spPr>
        <p:txBody>
          <a:bodyPr/>
          <a:lstStyle/>
          <a:p>
            <a:r>
              <a:rPr lang="en-US" dirty="0"/>
              <a:t>Solution to 7.3.2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55C53E2-4B37-4A05-8C6B-83EE3AF28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12" y="1015669"/>
            <a:ext cx="7886700" cy="3508582"/>
          </a:xfrm>
        </p:spPr>
        <p:txBody>
          <a:bodyPr>
            <a:normAutofit/>
          </a:bodyPr>
          <a:lstStyle/>
          <a:p>
            <a:pPr marL="0" indent="0"/>
            <a:r>
              <a:rPr lang="en-US" dirty="0"/>
              <a:t>(a)</a:t>
            </a:r>
          </a:p>
          <a:p>
            <a:pPr marL="0" indent="0"/>
            <a:r>
              <a:rPr lang="en-US" dirty="0"/>
              <a:t>(b)</a:t>
            </a:r>
          </a:p>
          <a:p>
            <a:pPr marL="0" indent="0"/>
            <a:r>
              <a:rPr lang="en-US" dirty="0"/>
              <a:t>(c),(d)</a:t>
            </a:r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(e),(f)</a:t>
            </a:r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which are in agreement with 		    and  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A969B8FD-F21C-460B-BC38-7A1B5E3F2C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3241507"/>
              </p:ext>
            </p:extLst>
          </p:nvPr>
        </p:nvGraphicFramePr>
        <p:xfrm>
          <a:off x="1104859" y="1028704"/>
          <a:ext cx="3293724" cy="442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r:id="rId3" imgW="1916868" imgH="253890" progId="Equation.DSMT4">
                  <p:embed/>
                </p:oleObj>
              </mc:Choice>
              <mc:Fallback>
                <p:oleObj r:id="rId3" imgW="1916868" imgH="25389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A969B8FD-F21C-460B-BC38-7A1B5E3F2CE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859" y="1028704"/>
                        <a:ext cx="3293724" cy="4424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8ABA85B-F783-466C-A2F6-EE2B8EB9F0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2616399"/>
              </p:ext>
            </p:extLst>
          </p:nvPr>
        </p:nvGraphicFramePr>
        <p:xfrm>
          <a:off x="1104858" y="1484179"/>
          <a:ext cx="6529805" cy="442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r:id="rId5" imgW="4076700" imgH="279400" progId="Equation.DSMT4">
                  <p:embed/>
                </p:oleObj>
              </mc:Choice>
              <mc:Fallback>
                <p:oleObj r:id="rId5" imgW="4076700" imgH="2794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28ABA85B-F783-466C-A2F6-EE2B8EB9F0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858" y="1484179"/>
                        <a:ext cx="6529805" cy="4424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8">
            <a:extLst>
              <a:ext uri="{FF2B5EF4-FFF2-40B4-BE49-F238E27FC236}">
                <a16:creationId xmlns:a16="http://schemas.microsoft.com/office/drawing/2014/main" id="{8C7AE336-E6BE-4938-8C45-D59B62DA18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41737" y="5971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8A13EFD9-E151-491F-8087-BC1D34BA89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2920170"/>
              </p:ext>
            </p:extLst>
          </p:nvPr>
        </p:nvGraphicFramePr>
        <p:xfrm>
          <a:off x="1419184" y="1936374"/>
          <a:ext cx="2150544" cy="1067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r:id="rId7" imgW="1384300" imgH="685800" progId="Equation.DSMT4">
                  <p:embed/>
                </p:oleObj>
              </mc:Choice>
              <mc:Fallback>
                <p:oleObj r:id="rId7" imgW="1384300" imgH="6858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8A13EFD9-E151-491F-8087-BC1D34BA89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9184" y="1936374"/>
                        <a:ext cx="2150544" cy="10678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0">
            <a:extLst>
              <a:ext uri="{FF2B5EF4-FFF2-40B4-BE49-F238E27FC236}">
                <a16:creationId xmlns:a16="http://schemas.microsoft.com/office/drawing/2014/main" id="{54185844-871B-4F5D-AEF8-D77B0C249F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41737" y="5971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8CFA339E-F838-4B62-9377-DAB093E2BC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4050660"/>
              </p:ext>
            </p:extLst>
          </p:nvPr>
        </p:nvGraphicFramePr>
        <p:xfrm>
          <a:off x="1229113" y="3221102"/>
          <a:ext cx="7068741" cy="8066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r:id="rId9" imgW="4927600" imgH="558800" progId="Equation.DSMT4">
                  <p:embed/>
                </p:oleObj>
              </mc:Choice>
              <mc:Fallback>
                <p:oleObj r:id="rId9" imgW="4927600" imgH="55880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8CFA339E-F838-4B62-9377-DAB093E2BC1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9113" y="3221102"/>
                        <a:ext cx="7068741" cy="8066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2">
            <a:extLst>
              <a:ext uri="{FF2B5EF4-FFF2-40B4-BE49-F238E27FC236}">
                <a16:creationId xmlns:a16="http://schemas.microsoft.com/office/drawing/2014/main" id="{65274AFB-6A32-4D13-B0D4-EC92F761E5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4475" y="3804282"/>
            <a:ext cx="174738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2A6B9A20-F478-4B0D-B637-A67E80254E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9096802"/>
              </p:ext>
            </p:extLst>
          </p:nvPr>
        </p:nvGraphicFramePr>
        <p:xfrm>
          <a:off x="3575446" y="4091501"/>
          <a:ext cx="996554" cy="3958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r:id="rId11" imgW="698500" imgH="279400" progId="Equation.DSMT4">
                  <p:embed/>
                </p:oleObj>
              </mc:Choice>
              <mc:Fallback>
                <p:oleObj r:id="rId11" imgW="698500" imgH="27940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2A6B9A20-F478-4B0D-B637-A67E80254E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5446" y="4091501"/>
                        <a:ext cx="996554" cy="3958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4">
            <a:extLst>
              <a:ext uri="{FF2B5EF4-FFF2-40B4-BE49-F238E27FC236}">
                <a16:creationId xmlns:a16="http://schemas.microsoft.com/office/drawing/2014/main" id="{7FB12ABE-C326-4049-86DF-3781329CB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41737" y="5971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B43F27FA-AEB8-489F-A25D-E25B776D5A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6212845"/>
              </p:ext>
            </p:extLst>
          </p:nvPr>
        </p:nvGraphicFramePr>
        <p:xfrm>
          <a:off x="6026761" y="4095059"/>
          <a:ext cx="1364091" cy="492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r:id="rId13" imgW="1130300" imgH="419100" progId="Equation.DSMT4">
                  <p:embed/>
                </p:oleObj>
              </mc:Choice>
              <mc:Fallback>
                <p:oleObj r:id="rId13" imgW="1130300" imgH="41910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B43F27FA-AEB8-489F-A25D-E25B776D5A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6761" y="4095059"/>
                        <a:ext cx="1364091" cy="4929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217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A5AF0-1664-4CDF-B65A-B66C86AA5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145" y="30113"/>
            <a:ext cx="8326163" cy="1039129"/>
          </a:xfrm>
        </p:spPr>
        <p:txBody>
          <a:bodyPr/>
          <a:lstStyle/>
          <a:p>
            <a:r>
              <a:rPr lang="en-US" dirty="0"/>
              <a:t>Some application exercises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507B9-CD59-43F1-BFC1-3D712EE02C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870" y="1024284"/>
            <a:ext cx="8326163" cy="3411081"/>
          </a:xfrm>
        </p:spPr>
        <p:txBody>
          <a:bodyPr>
            <a:normAutofit/>
          </a:bodyPr>
          <a:lstStyle/>
          <a:p>
            <a:pPr marL="0" indent="0"/>
            <a:r>
              <a:rPr lang="en-US" b="1" dirty="0"/>
              <a:t>4. </a:t>
            </a:r>
            <a:r>
              <a:rPr lang="en-US" dirty="0"/>
              <a:t>The amount of money withdrawn in each transaction at an automatic</a:t>
            </a:r>
          </a:p>
          <a:p>
            <a:pPr marL="0" indent="0"/>
            <a:r>
              <a:rPr lang="en-US" dirty="0"/>
              <a:t>teller of a branch of the Bank of America has mean $80 and standard</a:t>
            </a:r>
          </a:p>
          <a:p>
            <a:pPr marL="0" indent="0"/>
            <a:r>
              <a:rPr lang="en-US" dirty="0"/>
              <a:t>deviation $40. What are the mean and standard deviation of the average</a:t>
            </a:r>
          </a:p>
          <a:p>
            <a:pPr marL="0" indent="0"/>
            <a:r>
              <a:rPr lang="en-US" dirty="0"/>
              <a:t>amount withdrawn in the next 20 transactions?</a:t>
            </a:r>
          </a:p>
          <a:p>
            <a:pPr marL="0" indent="0"/>
            <a:r>
              <a:rPr lang="en-US" dirty="0"/>
              <a:t> </a:t>
            </a:r>
          </a:p>
          <a:p>
            <a:pPr marL="0" indent="0"/>
            <a:r>
              <a:rPr lang="en-US" b="1" dirty="0"/>
              <a:t>7. </a:t>
            </a:r>
            <a:r>
              <a:rPr lang="en-US" dirty="0"/>
              <a:t>The weight of a randomly chosen person riding a ferry has expected</a:t>
            </a:r>
          </a:p>
          <a:p>
            <a:pPr marL="0" indent="0"/>
            <a:r>
              <a:rPr lang="en-US" dirty="0"/>
              <a:t>value 155 pounds and standard deviation 28 pounds. The ferry has</a:t>
            </a:r>
          </a:p>
          <a:p>
            <a:pPr marL="0" indent="0"/>
            <a:r>
              <a:rPr lang="en-US" dirty="0"/>
              <a:t>the capacity to carry 100 riders. Find the expected value and standard</a:t>
            </a:r>
          </a:p>
          <a:p>
            <a:pPr marL="0" indent="0"/>
            <a:r>
              <a:rPr lang="en-US" dirty="0"/>
              <a:t>deviation of the total passenger weight load of a ferry at capacity.</a:t>
            </a:r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45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18E81-E3AF-4ED2-B80D-3B12E09F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" y="82714"/>
            <a:ext cx="8627245" cy="994172"/>
          </a:xfrm>
        </p:spPr>
        <p:txBody>
          <a:bodyPr/>
          <a:lstStyle/>
          <a:p>
            <a:r>
              <a:rPr lang="en-US" dirty="0"/>
              <a:t>Review of important Rand Var </a:t>
            </a:r>
            <a:r>
              <a:rPr lang="en-US" dirty="0" err="1"/>
              <a:t>defs</a:t>
            </a:r>
            <a:r>
              <a:rPr lang="en-US" dirty="0"/>
              <a:t> &amp; props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8DDD5-44DF-49F8-B587-3614610AC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202" y="1026231"/>
            <a:ext cx="7886700" cy="3263504"/>
          </a:xfrm>
        </p:spPr>
        <p:txBody>
          <a:bodyPr/>
          <a:lstStyle/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Expectation:</a:t>
            </a:r>
          </a:p>
          <a:p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Variance:</a:t>
            </a:r>
          </a:p>
          <a:p>
            <a:endParaRPr lang="en-US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/>
              <a:t>If X and Y are independent:</a:t>
            </a:r>
          </a:p>
          <a:p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D1A9077-7917-413C-B777-31C89BE776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7D56EB4-74E4-4A46-A3F9-748A984297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624992"/>
              </p:ext>
            </p:extLst>
          </p:nvPr>
        </p:nvGraphicFramePr>
        <p:xfrm>
          <a:off x="2120069" y="853157"/>
          <a:ext cx="3006809" cy="7393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r:id="rId3" imgW="1739900" imgH="431800" progId="Equation.DSMT4">
                  <p:embed/>
                </p:oleObj>
              </mc:Choice>
              <mc:Fallback>
                <p:oleObj r:id="rId3" imgW="1739900" imgH="4318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27D56EB4-74E4-4A46-A3F9-748A984297D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0069" y="853157"/>
                        <a:ext cx="3006809" cy="7393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>
            <a:extLst>
              <a:ext uri="{FF2B5EF4-FFF2-40B4-BE49-F238E27FC236}">
                <a16:creationId xmlns:a16="http://schemas.microsoft.com/office/drawing/2014/main" id="{C680A37E-D968-48EE-85B6-29784A8FE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8248" y="2380984"/>
            <a:ext cx="102804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439C1D5-B51A-43F4-B7D7-2AE4B4D60B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6782808"/>
              </p:ext>
            </p:extLst>
          </p:nvPr>
        </p:nvGraphicFramePr>
        <p:xfrm>
          <a:off x="1828801" y="1731322"/>
          <a:ext cx="3872546" cy="485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r:id="rId5" imgW="2578100" imgH="330200" progId="Equation.DSMT4">
                  <p:embed/>
                </p:oleObj>
              </mc:Choice>
              <mc:Fallback>
                <p:oleObj r:id="rId5" imgW="2578100" imgH="3302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5439C1D5-B51A-43F4-B7D7-2AE4B4D60B8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1" y="1731322"/>
                        <a:ext cx="3872546" cy="4858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>
            <a:extLst>
              <a:ext uri="{FF2B5EF4-FFF2-40B4-BE49-F238E27FC236}">
                <a16:creationId xmlns:a16="http://schemas.microsoft.com/office/drawing/2014/main" id="{7EFFC412-EB85-4EEC-8FF7-4E3EC5F2FE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098" y="3065929"/>
            <a:ext cx="1331768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D0BBE2F4-C9F8-439A-8A05-5E44152DEA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2465706"/>
              </p:ext>
            </p:extLst>
          </p:nvPr>
        </p:nvGraphicFramePr>
        <p:xfrm>
          <a:off x="544225" y="2395317"/>
          <a:ext cx="2540807" cy="408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r:id="rId7" imgW="1600200" imgH="254000" progId="Equation.DSMT4">
                  <p:embed/>
                </p:oleObj>
              </mc:Choice>
              <mc:Fallback>
                <p:oleObj r:id="rId7" imgW="1600200" imgH="2540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D0BBE2F4-C9F8-439A-8A05-5E44152DEAD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225" y="2395317"/>
                        <a:ext cx="2540807" cy="4083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D0F30555-CEFB-4DD3-8C6D-DED412F323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8697628"/>
              </p:ext>
            </p:extLst>
          </p:nvPr>
        </p:nvGraphicFramePr>
        <p:xfrm>
          <a:off x="3437442" y="2392718"/>
          <a:ext cx="1564482" cy="394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r:id="rId9" imgW="1015559" imgH="253890" progId="Equation.DSMT4">
                  <p:embed/>
                </p:oleObj>
              </mc:Choice>
              <mc:Fallback>
                <p:oleObj r:id="rId9" imgW="1015559" imgH="25389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D0F30555-CEFB-4DD3-8C6D-DED412F323A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7442" y="2392718"/>
                        <a:ext cx="1564482" cy="3947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0">
            <a:extLst>
              <a:ext uri="{FF2B5EF4-FFF2-40B4-BE49-F238E27FC236}">
                <a16:creationId xmlns:a16="http://schemas.microsoft.com/office/drawing/2014/main" id="{0FD860DF-4020-435F-9699-1CF1836F76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7720" y="3519812"/>
            <a:ext cx="1214665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DC408559-1A8C-4FC5-BFC7-7CAE009F63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8504556"/>
              </p:ext>
            </p:extLst>
          </p:nvPr>
        </p:nvGraphicFramePr>
        <p:xfrm>
          <a:off x="3892689" y="2935647"/>
          <a:ext cx="2470119" cy="404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r:id="rId11" imgW="1574800" imgH="254000" progId="Equation.DSMT4">
                  <p:embed/>
                </p:oleObj>
              </mc:Choice>
              <mc:Fallback>
                <p:oleObj r:id="rId11" imgW="1574800" imgH="25400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DC408559-1A8C-4FC5-BFC7-7CAE009F638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2689" y="2935647"/>
                        <a:ext cx="2470119" cy="4042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2">
            <a:extLst>
              <a:ext uri="{FF2B5EF4-FFF2-40B4-BE49-F238E27FC236}">
                <a16:creationId xmlns:a16="http://schemas.microsoft.com/office/drawing/2014/main" id="{4D6F9853-4671-410F-9266-ED9A74FE3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5020" y="3052555"/>
            <a:ext cx="145409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5009452C-4C3E-46C9-91AA-9133FD609A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450057"/>
              </p:ext>
            </p:extLst>
          </p:nvPr>
        </p:nvGraphicFramePr>
        <p:xfrm>
          <a:off x="5325571" y="2346101"/>
          <a:ext cx="1824941" cy="436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r:id="rId13" imgW="1079032" imgH="253890" progId="Equation.DSMT4">
                  <p:embed/>
                </p:oleObj>
              </mc:Choice>
              <mc:Fallback>
                <p:oleObj r:id="rId13" imgW="1079032" imgH="25389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5009452C-4C3E-46C9-91AA-9133FD609AF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5571" y="2346101"/>
                        <a:ext cx="1824941" cy="4360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7032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82290-9FDB-4134-9748-9FB7227DD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526" y="221665"/>
            <a:ext cx="7886700" cy="994172"/>
          </a:xfrm>
        </p:spPr>
        <p:txBody>
          <a:bodyPr/>
          <a:lstStyle/>
          <a:p>
            <a:r>
              <a:rPr lang="en-US" dirty="0"/>
              <a:t>Definition of the sample mean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59282-C9A0-4F59-AEA2-242D780A3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526" y="1147971"/>
            <a:ext cx="7886700" cy="3954120"/>
          </a:xfrm>
        </p:spPr>
        <p:txBody>
          <a:bodyPr/>
          <a:lstStyle/>
          <a:p>
            <a:pPr marL="0" indent="0"/>
            <a:r>
              <a:rPr lang="en-US" dirty="0"/>
              <a:t>If we sample n times from a population with mean μ and </a:t>
            </a:r>
            <a:r>
              <a:rPr lang="en-US" dirty="0" err="1"/>
              <a:t>std</a:t>
            </a:r>
            <a:r>
              <a:rPr lang="en-US" dirty="0"/>
              <a:t> dev σ, the </a:t>
            </a:r>
            <a:r>
              <a:rPr lang="en-US" b="1" dirty="0"/>
              <a:t>sample mean</a:t>
            </a:r>
            <a:r>
              <a:rPr lang="en-US" dirty="0"/>
              <a:t> is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b="1" dirty="0"/>
              <a:t>Exercise</a:t>
            </a:r>
            <a:r>
              <a:rPr lang="en-US" dirty="0"/>
              <a:t>: use the properties from the previous slide to prove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/>
              <a:t> 					2. </a:t>
            </a:r>
          </a:p>
          <a:p>
            <a:pPr marL="0" indent="0"/>
            <a:r>
              <a:rPr lang="en-US" dirty="0"/>
              <a:t>For result 2, if we take the square root of both sides, we get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9AC4C41-3B14-49B5-BED9-32590E9CC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26123" y="69474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4274BF0-A6F2-4C21-A7C2-76B634CCE3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6759697"/>
              </p:ext>
            </p:extLst>
          </p:nvPr>
        </p:nvGraphicFramePr>
        <p:xfrm>
          <a:off x="2367695" y="1840808"/>
          <a:ext cx="2879434" cy="602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r:id="rId3" imgW="2044700" imgH="431800" progId="Equation.DSMT4">
                  <p:embed/>
                </p:oleObj>
              </mc:Choice>
              <mc:Fallback>
                <p:oleObj r:id="rId3" imgW="2044700" imgH="4318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84274BF0-A6F2-4C21-A7C2-76B634CCE3F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7695" y="1840808"/>
                        <a:ext cx="2879434" cy="6026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>
            <a:extLst>
              <a:ext uri="{FF2B5EF4-FFF2-40B4-BE49-F238E27FC236}">
                <a16:creationId xmlns:a16="http://schemas.microsoft.com/office/drawing/2014/main" id="{EDFB0C20-A231-43BC-85C1-BFADE8D40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26123" y="69474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E96E3273-2E60-4C6F-A6F0-E8D40C229F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1718606"/>
              </p:ext>
            </p:extLst>
          </p:nvPr>
        </p:nvGraphicFramePr>
        <p:xfrm>
          <a:off x="1047153" y="2726246"/>
          <a:ext cx="1089254" cy="432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r:id="rId5" imgW="698500" imgH="279400" progId="Equation.DSMT4">
                  <p:embed/>
                </p:oleObj>
              </mc:Choice>
              <mc:Fallback>
                <p:oleObj r:id="rId5" imgW="698500" imgH="2794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E96E3273-2E60-4C6F-A6F0-E8D40C229FA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153" y="2726246"/>
                        <a:ext cx="1089254" cy="4327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8">
            <a:extLst>
              <a:ext uri="{FF2B5EF4-FFF2-40B4-BE49-F238E27FC236}">
                <a16:creationId xmlns:a16="http://schemas.microsoft.com/office/drawing/2014/main" id="{FDEF3516-F4CA-4634-9541-E28EC5FA9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26123" y="69474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4B909C77-C8CA-44D1-9295-D7D2DD8874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4912047"/>
              </p:ext>
            </p:extLst>
          </p:nvPr>
        </p:nvGraphicFramePr>
        <p:xfrm>
          <a:off x="5528441" y="2660448"/>
          <a:ext cx="1089254" cy="564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r:id="rId7" imgW="787400" imgH="419100" progId="Equation.DSMT4">
                  <p:embed/>
                </p:oleObj>
              </mc:Choice>
              <mc:Fallback>
                <p:oleObj r:id="rId7" imgW="787400" imgH="4191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4B909C77-C8CA-44D1-9295-D7D2DD8874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8441" y="2660448"/>
                        <a:ext cx="1089254" cy="5643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0">
            <a:extLst>
              <a:ext uri="{FF2B5EF4-FFF2-40B4-BE49-F238E27FC236}">
                <a16:creationId xmlns:a16="http://schemas.microsoft.com/office/drawing/2014/main" id="{7F4BF968-C32A-436A-B223-94F1FA10C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26123" y="69474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1FEFED02-0EDB-4918-8B8F-EB1667FA27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2127812"/>
              </p:ext>
            </p:extLst>
          </p:nvPr>
        </p:nvGraphicFramePr>
        <p:xfrm>
          <a:off x="2274176" y="3647363"/>
          <a:ext cx="1317470" cy="602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r:id="rId9" imgW="901309" imgH="418918" progId="Equation.DSMT4">
                  <p:embed/>
                </p:oleObj>
              </mc:Choice>
              <mc:Fallback>
                <p:oleObj r:id="rId9" imgW="901309" imgH="418918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1FEFED02-0EDB-4918-8B8F-EB1667FA27C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4176" y="3647363"/>
                        <a:ext cx="1317470" cy="6026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446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A42808D-A25B-4752-89C2-922E0E8F8D33}"/>
              </a:ext>
            </a:extLst>
          </p:cNvPr>
          <p:cNvPicPr/>
          <p:nvPr/>
        </p:nvPicPr>
        <p:blipFill rotWithShape="1">
          <a:blip r:embed="rId2" cstate="print"/>
          <a:srcRect l="16796" t="8817" r="15337"/>
          <a:stretch/>
        </p:blipFill>
        <p:spPr bwMode="auto">
          <a:xfrm>
            <a:off x="2732484" y="587314"/>
            <a:ext cx="6150769" cy="4529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22F7652-1067-4220-B2CD-C26A122D1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328" y="158332"/>
            <a:ext cx="7886700" cy="994172"/>
          </a:xfrm>
        </p:spPr>
        <p:txBody>
          <a:bodyPr/>
          <a:lstStyle/>
          <a:p>
            <a:r>
              <a:rPr lang="en-US" dirty="0"/>
              <a:t>Graphs of the sample mean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CD03E-5F7C-49F8-BE29-9796638BC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327" y="1152503"/>
            <a:ext cx="4632722" cy="3263504"/>
          </a:xfrm>
        </p:spPr>
        <p:txBody>
          <a:bodyPr/>
          <a:lstStyle/>
          <a:p>
            <a:pPr marL="0" indent="0"/>
            <a:r>
              <a:rPr lang="en-US" dirty="0"/>
              <a:t>Plots of some sample mean distributions for standard normal distribution’s </a:t>
            </a:r>
            <a:r>
              <a:rPr lang="en-US" i="1" dirty="0"/>
              <a:t>X</a:t>
            </a:r>
            <a:r>
              <a:rPr lang="en-US" i="1" baseline="-25000" dirty="0"/>
              <a:t>i</a:t>
            </a:r>
            <a:r>
              <a:rPr lang="en-US" dirty="0"/>
              <a:t> 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433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0AF3D-D9E7-42E5-9BDF-6E3C34F6F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1342"/>
            <a:ext cx="7886700" cy="994172"/>
          </a:xfrm>
        </p:spPr>
        <p:txBody>
          <a:bodyPr/>
          <a:lstStyle/>
          <a:p>
            <a:r>
              <a:rPr lang="en-US" dirty="0"/>
              <a:t>non-normal summands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084460E-4772-4353-B43B-C27E6081690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17897" y="1195387"/>
                <a:ext cx="8308182" cy="3263504"/>
              </a:xfrm>
            </p:spPr>
            <p:txBody>
              <a:bodyPr/>
              <a:lstStyle/>
              <a:p>
                <a:pPr marL="0" indent="0"/>
                <a:r>
                  <a:rPr lang="en-US" dirty="0"/>
                  <a:t>Even if the </a:t>
                </a:r>
                <a:r>
                  <a:rPr lang="en-US" i="1" dirty="0"/>
                  <a:t>X</a:t>
                </a:r>
                <a:r>
                  <a:rPr lang="en-US" i="1" baseline="-25000" dirty="0"/>
                  <a:t>i</a:t>
                </a:r>
                <a:r>
                  <a:rPr lang="en-US" dirty="0"/>
                  <a:t> are non-normal, the sample mean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dirty="0"/>
                  <a:t> becomes more and more normal as n gets large, a result known as the </a:t>
                </a:r>
                <a:r>
                  <a:rPr lang="en-US" b="1" dirty="0"/>
                  <a:t>Central Limit Theorem.</a:t>
                </a:r>
                <a:endParaRPr lang="en-US" dirty="0"/>
              </a:p>
              <a:p>
                <a:r>
                  <a:rPr lang="en-US" dirty="0"/>
                  <a:t>We illustrate by using a simple uniform distribution for </a:t>
                </a:r>
                <a:r>
                  <a:rPr lang="en-US" i="1" dirty="0"/>
                  <a:t>X</a:t>
                </a:r>
                <a:r>
                  <a:rPr lang="en-US" i="1" baseline="-25000" dirty="0"/>
                  <a:t>i</a:t>
                </a:r>
                <a:r>
                  <a:rPr lang="en-US" dirty="0"/>
                  <a:t>:</a:t>
                </a:r>
              </a:p>
              <a:p>
                <a:r>
                  <a:rPr lang="en-US" dirty="0"/>
                  <a:t>Even for </a:t>
                </a:r>
                <a:r>
                  <a:rPr lang="en-US" i="1" dirty="0"/>
                  <a:t>n </a:t>
                </a:r>
                <a:r>
                  <a:rPr lang="en-US" dirty="0"/>
                  <a:t>= 2, we already see the bud of normal.</a:t>
                </a:r>
              </a:p>
              <a:p>
                <a:pPr lvl="1"/>
                <a:r>
                  <a:rPr lang="en-US" dirty="0"/>
                  <a:t>A triangle: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084460E-4772-4353-B43B-C27E6081690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7897" y="1195387"/>
                <a:ext cx="8308182" cy="3263504"/>
              </a:xfrm>
              <a:blipFill>
                <a:blip r:embed="rId2"/>
                <a:stretch>
                  <a:fillRect l="-367" t="-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224B80FB-FA6A-42C5-9F93-EA3BC048C871}"/>
              </a:ext>
            </a:extLst>
          </p:cNvPr>
          <p:cNvPicPr/>
          <p:nvPr/>
        </p:nvPicPr>
        <p:blipFill rotWithShape="1">
          <a:blip r:embed="rId3" cstate="print"/>
          <a:srcRect l="3656" r="55104"/>
          <a:stretch/>
        </p:blipFill>
        <p:spPr bwMode="auto">
          <a:xfrm>
            <a:off x="5559644" y="2168151"/>
            <a:ext cx="3066435" cy="2636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6A13AFF-7140-4B68-84A1-398B8F4E877B}"/>
              </a:ext>
            </a:extLst>
          </p:cNvPr>
          <p:cNvPicPr/>
          <p:nvPr/>
        </p:nvPicPr>
        <p:blipFill rotWithShape="1">
          <a:blip r:embed="rId3" cstate="print"/>
          <a:srcRect l="44978" t="28276"/>
          <a:stretch/>
        </p:blipFill>
        <p:spPr bwMode="auto">
          <a:xfrm>
            <a:off x="1582751" y="2738437"/>
            <a:ext cx="3273028" cy="208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7304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0AF3D-D9E7-42E5-9BDF-6E3C34F6F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676" y="240321"/>
            <a:ext cx="8168509" cy="994172"/>
          </a:xfrm>
        </p:spPr>
        <p:txBody>
          <a:bodyPr/>
          <a:lstStyle/>
          <a:p>
            <a:r>
              <a:rPr lang="en-US" dirty="0"/>
              <a:t>non-normal summand running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4460E-4772-4353-B43B-C27E60816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10" y="1166627"/>
            <a:ext cx="8711804" cy="3263504"/>
          </a:xfrm>
        </p:spPr>
        <p:txBody>
          <a:bodyPr>
            <a:normAutofit/>
          </a:bodyPr>
          <a:lstStyle/>
          <a:p>
            <a:pPr marL="0" indent="0"/>
            <a:r>
              <a:rPr lang="en-US" dirty="0"/>
              <a:t>Let’s do </a:t>
            </a:r>
            <a:r>
              <a:rPr lang="en-US" i="1" dirty="0"/>
              <a:t>n </a:t>
            </a:r>
            <a:r>
              <a:rPr lang="en-US" dirty="0"/>
              <a:t>= 3. We model this with a coin flip. However, instead of heads or tails, or 1 and 0 as the outcomes, we say 1 and 2.</a:t>
            </a:r>
          </a:p>
          <a:p>
            <a:r>
              <a:rPr lang="en-US" dirty="0"/>
              <a:t>If we flip coin 3 times, there are 8 possible outcomes, each with equal probability:</a:t>
            </a:r>
          </a:p>
          <a:p>
            <a:pPr marL="0" indent="0" algn="ctr"/>
            <a:r>
              <a:rPr lang="en-US" dirty="0"/>
              <a:t>111,112,121,122,211,212,221,222</a:t>
            </a:r>
          </a:p>
          <a:p>
            <a:r>
              <a:rPr lang="en-US" dirty="0"/>
              <a:t>We group based on their sums:</a:t>
            </a:r>
          </a:p>
          <a:p>
            <a:pPr marL="0" indent="0"/>
            <a:r>
              <a:rPr lang="en-US" dirty="0"/>
              <a:t>	3	111</a:t>
            </a:r>
          </a:p>
          <a:p>
            <a:pPr marL="0" indent="0"/>
            <a:r>
              <a:rPr lang="en-US" dirty="0"/>
              <a:t>	4	112,121, 211</a:t>
            </a:r>
          </a:p>
          <a:p>
            <a:pPr marL="0" indent="0"/>
            <a:r>
              <a:rPr lang="en-US" dirty="0"/>
              <a:t>	5	122, 212,221</a:t>
            </a:r>
          </a:p>
          <a:p>
            <a:pPr marL="0" indent="0"/>
            <a:r>
              <a:rPr lang="en-US" dirty="0"/>
              <a:t>	6	222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21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611CB-6238-4FE3-9419-7674B5366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609" y="221665"/>
            <a:ext cx="7886700" cy="994172"/>
          </a:xfrm>
        </p:spPr>
        <p:txBody>
          <a:bodyPr/>
          <a:lstStyle/>
          <a:p>
            <a:r>
              <a:rPr lang="en-US" dirty="0"/>
              <a:t>Plot of running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0ADD4-E3D9-49A6-A9F8-E62D9319D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565" y="1147970"/>
            <a:ext cx="8429625" cy="3721297"/>
          </a:xfrm>
        </p:spPr>
        <p:txBody>
          <a:bodyPr/>
          <a:lstStyle/>
          <a:p>
            <a:pPr marL="0" indent="0"/>
            <a:r>
              <a:rPr lang="en-US" dirty="0"/>
              <a:t>Remember, that in addition to summing, we want to divide by </a:t>
            </a:r>
            <a:r>
              <a:rPr lang="en-US" i="1" dirty="0"/>
              <a:t>n</a:t>
            </a:r>
            <a:r>
              <a:rPr lang="en-US" dirty="0"/>
              <a:t>, which is 3</a:t>
            </a:r>
          </a:p>
          <a:p>
            <a:r>
              <a:rPr lang="en-US" dirty="0"/>
              <a:t>The result is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Which is a further step toward normal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370F930-C6EC-479F-B10E-82F711AC53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75620F7-B3A1-4C2C-86BD-95794F408B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3709737"/>
              </p:ext>
            </p:extLst>
          </p:nvPr>
        </p:nvGraphicFramePr>
        <p:xfrm>
          <a:off x="295728" y="1862940"/>
          <a:ext cx="2293144" cy="1482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r:id="rId3" imgW="1269449" imgH="812447" progId="Equation.DSMT4">
                  <p:embed/>
                </p:oleObj>
              </mc:Choice>
              <mc:Fallback>
                <p:oleObj r:id="rId3" imgW="1269449" imgH="812447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875620F7-B3A1-4C2C-86BD-95794F408B7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728" y="1862940"/>
                        <a:ext cx="2293144" cy="14827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13304D83-78A7-4092-A135-A7A35F593BF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7655" t="33857" r="12355" b="11924"/>
          <a:stretch/>
        </p:blipFill>
        <p:spPr>
          <a:xfrm>
            <a:off x="3160372" y="1629578"/>
            <a:ext cx="4543425" cy="2368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54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6763B-C0C8-46F4-99B5-31B013751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33" y="229811"/>
            <a:ext cx="7886700" cy="994172"/>
          </a:xfrm>
        </p:spPr>
        <p:txBody>
          <a:bodyPr/>
          <a:lstStyle/>
          <a:p>
            <a:r>
              <a:rPr lang="en-US" dirty="0"/>
              <a:t>Expectation of our running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075A6-0872-4326-96DA-586FC8FB4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33" y="1371025"/>
            <a:ext cx="7886700" cy="3263504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dirty="0"/>
              <a:t>which is consistent with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94B8CBB-DA21-4A71-B97C-3C84F5B0F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855" y="1534945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F2636D8-8ED3-4DD4-AAC4-D7A0E302A6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427148"/>
              </p:ext>
            </p:extLst>
          </p:nvPr>
        </p:nvGraphicFramePr>
        <p:xfrm>
          <a:off x="596487" y="1198227"/>
          <a:ext cx="3396854" cy="1227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r:id="rId3" imgW="2273300" imgH="812800" progId="Equation.DSMT4">
                  <p:embed/>
                </p:oleObj>
              </mc:Choice>
              <mc:Fallback>
                <p:oleObj r:id="rId3" imgW="2273300" imgH="8128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EF2636D8-8ED3-4DD4-AAC4-D7A0E302A6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487" y="1198227"/>
                        <a:ext cx="3396854" cy="12274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>
            <a:extLst>
              <a:ext uri="{FF2B5EF4-FFF2-40B4-BE49-F238E27FC236}">
                <a16:creationId xmlns:a16="http://schemas.microsoft.com/office/drawing/2014/main" id="{A40F1F8A-022E-42CE-AF6E-049CC3488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7735" y="2521366"/>
            <a:ext cx="2029217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95CD50A-A632-44AB-9D05-6CC21CAFC3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7747832"/>
              </p:ext>
            </p:extLst>
          </p:nvPr>
        </p:nvGraphicFramePr>
        <p:xfrm>
          <a:off x="3255276" y="2443701"/>
          <a:ext cx="1174588" cy="4666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r:id="rId5" imgW="698500" imgH="279400" progId="Equation.DSMT4">
                  <p:embed/>
                </p:oleObj>
              </mc:Choice>
              <mc:Fallback>
                <p:oleObj r:id="rId5" imgW="698500" imgH="2794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595CD50A-A632-44AB-9D05-6CC21CAFC32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5276" y="2443701"/>
                        <a:ext cx="1174588" cy="4666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369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6763B-C0C8-46F4-99B5-31B013751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161285"/>
            <a:ext cx="7886700" cy="994172"/>
          </a:xfrm>
        </p:spPr>
        <p:txBody>
          <a:bodyPr/>
          <a:lstStyle/>
          <a:p>
            <a:r>
              <a:rPr lang="en-US" dirty="0"/>
              <a:t>Variance of our running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075A6-0872-4326-96DA-586FC8FB4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976731"/>
            <a:ext cx="7886700" cy="3263504"/>
          </a:xfrm>
        </p:spPr>
        <p:txBody>
          <a:bodyPr>
            <a:normAutofit/>
          </a:bodyPr>
          <a:lstStyle/>
          <a:p>
            <a:pPr marL="0" indent="0"/>
            <a:r>
              <a:rPr lang="en-US" dirty="0"/>
              <a:t>To find the variance, we use the formula</a:t>
            </a:r>
          </a:p>
          <a:p>
            <a:pPr marL="0" indent="0"/>
            <a:r>
              <a:rPr lang="en-US" dirty="0"/>
              <a:t>			 and  </a:t>
            </a:r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so</a:t>
            </a:r>
          </a:p>
          <a:p>
            <a:endParaRPr lang="en-US" dirty="0"/>
          </a:p>
          <a:p>
            <a:pPr marL="0" indent="0"/>
            <a:r>
              <a:rPr lang="en-US" dirty="0"/>
              <a:t>which is consistent with the result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94B8CBB-DA21-4A71-B97C-3C84F5B0F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571" y="1466419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40F1F8A-022E-42CE-AF6E-049CC3488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8451" y="2452840"/>
            <a:ext cx="2029217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3DB1C8F1-9C5E-410F-83C6-90D82B8EB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94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2532769A-28CD-4A04-9CE3-586433B45B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2782479"/>
              </p:ext>
            </p:extLst>
          </p:nvPr>
        </p:nvGraphicFramePr>
        <p:xfrm>
          <a:off x="5206815" y="921471"/>
          <a:ext cx="1952199" cy="416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r:id="rId3" imgW="1295400" imgH="279400" progId="Equation.DSMT4">
                  <p:embed/>
                </p:oleObj>
              </mc:Choice>
              <mc:Fallback>
                <p:oleObj r:id="rId3" imgW="1295400" imgH="2794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2532769A-28CD-4A04-9CE3-586433B45BC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6815" y="921471"/>
                        <a:ext cx="1952199" cy="4162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4">
            <a:extLst>
              <a:ext uri="{FF2B5EF4-FFF2-40B4-BE49-F238E27FC236}">
                <a16:creationId xmlns:a16="http://schemas.microsoft.com/office/drawing/2014/main" id="{DDC87509-B463-4A83-A91B-E0B6E3A26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771" y="1237329"/>
            <a:ext cx="1278924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CD41BA84-FFD3-4473-A0FF-BB56C4113E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5635265"/>
              </p:ext>
            </p:extLst>
          </p:nvPr>
        </p:nvGraphicFramePr>
        <p:xfrm>
          <a:off x="673812" y="1356541"/>
          <a:ext cx="1778795" cy="1033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r:id="rId5" imgW="1409088" imgH="812447" progId="Equation.DSMT4">
                  <p:embed/>
                </p:oleObj>
              </mc:Choice>
              <mc:Fallback>
                <p:oleObj r:id="rId5" imgW="1409088" imgH="812447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CD41BA84-FFD3-4473-A0FF-BB56C4113EB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812" y="1356541"/>
                        <a:ext cx="1778795" cy="10336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6">
            <a:extLst>
              <a:ext uri="{FF2B5EF4-FFF2-40B4-BE49-F238E27FC236}">
                <a16:creationId xmlns:a16="http://schemas.microsoft.com/office/drawing/2014/main" id="{0FD9E6DF-E592-432B-9E02-4A626C7C5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0678" y="1235187"/>
            <a:ext cx="1311442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92C7F10A-BF3C-4A8A-B956-9D3D541CB4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446426"/>
              </p:ext>
            </p:extLst>
          </p:nvPr>
        </p:nvGraphicFramePr>
        <p:xfrm>
          <a:off x="4269441" y="1389237"/>
          <a:ext cx="2937869" cy="1022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r:id="rId7" imgW="2349500" imgH="812800" progId="Equation.DSMT4">
                  <p:embed/>
                </p:oleObj>
              </mc:Choice>
              <mc:Fallback>
                <p:oleObj r:id="rId7" imgW="2349500" imgH="81280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92C7F10A-BF3C-4A8A-B956-9D3D541CB49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9441" y="1389237"/>
                        <a:ext cx="2937869" cy="10229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8">
            <a:extLst>
              <a:ext uri="{FF2B5EF4-FFF2-40B4-BE49-F238E27FC236}">
                <a16:creationId xmlns:a16="http://schemas.microsoft.com/office/drawing/2014/main" id="{A53DAE7B-6EA5-42CF-91E0-A8EB114F3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8388" y="2333068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58153C8E-F62E-4ED4-8B2E-0960D4A990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4033167"/>
              </p:ext>
            </p:extLst>
          </p:nvPr>
        </p:nvGraphicFramePr>
        <p:xfrm>
          <a:off x="1398387" y="2471567"/>
          <a:ext cx="4233581" cy="581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r:id="rId9" imgW="3467100" imgH="469900" progId="Equation.DSMT4">
                  <p:embed/>
                </p:oleObj>
              </mc:Choice>
              <mc:Fallback>
                <p:oleObj r:id="rId9" imgW="3467100" imgH="46990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58153C8E-F62E-4ED4-8B2E-0960D4A990B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8387" y="2471567"/>
                        <a:ext cx="4233581" cy="5815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0">
            <a:extLst>
              <a:ext uri="{FF2B5EF4-FFF2-40B4-BE49-F238E27FC236}">
                <a16:creationId xmlns:a16="http://schemas.microsoft.com/office/drawing/2014/main" id="{E4EB33E8-733A-4D00-BE06-FFB07D055B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8451" y="3167803"/>
            <a:ext cx="1508761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B0E2D9FC-EBCE-4072-91D0-3C98A93B5B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5723863"/>
              </p:ext>
            </p:extLst>
          </p:nvPr>
        </p:nvGraphicFramePr>
        <p:xfrm>
          <a:off x="4768450" y="3170506"/>
          <a:ext cx="1414464" cy="5068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r:id="rId11" imgW="1143000" imgH="419100" progId="Equation.DSMT4">
                  <p:embed/>
                </p:oleObj>
              </mc:Choice>
              <mc:Fallback>
                <p:oleObj r:id="rId11" imgW="1143000" imgH="41910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B0E2D9FC-EBCE-4072-91D0-3C98A93B5BD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8450" y="3170506"/>
                        <a:ext cx="1414464" cy="5068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853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2677</TotalTime>
  <Words>357</Words>
  <Application>Microsoft Office PowerPoint</Application>
  <PresentationFormat>On-screen Show (4:3)</PresentationFormat>
  <Paragraphs>83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7" baseType="lpstr">
      <vt:lpstr>Arial</vt:lpstr>
      <vt:lpstr>Calibri</vt:lpstr>
      <vt:lpstr>Cambria Math</vt:lpstr>
      <vt:lpstr>Century Gothic</vt:lpstr>
      <vt:lpstr>Giovanni-Book</vt:lpstr>
      <vt:lpstr>Giovanni-BookItalic</vt:lpstr>
      <vt:lpstr>Glypha</vt:lpstr>
      <vt:lpstr>Glypha-Bold</vt:lpstr>
      <vt:lpstr>MTMI</vt:lpstr>
      <vt:lpstr>MTSYN</vt:lpstr>
      <vt:lpstr>Times New Roman</vt:lpstr>
      <vt:lpstr>Tunga</vt:lpstr>
      <vt:lpstr>Wingdings</vt:lpstr>
      <vt:lpstr>Default Theme</vt:lpstr>
      <vt:lpstr>Equation.DSMT4</vt:lpstr>
      <vt:lpstr>MAT 1372 Statistics with probability</vt:lpstr>
      <vt:lpstr>Review of important Rand Var defs &amp; props</vt:lpstr>
      <vt:lpstr>Definition of the sample mean</vt:lpstr>
      <vt:lpstr>Graphs of the sample mean</vt:lpstr>
      <vt:lpstr>non-normal summands</vt:lpstr>
      <vt:lpstr>non-normal summand running example</vt:lpstr>
      <vt:lpstr>Plot of running example</vt:lpstr>
      <vt:lpstr>Expectation of our running example</vt:lpstr>
      <vt:lpstr>Variance of our running example</vt:lpstr>
      <vt:lpstr>PowerPoint Presentation</vt:lpstr>
      <vt:lpstr>Solution to 7.3.2</vt:lpstr>
      <vt:lpstr>Some application exercises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 1372 Biostatistics</dc:title>
  <dc:creator>Andrew Parker</dc:creator>
  <cp:lastModifiedBy>Next Step</cp:lastModifiedBy>
  <cp:revision>105</cp:revision>
  <cp:lastPrinted>2017-02-28T22:43:32Z</cp:lastPrinted>
  <dcterms:created xsi:type="dcterms:W3CDTF">2017-02-25T23:17:17Z</dcterms:created>
  <dcterms:modified xsi:type="dcterms:W3CDTF">2018-11-08T16:12:26Z</dcterms:modified>
</cp:coreProperties>
</file>