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6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interactive/2011/03/26/world/asia/dangers-of-radiation-for-workers-at-fukushima-daiichi.html?ref=asi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6.5-7 Finding Normal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12FC4-54F0-47C5-BC1B-67D796C5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3524"/>
            <a:ext cx="8963890" cy="665227"/>
          </a:xfrm>
        </p:spPr>
        <p:txBody>
          <a:bodyPr>
            <a:normAutofit/>
          </a:bodyPr>
          <a:lstStyle/>
          <a:p>
            <a:r>
              <a:rPr lang="en-US" b="1" dirty="0"/>
              <a:t>6.6 </a:t>
            </a:r>
            <a:r>
              <a:rPr lang="en-US" dirty="0"/>
              <a:t>Properties of Normal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1B68-8485-4B58-9083-0421810F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9" y="718751"/>
            <a:ext cx="8783782" cy="3749874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Recall: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 dirty="0"/>
              <a:t>for random </a:t>
            </a:r>
            <a:r>
              <a:rPr lang="en-US" sz="1800" b="0" dirty="0" err="1"/>
              <a:t>vars</a:t>
            </a:r>
            <a:r>
              <a:rPr lang="en-US" sz="1800" b="0" dirty="0"/>
              <a:t> X and Y, </a:t>
            </a:r>
            <a:r>
              <a:rPr lang="en-US" sz="1800" b="0" i="1" dirty="0"/>
              <a:t>E</a:t>
            </a:r>
            <a:r>
              <a:rPr lang="en-US" sz="1800" b="0" dirty="0"/>
              <a:t>[</a:t>
            </a:r>
            <a:r>
              <a:rPr lang="en-US" sz="1800" b="0" i="1" dirty="0"/>
              <a:t>X </a:t>
            </a:r>
            <a:r>
              <a:rPr lang="en-US" sz="1800" b="0" dirty="0"/>
              <a:t>+ </a:t>
            </a:r>
            <a:r>
              <a:rPr lang="en-US" sz="1800" b="0" i="1" dirty="0"/>
              <a:t>Y</a:t>
            </a:r>
            <a:r>
              <a:rPr lang="en-US" sz="1800" b="0" dirty="0"/>
              <a:t>] = </a:t>
            </a:r>
            <a:r>
              <a:rPr lang="en-US" sz="1800" b="0" i="1" dirty="0"/>
              <a:t>E</a:t>
            </a:r>
            <a:r>
              <a:rPr lang="en-US" sz="1800" b="0" dirty="0"/>
              <a:t>[</a:t>
            </a:r>
            <a:r>
              <a:rPr lang="en-US" sz="1800" b="0" i="1" dirty="0"/>
              <a:t>X</a:t>
            </a:r>
            <a:r>
              <a:rPr lang="en-US" sz="1800" b="0" dirty="0"/>
              <a:t>] + </a:t>
            </a:r>
            <a:r>
              <a:rPr lang="en-US" sz="1800" b="0" i="1" dirty="0"/>
              <a:t>E</a:t>
            </a:r>
            <a:r>
              <a:rPr lang="en-US" sz="1800" b="0" dirty="0"/>
              <a:t>[</a:t>
            </a:r>
            <a:r>
              <a:rPr lang="en-US" sz="1800" b="0" i="1" dirty="0"/>
              <a:t>Y</a:t>
            </a:r>
            <a:r>
              <a:rPr lang="en-US" sz="1800" b="0" dirty="0"/>
              <a:t>] = </a:t>
            </a:r>
            <a:r>
              <a:rPr lang="en-US" sz="1800" b="0" dirty="0" err="1"/>
              <a:t>μ</a:t>
            </a:r>
            <a:r>
              <a:rPr lang="en-US" sz="1800" b="0" i="1" dirty="0" err="1"/>
              <a:t>x</a:t>
            </a:r>
            <a:r>
              <a:rPr lang="en-US" sz="1800" b="0" i="1" dirty="0"/>
              <a:t> </a:t>
            </a:r>
            <a:r>
              <a:rPr lang="en-US" sz="1800" b="0" dirty="0"/>
              <a:t>+ </a:t>
            </a:r>
            <a:r>
              <a:rPr lang="en-US" sz="1800" b="0" dirty="0" err="1"/>
              <a:t>μ</a:t>
            </a:r>
            <a:r>
              <a:rPr lang="en-US" sz="1800" b="0" i="1" dirty="0" err="1"/>
              <a:t>y</a:t>
            </a:r>
            <a:endParaRPr lang="en-US" sz="1800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 dirty="0"/>
              <a:t>for INDEPENDENT random </a:t>
            </a:r>
            <a:r>
              <a:rPr lang="en-US" sz="1800" b="0" dirty="0" err="1"/>
              <a:t>vars</a:t>
            </a:r>
            <a:r>
              <a:rPr lang="en-US" sz="1800" b="0" dirty="0"/>
              <a:t> X and Y: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800" b="0" dirty="0"/>
              <a:t>Var(</a:t>
            </a:r>
            <a:r>
              <a:rPr lang="en-US" sz="1800" b="0" i="1" dirty="0"/>
              <a:t>X </a:t>
            </a:r>
            <a:r>
              <a:rPr lang="en-US" sz="1800" b="0" dirty="0"/>
              <a:t>+ </a:t>
            </a:r>
            <a:r>
              <a:rPr lang="en-US" sz="1800" b="0" i="1" dirty="0"/>
              <a:t>Y</a:t>
            </a:r>
            <a:r>
              <a:rPr lang="en-US" sz="1800" b="0" dirty="0"/>
              <a:t>) = Var(</a:t>
            </a:r>
            <a:r>
              <a:rPr lang="en-US" sz="1800" b="0" i="1" dirty="0"/>
              <a:t>X</a:t>
            </a:r>
            <a:r>
              <a:rPr lang="en-US" sz="1800" b="0" dirty="0"/>
              <a:t>) + Var(</a:t>
            </a:r>
            <a:r>
              <a:rPr lang="en-US" sz="1800" b="0" i="1" dirty="0"/>
              <a:t>Y</a:t>
            </a:r>
            <a:r>
              <a:rPr lang="en-US" sz="1800" b="0" dirty="0"/>
              <a:t>) =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These results carry over to normal random variables X and 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In addition, X+Y will be normal.</a:t>
            </a:r>
          </a:p>
          <a:p>
            <a:pPr marL="0" indent="0"/>
            <a:r>
              <a:rPr lang="en-US" sz="1800" b="0" dirty="0"/>
              <a:t>Non examples: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income of households with 2 working adults.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combined height of 2 adults in a household: one female, one male.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83D8C9C4-7431-433A-AF11-8238C05C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5A9C62A-CC7D-4DB9-A7DC-0B83423CC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695343"/>
              </p:ext>
            </p:extLst>
          </p:nvPr>
        </p:nvGraphicFramePr>
        <p:xfrm>
          <a:off x="6158345" y="1745402"/>
          <a:ext cx="721224" cy="36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3" imgW="507780" imgH="253890" progId="Equation.DSMT4">
                  <p:embed/>
                </p:oleObj>
              </mc:Choice>
              <mc:Fallback>
                <p:oleObj r:id="rId3" imgW="507780" imgH="25389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E5A9C62A-CC7D-4DB9-A7DC-0B83423CCA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345" y="1745402"/>
                        <a:ext cx="721224" cy="367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9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E632C3-E63A-493D-BC5E-C420E5D398D2}"/>
              </a:ext>
            </a:extLst>
          </p:cNvPr>
          <p:cNvPicPr/>
          <p:nvPr/>
        </p:nvPicPr>
        <p:blipFill rotWithShape="1">
          <a:blip r:embed="rId2" cstate="print"/>
          <a:srcRect l="10434" r="5125"/>
          <a:stretch/>
        </p:blipFill>
        <p:spPr bwMode="auto">
          <a:xfrm>
            <a:off x="2386013" y="438064"/>
            <a:ext cx="65436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BE55B-F62C-42F4-A7FA-BCDB1D26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1" y="365760"/>
            <a:ext cx="8500197" cy="5486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6.7 </a:t>
            </a:r>
            <a:r>
              <a:rPr lang="en-US" dirty="0"/>
              <a:t>Percentiles Of Normal Random Variables</a:t>
            </a:r>
            <a:br>
              <a:rPr lang="en-US" dirty="0"/>
            </a:br>
            <a:r>
              <a:rPr lang="en-US" dirty="0"/>
              <a:t>(the inverse problem)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87F9-AADA-4036-BF98-E39FFFE4C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2" y="1127740"/>
            <a:ext cx="6543674" cy="3181024"/>
          </a:xfrm>
        </p:spPr>
        <p:txBody>
          <a:bodyPr>
            <a:noAutofit/>
          </a:bodyPr>
          <a:lstStyle/>
          <a:p>
            <a:pPr marL="0" indent="0"/>
            <a:r>
              <a:rPr lang="en-US" sz="2000" b="0" dirty="0"/>
              <a:t>The </a:t>
            </a:r>
            <a:r>
              <a:rPr lang="en-US" sz="2000" b="0" dirty="0" err="1"/>
              <a:t>zscore</a:t>
            </a:r>
            <a:r>
              <a:rPr lang="en-US" sz="2000" b="0" dirty="0"/>
              <a:t> </a:t>
            </a:r>
            <a:r>
              <a:rPr lang="en-US" sz="2000" b="0" i="1" dirty="0"/>
              <a:t>z</a:t>
            </a:r>
            <a:r>
              <a:rPr lang="en-US" sz="2000" b="0" baseline="-25000" dirty="0"/>
              <a:t>α</a:t>
            </a:r>
            <a:r>
              <a:rPr lang="en-US" sz="2000" b="0" dirty="0"/>
              <a:t> is the value</a:t>
            </a:r>
          </a:p>
          <a:p>
            <a:pPr marL="0" indent="0"/>
            <a:r>
              <a:rPr lang="en-US" sz="2000" b="0" dirty="0"/>
              <a:t> for which </a:t>
            </a:r>
            <a:r>
              <a:rPr lang="en-US" sz="2000" b="0" i="1" dirty="0"/>
              <a:t>P</a:t>
            </a:r>
            <a:r>
              <a:rPr lang="en-US" sz="2000" b="0" dirty="0"/>
              <a:t>{</a:t>
            </a:r>
            <a:r>
              <a:rPr lang="en-US" sz="2000" b="0" i="1" dirty="0"/>
              <a:t>Z </a:t>
            </a:r>
            <a:r>
              <a:rPr lang="en-US" sz="2000" b="0" dirty="0"/>
              <a:t>&gt; </a:t>
            </a:r>
            <a:r>
              <a:rPr lang="en-US" sz="2000" b="0" i="1" dirty="0"/>
              <a:t>z</a:t>
            </a:r>
            <a:r>
              <a:rPr lang="en-US" sz="2000" b="0" baseline="-25000" dirty="0"/>
              <a:t>α</a:t>
            </a:r>
            <a:r>
              <a:rPr lang="en-US" sz="2000" b="0" dirty="0"/>
              <a:t>} = α: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Think of a </a:t>
            </a:r>
            <a:r>
              <a:rPr lang="en-US" sz="2000" b="0" dirty="0" err="1"/>
              <a:t>zscore</a:t>
            </a:r>
            <a:r>
              <a:rPr lang="en-US" sz="2000" b="0" dirty="0"/>
              <a:t> as a function which inputs a probability 0&lt;α&lt;1 and outputs a real number.</a:t>
            </a:r>
          </a:p>
          <a:p>
            <a:pPr marL="0" indent="0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97303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CCFB-FC14-4086-A486-A8D3DF1A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91440"/>
            <a:ext cx="7520940" cy="548640"/>
          </a:xfrm>
        </p:spPr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9ED4-ED67-4AA0-93E9-10C85D41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23" y="646199"/>
            <a:ext cx="7794567" cy="3981219"/>
          </a:xfrm>
        </p:spPr>
        <p:txBody>
          <a:bodyPr>
            <a:normAutofit/>
          </a:bodyPr>
          <a:lstStyle/>
          <a:p>
            <a:pPr marL="0" indent="0"/>
            <a:r>
              <a:rPr lang="en-US" sz="2400" b="0" dirty="0"/>
              <a:t>1. Find to two decimal places:</a:t>
            </a:r>
          </a:p>
          <a:p>
            <a:pPr marL="0" indent="0"/>
            <a:r>
              <a:rPr lang="es-NI" sz="2400" b="0" dirty="0"/>
              <a:t>(a) </a:t>
            </a:r>
            <a:r>
              <a:rPr lang="es-NI" sz="2400" b="0" i="1" dirty="0"/>
              <a:t>z</a:t>
            </a:r>
            <a:r>
              <a:rPr lang="es-NI" sz="2400" b="0" baseline="-25000" dirty="0"/>
              <a:t>0.07 =</a:t>
            </a:r>
            <a:r>
              <a:rPr lang="es-NI" sz="2400" b="0" dirty="0"/>
              <a:t>NORM.S.INV(1­­­­­­­­­­­­­−0.07)</a:t>
            </a:r>
            <a:endParaRPr lang="en-US" sz="2400" b="0" dirty="0"/>
          </a:p>
          <a:p>
            <a:pPr marL="0" indent="0"/>
            <a:r>
              <a:rPr lang="es-NI" sz="2400" b="0" dirty="0"/>
              <a:t>(e) </a:t>
            </a:r>
            <a:r>
              <a:rPr lang="es-NI" sz="2400" b="0" i="1" dirty="0"/>
              <a:t>z</a:t>
            </a:r>
            <a:r>
              <a:rPr lang="es-NI" sz="2400" b="0" baseline="-25000" dirty="0"/>
              <a:t>0.65=</a:t>
            </a:r>
            <a:r>
              <a:rPr lang="es-NI" sz="2400" b="0" dirty="0"/>
              <a:t>NORM.S.INV(1­­­­­­­­­­­­­−0.65)</a:t>
            </a:r>
            <a:endParaRPr lang="en-US" sz="2400" b="0" dirty="0"/>
          </a:p>
          <a:p>
            <a:pPr marL="0" indent="0"/>
            <a:r>
              <a:rPr lang="en-US" sz="2400" b="0" dirty="0"/>
              <a:t>(f) </a:t>
            </a:r>
            <a:r>
              <a:rPr lang="en-US" sz="2400" b="0" i="1" dirty="0"/>
              <a:t>z</a:t>
            </a:r>
            <a:r>
              <a:rPr lang="en-US" sz="2400" b="0" baseline="-25000" dirty="0"/>
              <a:t>0.50</a:t>
            </a:r>
            <a:endParaRPr lang="en-US" sz="2400" b="0" dirty="0"/>
          </a:p>
          <a:p>
            <a:pPr marL="0" indent="0"/>
            <a:r>
              <a:rPr lang="en-US" sz="2400" b="0" dirty="0"/>
              <a:t>(g) </a:t>
            </a:r>
            <a:r>
              <a:rPr lang="en-US" sz="2400" b="0" i="1" dirty="0"/>
              <a:t>z</a:t>
            </a:r>
            <a:r>
              <a:rPr lang="en-US" sz="2400" b="0" baseline="-25000" dirty="0"/>
              <a:t>0.95</a:t>
            </a:r>
            <a:endParaRPr lang="en-US" sz="2400" b="0" dirty="0"/>
          </a:p>
          <a:p>
            <a:pPr marL="0" indent="0"/>
            <a:r>
              <a:rPr lang="en-US" sz="2400" b="0" dirty="0"/>
              <a:t>2. Find the value of </a:t>
            </a:r>
            <a:r>
              <a:rPr lang="en-US" sz="2400" b="0" i="1" dirty="0"/>
              <a:t>z </a:t>
            </a:r>
            <a:r>
              <a:rPr lang="en-US" sz="2400" b="0" dirty="0"/>
              <a:t>for which</a:t>
            </a:r>
          </a:p>
          <a:p>
            <a:pPr marL="0" indent="0"/>
            <a:r>
              <a:rPr lang="en-US" sz="2400" b="0" dirty="0"/>
              <a:t>(a) </a:t>
            </a:r>
            <a:r>
              <a:rPr lang="en-US" sz="2400" b="0" i="1" dirty="0"/>
              <a:t>P</a:t>
            </a:r>
            <a:r>
              <a:rPr lang="en-US" sz="2400" b="0" dirty="0"/>
              <a:t>{|</a:t>
            </a:r>
            <a:r>
              <a:rPr lang="en-US" sz="2400" b="0" i="1" dirty="0"/>
              <a:t>Z</a:t>
            </a:r>
            <a:r>
              <a:rPr lang="en-US" sz="2400" b="0" dirty="0"/>
              <a:t>| &gt; </a:t>
            </a:r>
            <a:r>
              <a:rPr lang="en-US" sz="2400" b="0" i="1" dirty="0"/>
              <a:t>z</a:t>
            </a:r>
            <a:r>
              <a:rPr lang="en-US" sz="2400" b="0" dirty="0"/>
              <a:t>} = 0.05</a:t>
            </a:r>
          </a:p>
          <a:p>
            <a:pPr marL="0" indent="0"/>
            <a:r>
              <a:rPr lang="en-US" sz="2400" b="0" dirty="0"/>
              <a:t> z=NORM.S.INV(1−0.025)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51004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D76C8A-CFEA-4E0E-84B3-320C735D8927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457200" y="146605"/>
                <a:ext cx="7886700" cy="4806961"/>
              </a:xfrm>
            </p:spPr>
            <p:txBody>
              <a:bodyPr/>
              <a:lstStyle/>
              <a:p>
                <a:pPr marL="0" indent="0"/>
                <a:r>
                  <a:rPr lang="en-US" sz="2000" b="0" dirty="0"/>
                  <a:t>ZSCORE &amp; SCORE ARE CLOSELY RELATED TO PERCENTILE.</a:t>
                </a:r>
              </a:p>
              <a:p>
                <a:r>
                  <a:rPr lang="en-US" sz="2000" b="0" dirty="0"/>
                  <a:t>If on a test, 75% of the scores were below 30, then 30 is the 75</a:t>
                </a:r>
                <a:r>
                  <a:rPr lang="en-US" sz="2000" b="0" baseline="30000" dirty="0"/>
                  <a:t>th</a:t>
                </a:r>
                <a:r>
                  <a:rPr lang="en-US" sz="2000" b="0" dirty="0"/>
                  <a:t> percentile and 30 is the score x</a:t>
                </a:r>
                <a:r>
                  <a:rPr lang="en-US" sz="2000" b="0" baseline="-25000" dirty="0"/>
                  <a:t>α</a:t>
                </a:r>
                <a:r>
                  <a:rPr lang="en-US" sz="2000" b="0" dirty="0"/>
                  <a:t> for α = 1 </a:t>
                </a:r>
                <a:r>
                  <a:rPr lang="en-US" sz="2000" b="0" dirty="0">
                    <a:sym typeface="Symbol" panose="05050102010706020507" pitchFamily="18" charset="2"/>
                  </a:rPr>
                  <a:t> .75 =</a:t>
                </a:r>
                <a:r>
                  <a:rPr lang="en-US" sz="2000" b="0" dirty="0"/>
                  <a:t>.25.</a:t>
                </a:r>
              </a:p>
              <a:p>
                <a:r>
                  <a:rPr lang="en-US" sz="2000" b="0" dirty="0"/>
                  <a:t>For this example, the </a:t>
                </a:r>
                <a:r>
                  <a:rPr lang="en-US" sz="2000" b="0" dirty="0" err="1"/>
                  <a:t>zscore</a:t>
                </a:r>
                <a:r>
                  <a:rPr lang="en-US" sz="2000" b="0" dirty="0"/>
                  <a:t> is: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30−20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b="0" dirty="0"/>
              </a:p>
              <a:p>
                <a:endParaRPr lang="en-US" sz="2000" b="0" dirty="0"/>
              </a:p>
              <a:p>
                <a:endParaRPr lang="en-US" sz="2000" b="0" dirty="0"/>
              </a:p>
              <a:p>
                <a:endParaRPr lang="en-US" sz="2000" b="0" dirty="0"/>
              </a:p>
              <a:p>
                <a:endParaRPr lang="en-US" sz="2000" b="0" dirty="0"/>
              </a:p>
              <a:p>
                <a:endParaRPr lang="en-US" sz="2000" b="0" dirty="0"/>
              </a:p>
              <a:p>
                <a:endParaRPr lang="en-US" sz="2000" b="0" dirty="0"/>
              </a:p>
              <a:p>
                <a:pPr marL="0" indent="0"/>
                <a:r>
                  <a:rPr lang="en-US" sz="2000" b="0" dirty="0"/>
                  <a:t>	30 is 75</a:t>
                </a:r>
                <a:r>
                  <a:rPr lang="en-US" sz="2000" b="0" baseline="30000" dirty="0"/>
                  <a:t>th</a:t>
                </a:r>
                <a:r>
                  <a:rPr lang="en-US" sz="2000" b="0" dirty="0"/>
                  <a:t> percentile					    30 = x</a:t>
                </a:r>
                <a:r>
                  <a:rPr lang="en-US" sz="2000" b="0" baseline="-25000" dirty="0"/>
                  <a:t>.25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D76C8A-CFEA-4E0E-84B3-320C735D89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57200" y="146605"/>
                <a:ext cx="7886700" cy="4806961"/>
              </a:xfrm>
              <a:blipFill>
                <a:blip r:embed="rId2"/>
                <a:stretch>
                  <a:fillRect l="-773" t="-634" b="-1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70BA78A-D830-4307-A8BD-C871492C75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5"/>
          <a:stretch/>
        </p:blipFill>
        <p:spPr>
          <a:xfrm>
            <a:off x="4904018" y="2110840"/>
            <a:ext cx="3611333" cy="18971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C4497C-7047-4556-B792-A7D5CF25B0A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7"/>
          <a:stretch/>
        </p:blipFill>
        <p:spPr>
          <a:xfrm>
            <a:off x="628649" y="2110839"/>
            <a:ext cx="3571875" cy="189715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37D147B-8DB1-47A7-8150-8D9382075CF4}"/>
              </a:ext>
            </a:extLst>
          </p:cNvPr>
          <p:cNvCxnSpPr>
            <a:cxnSpLocks/>
          </p:cNvCxnSpPr>
          <p:nvPr/>
        </p:nvCxnSpPr>
        <p:spPr>
          <a:xfrm flipH="1">
            <a:off x="7525033" y="2969513"/>
            <a:ext cx="236977" cy="3908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6A8AF86-64B5-40A6-8518-4DF6E823B374}"/>
              </a:ext>
            </a:extLst>
          </p:cNvPr>
          <p:cNvCxnSpPr>
            <a:cxnSpLocks/>
          </p:cNvCxnSpPr>
          <p:nvPr/>
        </p:nvCxnSpPr>
        <p:spPr>
          <a:xfrm>
            <a:off x="1278082" y="2735108"/>
            <a:ext cx="376088" cy="4688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CC5801E-7D38-4A67-9405-9B11C478F218}"/>
              </a:ext>
            </a:extLst>
          </p:cNvPr>
          <p:cNvSpPr txBox="1"/>
          <p:nvPr/>
        </p:nvSpPr>
        <p:spPr>
          <a:xfrm>
            <a:off x="800101" y="2537680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75%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C0A3A8-2B29-4D8C-8FD0-8A25B6D4195C}"/>
              </a:ext>
            </a:extLst>
          </p:cNvPr>
          <p:cNvSpPr txBox="1"/>
          <p:nvPr/>
        </p:nvSpPr>
        <p:spPr>
          <a:xfrm>
            <a:off x="7707171" y="2676179"/>
            <a:ext cx="1192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Area = .25</a:t>
            </a:r>
          </a:p>
        </p:txBody>
      </p:sp>
    </p:spTree>
    <p:extLst>
      <p:ext uri="{BB962C8B-B14F-4D97-AF65-F5344CB8AC3E}">
        <p14:creationId xmlns:p14="http://schemas.microsoft.com/office/powerpoint/2010/main" val="329155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B438-75DE-4D8A-8A9F-D31C0E1D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Standardizing and </a:t>
            </a:r>
            <a:r>
              <a:rPr lang="en-US" dirty="0" err="1"/>
              <a:t>destandardizing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6E6C7-E426-4373-90D3-4885CEDA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100628"/>
            <a:ext cx="8343899" cy="3579849"/>
          </a:xfrm>
        </p:spPr>
        <p:txBody>
          <a:bodyPr>
            <a:normAutofit/>
          </a:bodyPr>
          <a:lstStyle/>
          <a:p>
            <a:r>
              <a:rPr lang="en-US" sz="2000" b="0" dirty="0"/>
              <a:t>Recall that </a:t>
            </a:r>
          </a:p>
          <a:p>
            <a:endParaRPr lang="en-US" sz="2000" b="0" dirty="0"/>
          </a:p>
          <a:p>
            <a:r>
              <a:rPr lang="en-US" sz="2000" b="0" dirty="0"/>
              <a:t>If we solve for x we get </a:t>
            </a:r>
          </a:p>
          <a:p>
            <a:endParaRPr lang="en-US" sz="2000" b="0" dirty="0"/>
          </a:p>
          <a:p>
            <a:endParaRPr lang="en-US" sz="2000" b="0" dirty="0"/>
          </a:p>
          <a:p>
            <a:pPr marL="0" indent="0"/>
            <a:r>
              <a:rPr lang="en-US" sz="2000" b="0" dirty="0"/>
              <a:t>Once a </a:t>
            </a:r>
            <a:r>
              <a:rPr lang="en-US" sz="2000" b="0" dirty="0" err="1"/>
              <a:t>zscore</a:t>
            </a:r>
            <a:r>
              <a:rPr lang="en-US" sz="2000" b="0" dirty="0"/>
              <a:t> is found, we use the above formula to “</a:t>
            </a:r>
            <a:r>
              <a:rPr lang="en-US" sz="2000" b="0" dirty="0" err="1"/>
              <a:t>de”standardize</a:t>
            </a:r>
            <a:r>
              <a:rPr lang="en-US" sz="2000" b="0" dirty="0"/>
              <a:t>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0784D4D-F430-41A4-AF5C-3A588597AE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76121"/>
              </p:ext>
            </p:extLst>
          </p:nvPr>
        </p:nvGraphicFramePr>
        <p:xfrm>
          <a:off x="3686175" y="1672532"/>
          <a:ext cx="1371600" cy="8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3" imgW="609336" imgH="393529" progId="Equation.DSMT4">
                  <p:embed/>
                </p:oleObj>
              </mc:Choice>
              <mc:Fallback>
                <p:oleObj r:id="rId3" imgW="609336" imgH="393529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0784D4D-F430-41A4-AF5C-3A588597AE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1672532"/>
                        <a:ext cx="1371600" cy="865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96457ED-B946-4594-A128-4EEC568CF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6CC84A6-D429-4034-B677-1E92315A5D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682333"/>
              </p:ext>
            </p:extLst>
          </p:nvPr>
        </p:nvGraphicFramePr>
        <p:xfrm>
          <a:off x="3226590" y="3732136"/>
          <a:ext cx="2290769" cy="58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5" imgW="698197" imgH="177723" progId="Equation.DSMT4">
                  <p:embed/>
                </p:oleObj>
              </mc:Choice>
              <mc:Fallback>
                <p:oleObj r:id="rId5" imgW="698197" imgH="177723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6CC84A6-D429-4034-B677-1E92315A5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6590" y="3732136"/>
                        <a:ext cx="2290769" cy="588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04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DA3D-B25A-4ADE-B0B5-FC8B5E48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7" y="365760"/>
            <a:ext cx="8728364" cy="548640"/>
          </a:xfrm>
        </p:spPr>
        <p:txBody>
          <a:bodyPr>
            <a:noAutofit/>
          </a:bodyPr>
          <a:lstStyle/>
          <a:p>
            <a:r>
              <a:rPr lang="en-US" sz="2000" b="1" dirty="0"/>
              <a:t>3. </a:t>
            </a:r>
            <a:r>
              <a:rPr lang="en-US" sz="2000" dirty="0"/>
              <a:t>If </a:t>
            </a:r>
            <a:r>
              <a:rPr lang="en-US" sz="2000" i="1" dirty="0"/>
              <a:t>X </a:t>
            </a:r>
            <a:r>
              <a:rPr lang="en-US" sz="2000" dirty="0"/>
              <a:t>is a normal random variable with mean =50 and std=6, find the approximate value of </a:t>
            </a:r>
            <a:r>
              <a:rPr lang="en-US" sz="2000" b="1" dirty="0"/>
              <a:t>x</a:t>
            </a:r>
            <a:r>
              <a:rPr lang="en-US" sz="2000" i="1" dirty="0"/>
              <a:t> </a:t>
            </a:r>
            <a:r>
              <a:rPr lang="en-US" sz="2000" dirty="0"/>
              <a:t>for which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06405-F1D6-42EB-A3A1-A28BC2177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724" y="1100628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/>
              <a:t>(d) P{X &lt; x} = 0.05 	x =6*</a:t>
            </a:r>
            <a:r>
              <a:rPr lang="es-NI" sz="2000" b="0" dirty="0"/>
              <a:t> NORM.S.INV</a:t>
            </a:r>
            <a:r>
              <a:rPr lang="en-US" sz="2000" b="0" dirty="0"/>
              <a:t>(0.05)+50</a:t>
            </a:r>
          </a:p>
          <a:p>
            <a:pPr marL="0" indent="0"/>
            <a:r>
              <a:rPr lang="en-US" sz="2000" b="0" dirty="0"/>
              <a:t>(e) P{X &lt; x } = 0.88</a:t>
            </a:r>
          </a:p>
          <a:p>
            <a:pPr marL="0" indent="0"/>
            <a:r>
              <a:rPr lang="en-US" sz="2000" b="0" dirty="0"/>
              <a:t>(a) P{X &gt; x } = 0.5</a:t>
            </a:r>
          </a:p>
          <a:p>
            <a:pPr marL="0" indent="0"/>
            <a:r>
              <a:rPr lang="en-US" sz="2000" b="0" dirty="0"/>
              <a:t>(b) P{X &gt; x } = 0.10 	x =6*</a:t>
            </a:r>
            <a:r>
              <a:rPr lang="es-NI" sz="2000" b="0" dirty="0"/>
              <a:t> NORM.S.INV</a:t>
            </a:r>
            <a:r>
              <a:rPr lang="en-US" sz="2000" b="0" dirty="0"/>
              <a:t>(1 </a:t>
            </a:r>
            <a:r>
              <a:rPr lang="en-US" sz="2000" b="0" dirty="0">
                <a:sym typeface="Symbol" panose="05050102010706020507" pitchFamily="18" charset="2"/>
              </a:rPr>
              <a:t> </a:t>
            </a:r>
            <a:r>
              <a:rPr lang="en-US" sz="2000" b="0" dirty="0"/>
              <a:t>0.1)+50</a:t>
            </a:r>
          </a:p>
          <a:p>
            <a:pPr marL="0" indent="0"/>
            <a:r>
              <a:rPr lang="en-US" sz="2000" b="0" dirty="0"/>
              <a:t>(c) P{X &gt; x } = 0.025</a:t>
            </a:r>
          </a:p>
          <a:p>
            <a:pPr marL="0" indent="0"/>
            <a:r>
              <a:rPr lang="en-US" sz="2000" b="0" dirty="0"/>
              <a:t>(f) P{|X−50| &gt; x } = 0.05</a:t>
            </a:r>
          </a:p>
          <a:p>
            <a:pPr marL="0" indent="0"/>
            <a:r>
              <a:rPr lang="en-US" sz="2000" b="0" dirty="0"/>
              <a:t>(g) P{|X−50| &lt; x } = 0.65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D7915-D21A-48D5-BBB2-9C272026A9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8949" y="301229"/>
            <a:ext cx="8258175" cy="3146822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6. The time for junior high girls to run 1 mile is normally distributed with </a:t>
            </a:r>
            <a:r>
              <a:rPr lang="en-US" sz="1800" b="0" dirty="0">
                <a:sym typeface="Symbol" panose="05050102010706020507" pitchFamily="18" charset="2"/>
              </a:rPr>
              <a:t> </a:t>
            </a:r>
            <a:r>
              <a:rPr lang="en-US" sz="1800" b="0" dirty="0"/>
              <a:t>460 s and </a:t>
            </a:r>
            <a:r>
              <a:rPr lang="en-US" sz="1800" b="0" dirty="0">
                <a:sym typeface="Symbol" panose="05050102010706020507" pitchFamily="18" charset="2"/>
              </a:rPr>
              <a:t> </a:t>
            </a:r>
            <a:r>
              <a:rPr lang="en-US" sz="1800" b="0" dirty="0"/>
              <a:t>40 s.</a:t>
            </a:r>
            <a:br>
              <a:rPr lang="en-US" sz="1800" b="0" dirty="0"/>
            </a:br>
            <a:r>
              <a:rPr lang="en-US" sz="1800" b="0" dirty="0"/>
              <a:t>- As selection mechanism, track team only takes from top 20%.</a:t>
            </a:r>
            <a:br>
              <a:rPr lang="en-US" sz="1800" b="0" dirty="0"/>
            </a:br>
            <a:r>
              <a:rPr lang="en-US" sz="1800" b="0" dirty="0"/>
              <a:t>- What is critical time below which a girl must reach to make the team?</a:t>
            </a:r>
          </a:p>
          <a:p>
            <a:pPr marL="0" indent="0"/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X </a:t>
            </a:r>
            <a:r>
              <a:rPr lang="en-US" sz="1800" b="0" dirty="0"/>
              <a:t>&lt; x} = 0.2 </a:t>
            </a:r>
          </a:p>
          <a:p>
            <a:pPr marL="0" indent="0"/>
            <a:r>
              <a:rPr lang="en-US" sz="1800" b="0" dirty="0"/>
              <a:t>x =40*</a:t>
            </a:r>
            <a:r>
              <a:rPr lang="es-NI" sz="1800" b="0" dirty="0"/>
              <a:t> NORM.S.INV</a:t>
            </a:r>
            <a:r>
              <a:rPr lang="en-US" sz="1800" b="0" dirty="0"/>
              <a:t>(0.2)+460=426 s or 7 min 6 sec.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A92C-4DFE-4547-A2CB-44B03DB01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08" y="1853803"/>
            <a:ext cx="8575628" cy="2233288"/>
          </a:xfrm>
        </p:spPr>
        <p:txBody>
          <a:bodyPr>
            <a:noAutofit/>
          </a:bodyPr>
          <a:lstStyle/>
          <a:p>
            <a:r>
              <a:rPr lang="en-US" sz="1800" b="0" dirty="0"/>
              <a:t>Answer: 747</a:t>
            </a:r>
          </a:p>
          <a:p>
            <a:r>
              <a:rPr lang="en-US" sz="1800" b="0" dirty="0"/>
              <a:t>These statistics were determined from data collected at the Chernobyl accident. The roentgen is also known as rem.</a:t>
            </a:r>
          </a:p>
          <a:p>
            <a:r>
              <a:rPr lang="en-US" sz="1800" b="0" dirty="0"/>
              <a:t>Since then, the unit used for radiation absorption has been changed to the </a:t>
            </a:r>
            <a:r>
              <a:rPr lang="en-US" sz="1800" b="0" dirty="0" err="1"/>
              <a:t>sievert</a:t>
            </a:r>
            <a:r>
              <a:rPr lang="en-US" sz="1800" b="0" dirty="0"/>
              <a:t> (1sievert = 100 rems). See NY Times graph on next page that was part of </a:t>
            </a:r>
            <a:r>
              <a:rPr lang="en-US" sz="1800" b="0" dirty="0">
                <a:hlinkClick r:id="rId2"/>
              </a:rPr>
              <a:t>discussion</a:t>
            </a:r>
            <a:r>
              <a:rPr lang="en-US" sz="1800" b="0" dirty="0"/>
              <a:t> of exposure for Fukushima workers.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67884-F9AC-490A-BDF9-07682553A4E8}"/>
              </a:ext>
            </a:extLst>
          </p:cNvPr>
          <p:cNvSpPr txBox="1"/>
          <p:nvPr/>
        </p:nvSpPr>
        <p:spPr>
          <a:xfrm>
            <a:off x="222008" y="152400"/>
            <a:ext cx="8575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9. The amount of radiation that can be absorbed by an individual before</a:t>
            </a:r>
            <a:br>
              <a:rPr lang="en-US" dirty="0"/>
            </a:br>
            <a:r>
              <a:rPr lang="en-US" dirty="0"/>
              <a:t>death ensues varies from individual to individual. However, over the</a:t>
            </a:r>
            <a:br>
              <a:rPr lang="en-US" dirty="0"/>
            </a:br>
            <a:r>
              <a:rPr lang="en-US" dirty="0"/>
              <a:t>entire population this amount is normally distributed with mean 500</a:t>
            </a:r>
            <a:br>
              <a:rPr lang="en-US" dirty="0"/>
            </a:br>
            <a:r>
              <a:rPr lang="en-US" dirty="0"/>
              <a:t>roentgens and standard deviation 150 roentgens. Above what dosage</a:t>
            </a:r>
            <a:br>
              <a:rPr lang="en-US" dirty="0"/>
            </a:br>
            <a:r>
              <a:rPr lang="en-US" dirty="0"/>
              <a:t>level will only 5 percent of those exposed survive?</a:t>
            </a:r>
          </a:p>
        </p:txBody>
      </p:sp>
    </p:spTree>
    <p:extLst>
      <p:ext uri="{BB962C8B-B14F-4D97-AF65-F5344CB8AC3E}">
        <p14:creationId xmlns:p14="http://schemas.microsoft.com/office/powerpoint/2010/main" val="26624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graphics8.nytimes.com/packages/images/newsgraphics/2011/0326-dose/0327-for-DOSE-web.jpg">
            <a:extLst>
              <a:ext uri="{FF2B5EF4-FFF2-40B4-BE49-F238E27FC236}">
                <a16:creationId xmlns:a16="http://schemas.microsoft.com/office/drawing/2014/main" id="{5BDB2629-E4F4-438B-9414-D4FAA5B8235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13724"/>
            <a:ext cx="9043988" cy="422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426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75394-0AD8-4919-A74F-0FCF5D83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" y="206087"/>
            <a:ext cx="8781704" cy="994172"/>
          </a:xfrm>
        </p:spPr>
        <p:txBody>
          <a:bodyPr/>
          <a:lstStyle/>
          <a:p>
            <a:r>
              <a:rPr lang="en-US" dirty="0"/>
              <a:t>Warning regarding textbook and some requests regarding problem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AB1B-BE2E-444B-8E77-723E638DF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1" y="1301461"/>
            <a:ext cx="8963891" cy="3547630"/>
          </a:xfrm>
        </p:spPr>
        <p:txBody>
          <a:bodyPr>
            <a:normAutofit/>
          </a:bodyPr>
          <a:lstStyle/>
          <a:p>
            <a:r>
              <a:rPr lang="en-US" sz="1800" dirty="0"/>
              <a:t>Sections 6.5 to 6.7 make antiquated use of tables for calculations.</a:t>
            </a:r>
          </a:p>
          <a:p>
            <a:pPr lvl="1"/>
            <a:r>
              <a:rPr lang="en-US" sz="1800" dirty="0"/>
              <a:t>Nowadays it makes more sense to use a calculator or software such as Excel.</a:t>
            </a:r>
          </a:p>
          <a:p>
            <a:r>
              <a:rPr lang="en-US" sz="1800" dirty="0"/>
              <a:t>However, you must do problems by converting to &amp; from </a:t>
            </a:r>
            <a:r>
              <a:rPr lang="en-US" sz="1800" dirty="0" err="1"/>
              <a:t>std</a:t>
            </a:r>
            <a:r>
              <a:rPr lang="en-US" sz="1800" dirty="0"/>
              <a:t> distribution.</a:t>
            </a:r>
          </a:p>
          <a:p>
            <a:pPr lvl="1"/>
            <a:r>
              <a:rPr lang="en-US" sz="1800" dirty="0"/>
              <a:t>If we use non-standard Excel functions like NORM.DIST, then we miss out on the extra grappling with the material that happens with the conversions.</a:t>
            </a:r>
          </a:p>
          <a:p>
            <a:r>
              <a:rPr lang="en-US" sz="1800" dirty="0"/>
              <a:t>Also, we must draw pictures for each problem.</a:t>
            </a:r>
          </a:p>
          <a:p>
            <a:pPr lvl="1"/>
            <a:r>
              <a:rPr lang="en-US" sz="1800" dirty="0"/>
              <a:t>The pedagogical reason is to help solidify the topic in our minds.</a:t>
            </a:r>
          </a:p>
        </p:txBody>
      </p:sp>
    </p:spTree>
    <p:extLst>
      <p:ext uri="{BB962C8B-B14F-4D97-AF65-F5344CB8AC3E}">
        <p14:creationId xmlns:p14="http://schemas.microsoft.com/office/powerpoint/2010/main" val="247329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F6AF3-43D4-424F-B144-4D0F3E4D0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760"/>
            <a:ext cx="7886700" cy="548640"/>
          </a:xfrm>
        </p:spPr>
        <p:txBody>
          <a:bodyPr/>
          <a:lstStyle/>
          <a:p>
            <a:r>
              <a:rPr lang="en-US" dirty="0"/>
              <a:t>Sections to be covered and their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B325-8003-4047-83AF-3BA8435C3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00628"/>
            <a:ext cx="8894617" cy="3579849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6.5: </a:t>
            </a:r>
            <a:r>
              <a:rPr lang="en-US" sz="2000" b="0" dirty="0"/>
              <a:t>we convert to Standard &amp; use NORM.S.DIST to find probabilities </a:t>
            </a:r>
          </a:p>
          <a:p>
            <a:pPr lvl="0"/>
            <a:r>
              <a:rPr lang="en-US" sz="2000" dirty="0"/>
              <a:t>6.6: </a:t>
            </a:r>
            <a:r>
              <a:rPr lang="en-US" sz="2000" b="0" dirty="0"/>
              <a:t>some important properties</a:t>
            </a:r>
          </a:p>
          <a:p>
            <a:pPr lvl="0"/>
            <a:r>
              <a:rPr lang="en-US" sz="2000" dirty="0"/>
              <a:t>6.7: </a:t>
            </a:r>
            <a:r>
              <a:rPr lang="en-US" sz="2000" b="0" dirty="0"/>
              <a:t>given probabilities, we use NORM.S.INV to find “</a:t>
            </a:r>
            <a:r>
              <a:rPr lang="en-US" sz="2000" b="0" dirty="0" err="1"/>
              <a:t>zscores</a:t>
            </a:r>
            <a:r>
              <a:rPr lang="en-US" sz="2000" b="0" dirty="0"/>
              <a:t>”</a:t>
            </a:r>
          </a:p>
          <a:p>
            <a:pPr lvl="0"/>
            <a:r>
              <a:rPr lang="en-US" sz="2000" b="0" dirty="0"/>
              <a:t>		then “</a:t>
            </a:r>
            <a:r>
              <a:rPr lang="en-US" sz="2000" b="0" dirty="0" err="1"/>
              <a:t>Un”standardize</a:t>
            </a:r>
            <a:r>
              <a:rPr lang="en-US" sz="2000" b="0" dirty="0"/>
              <a:t> to find scores.</a:t>
            </a:r>
          </a:p>
        </p:txBody>
      </p:sp>
    </p:spTree>
    <p:extLst>
      <p:ext uri="{BB962C8B-B14F-4D97-AF65-F5344CB8AC3E}">
        <p14:creationId xmlns:p14="http://schemas.microsoft.com/office/powerpoint/2010/main" val="12170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4A69-D65A-4C5B-B077-6F9F0B16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6.5 Finding Normal Probabilities (Via Standard Normal and NORM.S.DIST)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C14B3F-1F9C-4936-AAB6-6EF875B02A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7704" y="1173523"/>
                <a:ext cx="8543060" cy="3263504"/>
              </a:xfrm>
            </p:spPr>
            <p:txBody>
              <a:bodyPr>
                <a:normAutofit/>
              </a:bodyPr>
              <a:lstStyle/>
              <a:p>
                <a:r>
                  <a:rPr lang="en-US" sz="1800" b="0" dirty="0"/>
                  <a:t>Given a normal random variable, we “standardize” by subtracting the mean and dividing by the standard deviation</a:t>
                </a:r>
              </a:p>
              <a:p>
                <a:endParaRPr lang="en-US" sz="1800" b="0" dirty="0"/>
              </a:p>
              <a:p>
                <a:endParaRPr lang="en-US" sz="2000" b="0" dirty="0"/>
              </a:p>
              <a:p>
                <a:pPr>
                  <a:spcAft>
                    <a:spcPts val="450"/>
                  </a:spcAft>
                </a:pPr>
                <a:r>
                  <a:rPr lang="en-US" sz="1800" b="0" dirty="0"/>
                  <a:t>Suppose that the mean for the heights of male students in the classroom is 5’10”=70” and the std dev is 2.5”.</a:t>
                </a:r>
              </a:p>
              <a:p>
                <a:pPr>
                  <a:spcAft>
                    <a:spcPts val="450"/>
                  </a:spcAft>
                </a:pPr>
                <a:r>
                  <a:rPr lang="en-US" sz="1800" b="0" dirty="0"/>
                  <a:t>What is the </a:t>
                </a:r>
                <a:r>
                  <a:rPr lang="en-US" sz="1800" b="0" dirty="0" err="1"/>
                  <a:t>zscore</a:t>
                </a:r>
                <a:r>
                  <a:rPr lang="en-US" sz="1800" b="0" dirty="0"/>
                  <a:t> for a student who is 6’2”=74”?</a:t>
                </a:r>
              </a:p>
              <a:p>
                <a:pPr marL="27432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74−70</m:t>
                          </m:r>
                        </m:num>
                        <m:den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2.5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2.5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=1.6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C14B3F-1F9C-4936-AAB6-6EF875B02A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7704" y="1173523"/>
                <a:ext cx="8543060" cy="3263504"/>
              </a:xfrm>
              <a:blipFill>
                <a:blip r:embed="rId3"/>
                <a:stretch>
                  <a:fillRect l="-571" t="-1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AA251A8F-8BDF-4184-B1A4-26489BE0E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F412041-7921-4B1C-ADB5-B4CC276D94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48439"/>
              </p:ext>
            </p:extLst>
          </p:nvPr>
        </p:nvGraphicFramePr>
        <p:xfrm>
          <a:off x="3115194" y="1893915"/>
          <a:ext cx="1151456" cy="72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4" imgW="609336" imgH="393529" progId="Equation.DSMT4">
                  <p:embed/>
                </p:oleObj>
              </mc:Choice>
              <mc:Fallback>
                <p:oleObj r:id="rId4" imgW="609336" imgH="393529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F412041-7921-4B1C-ADB5-B4CC276D94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5194" y="1893915"/>
                        <a:ext cx="1151456" cy="72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91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4A69-D65A-4C5B-B077-6F9F0B16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23" y="221665"/>
            <a:ext cx="7886700" cy="994172"/>
          </a:xfrm>
        </p:spPr>
        <p:txBody>
          <a:bodyPr/>
          <a:lstStyle/>
          <a:p>
            <a:r>
              <a:rPr lang="en-US" b="1" dirty="0"/>
              <a:t>Transforming to standard normal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C14B3F-1F9C-4936-AAB6-6EF875B02A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2623" y="1199847"/>
                <a:ext cx="8738754" cy="3500438"/>
              </a:xfrm>
            </p:spPr>
            <p:txBody>
              <a:bodyPr>
                <a:normAutofit lnSpcReduction="10000"/>
              </a:bodyPr>
              <a:lstStyle/>
              <a:p>
                <a:pPr marL="0" indent="0"/>
                <a:r>
                  <a:rPr lang="en-US" sz="2000" b="0" dirty="0"/>
                  <a:t>Suppose that the mean for the heights of male students in a school is 5’10”=70” and the std dev is 2.5”.</a:t>
                </a:r>
              </a:p>
              <a:p>
                <a:pPr marL="0" indent="0"/>
                <a:r>
                  <a:rPr lang="en-US" sz="2000" b="0" dirty="0"/>
                  <a:t>What portion of the male students are less than 6’2”=74”?</a:t>
                </a:r>
              </a:p>
              <a:p>
                <a:pPr marL="0" indent="0"/>
                <a:r>
                  <a:rPr lang="en-US" sz="2000" b="0" dirty="0"/>
                  <a:t>Nonstandard inequality is X&lt;74. If we standardize both sides, we get</a:t>
                </a:r>
              </a:p>
              <a:p>
                <a:pPr marL="1714500" lvl="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−70</m:t>
                          </m:r>
                        </m:num>
                        <m:den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2.5</m:t>
                          </m:r>
                        </m:den>
                      </m:f>
                      <m:r>
                        <a:rPr lang="en-US" sz="15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74−70</m:t>
                          </m:r>
                        </m:num>
                        <m:den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2.5</m:t>
                          </m:r>
                        </m:den>
                      </m:f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2.5</m:t>
                          </m:r>
                        </m:den>
                      </m:f>
                      <m:r>
                        <a:rPr lang="en-US" sz="1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500" i="1">
                          <a:latin typeface="Cambria Math" panose="02040503050406030204" pitchFamily="18" charset="0"/>
                        </a:rPr>
                        <m:t>=1.6</m:t>
                      </m:r>
                    </m:oMath>
                  </m:oMathPara>
                </a14:m>
                <a:endParaRPr lang="en-US" sz="1500" dirty="0"/>
              </a:p>
              <a:p>
                <a:pPr marL="0" lvl="8" indent="0">
                  <a:buNone/>
                </a:pPr>
                <a:r>
                  <a:rPr lang="en-US" sz="2100" dirty="0"/>
                  <a:t>In terms of probabilities, this means P(X &lt; 74) = P(Z &lt; 1.6)</a:t>
                </a:r>
              </a:p>
              <a:p>
                <a:pPr marL="0" lvl="8" indent="0">
                  <a:buNone/>
                </a:pPr>
                <a:r>
                  <a:rPr lang="en-US" sz="2100" dirty="0"/>
                  <a:t>We use Excel’s standard normal distribution to get the answer:</a:t>
                </a:r>
              </a:p>
              <a:p>
                <a:pPr marL="0" lvl="8" indent="0">
                  <a:buNone/>
                </a:pPr>
                <a:r>
                  <a:rPr lang="en-US" sz="2100" dirty="0"/>
                  <a:t>	= NORM.S.DIST(1.6, TRUE) = 94.5%</a:t>
                </a:r>
              </a:p>
              <a:p>
                <a:pPr marL="0" lvl="8" indent="0">
                  <a:buNone/>
                </a:pPr>
                <a:r>
                  <a:rPr lang="en-US" sz="2100" dirty="0"/>
                  <a:t>We conclude with a sentence: </a:t>
                </a:r>
              </a:p>
              <a:p>
                <a:pPr marL="0" lvl="8" indent="0">
                  <a:buNone/>
                </a:pPr>
                <a:r>
                  <a:rPr lang="en-US" sz="2100" dirty="0"/>
                  <a:t>	94.5% of the male students in the school are less than 6’2”.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9C14B3F-1F9C-4936-AAB6-6EF875B02A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623" y="1199847"/>
                <a:ext cx="8738754" cy="3500438"/>
              </a:xfrm>
              <a:blipFill>
                <a:blip r:embed="rId3"/>
                <a:stretch>
                  <a:fillRect l="-837" t="-1916" r="-209" b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AA251A8F-8BDF-4184-B1A4-26489BE0E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1846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F412041-7921-4B1C-ADB5-B4CC276D94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50291"/>
              </p:ext>
            </p:extLst>
          </p:nvPr>
        </p:nvGraphicFramePr>
        <p:xfrm>
          <a:off x="7239347" y="375505"/>
          <a:ext cx="1062990" cy="67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4" imgW="609336" imgH="393529" progId="Equation.DSMT4">
                  <p:embed/>
                </p:oleObj>
              </mc:Choice>
              <mc:Fallback>
                <p:oleObj r:id="rId4" imgW="609336" imgH="393529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F412041-7921-4B1C-ADB5-B4CC276D94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347" y="375505"/>
                        <a:ext cx="1062990" cy="670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8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6431FB-307C-480A-BE07-DDF51609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95" y="186057"/>
            <a:ext cx="8536132" cy="553998"/>
          </a:xfrm>
        </p:spPr>
        <p:txBody>
          <a:bodyPr/>
          <a:lstStyle/>
          <a:p>
            <a:r>
              <a:rPr lang="en-US" sz="2400" dirty="0"/>
              <a:t>Graph for height problem (No picture, no credit):</a:t>
            </a:r>
          </a:p>
        </p:txBody>
      </p:sp>
      <p:sp>
        <p:nvSpPr>
          <p:cNvPr id="5" name="AutoShape 2" descr="data:image/png;base64,iVBORw0KGgoAAAANSUhEUgAAAfQAAAEsCAYAAAA1u0HIAAAgAElEQVR4Xu2dCXBW1RXHD1tIICEQAg17WCtYKgNKQVEE7YAI0mUqRNnKajudaafTmXamnel0pp1CQQoUx4osNlRbUQuIgArVWhRUdgEF2QyGpexL2MKSznny9DMCyZfvrff+3sw3LHnv3nN+5+T7v3PfffdWKykpKRMOCEAAAhCAAARiTaAagh7r+GE8BCAAAQhAwCGAoJMIEIAABCAAAQMIIOgGBBEXIAABCEAAAgg6OQABCEAAAhAwgACCbkAQcQECEIAABCCAoJMDEIAABCAAAQMIIOgGBBEXIAABCEAAAgg6OQABCEAAAhAwgACCbkAQcQECEIAABCCAoJMDEIAABCAAAQMIIOgGBBEXIAABCEAAAgg6OQABCEAAAhAwgACCbkAQcQECEIAABCCAoJMDEIAABCAAAQMIIOgGBBEXIAABCEAAAgg6OQABCEAAAhAwgACCbkAQcQECEIAABCCAoJMDEIAABCAAAQMIIOgGBBEXIAABCEAAAgg6OQABCEAAAhAwgACCbkAQcQECEIAABCCAoJMDEIAABCAAAQMIIOgGBBEXIAABCEAAAgg6OQABCEAAAhAwgACCbkAQcQECEIAABCCAoJMDEIAABCAAAQMIIOgGBBEXIAABCEAAAgg6OQABCEAAAhAwgACCbkAQcQECEIAABCCAoJMDEIAABCAAAQMIIOgGBBEXIAABCEAAAgg6OQABCEAAAhAwgACCbkAQcQECEIAABCCAoJMDEIAABCAAAQMIIOgGBBEXIAABCEAAAgg6OQABCEAAAhAwgACCbkAQcQECEIAABCCAoJMDEIAABCAAAQMIIOgGBBEXIAABCEAAAgg6OQABCEAAAhAwgACCbkAQcQECiQQuXbokhw8flqNHj8rJkyfl4sWLUr16dcnMzJTs7Gxp3ry5ZGVlAQ0CEDCMAIJuWEBxx04Chw4dkk2bNsm+ffvk+PHjoqKuR1lZmVSrVu1zKCrsetSqVUsaNGggXbp0kTvuuMNOaHgNAcMIIOiGBRR37CKwceNG2bBhgxw8eFCuXr3qVOKukOu/r3foOa7I658q7s2aNZPvfOc7UrduXbsA4i0EDCKAoBsUTFyxh8D69etl7dq1ztC6irJ+rly5UiUANWrUcG4EatasKY0aNZLhw4c7f+eAAATiRQBBj1e8sNZyAseOHZOlS5dKUVHR55W4Dqt7caioq7inpaVJhw4d5KGHHvKiWdqAAAQCIoCgBwSabiCQKoE333xT3n//fSktLXWautGQeqr9qKjrp169elJQUCA5OTmpNsn1EIBAAAQQ9AAg0wUEUiFw+fJlef7552X37t3O0HhVh9aTtUGfrWdkZDgT5/r06ZPs5ZwPAQgETABBDxg43UEgGQIHDhyQRYsWOa+g6eHV8HplbdAbiNq1a0vLli1l6NChlb2M8yAAgRAIIOghQKdLCFSGwObNm+X111933iMPqiq/kV1aqTdu3FhGjRpVGdM5BwIQCIEAgh4CdLqEQEUE3nrrLXnnnXec5+Rhi7lra3p6urMwzWOPPVaR+fwcAhAIgQCCHgJ0uoTAzQhoVf7ee++l9CqaX4T1ubpOkhszZozz/joHBCAQHQIIenRigSUQkGXLlom+Y66HX7PYU8Ws76g3bNjQGX7Xqp0DAhCIBgEEPRpxwAoIyIoVK+Tdd9+NtJi7YVJRz83NlXHjxn2+Oh0hhAAEwiWAoIfLn94h4BBYtWqV/Oc//4mFmCeKuq4sN378eKIIAQhEgACCHoEgYILdBLZu3SqLFy92XkmLygS4ykZEn6OrqGulzgEBCIRLAEEPlz+9W05AN1UpLCx0dkeLm5i7odPn6C1atJBHHnnE8mjiPgTCJYCgh8uf3i0moBX59OnTpaSkJLZi7oZPd2nr3Lmz9OvXz+KI4joEwiWAoIfLn94tJjBnzhzRleCiOps92dBkZWU5e6vffffdyV7K+RCAgAcEEHQPINIEBJIl8NJLL8m2bdsCX8o1WTuTPV+fpw8aNMgZgueAAASCJYCgB8ub3iAgugqcfoJelz0o9Hl5eTJhwoSguqMfCEDgGgEEnVSAQIAEjhw5Ik8//bTzzNyUofby+HTr1VatWsnw4cMDJEtXEIAAgk4OQCBAAjNmzJDTp0/HfhJcRcjq1Kkjt99+O9uuVgSKn0PAQwIIuocwaQoCNyPwwgsvyPbt242tzMv7rsvDDhgwQNq0aUNiQAACARBA0AOATBcQWL16taxcudLY5+Y3inDz5s1l9OjRzkYzHBCAgL8EEHR/+dI6BJxFY6ZOnSqlpaXWVOdu2HXN944dO8r3vvc9MgECEPCZAILuM2Cah8C8efNk//79xj83v1Gk69WrJz179pQePXqQDBCAgI8EEHQf4dI0BJYvXy5r1661bqi9fOSbNWsmBQUFoivKcUAAAv4QQND94UqrEHCWdNWlXS9fvgwNEWnfvj3rvZMJEPCRAILuI1yatpvArFmz5PDhw9YOtZePfmZmptx1110Mvdv9a4H3PhJA0H2ES9P2EmCo/fqx1yVhhw4dKvqeOgcEIOAtAQTdW560BgFnNvuUKVOc2e0cXyXw9a9/3RF1DghAwFsCCLq3PGkNAvLMM89IcXExQ+03yAWd9a47sulKchwQgIB3BBB071jSEgRkzZo1smLFCutntVeUCvn5+TJy5MiKTuPnEIBAEgQQ9CRgcSoEKiIwefJkOXfuXEWn8XMRp0J/8MEHYQEBCHhEAEH3CCTNQMC2tdpTjXhOTo6zgpy+o84BAQikTgBBT50hLUBADh48KLNnz7ZuaddUQ8/Qe6oEuR4CXxBA0MkGCHhAgHfOqwYxPT3deTe9V69eVWuAqyAAgc8JIOgkAwRSJKC7qOluamVlZSm2ZOfluiPbmDFj7HQeryHgIQEE3UOYNGUfARXxSZMmycWLF+1z3kOPO3XqJD/4wQ88bJGmIGAfAQTdvpjjsYcEFixYIDt27ODZeYpMGzRo4Gze0qhRoxRb4nII2EsAQbc39nieIoGTJ0/KzJkzWUAmRY7u5a1bt5YRI0Z41BrNQMA+Agi6fTHHY48I6D7nuiLc1atXPWrR7mYyMjKkf//+8s1vftNuEHgPgSoSQNCrCI7L7CawYcMGeeWVV5gI53EatGnTRoYPH+5xqzQHATsIIOh2xBkvPSYwbdo0OXXqlMet0pwS0FfY7rvvPmBAAAJJEkDQkwTG6RBYunSpaIXOULs/udCkSRMZN26cVKtWzZ8OaBUChhJA0A0NLG75Q0BfU5s4caKzRSqHfwQ6dOjgzHrngAAEKk8AQa88K86EgPCaWjBJUL9+fRk1apRkZ2cH0yG9QMAAAgi6AUHEhWAInD9/Xh5//HFeUwsGt/AaW0Cg6cYYAgi6MaHEEb8JFBYWSlFREc/O/QZ9rf26des6q8e1atUqoB7pBgLxJoCgxzt+WB8QgQMHDsicOXMQ84B4u93wGlvAwOku1gQQ9FiHD+ODIjB37lzZv38/gh4U8Gv91KpVSwYPHiy33nprwD3THQTiRwBBj1/MsDhgAh9++KG8+OKLLCITMHe3u7Zt28qwYcNC6p1uIRAfAgh6fGKFpSER0PXajx07FlLvdKsE+vbtK3fffTcwIACBmxBA0EkPCNyEwDvvvCNvvPEGQ+0hZ0mLFi1k9OjRIVtB9xCINgEEPdrxwbqQCUydOlXOnDkTshV0rwS6desmAwcOBAYEIHADAgg6qQGBGxBgiddopUZeXp5MmDAhWkZhDQQiRABBj1AwMCU6BK5cuSJ/+tOfWOI1OiFxLOnUqZPzbjoHBCDwVQIIOlkBgesQWLhwoWzbto1V4SKWHY0aNZIf//jHEbMKcyAQDQIIejTigBURIqAbr0yZMkUuXboUIaswxSXAa2zkAgSuTwBBJzMgUI6AvnO+fft2qvOIZoZu3PKjH/1I0tLSImohZkEgHAIIejjc6TWiBC5cuCA6s53qPKIBumYWG7dEOz5YFw4BBD0c7vQaUQL//Oc/ZdeuXVTnEY2Pa1a9evVk/Pjxohu4cEAAAp8RQNDJBAhcI3Du3Dn585//LJcvX4ZJDAhQpccgSJgYKAEEPVDcdBZlAs8995zs3r2bVeGiHKQE27KyspwqPTMzMyYWYyYE/CWAoPvLl9ZjQqCkpESmTZvGUHtM4uWayfaqMQsY5vpKAEH3FS+Nx4XA3//+d/nkk08Q9LgE7Jqd+gx97NixojPfOSBgOwEE3fYMwH+hOo93EvBeerzjh/XeEUDQvWNJSzElMH/+fKc6v3r1akw9sNvsOnXqyJgxYyQnJ8duEHhvPQEE3foUsBuA7qQ2ffp0htpjngZU6TEPIOZ7QgBB9wQjjcSVgD4737t3L9V5XAN4zW6q9JgHEPM9IYCge4KRRuJIgOo8jlG7sc1U6WbFE2+SJ4CgJ8+MKwwhwLNzQwJ5zY309HTnWXpubq5ZjuENBCpJAEGvJChOM4vA6dOnZcaMGTw7NyusQpVuWEBxJykCCHpSuDjZFAKFhYVSVFTEs3NTAkqVblgkcacqBBD0qlDjmlgTOHXqlFOd85parMN4Q+Op0s2MK15VTABBr5gRZxhGgOrcsICWc4dn6WbHF+9uTABBJzusIkB1bke4qdLtiDNefpkAgk5GWEWA6tyOcFOl2xFnvETQyQFLCVCd2xV4qnS74o23IlToZIE1BKjOrQm14yhVul3xxlsEnRywhIC+d65rtjOz3ZKAX3OTKt2ueNvuLRW67Rlgif+sCmdJoMu5SZVuZ9xt9RpBtzXyFvnNmu0WBfs6rrZr104effRRuyHgvRUEEHQrwmy3k+yoZnf8tUofN24c+6XbnQZWeI+gWxFme52kOrc39ome8yydPLCBAIJuQ5Qt9pHq3OLgJ7iu+6VrlV6/fn2AQMBYAgi6saHFMapzcoAqnRywiQCCblO0LfOV6tyygFfgLlU6+WA6AQTd9Ahb6h/VuaWBr8BtnqWTFyYTQNBNjq7FvvHeucXBv4nrVOnkhckEEHSTo2upbyUlJTJt2jS5cuWKpQRw+2YEqNLJD1MJIOimRtZiv5599lnZs2cPy7xanAM3c50qncQwlQCCbmpkLfWL6tzSwCfpNlV6ksA4PRYEEPRYhAkjK0uA6ryypOw+T6v0xx57TLKysuwGgfdGEUDQjQqn3c5Qndsd/2S9b9OmjQwfPjzZyzgfApElgKBHNjQYliwBrc737t3LZLhkwVl6fmZmpkyYMEH0Tw4ImEAAQTchivggVOckQVUIUKVXhRrXRJUAgh7VyGBXUgSozpPCxcnXCFClkwomEUDQTYqmpb5QnVsaeI/cpkr3CCTNhE4AQQ89BBiQKgGq81QJ2n29Vum6E1u9evXsBoH3sSeAoMc+hHY7QHVud/y98p4q3SuStBMmAQQ9TPr0nTIBqvOUEdKAiDPTfezYsZKdnQ0PCMSWAIIe29BhONU5OeAlgXbt2smjjz7qZZO0BYFACSDogeKmMy8JsN+5lzRpizXeyYG4E0DQ4x5BS+1nv3NLA++z26zx7jNgmveVAILuK14a94sA+537RdbudqnS7Y5/3L1H0OMeQQvtpzq3MOgBukyVHiBsuvKUAILuKU4aC4IA1XkQlO3tQ6v00aNHS8OGDe2FgOexJICgxzJs9hp9+vRpmTFjBhuw2JsCgXjOjPdAMNOJxwQQdI+B0py/BAoLC6WoqEiuXr3qb0e0bjWB9PR0GTlypOTl5VnNAefjRQBBj1e8rLb2+PHj8sQTTyDmVmdBcM5TpQfHmp68IYCge8ORVgIg8Le//U327duHoAfAmi5EtErXhWaaN28ODgjEggCCHoswYeThw4flr3/9q5SVlQEDAoERoEoPDDUdeUAAQfcAIk34T2DevHlSXFxMde4/anpIIJCWliYFBQWSn58PFwhEngCCHvkQYeCePXtEl3mlOicXwiBAlR4GdfqsCgEEvSrUuCZQArNnz5YDBw4g6IFSpzOXQI0aNWTIkCHSvn17oEAg0gQQ9EiHB+O2bdsmL730EmJOKoRKgCo9VPx0XkkCCHolQXFaOAT0NbWjR4+G0zm9QiCBwODBg6VLly4wgUBkCSDokQ0Nhq1du1ZeffVVJsKRCpEgoBPjdLEZDghElQCCHtXIYJdMmzZNTp06BQkIRIbAvffeK717946MPRgCgUQCCDr5EEkCK1eulDVr1lCdRzI69hrVokULZ+MWDghEkQCCHsWoYJNMnjxZzp07BwkIRI5At27dZODAgZGzC4MggKCTA5EjsGzZMtmwYQM7qkUuMhikBHTDlgkTJgADApEjgKBHLiQY9Mc//lFKS0sBAYHIErjlllucd9M5IBAlAgh6lKKBLbJw4ULRd8+vXLkCDQhElkBOTo6MHz9eateuHVkbMcw+Agi6fTGPrMcq4hMnTpTLly9H1kYMg4BLgNfYyIWoEUDQoxYRi+1ZsGCBfPzxx1TnFudAnFyvV6+eDB8+XHJzc+NkNrYaTABBNzi4cXLt7NmzMnXqVF5Ti1PQsFXatm0rw4YNgwQEIkEAQY9EGDCisLBQioqKEHRSIVYEMjIy5Pvf/74j7BwQCJsAgh52BOhf9u7dK/Pnz2cDFnIhlgTatGnjDL1zQCBsAgh62BGgf5k1a5YcOnQIQScXYklAt1cdMGCAdO3aNZb2Y7Q5BBB0c2IZS090edcVK1Yg5rGMHka7BFq2bCk//OEPAQKBUAkg6KHip/PHH39cSkpKAAGB2BPo3r27PPDAA7H3AwfiSwBBj2/sYm/5kiVLZNOmTUyEi30kcUAJfO1rX5OxY8dKzZo1AQKBUAgg6KFgp1NdPGbSpEksIkMqGEWACXJGhTN2ziDosQuZGQY/99xzsmfPHhaRMSOceHGNQP369aWgoEAaN24MEwgETgBBDxw5HZ44cUJmzpzJUDupYCSB1q1by4gRI4z0DaeiTQBBj3Z8jLRu3rx5UlxcjKAbGV2cSk9Pl/79+8ttt90GDAgESgBBDxQ3na1bt050v/OysjJgQMBYAjxLNza0kXYMQY90eMwzTtdrP3PmjHmO4REEyhHo0aOH9OvXDy4QCIwAgh4Yajp6+eWXZfPmzQy1kwpWENCJcbrYjA7Bc0AgCAIIehCU6UNKS0tl8uTJvKZGLlhFgKF3q8IdurMIeughsMMA3U1t3759vKZmR7jx8hqBrKwsGTRokLRv3x4mEPCdAILuO2I62L59uyxYsICJcKSClQR4jc3KsIfiNIIeCna7Ov3LX/4iJ0+e5Nm5XWHH22sEdCnYnj17St++fWECAV8JIOi+4qXxV155RTZu3IiYkwpWE8jLy3MWm8nIyLCaA877SwBB95ev1a0zEc7q8ON8OQL6HP2RRx6BCwR8I4Cg+4aWhpkIRw5A4AsCOkHu29/+tnTu3BksEPCFAILuC1YaXb9+vSxdupSJcKQCBBIIMEGOdPCTAILuJ12L29YV4UpKShB0i3MA179KoEaNGnLHHXewghzJ4QsBBN0XrHY3+uKLL8pHH33ERDi70wDvb0AgNzdXvvvd70rTpk1hBAFPCSDonuKkMV08Rp+dX7lyBRgQgMANCLRq1UpGjRoFHwh4SgBB9xQnjT355JNy7NgxBJ1UgMBNCOj67rp5S+/eveEEAc8IIOieoaShJUuWyKZNmxhqJxUgUAkCOuT+8MMPS3Z2diXO5hQIVEwAQa+YEWdUgoBuiTp9+nQq80qw4hQIuATy8/Nl5MiRAIGAJwQQdE8w0shTTz0lR44cQdBJBQgkQSAzM1O+9a1vSa9evZK4ilMhcH0CCDqZkTIBfd9c3zsvKytLuS0agIBtBJo1ayZDhgwRXXiGAwKpEEDQU6HHtaJD7TNmzGCfc3IBAikQaNu2rQwbNiyFFrgUAiIIOlmQEgGG2lPCx8UQcAjo0HvHjh1lwIABEIFAlQkg6FVGx4W6k9qGDRsYaicVIOABgQYNGoi+nz548GAPWqMJGwkg6DZG3QOf//e//8nTTz/NJDgPWNIEBJRA9+7dZf/+/fKNb3zDeUedAwLJEkDQkyXG+Q6BmTNnysmTJxF08gECHhG49957nTUcdu7c6awil5aW5lHLNGMLAQTdlkh76Oe//vUv2bZtGwvIeMiUpiCggq4rxy1atEiqV68uDz30EFAgkBQBBD0pXJy8efNmWbx4Mc/NSQUIeEzAFXTdB+GZZ55xnqfff//9HvdCcyYTQNBNjq7HvukXjW6LeuHCBapzj9nSHARcQVcSW7ZscdZ26NOnjyPsHBCoDAEEvTKUOMchoFVDcXExz83JBwj4QCBR0LV5HXrXm+ehQ4f60BtNmkgAQTcxqj74xCtqPkClSQgkECgv6K6o8zydNKksAQS9sqQsPm/Hjh2yYMEChtktzgFc95/A9QRdXw/VpZXbtWsn99xzj/9G0EOsCSDosQ6f/8brc3PdRe3s2bMIuv+46cFiAtcTdMWhz9K3bt0qffv2lRYtWlhMCNcrIoCgV0TI8p/PnTtXDhw4wHNzy/MA9/0ncCNB1571zZJz585JQUGB/4bQQ2wJIOixDZ3/huuXiL6mxi5q/rOmBwjcTNCVzssvvyw1atSQBx98EFgQuC4BBJ3EuC6B999/X1577TWG2ckPCAREoCJBLykpEV3UqXHjxtK/f/+ArKKbOBFA0OMUrYBsPXr0qMyePVsuXbqEoAfEnG4gUJGgK6Hdu3fL6tWrpWvXrnLrrbcCDQJfIoCgkxBfIqDD67q/ue5zrhPiOCAAgWAIVEbQ1ZI1a9bI9u3bZdCgQZKbmxuMcfQSCwIIeizCFJyRunjMp59+SmUeHHJ6goBDoLKCrue++uqrcvr0aXn44YehB4HPCSDoJMPnBPT5nL4ewyQ4kgICwRNIRtDVumXLljk33gMHDgzeWHqMJAEEPZJhCd6o5cuXy9q1axHz4NHTIwSSrtBdZAsXLpSMjAwmyZFDDgEEnUQQd0a7VuZU5yQEBMIhkGyFrlaeOHFCdFnmJk2asDNbOGGLVK8IeqTCEbwxu3btkhdeeMGZAMckuOD50yMEXAJVEXS9du/evfLf//5XOnbsKN27dweoxQQQdIuDr+tEFxYWysWLFxFzi/MA16NBoKqCrtbrdqsbN26Ubt268TpbNMIZihUIeijYw+9URfyJJ55wlpOkMg8/HlgAgVQEXenpozN9nU03ccnPzweohQQQdAuDrjNjVcxPnTqFmFsYf1yOJoFUBV29WrVqlezZs0f69esneXl50XQUq3wjgKD7hja6DT/55JOiq8GpsHNAAALRIOCFoKsnK1ascDZU0jXfWXgmGrENygoEPSjSEelnzpw5zi87Yh6RgGAGBK4R8ErQXVHXm/YBAwZIdnY2jC0hgKBbEmh1U7dCLS4u5tU0i2KOq/Eh4KWgq9evv/66HD9+XB544AFEPT5pkJKlCHpK+OJzsYr5/v37qczjEzIstYyA14Ku+HTHRBV1faaek5NjGVH73EXQLYi57px28OBBxNyCWONifAn4IehupX7kyBFnNbmGDRvGFxCWV0gAQa8QUXxP0O1PtTI/fPgwYh7fMGK5JQT8EnTFt3LlSmeErk+fPtKyZUtLiNrnJoJuaMx1J6b58+c7w21MgDM0yLhlFAE/BV1BvfXWW84rbXfddZd06NDBKHY48xkBBN3ATNClIBcvXuzsaY6YGxhgXDKSgN+CrtDee+89+fDDD+W2226Trl27GsnRZqcQdMOiv2nTJmd2a2lpKYvGGBZb3DGbQBCCrgS3bdvmrCrXvn176dWrl9lQLfMOQTco4G+++aasWbPGqcpZztWgwOKKFQSCEnSFuW/fPnn77belcePG7NJmUHYh6IYEc8mSJaLVebVq1RBzQ2KKG3YRCFLQlaw+ktNV5dLS0pwFaKpXr24XcAO9RdBjHtTLly/Ls88+K0VFRY6Y88w85gHFfGsJBC3oLujly5dLSUmJM1muadOm1vI3wXEEPcZR1L3M9Zfx5MmTCHmM44jpEFACYQm69q37qetk2s6dOzNZLsbpiKDHNHhvvPGGM2NVn5XzvDymQcRsCCQQCFPQ1YydO3fK2rVrnRXldBEajvgRQNBjFjMdYl+wYIFoda7PvBDzmAUQcyFwAwJhC7qadf78eWcRmosXL0rPnj2lWbNmxCtGBBD0GAVr8+bNzuIQOsSuR1lZWYysx1QIQOBmBKIg6K59OgKo83Ly8/Od1eU44kEAQY9BnLQKX7RokXz00UeOtVTlMQgaJkIgSQJREnQ1/ZNPPpF169ZJjRo1nOf7DRo0SNIjTg+aAIIeNPEk+9uyZYtTlesSrsxiTxIep0MgRgSiJuguOn21TdeBb926tfTu3TtGRO0zFUGPaMz1NZKlS5fKxx9/zLvlEY0RZkHASwJRFXT18dNPP3UmzGlRoUvGtmrVykvXacsjAgi6RyC9bEZXfFu/fr2cO3eOqtxLsLQFgQgTiLKgu9j02bquMteoUSNnhbnatWtHmKh9piHoEYq5rrG8atUqZ7tTfW6lM9o5IAABOwjEQdA1EhcuXHBmwutjQJ0Ff99999kRoBh4iaBHIEg6+USfk+udL0u3RiAgmACBEAjERdBdNLoVq755o6+4NW/enI1eQsiZ8l0i6CEGQSea/Pvf/3aEXF9Bcz8hmkTXEIBASATiJugupo0bN8ru3bud1SpV2O+8886QCNItgh5CDmhFrkstukJOVR5CEOgSAhEjEFdBdzHqypXFxcWOsOsubsyIDz7BEPQAmesraLoP8cGDB51qHCEPED5dQSDiBOIu6C5e/Y5TYdeh+IYNG8o999wj6enpEadvhnkIus9x1Jnqq1evdhaFOXHihCPierArms/gaR4CMSNgiqC72Hfs2CH6OX36tGRnZ0unTp2kbdu2MYtKvMxF0H2K1/bt22XDhg3O+5t6p6rrrmtVjpD7BJxmIRBzAqYJuhsOfWvngw8+kEp/hYQAAAhlSURBVKNHj0rNmjUlNzdXunXrJllZWTGPWPTMR9A9jIkOpetwk87+PHPmjNMyG6h4CJimIGAwAVMFPTFkur6GDseruKuw6/vs3bt3d4SeI3UCCHqKDHWCm9596p+nTp1yqnCq8RShcjkELCRgg6C7YdWVMHUE88iRI86QvD5rV3HXYXkdnueoGgEEPUlumog6jL5161ZnfWOtxN0JbtoUQ+pJAuV0CEDAIWCToCeGXAVdv091aF53kqxXr56zEYwuL9umTRuyIwkCCHoFsFTANdF27twpe/fudSa2uSu4uRPc2P0siYzjVAhA4LoEbBX0RBhaEG3atMkZktfvWp1/pBW7Cry+447A3/yXB0Evx0efg+szHq2+9aN3j4lLsLo7nrEXOd/KEICAlwQQ9K/S1GLKnZOkjzTPnz/vTKarX7++U8k3adLE+XB8RsBaQT979qzz/EYF/NChQ04Vrgmjd4TukfiKGQLOrwwEIOAnAQS9Yro6Yrpr1y5naF7/ro88teBSkddPZmamU9E3bdrUEXzbDqMFXUVbRfrYsWPORwVch3E0CXSDgcTn3a54awIwhG7brwH+QiB8Agh61WKgm8ToqKp+r+u6H/px3zJSgc/IyJA6deo4n7p16zqCryvZ6QZYph2xFHS9I9OhcBVlvVNT0dZ/658aSBVy/dmlS5ecCWt6qHiraCcKN++Fm5bO+AOB+BJA0L2NnWqDjrwmCr0O2as26EdXr9NPrVq1HNFXsXf/T7eF1b/rDYF+4nIEKujus2gd1i4tLXXEVsGqAOvPXCF2geudVmIA9Bz9aAWtAu3OLk8cDk8UbA0Coh2XVMROCNhNAEEPLv6qIe4rc6o3qiuqN6426Z/60f/XwlBFX9+V1z8TP/p/Wum7/5f4b/fvaWlpzqvM7o2D/qnXlNcqL7z3VNB1dbQlS5Z8SUTdYe3EncRcAb7Zc+nyzuq/yws4u5N5kQK0AQEIRIFAfn6+6IcjWgRUw7QAdQtK/bdbWLoFo1tk6s/cYtP9WWJR6eqh/qkT+0aOHOmps54Kuu7pvWrVKsfAxOFt/bt7R6J/6t1K4t2ODm/okIf+TP/f/bn792Q81psKBZWXl5fMZcad+/bbb0uPHj2sXoFJJ81oPtx+++3GxTcZh3TRIz1sF4t169bJLbfcEqsh1GTiXJlzVYjeffdd6/cu14nQOiSv+RDm4fWOdJ4Kephg3L4XL17sLEjQpUuXKJgTmg2TJk2Sn/70p1bvcqS/tJoPEyZMCC0OUehYb7T18PrLIwq+JWPDU089JYMHD7b6Zl+Hl6dPny6//OUvk0Fn3Ln6rntRUZGTDyYdCLpJ0UzwBUEX53VEBF0EQf/sFwNBF2fOEoIuzuI1CHoMxI8K/bMgIegIuvvriqAj6G4uIOifkUDQYyDmmAgBCEAAAhCwlYBxQ+62BhK/IQABCEDAbgIIut3xx3sIQAACEDCEgJGC/vzzz8uYMWOcEM2ZM0eGDBliSLgq74YuyPOrX/3K8b9z585SWFgo7du3r3wDBp2pO+X94he/kClTpljHQF9Ruv/++51orly50nmV0cbD/X248847rfw+0Jgn5sJvfvMb5/vBxsNkfTBO0PXLe8eOHTJw4EBny1Nbv8hnzpwp/fr1cwRs4sSJzi/z3LlzJScnx6rfYfdLzMabGs3/P/zhDzJ16lQn5j//+c/l17/+tXU3NbrW9+jRo50bGltv8DUXXnvtNfnJT37ifC+OGDFCfvazn1l3c2O6Phgn6PrLq4vU6EfvyvULTVfjsak6VQb6adeunfNF7n6h6R25jRWa+m+jmOmNXOvWrT//0tbKRA8bR6zU7/I8bLqz/eCDD5zvQP1e1ENzYfXq1Q4T9/9s4GG6Phgn6IlJafMvcCIHd7ixoKAAQbfkscP1Yq6jFf/4xz+s+xJ3fxf4PvjiW8H2XDD1Bs9IQWeI7cv32srjd7/7nfz2t7+1bsjdHaGwrUK/3qiE7V/iCPoX3ws2j9aYrA9GCrqbtu7zU5snA7nDa7ocro3D7Qj6F8/MEfQvP4KwYYj5ej6qoM2aNctZGtqm4fbyLEzUh1gLeuJsxRtNerLhrlx9/P3vf+/kq85oTpz8ljgJxOQvsMS7bvUzcRavjc/QGXL/arbb8F1Qmd/xefPmOWuY2zZB9npsTMuJWAt6ZZLX9qEl7sQ/mxRo25D79Z4RmvblVZnff+bUfJmSfh/aPFpXPmdM0wejBd3mZ8daoekmDOPHj3fuxPXfOiFKJ8bZNsxmq6CXf23N5nkUpk6CSuamRoeYdUMS9y0H/bceNj+KM+13wjhBv9nwczLJH+dzyw8/u77Y+A6u+87tli1bHAy2zaew+T18N+8TF1kq/zgmzr/nydie+HjSva7847lk2ovruabrg3GCHtdEw24IQAACEIBAKgQQ9FTocS0EIAABCEAgIgQQ9IgEAjMgAAEIQAACqRBA0FOhx7UQgAAEIACBiBBA0CMSCMyAAAQgAAEIpEIAQU+FHtdCAAIQgAAEIkIAQY9IIDADAhCAAAQgkAoBBD0VelwLAQhAAAIQiAgBBD0igcAMCEAAAhCAQCoEEPRU6HEtBCAAAQhAICIEEPSIBAIzIAABCEAAAqkQQNBToce1EIAABCAAgYgQQNAjEgjMgAAEIAABCKRCAEFPhR7XQgACEIAABCJCAEGPSCAwAwIQgAAEIJAKAQQ9FXpcCwEIQAACEIgIAQQ9IoHADAhAAAIQgEAqBBD0VOhxLQQgAAEIQCAiBBD0iAQCMyAAAQhAAAKpEEDQU6HHtRCAAAQgAIGIEEDQIxIIzIAABCAAAQikQgBBT4Ue10IAAhCAAAQiQgBBj0ggMAMCEIAABCCQCoH/A54vFd+AgkxTAAAAAElFTkSuQmCC">
            <a:extLst>
              <a:ext uri="{FF2B5EF4-FFF2-40B4-BE49-F238E27FC236}">
                <a16:creationId xmlns:a16="http://schemas.microsoft.com/office/drawing/2014/main" id="{34B78EEC-71A2-4EE1-958B-37A6B9C16B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23310" y="1506683"/>
            <a:ext cx="1246909" cy="12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EA9DB2-FC6C-452C-8C2A-9206021A7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1"/>
          <a:stretch/>
        </p:blipFill>
        <p:spPr>
          <a:xfrm>
            <a:off x="511343" y="857249"/>
            <a:ext cx="7316475" cy="38691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668139-09C3-48AF-8C1E-8D3EA87589F7}"/>
              </a:ext>
            </a:extLst>
          </p:cNvPr>
          <p:cNvSpPr txBox="1"/>
          <p:nvPr/>
        </p:nvSpPr>
        <p:spPr>
          <a:xfrm>
            <a:off x="3959270" y="4488939"/>
            <a:ext cx="254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	72.5	    75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97CB02-C646-4F9C-8917-034BC234C276}"/>
              </a:ext>
            </a:extLst>
          </p:cNvPr>
          <p:cNvCxnSpPr>
            <a:cxnSpLocks/>
          </p:cNvCxnSpPr>
          <p:nvPr/>
        </p:nvCxnSpPr>
        <p:spPr>
          <a:xfrm flipH="1">
            <a:off x="4574906" y="1506683"/>
            <a:ext cx="883227" cy="4318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318F740-86B8-4C90-AF3C-DB1C88ECB9AC}"/>
              </a:ext>
            </a:extLst>
          </p:cNvPr>
          <p:cNvSpPr txBox="1"/>
          <p:nvPr/>
        </p:nvSpPr>
        <p:spPr>
          <a:xfrm>
            <a:off x="5635184" y="1298933"/>
            <a:ext cx="350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P(X&lt;74) = P(Z&lt;1.6) = 94.5%</a:t>
            </a:r>
          </a:p>
        </p:txBody>
      </p:sp>
    </p:spTree>
    <p:extLst>
      <p:ext uri="{BB962C8B-B14F-4D97-AF65-F5344CB8AC3E}">
        <p14:creationId xmlns:p14="http://schemas.microsoft.com/office/powerpoint/2010/main" val="328265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6FCA-B85C-4D1C-9F76-37944305A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874"/>
            <a:ext cx="7886700" cy="716294"/>
          </a:xfrm>
        </p:spPr>
        <p:txBody>
          <a:bodyPr/>
          <a:lstStyle/>
          <a:p>
            <a:r>
              <a:rPr lang="en-US" dirty="0"/>
              <a:t>Exam score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8FE4-37FC-4F0C-836C-F2A575A3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65" y="765738"/>
            <a:ext cx="8722312" cy="3263504"/>
          </a:xfrm>
        </p:spPr>
        <p:txBody>
          <a:bodyPr/>
          <a:lstStyle/>
          <a:p>
            <a:pPr marL="0" indent="0"/>
            <a:r>
              <a:rPr lang="en-US" b="0" dirty="0"/>
              <a:t>An entrance score exam has μ=70 and σ=10. What is the chance that a random applicant score below 90? Above 85? </a:t>
            </a:r>
          </a:p>
          <a:p>
            <a:r>
              <a:rPr lang="en-US" b="0" dirty="0"/>
              <a:t>90 is 2 </a:t>
            </a:r>
            <a:r>
              <a:rPr lang="en-US" b="0" dirty="0" err="1"/>
              <a:t>std</a:t>
            </a:r>
            <a:r>
              <a:rPr lang="en-US" b="0" dirty="0"/>
              <a:t> deviations above mean. Remembering that there is 2.5% in each tail, then the chance of being below 90 is 1 </a:t>
            </a:r>
            <a:r>
              <a:rPr lang="en-US" b="0" dirty="0">
                <a:sym typeface="Symbol" panose="05050102010706020507" pitchFamily="18" charset="2"/>
              </a:rPr>
              <a:t> 2.5% = 97.5%.</a:t>
            </a:r>
          </a:p>
          <a:p>
            <a:r>
              <a:rPr lang="en-US" b="0" dirty="0">
                <a:sym typeface="Symbol" panose="05050102010706020507" pitchFamily="18" charset="2"/>
              </a:rPr>
              <a:t>For the other question, the algebra and picture are below: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833E8B-D6AD-40F7-80C5-DF2D0C542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B614B7F-3A6C-42D4-B5BE-445C386D3F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385135"/>
              </p:ext>
            </p:extLst>
          </p:nvPr>
        </p:nvGraphicFramePr>
        <p:xfrm>
          <a:off x="820882" y="2397490"/>
          <a:ext cx="1975542" cy="250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3" imgW="812447" imgH="1040948" progId="Equation.DSMT4">
                  <p:embed/>
                </p:oleObj>
              </mc:Choice>
              <mc:Fallback>
                <p:oleObj r:id="rId3" imgW="812447" imgH="1040948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B614B7F-3A6C-42D4-B5BE-445C386D3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882" y="2397490"/>
                        <a:ext cx="1975542" cy="2503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F4257B4-77D2-4D76-BA78-EFE8BFA6AA9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3"/>
          <a:stretch/>
        </p:blipFill>
        <p:spPr>
          <a:xfrm>
            <a:off x="3123736" y="2508597"/>
            <a:ext cx="4555145" cy="241733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C8E501-6DBB-4CA2-9FC0-6BB549D4F719}"/>
              </a:ext>
            </a:extLst>
          </p:cNvPr>
          <p:cNvCxnSpPr>
            <a:cxnSpLocks/>
          </p:cNvCxnSpPr>
          <p:nvPr/>
        </p:nvCxnSpPr>
        <p:spPr>
          <a:xfrm>
            <a:off x="6704151" y="3740648"/>
            <a:ext cx="0" cy="5771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201D622-B725-467E-8FB4-B36EA15E3DBF}"/>
              </a:ext>
            </a:extLst>
          </p:cNvPr>
          <p:cNvSpPr/>
          <p:nvPr/>
        </p:nvSpPr>
        <p:spPr>
          <a:xfrm>
            <a:off x="6201625" y="3398176"/>
            <a:ext cx="2942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P(X &gt; 85) = P(Z &gt; 1.5) = 6.7%</a:t>
            </a:r>
          </a:p>
        </p:txBody>
      </p:sp>
    </p:spTree>
    <p:extLst>
      <p:ext uri="{BB962C8B-B14F-4D97-AF65-F5344CB8AC3E}">
        <p14:creationId xmlns:p14="http://schemas.microsoft.com/office/powerpoint/2010/main" val="26240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AD3F-080D-42F9-A7C0-AB084B7B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7A30-D74A-4A47-B978-F5BCABB3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1124600"/>
            <a:ext cx="7886700" cy="1064418"/>
          </a:xfrm>
        </p:spPr>
        <p:txBody>
          <a:bodyPr>
            <a:normAutofit/>
          </a:bodyPr>
          <a:lstStyle/>
          <a:p>
            <a:pPr marL="0" indent="0"/>
            <a:r>
              <a:rPr lang="en-US" sz="2000" b="0" dirty="0"/>
              <a:t>If </a:t>
            </a:r>
            <a:r>
              <a:rPr lang="en-US" sz="2000" b="0" i="1" dirty="0"/>
              <a:t>X </a:t>
            </a:r>
            <a:r>
              <a:rPr lang="en-US" sz="2000" b="0" dirty="0"/>
              <a:t>is normal with mean 10 and standard deviation 3, find</a:t>
            </a:r>
          </a:p>
          <a:p>
            <a:pPr marL="0" indent="0"/>
            <a:r>
              <a:rPr lang="en-US" sz="2000" b="0" dirty="0"/>
              <a:t>(a) </a:t>
            </a:r>
            <a:r>
              <a:rPr lang="en-US" sz="2000" b="0" i="1" dirty="0"/>
              <a:t>P</a:t>
            </a:r>
            <a:r>
              <a:rPr lang="en-US" sz="2000" b="0" dirty="0"/>
              <a:t>{</a:t>
            </a:r>
            <a:r>
              <a:rPr lang="en-US" sz="2000" b="0" i="1" dirty="0"/>
              <a:t>X </a:t>
            </a:r>
            <a:r>
              <a:rPr lang="en-US" sz="2000" b="0" dirty="0"/>
              <a:t>&gt; 12} (c) </a:t>
            </a:r>
            <a:r>
              <a:rPr lang="en-US" sz="2000" b="0" i="1" dirty="0"/>
              <a:t>P</a:t>
            </a:r>
            <a:r>
              <a:rPr lang="en-US" sz="2000" b="0" dirty="0"/>
              <a:t>{8 &lt; </a:t>
            </a:r>
            <a:r>
              <a:rPr lang="en-US" sz="2000" b="0" i="1" dirty="0"/>
              <a:t>X </a:t>
            </a:r>
            <a:r>
              <a:rPr lang="en-US" sz="2000" b="0" dirty="0"/>
              <a:t>&lt; 11}  (e) </a:t>
            </a:r>
            <a:r>
              <a:rPr lang="en-US" sz="2000" b="0" i="1" dirty="0"/>
              <a:t>P</a:t>
            </a:r>
            <a:r>
              <a:rPr lang="en-US" sz="2000" b="0" dirty="0"/>
              <a:t>{|</a:t>
            </a:r>
            <a:r>
              <a:rPr lang="en-US" sz="2000" b="0" i="1" dirty="0"/>
              <a:t>X </a:t>
            </a:r>
            <a:r>
              <a:rPr lang="en-US" sz="2000" b="0" dirty="0"/>
              <a:t>− 10| &gt; 5} </a:t>
            </a:r>
          </a:p>
        </p:txBody>
      </p:sp>
    </p:spTree>
    <p:extLst>
      <p:ext uri="{BB962C8B-B14F-4D97-AF65-F5344CB8AC3E}">
        <p14:creationId xmlns:p14="http://schemas.microsoft.com/office/powerpoint/2010/main" val="7991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AD3F-080D-42F9-A7C0-AB084B7B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6/7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7A30-D74A-4A47-B978-F5BCABB3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46" y="930637"/>
            <a:ext cx="8735290" cy="3263504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6. The life of a certain automobile tire is normally distributed with mean 35,000 (=35k) miles and standard deviation 5000 (=5k) miles.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of tires last between 30,000 (30k) and 40,000 (40k) miles? (</a:t>
            </a:r>
            <a:r>
              <a:rPr lang="en-US" sz="1800" b="0" i="1" dirty="0"/>
              <a:t>i.e., P</a:t>
            </a:r>
            <a:r>
              <a:rPr lang="en-US" sz="1800" b="0" dirty="0"/>
              <a:t>{|</a:t>
            </a:r>
            <a:r>
              <a:rPr lang="en-US" sz="1800" b="0" i="1" dirty="0"/>
              <a:t>Z </a:t>
            </a:r>
            <a:r>
              <a:rPr lang="en-US" sz="1800" b="0" dirty="0"/>
              <a:t>| &lt; 1})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of such tires last over 40,000 miles (40k)? (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&gt;1})</a:t>
            </a:r>
          </a:p>
          <a:p>
            <a:pPr marL="385763" indent="-385763">
              <a:buFont typeface="+mj-lt"/>
              <a:buAutoNum type="alphaLcParenR"/>
            </a:pPr>
            <a:r>
              <a:rPr lang="en-US" sz="1800" b="0" dirty="0"/>
              <a:t>What proportion last over 50,000 miles (=50k)?(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&gt;3})</a:t>
            </a:r>
          </a:p>
          <a:p>
            <a:pPr marL="0" indent="0"/>
            <a:r>
              <a:rPr lang="en-US" sz="1800" b="0" dirty="0"/>
              <a:t>7. If the tire is in working condition after 40,000 miles (=40k), what is the conditional probability that it will still be working after an additional 10,000 miles (=10k)? (i.e., </a:t>
            </a:r>
            <a:r>
              <a:rPr lang="en-US" sz="1800" b="0" i="1" dirty="0"/>
              <a:t>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&gt;3}/</a:t>
            </a:r>
            <a:r>
              <a:rPr lang="en-US" sz="1800" b="0" i="1" dirty="0"/>
              <a:t> P</a:t>
            </a:r>
            <a:r>
              <a:rPr lang="en-US" sz="1800" b="0" dirty="0"/>
              <a:t>{</a:t>
            </a:r>
            <a:r>
              <a:rPr lang="en-US" sz="1800" b="0" i="1" dirty="0"/>
              <a:t>Z </a:t>
            </a:r>
            <a:r>
              <a:rPr lang="en-US" sz="1800" b="0" dirty="0"/>
              <a:t> &gt;1})</a:t>
            </a:r>
          </a:p>
          <a:p>
            <a:pPr marL="385763" indent="-385763">
              <a:buFont typeface="+mj-lt"/>
              <a:buAutoNum type="alphaLcParenR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31067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2671</TotalTime>
  <Words>1113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Cambria Math</vt:lpstr>
      <vt:lpstr>Century Gothic</vt:lpstr>
      <vt:lpstr>Symbol</vt:lpstr>
      <vt:lpstr>Tunga</vt:lpstr>
      <vt:lpstr>Wingdings</vt:lpstr>
      <vt:lpstr>Default Theme</vt:lpstr>
      <vt:lpstr>Equation.DSMT4</vt:lpstr>
      <vt:lpstr>MAT 1372 Statistics with probability</vt:lpstr>
      <vt:lpstr>Warning regarding textbook and some requests regarding problem solutions</vt:lpstr>
      <vt:lpstr>Sections to be covered and their focus</vt:lpstr>
      <vt:lpstr>6.5 Finding Normal Probabilities (Via Standard Normal and NORM.S.DIST)</vt:lpstr>
      <vt:lpstr>Transforming to standard normal</vt:lpstr>
      <vt:lpstr>Graph for height problem (No picture, no credit):</vt:lpstr>
      <vt:lpstr>Exam score example</vt:lpstr>
      <vt:lpstr>Exercise 2</vt:lpstr>
      <vt:lpstr>Exercise 6/7</vt:lpstr>
      <vt:lpstr>6.6 Properties of Normal Random Variables</vt:lpstr>
      <vt:lpstr>6.7 Percentiles Of Normal Random Variables (the inverse problem)</vt:lpstr>
      <vt:lpstr>Exercises</vt:lpstr>
      <vt:lpstr>PowerPoint Presentation</vt:lpstr>
      <vt:lpstr>Standardizing and destandardizing</vt:lpstr>
      <vt:lpstr>3. If X is a normal random variable with mean =50 and std=6, find the approximate value of x for which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103</cp:revision>
  <cp:lastPrinted>2017-02-28T22:43:32Z</cp:lastPrinted>
  <dcterms:created xsi:type="dcterms:W3CDTF">2017-02-25T23:17:17Z</dcterms:created>
  <dcterms:modified xsi:type="dcterms:W3CDTF">2018-11-06T15:16:50Z</dcterms:modified>
</cp:coreProperties>
</file>