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99988" y="1684603"/>
            <a:ext cx="5788246" cy="1204306"/>
          </a:xfrm>
        </p:spPr>
        <p:txBody>
          <a:bodyPr/>
          <a:lstStyle/>
          <a:p>
            <a:r>
              <a:rPr lang="en-US" dirty="0"/>
              <a:t>MAT 1372</a:t>
            </a:r>
            <a:br>
              <a:rPr lang="en-US" dirty="0"/>
            </a:br>
            <a:r>
              <a:rPr lang="en-US" dirty="0"/>
              <a:t>Statistics with 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6.3-4 NORMAL RANDOM VARIABLES</a:t>
            </a:r>
          </a:p>
        </p:txBody>
      </p:sp>
    </p:spTree>
    <p:extLst>
      <p:ext uri="{BB962C8B-B14F-4D97-AF65-F5344CB8AC3E}">
        <p14:creationId xmlns:p14="http://schemas.microsoft.com/office/powerpoint/2010/main" val="2652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D60428-7557-4EF2-B4B2-94CC5E7C76C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6385" y="271301"/>
            <a:ext cx="5200669" cy="263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74B7B1D-E45B-413E-9680-525386F41F40}"/>
              </a:ext>
            </a:extLst>
          </p:cNvPr>
          <p:cNvSpPr/>
          <p:nvPr/>
        </p:nvSpPr>
        <p:spPr>
          <a:xfrm>
            <a:off x="386861" y="266497"/>
            <a:ext cx="32801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6.3.4. </a:t>
            </a:r>
            <a:r>
              <a:rPr lang="en-US" sz="16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{</a:t>
            </a:r>
            <a:r>
              <a:rPr lang="en-US" sz="16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Z </a:t>
            </a:r>
            <a:r>
              <a:rPr lang="en-US" sz="16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−</a:t>
            </a:r>
            <a:r>
              <a:rPr lang="en-US" sz="16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}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approximately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/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0.50 </a:t>
            </a:r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0.95 </a:t>
            </a:r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0.84 </a:t>
            </a:r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(d)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0.16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/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6.3.6. </a:t>
            </a:r>
            <a:r>
              <a:rPr lang="en-US" sz="16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{</a:t>
            </a:r>
            <a:r>
              <a:rPr lang="en-US" sz="16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Z </a:t>
            </a:r>
            <a:r>
              <a:rPr lang="en-US" sz="16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}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approximately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/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0.30 </a:t>
            </a:r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0.05 </a:t>
            </a:r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0.002 </a:t>
            </a:r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(d)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0.99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5B1735-D4CD-4EC5-9150-E84D4D968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722" y="3101987"/>
            <a:ext cx="8176268" cy="6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how Z is used to indicate the 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normal distribution (</a:t>
            </a: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MTMI"/>
              </a:rPr>
              <a:t>μ = 0 and σ = 1).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Calibri" panose="020F0502020204030204" pitchFamily="34" charset="0"/>
              </a:rPr>
              <a:t>We use X and Y for a more general distribution.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74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8E3DF0-8E8E-4109-A108-EA4E45DD5669}"/>
              </a:ext>
            </a:extLst>
          </p:cNvPr>
          <p:cNvSpPr/>
          <p:nvPr/>
        </p:nvSpPr>
        <p:spPr>
          <a:xfrm>
            <a:off x="157786" y="243933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6.3.17.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</a:t>
            </a:r>
            <a:r>
              <a:rPr lang="en-US" sz="16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normal with </a:t>
            </a:r>
            <a:r>
              <a:rPr lang="en-US" sz="1600" dirty="0">
                <a:latin typeface="MTMI"/>
                <a:ea typeface="Calibri" panose="020F0502020204030204" pitchFamily="34" charset="0"/>
                <a:cs typeface="MTMI"/>
              </a:rPr>
              <a:t>μ = 100 and σ =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2, and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normal with </a:t>
            </a:r>
            <a:r>
              <a:rPr lang="en-US" sz="1600" dirty="0">
                <a:latin typeface="MTMI"/>
                <a:ea typeface="Calibri" panose="020F0502020204030204" pitchFamily="34" charset="0"/>
                <a:cs typeface="MTMI"/>
              </a:rPr>
              <a:t>μ = 100 and σ =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4,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</a:t>
            </a:r>
            <a:r>
              <a:rPr lang="en-US" sz="16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or </a:t>
            </a:r>
            <a:r>
              <a:rPr lang="en-US" sz="16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more likely to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Clr>
                <a:srgbClr val="F38000"/>
              </a:buClr>
              <a:buFont typeface="Glypha-Bold"/>
              <a:buAutoNum type="alphaLcParenBoth"/>
            </a:pP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Exceed 104 </a:t>
            </a:r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Exceed 96 </a:t>
            </a:r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Exceed 100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Glypha-Bold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7E6B5F-700C-4D41-A7F8-3C8EAA329F8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547" y="1838942"/>
            <a:ext cx="3938478" cy="236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6D85D21-D87A-4A80-85EE-ACF44B18EC9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6721" y="1838942"/>
            <a:ext cx="3840004" cy="236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52BB246-04FE-4C4E-B6CC-85254EB9E62B}"/>
              </a:ext>
            </a:extLst>
          </p:cNvPr>
          <p:cNvSpPr/>
          <p:nvPr/>
        </p:nvSpPr>
        <p:spPr>
          <a:xfrm>
            <a:off x="4185501" y="233531"/>
            <a:ext cx="48007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diagrams, we see </a:t>
            </a:r>
          </a:p>
          <a:p>
            <a:pPr marL="171450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Y is more likely to exceed 104 (What is P(Y&gt;104)?)</a:t>
            </a:r>
          </a:p>
          <a:p>
            <a:pPr marL="171450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X is more likely to exceed 96 (What is P(X&gt;96)?)</a:t>
            </a:r>
          </a:p>
          <a:p>
            <a:pPr marL="171450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X and Y have same chance of exceeding 100.</a:t>
            </a:r>
          </a:p>
          <a:p>
            <a:pPr marL="171450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(Which is?)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A77A7C-58EB-4C9F-91A2-D864EA69CA1A}"/>
              </a:ext>
            </a:extLst>
          </p:cNvPr>
          <p:cNvSpPr/>
          <p:nvPr/>
        </p:nvSpPr>
        <p:spPr>
          <a:xfrm>
            <a:off x="1252613" y="3974654"/>
            <a:ext cx="6239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96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   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98     100      102    104                                                   96    100     104</a:t>
            </a:r>
            <a:endParaRPr lang="en-US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090BE0-E9EB-406B-9B76-5C9CD3A5EBA7}"/>
              </a:ext>
            </a:extLst>
          </p:cNvPr>
          <p:cNvSpPr/>
          <p:nvPr/>
        </p:nvSpPr>
        <p:spPr>
          <a:xfrm>
            <a:off x="1365735" y="1941677"/>
            <a:ext cx="50327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/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X:					  Y: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98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592E7C-5A6C-4531-88D9-7575CC9AB280}"/>
              </a:ext>
            </a:extLst>
          </p:cNvPr>
          <p:cNvSpPr/>
          <p:nvPr/>
        </p:nvSpPr>
        <p:spPr>
          <a:xfrm>
            <a:off x="301659" y="297822"/>
            <a:ext cx="35444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18.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</a:t>
            </a:r>
            <a:r>
              <a:rPr lang="en-US" sz="16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normal with </a:t>
            </a:r>
            <a:r>
              <a:rPr lang="en-US" sz="1600" dirty="0">
                <a:latin typeface="MTMI"/>
                <a:ea typeface="Calibri" panose="020F0502020204030204" pitchFamily="34" charset="0"/>
                <a:cs typeface="MTMI"/>
              </a:rPr>
              <a:t>μ = 100 and σ =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2,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normal with </a:t>
            </a:r>
            <a:r>
              <a:rPr lang="en-US" sz="1600" dirty="0">
                <a:latin typeface="MTMI"/>
                <a:ea typeface="Calibri" panose="020F0502020204030204" pitchFamily="34" charset="0"/>
                <a:cs typeface="MTMI"/>
              </a:rPr>
              <a:t>μ = 105 and σ =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10,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</a:t>
            </a:r>
            <a:r>
              <a:rPr lang="en-US" sz="16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or </a:t>
            </a:r>
            <a:r>
              <a:rPr lang="en-US" sz="16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more likely to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Exceed 105 </a:t>
            </a:r>
            <a:r>
              <a:rPr lang="en-US" sz="16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Be less than 95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BADBB7-C9F3-4A1A-BD1B-BC81A92A511D}"/>
              </a:ext>
            </a:extLst>
          </p:cNvPr>
          <p:cNvSpPr/>
          <p:nvPr/>
        </p:nvSpPr>
        <p:spPr>
          <a:xfrm>
            <a:off x="3940405" y="462763"/>
            <a:ext cx="50484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diagrams, we see </a:t>
            </a:r>
          </a:p>
          <a:p>
            <a:pPr marL="171450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Y is more likely to exceed 105 (What is P(Y&gt;105)?)</a:t>
            </a:r>
          </a:p>
          <a:p>
            <a:pPr marL="171450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Y is more likely to be less than 95 (What is P(Y&lt;95)?)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669063-3134-4F3E-BD08-973F0BB3EEE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136" y="1869981"/>
            <a:ext cx="3715000" cy="155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34D45D-8271-438F-A1B4-5DACA636D18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2584" y="1884948"/>
            <a:ext cx="3987538" cy="155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875F-44C3-4203-87EE-6F4B94E6D800}"/>
              </a:ext>
            </a:extLst>
          </p:cNvPr>
          <p:cNvSpPr/>
          <p:nvPr/>
        </p:nvSpPr>
        <p:spPr>
          <a:xfrm>
            <a:off x="923444" y="3243271"/>
            <a:ext cx="6704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96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    </a:t>
            </a:r>
            <a:r>
              <a:rPr lang="en-US" sz="1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98    100    102    104                                   	             95     105     115</a:t>
            </a:r>
            <a:endParaRPr lang="en-US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2DC759-6058-44EB-ACB7-D2279F92A17A}"/>
              </a:ext>
            </a:extLst>
          </p:cNvPr>
          <p:cNvSpPr/>
          <p:nvPr/>
        </p:nvSpPr>
        <p:spPr>
          <a:xfrm>
            <a:off x="1037071" y="1554729"/>
            <a:ext cx="6314871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 X:					Y: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76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E1DCD-B260-4F98-A08C-066E2527A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6.4 Finding probabilities in the standard Normal Random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50F1A-97CE-4AD4-8E7E-8AF4CD014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57" y="1100628"/>
            <a:ext cx="8531257" cy="3952139"/>
          </a:xfrm>
        </p:spPr>
        <p:txBody>
          <a:bodyPr>
            <a:normAutofit/>
          </a:bodyPr>
          <a:lstStyle/>
          <a:p>
            <a:r>
              <a:rPr lang="en-US" b="0" dirty="0"/>
              <a:t>In this course, we will not use tables although the book does have them and explains how to use them. Instead we will use Excel and R.</a:t>
            </a:r>
          </a:p>
          <a:p>
            <a:r>
              <a:rPr lang="en-US" b="0" dirty="0"/>
              <a:t>The command in Excel is NORM.S.DIST; the S in the middle stands for “standard”. </a:t>
            </a:r>
          </a:p>
          <a:p>
            <a:r>
              <a:rPr lang="en-US" b="0" dirty="0"/>
              <a:t>There are 2 inputs, the Z-value and whether you want the cumulative probability (TRUE) or the height of the density curve (FALSE).</a:t>
            </a:r>
          </a:p>
          <a:p>
            <a:r>
              <a:rPr lang="en-US" b="0" dirty="0"/>
              <a:t>Except when plotting, we always input TRUE.</a:t>
            </a:r>
          </a:p>
          <a:p>
            <a:pPr marL="0" lvl="0" indent="0"/>
            <a:r>
              <a:rPr lang="en-US" dirty="0"/>
              <a:t>Exercise</a:t>
            </a:r>
            <a:r>
              <a:rPr lang="en-US" b="0" dirty="0"/>
              <a:t>: Draw a rough sketch of the normal curve, mark the region, find the probability and label it.</a:t>
            </a:r>
          </a:p>
          <a:p>
            <a:pPr lvl="0">
              <a:buFont typeface="+mj-lt"/>
              <a:buAutoNum type="arabicPeriod"/>
            </a:pPr>
            <a:r>
              <a:rPr lang="en-US" b="0" dirty="0"/>
              <a:t>P(Z &lt; 1) = NORM.S.DIST(1,TRUE)</a:t>
            </a:r>
          </a:p>
          <a:p>
            <a:pPr lvl="0">
              <a:buFont typeface="+mj-lt"/>
              <a:buAutoNum type="arabicPeriod"/>
            </a:pPr>
            <a:r>
              <a:rPr lang="en-US" b="0" dirty="0"/>
              <a:t>P(Z &gt; 0.5) = 1 - NORM.S.DIST(0.5, TRUE)</a:t>
            </a:r>
          </a:p>
          <a:p>
            <a:pPr>
              <a:buFont typeface="+mj-lt"/>
              <a:buAutoNum type="arabicPeriod"/>
            </a:pPr>
            <a:r>
              <a:rPr lang="en-US" b="0" dirty="0"/>
              <a:t>P(-2 &lt; Z &lt; 1) = NORM.S.DIST(1, TRUE) - NORM.S.DIST(-2, TRUE)</a:t>
            </a:r>
          </a:p>
          <a:p>
            <a:pPr marL="0" lvl="0" indent="0"/>
            <a:r>
              <a:rPr lang="en-US" dirty="0"/>
              <a:t>Note how the graph can act as a check on your work.</a:t>
            </a:r>
          </a:p>
          <a:p>
            <a:pPr lvl="0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9241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1B7EBA-BAFC-4C27-A0F1-65D83ECC94B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3" y="1403662"/>
            <a:ext cx="2814049" cy="218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8C7D75-3027-406E-B2E0-CDC9867C179E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7"/>
          <a:stretch/>
        </p:blipFill>
        <p:spPr bwMode="auto">
          <a:xfrm>
            <a:off x="3346368" y="1477185"/>
            <a:ext cx="2743202" cy="24754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87C0D8-9C53-4293-86A3-04AE466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20" y="246390"/>
            <a:ext cx="8946037" cy="548640"/>
          </a:xfrm>
        </p:spPr>
        <p:txBody>
          <a:bodyPr/>
          <a:lstStyle/>
          <a:p>
            <a:r>
              <a:rPr lang="en-US" dirty="0"/>
              <a:t>General procedure for finding probabilities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246C6-FE44-4DED-BBAA-8FE8D636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100628"/>
            <a:ext cx="8682086" cy="737599"/>
          </a:xfrm>
        </p:spPr>
        <p:txBody>
          <a:bodyPr>
            <a:normAutofit/>
          </a:bodyPr>
          <a:lstStyle/>
          <a:p>
            <a:r>
              <a:rPr lang="en-US" sz="1200" b="0" dirty="0"/>
              <a:t>P(Z &lt; b) = NORM.S.DIST(b, TRUE) 	P(Z &gt; a) = 1 - NORM.S.DIST(a, TRUE)         P(a &lt; Z &lt; b) = NORM.S.DIST(b, TRUE) </a:t>
            </a:r>
          </a:p>
          <a:p>
            <a:r>
              <a:rPr lang="en-US" sz="1200" b="0" dirty="0"/>
              <a:t>								- NORM.S.DIST(a, TRUE)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4396DF-3150-43C3-B813-65DB7C4C41F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587" y="1711824"/>
            <a:ext cx="2889462" cy="2240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994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20B74-4CF1-440A-B2D9-0D58F0AFE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routine 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F3275-A3F2-4225-B8B9-C9B28BAA0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2575825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b="0" dirty="0"/>
              <a:t>P(Z &lt; - 0.72) = NORM.S.DIST(___,TRUE)</a:t>
            </a:r>
          </a:p>
          <a:p>
            <a:pPr lvl="0">
              <a:buFont typeface="+mj-lt"/>
              <a:buAutoNum type="arabicPeriod"/>
            </a:pPr>
            <a:r>
              <a:rPr lang="en-US" b="0" dirty="0"/>
              <a:t>P(Z &gt; - 1.96) = 1 - NORM.S.DIST(____, TRUE)</a:t>
            </a:r>
          </a:p>
          <a:p>
            <a:pPr>
              <a:buFont typeface="+mj-lt"/>
              <a:buAutoNum type="arabicPeriod"/>
            </a:pPr>
            <a:r>
              <a:rPr lang="en-US" b="0" dirty="0"/>
              <a:t>P(-2.2 &lt; Z &lt; -1.2) = NORM.S.DIST(___, TRUE) - NORM.S.DIST(___, TRUE)</a:t>
            </a:r>
          </a:p>
          <a:p>
            <a:pPr>
              <a:buFont typeface="+mj-lt"/>
              <a:buAutoNum type="arabicPeriod"/>
            </a:pPr>
            <a:r>
              <a:rPr lang="en-US" b="0" dirty="0"/>
              <a:t>P(|Z|&gt;1.64) = NORM.S.DIST(___, TRUE) + (1 - NORM.S.DIST(___, TRUE) </a:t>
            </a:r>
          </a:p>
          <a:p>
            <a:pPr marL="0" indent="0"/>
            <a:r>
              <a:rPr lang="en-US" b="0" dirty="0"/>
              <a:t>= 2* NORM.S.DIST(___, TRUE) = 2* (1 - NORM.S.DIST(___, TRUE) </a:t>
            </a:r>
          </a:p>
          <a:p>
            <a:pPr marL="0" indent="0"/>
            <a:r>
              <a:rPr lang="en-US" b="0" dirty="0"/>
              <a:t>BE SURE TO DRAW PICTURES!</a:t>
            </a:r>
          </a:p>
          <a:p>
            <a:pPr marL="0" indent="0"/>
            <a:r>
              <a:rPr lang="en-US" b="0" dirty="0"/>
              <a:t>I HAVE A STRICT NO PICTURE, NO CREDIT POLICY ON EXAMS.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2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1F94A-C787-4A08-AAC2-F521890E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39C34-13C3-4DD0-AE02-8EC0FC9A2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85" y="1100628"/>
            <a:ext cx="8493550" cy="3579849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en-US" sz="1800" b="0" dirty="0"/>
              <a:t>Use 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&lt; </a:t>
            </a:r>
            <a:r>
              <a:rPr lang="en-US" sz="1800" b="0" i="1" dirty="0"/>
              <a:t>0</a:t>
            </a:r>
            <a:r>
              <a:rPr lang="en-US" sz="1800" b="0" dirty="0"/>
              <a:t>} = 0.5 and diagram(s) to show</a:t>
            </a:r>
          </a:p>
          <a:p>
            <a:pPr marL="0" lvl="0" indent="0" algn="ctr"/>
            <a:r>
              <a:rPr lang="en-US" sz="1800" b="0" i="1" dirty="0"/>
              <a:t>P</a:t>
            </a:r>
            <a:r>
              <a:rPr lang="en-US" sz="1800" b="0" dirty="0"/>
              <a:t>{0</a:t>
            </a:r>
            <a:r>
              <a:rPr lang="en-US" sz="1800" b="0" i="1" dirty="0"/>
              <a:t> </a:t>
            </a:r>
            <a:r>
              <a:rPr lang="en-US" sz="1800" b="0" dirty="0"/>
              <a:t>&lt; </a:t>
            </a:r>
            <a:r>
              <a:rPr lang="en-US" sz="1800" b="0" i="1" dirty="0"/>
              <a:t>Z </a:t>
            </a:r>
            <a:r>
              <a:rPr lang="en-US" sz="1800" b="0" dirty="0"/>
              <a:t>&lt; </a:t>
            </a:r>
            <a:r>
              <a:rPr lang="en-US" sz="1800" b="0" i="1" dirty="0"/>
              <a:t>1.5</a:t>
            </a:r>
            <a:r>
              <a:rPr lang="en-US" sz="1800" b="0" dirty="0"/>
              <a:t>} = 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&lt; </a:t>
            </a:r>
            <a:r>
              <a:rPr lang="en-US" sz="1800" b="0" i="1" dirty="0"/>
              <a:t>1.5</a:t>
            </a:r>
            <a:r>
              <a:rPr lang="en-US" sz="1800" b="0" dirty="0"/>
              <a:t>} − 0.5</a:t>
            </a:r>
          </a:p>
          <a:p>
            <a:pPr lvl="0">
              <a:buFont typeface="+mj-lt"/>
              <a:buAutoNum type="arabicPeriod" startAt="2"/>
            </a:pPr>
            <a:r>
              <a:rPr lang="en-US" sz="1800" b="0" dirty="0"/>
              <a:t>Use complements, diagrams &amp; fact that 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&lt; −.5} = 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&gt; .5} to show that </a:t>
            </a:r>
          </a:p>
          <a:p>
            <a:pPr marL="0" lvl="0" indent="0" algn="ctr"/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&gt; −.5} = 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&lt; .5} </a:t>
            </a:r>
          </a:p>
          <a:p>
            <a:pPr lvl="0">
              <a:buFont typeface="+mj-lt"/>
              <a:buAutoNum type="arabicPeriod" startAt="3"/>
            </a:pPr>
            <a:r>
              <a:rPr lang="en-US" sz="1800" b="0" dirty="0"/>
              <a:t>Draw the appropriate diagrams to find the value of the question mark:</a:t>
            </a:r>
          </a:p>
          <a:p>
            <a:pPr marL="0" lvl="0" indent="0" algn="ctr"/>
            <a:r>
              <a:rPr lang="en-US" sz="1800" b="0" i="1" dirty="0"/>
              <a:t>P</a:t>
            </a:r>
            <a:r>
              <a:rPr lang="en-US" sz="1800" b="0" dirty="0"/>
              <a:t>{−2 &lt; </a:t>
            </a:r>
            <a:r>
              <a:rPr lang="en-US" sz="1800" b="0" i="1" dirty="0"/>
              <a:t>Z </a:t>
            </a:r>
            <a:r>
              <a:rPr lang="en-US" sz="1800" b="0" dirty="0"/>
              <a:t>&lt; 1} = </a:t>
            </a:r>
            <a:r>
              <a:rPr lang="en-US" sz="1800" b="0" i="1" dirty="0"/>
              <a:t>P</a:t>
            </a:r>
            <a:r>
              <a:rPr lang="en-US" sz="1800" b="0" dirty="0"/>
              <a:t>{-1 &lt; </a:t>
            </a:r>
            <a:r>
              <a:rPr lang="en-US" sz="1800" b="0" i="1" dirty="0"/>
              <a:t>Z </a:t>
            </a:r>
            <a:r>
              <a:rPr lang="en-US" sz="1800" b="0" dirty="0"/>
              <a:t>&lt;?}</a:t>
            </a:r>
          </a:p>
          <a:p>
            <a:pPr marL="0" lvl="0" indent="0"/>
            <a:r>
              <a:rPr lang="en-US" sz="1800" b="0" dirty="0"/>
              <a:t>Use the fact that </a:t>
            </a:r>
            <a:r>
              <a:rPr lang="en-US" sz="1800" b="0" i="1" dirty="0"/>
              <a:t>P</a:t>
            </a:r>
            <a:r>
              <a:rPr lang="en-US" sz="1800" b="0" dirty="0"/>
              <a:t>{-a &lt; </a:t>
            </a:r>
            <a:r>
              <a:rPr lang="en-US" sz="1800" b="0" i="1" dirty="0"/>
              <a:t>Z </a:t>
            </a:r>
            <a:r>
              <a:rPr lang="en-US" sz="1800" b="0" dirty="0"/>
              <a:t>&lt; 0} = </a:t>
            </a:r>
            <a:r>
              <a:rPr lang="en-US" sz="1800" b="0" i="1" dirty="0"/>
              <a:t>P</a:t>
            </a:r>
            <a:r>
              <a:rPr lang="en-US" sz="1800" b="0" dirty="0"/>
              <a:t>{0 &lt; </a:t>
            </a:r>
            <a:r>
              <a:rPr lang="en-US" sz="1800" b="0" i="1" dirty="0"/>
              <a:t>Z </a:t>
            </a:r>
            <a:r>
              <a:rPr lang="en-US" sz="1800" b="0" dirty="0"/>
              <a:t>&lt;a} for any a &gt; 0 to show that your answer is correct.</a:t>
            </a:r>
          </a:p>
        </p:txBody>
      </p:sp>
    </p:spTree>
    <p:extLst>
      <p:ext uri="{BB962C8B-B14F-4D97-AF65-F5344CB8AC3E}">
        <p14:creationId xmlns:p14="http://schemas.microsoft.com/office/powerpoint/2010/main" val="160507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443" y="1671031"/>
            <a:ext cx="6010621" cy="32996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25368"/>
            <a:ext cx="7886700" cy="485910"/>
          </a:xfrm>
        </p:spPr>
        <p:txBody>
          <a:bodyPr/>
          <a:lstStyle/>
          <a:p>
            <a:r>
              <a:rPr lang="en-US" dirty="0"/>
              <a:t>The normal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23" y="528887"/>
            <a:ext cx="8937522" cy="1437565"/>
          </a:xfrm>
        </p:spPr>
        <p:txBody>
          <a:bodyPr>
            <a:normAutofit/>
          </a:bodyPr>
          <a:lstStyle/>
          <a:p>
            <a:pPr marL="0" indent="0"/>
            <a:r>
              <a:rPr lang="en-US" sz="1800" dirty="0"/>
              <a:t>Like Poisson, it was originally discovered as an approximation to the binomial, this time with large n and p not too large or small (say .1&lt;p&lt;.9).</a:t>
            </a:r>
          </a:p>
          <a:p>
            <a:pPr lvl="1"/>
            <a:r>
              <a:rPr lang="en-US" sz="1800" dirty="0"/>
              <a:t>What is n and p in the binomial distribution depicted?</a:t>
            </a:r>
          </a:p>
          <a:p>
            <a:pPr lvl="1"/>
            <a:r>
              <a:rPr lang="en-US" sz="1800" dirty="0"/>
              <a:t>What is the mean and standard deviation for this distribution?</a:t>
            </a:r>
          </a:p>
        </p:txBody>
      </p:sp>
    </p:spTree>
    <p:extLst>
      <p:ext uri="{BB962C8B-B14F-4D97-AF65-F5344CB8AC3E}">
        <p14:creationId xmlns:p14="http://schemas.microsoft.com/office/powerpoint/2010/main" val="381335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CADBC5-E2C5-49DD-A537-2814E1CE7C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38" r="15527"/>
          <a:stretch/>
        </p:blipFill>
        <p:spPr>
          <a:xfrm>
            <a:off x="4306529" y="1475165"/>
            <a:ext cx="4502315" cy="30685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E49436-9E99-40EB-A696-8B54254DA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-7866"/>
            <a:ext cx="8343900" cy="548640"/>
          </a:xfrm>
        </p:spPr>
        <p:txBody>
          <a:bodyPr/>
          <a:lstStyle/>
          <a:p>
            <a:r>
              <a:rPr lang="en-US" dirty="0"/>
              <a:t>Description as a stand-alone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2922-669C-47B6-AFDE-B01D36176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23" y="756465"/>
            <a:ext cx="5582387" cy="3263504"/>
          </a:xfrm>
        </p:spPr>
        <p:txBody>
          <a:bodyPr>
            <a:normAutofit/>
          </a:bodyPr>
          <a:lstStyle/>
          <a:p>
            <a:pPr marL="0" indent="0"/>
            <a:r>
              <a:rPr lang="en-US" sz="1800" dirty="0"/>
              <a:t>A </a:t>
            </a:r>
            <a:r>
              <a:rPr lang="en-US" sz="1800" b="1" dirty="0"/>
              <a:t>normal random variable</a:t>
            </a:r>
            <a:r>
              <a:rPr lang="en-US" sz="1800" dirty="0"/>
              <a:t> is a continuous random variable with a density function that is </a:t>
            </a:r>
          </a:p>
          <a:p>
            <a:pPr lvl="1"/>
            <a:r>
              <a:rPr lang="en-US" sz="1800" dirty="0"/>
              <a:t>bell-shaped</a:t>
            </a:r>
          </a:p>
          <a:p>
            <a:pPr lvl="1"/>
            <a:r>
              <a:rPr lang="en-US" sz="1800" dirty="0"/>
              <a:t>symmetric about the mean μ</a:t>
            </a:r>
          </a:p>
          <a:p>
            <a:r>
              <a:rPr lang="en-US" sz="1800" dirty="0"/>
              <a:t>Its variability is measured by the standard deviation σ,</a:t>
            </a:r>
          </a:p>
          <a:p>
            <a:pPr lvl="1"/>
            <a:r>
              <a:rPr lang="en-US" sz="1800" dirty="0"/>
              <a:t>Which can be found by finding the distance from the peak to where the nature of the curve changes (from being an upside down parabola to exponential decay).</a:t>
            </a:r>
          </a:p>
          <a:p>
            <a:pPr marL="0" indent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9695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750A5-EA91-4516-9605-728CDB6A8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2752"/>
            <a:ext cx="7886700" cy="488190"/>
          </a:xfrm>
        </p:spPr>
        <p:txBody>
          <a:bodyPr/>
          <a:lstStyle/>
          <a:p>
            <a:r>
              <a:rPr lang="en-US" b="1" dirty="0"/>
              <a:t>standard </a:t>
            </a:r>
            <a:r>
              <a:rPr lang="en-US" dirty="0"/>
              <a:t>normal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F6599-6418-48B7-AB50-A7E926C7B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03" y="649752"/>
            <a:ext cx="8662219" cy="3656777"/>
          </a:xfrm>
        </p:spPr>
        <p:txBody>
          <a:bodyPr>
            <a:noAutofit/>
          </a:bodyPr>
          <a:lstStyle/>
          <a:p>
            <a:r>
              <a:rPr lang="en-US" sz="2000" dirty="0"/>
              <a:t>μ = 0 and σ = 1</a:t>
            </a:r>
          </a:p>
          <a:p>
            <a:r>
              <a:rPr lang="en-US" sz="2000" dirty="0"/>
              <a:t>the density function is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b="1" dirty="0"/>
              <a:t>Exercise</a:t>
            </a:r>
            <a:r>
              <a:rPr lang="en-US" sz="2000" dirty="0"/>
              <a:t>: </a:t>
            </a:r>
            <a:r>
              <a:rPr lang="en-US" sz="2000" i="1" dirty="0"/>
              <a:t>Use Excel to plot this density function.</a:t>
            </a:r>
          </a:p>
          <a:p>
            <a:r>
              <a:rPr lang="en-US" sz="2000" i="1" dirty="0"/>
              <a:t>Create a table with two columns, x and y.</a:t>
            </a:r>
          </a:p>
          <a:p>
            <a:r>
              <a:rPr lang="en-US" sz="2000" i="1" dirty="0"/>
              <a:t>In the x column, begin at -2, increment by .1 and finish at 2 (41 rows). </a:t>
            </a:r>
          </a:p>
          <a:p>
            <a:r>
              <a:rPr lang="en-US" sz="2000" i="1" dirty="0"/>
              <a:t>In the y column, use above formula, referencing appropriate x-value</a:t>
            </a:r>
          </a:p>
          <a:p>
            <a:pPr lvl="1"/>
            <a:r>
              <a:rPr lang="en-US" sz="2000" i="1" dirty="0"/>
              <a:t>For the exponential function, use EXP. </a:t>
            </a:r>
          </a:p>
          <a:p>
            <a:pPr lvl="1"/>
            <a:r>
              <a:rPr lang="en-US" sz="2000" i="1" dirty="0"/>
              <a:t>For pi, use PI().</a:t>
            </a:r>
            <a:r>
              <a:rPr lang="en-US" sz="2000" dirty="0"/>
              <a:t> 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58022AA-2A12-4146-893D-351B31771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1C99FB1-9032-4CCB-969F-CC1C824527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93338"/>
              </p:ext>
            </p:extLst>
          </p:nvPr>
        </p:nvGraphicFramePr>
        <p:xfrm>
          <a:off x="3604143" y="852500"/>
          <a:ext cx="1599541" cy="88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3" imgW="850531" imgH="469696" progId="Equation.DSMT4">
                  <p:embed/>
                </p:oleObj>
              </mc:Choice>
              <mc:Fallback>
                <p:oleObj r:id="rId3" imgW="850531" imgH="469696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1C99FB1-9032-4CCB-969F-CC1C824527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4143" y="852500"/>
                        <a:ext cx="1599541" cy="8886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68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A6E51-9D34-4C77-900A-686506053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887"/>
            <a:ext cx="7886700" cy="994172"/>
          </a:xfrm>
        </p:spPr>
        <p:txBody>
          <a:bodyPr/>
          <a:lstStyle/>
          <a:p>
            <a:r>
              <a:rPr lang="en-US" b="1" dirty="0"/>
              <a:t>Changing the mean μ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C0A2E-E61A-4A9D-82E7-9D20D372A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129" y="1014059"/>
            <a:ext cx="8455742" cy="2142096"/>
          </a:xfrm>
        </p:spPr>
        <p:txBody>
          <a:bodyPr>
            <a:normAutofit/>
          </a:bodyPr>
          <a:lstStyle/>
          <a:p>
            <a:r>
              <a:rPr lang="en-US" sz="2000" dirty="0"/>
              <a:t>amounts to a horizontal shift and we get</a:t>
            </a:r>
          </a:p>
          <a:p>
            <a:endParaRPr lang="en-US" sz="2000" dirty="0"/>
          </a:p>
          <a:p>
            <a:pPr marL="0" indent="0"/>
            <a:r>
              <a:rPr lang="en-US" sz="2000" b="1" dirty="0"/>
              <a:t>Exercise</a:t>
            </a:r>
            <a:r>
              <a:rPr lang="en-US" sz="2000" dirty="0"/>
              <a:t>: on the same plot as μ=0, p</a:t>
            </a:r>
            <a:r>
              <a:rPr lang="en-US" sz="2000" i="1" dirty="0"/>
              <a:t>lot density function with </a:t>
            </a:r>
            <a:r>
              <a:rPr lang="en-US" sz="2000" dirty="0"/>
              <a:t>μ=1</a:t>
            </a:r>
          </a:p>
          <a:p>
            <a:pPr lvl="1"/>
            <a:r>
              <a:rPr lang="en-US" sz="2000" dirty="0"/>
              <a:t>Use the same x-values.</a:t>
            </a:r>
          </a:p>
          <a:p>
            <a:pPr lvl="1"/>
            <a:r>
              <a:rPr lang="en-US" sz="2000" dirty="0"/>
              <a:t>Make new column for y-values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11FA4E-40A8-44EB-8841-8D59FA668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AA5F111-3D84-418F-9298-2783164184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359674"/>
              </p:ext>
            </p:extLst>
          </p:nvPr>
        </p:nvGraphicFramePr>
        <p:xfrm>
          <a:off x="5577821" y="766194"/>
          <a:ext cx="1698674" cy="802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3" imgW="1028254" imgH="482391" progId="Equation.DSMT4">
                  <p:embed/>
                </p:oleObj>
              </mc:Choice>
              <mc:Fallback>
                <p:oleObj r:id="rId3" imgW="1028254" imgH="482391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AA5F111-3D84-418F-9298-2783164184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821" y="766194"/>
                        <a:ext cx="1698674" cy="8021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248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F2439-DAEB-4A40-9B3D-5A7E1E3CB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30" y="91440"/>
            <a:ext cx="7520940" cy="548640"/>
          </a:xfrm>
        </p:spPr>
        <p:txBody>
          <a:bodyPr/>
          <a:lstStyle/>
          <a:p>
            <a:r>
              <a:rPr lang="en-US" b="1" dirty="0"/>
              <a:t>Changing  the standard deviation 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9138-40CC-4CE2-BBB9-45AD44FD6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694268"/>
            <a:ext cx="853440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/>
              <a:t>A more complicated change:</a:t>
            </a:r>
          </a:p>
          <a:p>
            <a:pPr lvl="1"/>
            <a:r>
              <a:rPr lang="en-US" sz="2000" dirty="0"/>
              <a:t>horizontal compression and vertical stretch if 0 &lt; σ &lt; 1 or</a:t>
            </a:r>
          </a:p>
          <a:p>
            <a:pPr lvl="1"/>
            <a:r>
              <a:rPr lang="en-US" sz="2000" dirty="0"/>
              <a:t>vertical compression and horizontal stretch if σ &gt; 1.</a:t>
            </a:r>
          </a:p>
          <a:p>
            <a:pPr marL="0" indent="0"/>
            <a:r>
              <a:rPr lang="en-US" sz="2000" dirty="0"/>
              <a:t>The density function is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/>
            <a:r>
              <a:rPr lang="en-US" sz="2000" b="1" dirty="0"/>
              <a:t>Exercise</a:t>
            </a:r>
            <a:r>
              <a:rPr lang="en-US" sz="2000" dirty="0"/>
              <a:t>: on the same plot as σ = 1</a:t>
            </a:r>
            <a:endParaRPr lang="en-US" sz="2000" i="1" dirty="0"/>
          </a:p>
          <a:p>
            <a:pPr lvl="1"/>
            <a:r>
              <a:rPr lang="en-US" sz="2000" i="1" dirty="0"/>
              <a:t>plot the density function with </a:t>
            </a:r>
            <a:r>
              <a:rPr lang="en-US" sz="2000" dirty="0"/>
              <a:t>σ = 2.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FF92A5F-0CF4-4E19-8B65-65A8A7347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0567" y="3046514"/>
            <a:ext cx="275637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544456E-60DF-4A5C-9C26-CE6DDBAED9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09112"/>
              </p:ext>
            </p:extLst>
          </p:nvPr>
        </p:nvGraphicFramePr>
        <p:xfrm>
          <a:off x="3112086" y="1836909"/>
          <a:ext cx="2249492" cy="1062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r:id="rId3" imgW="1028254" imgH="482391" progId="Equation.DSMT4">
                  <p:embed/>
                </p:oleObj>
              </mc:Choice>
              <mc:Fallback>
                <p:oleObj r:id="rId3" imgW="1028254" imgH="482391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544456E-60DF-4A5C-9C26-CE6DDBAED9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2086" y="1836909"/>
                        <a:ext cx="2249492" cy="10622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42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1EF0-95B0-4E56-9710-936B86D8A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851" y="201574"/>
            <a:ext cx="8419362" cy="5486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Changing  both mean </a:t>
            </a:r>
            <a:r>
              <a:rPr lang="en-US" dirty="0"/>
              <a:t>μ</a:t>
            </a:r>
            <a:r>
              <a:rPr lang="en-US" b="1" dirty="0"/>
              <a:t> &amp; standard deviation 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260DC-5448-458F-94C9-196D578B3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65" y="853352"/>
            <a:ext cx="8916945" cy="3263504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/>
              <a:t>Simultaneous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horizontal shift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vertical/horizontal compression/stretch.</a:t>
            </a:r>
          </a:p>
          <a:p>
            <a:pPr marL="0" indent="0"/>
            <a:r>
              <a:rPr lang="en-US" sz="2000" dirty="0"/>
              <a:t>The density function is</a:t>
            </a:r>
          </a:p>
          <a:p>
            <a:endParaRPr lang="en-US" sz="2000" dirty="0"/>
          </a:p>
          <a:p>
            <a:pPr marL="342900" lvl="1" indent="0">
              <a:buNone/>
            </a:pPr>
            <a:endParaRPr lang="en-US" sz="2000" dirty="0"/>
          </a:p>
          <a:p>
            <a:pPr marL="342900" lvl="1" indent="0">
              <a:buNone/>
            </a:pPr>
            <a:endParaRPr lang="en-US" sz="2000" dirty="0"/>
          </a:p>
          <a:p>
            <a:pPr marL="342900" lvl="1" indent="0">
              <a:buNone/>
            </a:pPr>
            <a:r>
              <a:rPr lang="en-US" sz="2000" dirty="0"/>
              <a:t>(note the error in the book, p. 267) </a:t>
            </a:r>
          </a:p>
          <a:p>
            <a:pPr marL="0" indent="0"/>
            <a:endParaRPr lang="en-US" sz="20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0844B03-C055-493E-ACC6-F8BB211DA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717A07A-4D8B-4BF2-B638-5AEBA668A1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199461"/>
              </p:ext>
            </p:extLst>
          </p:nvPr>
        </p:nvGraphicFramePr>
        <p:xfrm>
          <a:off x="3621890" y="2190360"/>
          <a:ext cx="2424949" cy="1050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3" imgW="1143000" imgH="495300" progId="Equation.DSMT4">
                  <p:embed/>
                </p:oleObj>
              </mc:Choice>
              <mc:Fallback>
                <p:oleObj r:id="rId3" imgW="1143000" imgH="4953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717A07A-4D8B-4BF2-B638-5AEBA668A1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890" y="2190360"/>
                        <a:ext cx="2424949" cy="10508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74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51A9-95F0-4FB9-9A6F-60496B678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8753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keep μ fixed at 2, but vary σ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B33FFEA-C630-4274-9F27-E43EF4C75D6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 b="17728"/>
          <a:stretch>
            <a:fillRect/>
          </a:stretch>
        </p:blipFill>
        <p:spPr bwMode="auto">
          <a:xfrm>
            <a:off x="254617" y="915900"/>
            <a:ext cx="8584583" cy="35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F61B8AF-A812-48B9-9594-90A2540FDE29}"/>
              </a:ext>
            </a:extLst>
          </p:cNvPr>
          <p:cNvSpPr/>
          <p:nvPr/>
        </p:nvSpPr>
        <p:spPr>
          <a:xfrm>
            <a:off x="1568859" y="1373181"/>
            <a:ext cx="25506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buSzPts val="1000"/>
            </a:pPr>
            <a:r>
              <a:rPr lang="en-US" sz="1600" dirty="0">
                <a:latin typeface="MTMI"/>
                <a:ea typeface="Calibri" panose="020F0502020204030204" pitchFamily="34" charset="0"/>
                <a:cs typeface="MTMI"/>
              </a:rPr>
              <a:t>(a) when σ is diminished, the height of the peak is increased to compensate for the smaller width.</a:t>
            </a:r>
            <a:endParaRPr lang="en-US" sz="1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7C1E4A-CD88-4032-8A3C-C24091E3B198}"/>
              </a:ext>
            </a:extLst>
          </p:cNvPr>
          <p:cNvSpPr/>
          <p:nvPr/>
        </p:nvSpPr>
        <p:spPr>
          <a:xfrm>
            <a:off x="5348750" y="1413782"/>
            <a:ext cx="26168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/>
            <a:r>
              <a:rPr lang="en-US" sz="1600" dirty="0">
                <a:latin typeface="MTMI"/>
                <a:ea typeface="Calibri" panose="020F0502020204030204" pitchFamily="34" charset="0"/>
                <a:cs typeface="MTMI"/>
              </a:rPr>
              <a:t>(c) When σ is increased,     the height of the peak is diminished to compensate for the larger width.</a:t>
            </a:r>
            <a:endParaRPr lang="en-US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C4AA1C-AD73-4857-929C-EB0CFE90676A}"/>
              </a:ext>
            </a:extLst>
          </p:cNvPr>
          <p:cNvSpPr/>
          <p:nvPr/>
        </p:nvSpPr>
        <p:spPr>
          <a:xfrm>
            <a:off x="466099" y="4508089"/>
            <a:ext cx="82254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ts val="1000"/>
            </a:pPr>
            <a:r>
              <a:rPr lang="en-US" sz="2000" b="1" dirty="0">
                <a:latin typeface="MTMI"/>
                <a:ea typeface="Calibri" panose="020F0502020204030204" pitchFamily="34" charset="0"/>
                <a:cs typeface="MTMI"/>
              </a:rPr>
              <a:t>Remember</a:t>
            </a:r>
            <a:r>
              <a:rPr lang="en-US" sz="2000" dirty="0">
                <a:latin typeface="MTMI"/>
                <a:ea typeface="Calibri" panose="020F0502020204030204" pitchFamily="34" charset="0"/>
                <a:cs typeface="MTMI"/>
              </a:rPr>
              <a:t>: area under density function must always be same, namely 1.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776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380EFDD1-46A5-4151-852E-4102446B4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42"/>
          <a:stretch>
            <a:fillRect/>
          </a:stretch>
        </p:blipFill>
        <p:spPr bwMode="auto">
          <a:xfrm>
            <a:off x="5437219" y="760348"/>
            <a:ext cx="3604791" cy="331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74D80F-880E-410B-9A15-4A10ABE83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50" y="30586"/>
            <a:ext cx="7886700" cy="994172"/>
          </a:xfrm>
        </p:spPr>
        <p:txBody>
          <a:bodyPr/>
          <a:lstStyle/>
          <a:p>
            <a:r>
              <a:rPr lang="en-US" b="1" dirty="0"/>
              <a:t>Analyzing the area under the curve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0D833-FCBC-4AB6-A193-217C8EECF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174" y="844638"/>
            <a:ext cx="5243732" cy="1511141"/>
          </a:xfrm>
        </p:spPr>
        <p:txBody>
          <a:bodyPr/>
          <a:lstStyle/>
          <a:p>
            <a:r>
              <a:rPr lang="en-US" b="0" dirty="0"/>
              <a:t>Many applications amount to finding the area under different parts of the curve.</a:t>
            </a:r>
          </a:p>
          <a:p>
            <a:r>
              <a:rPr lang="en-US" b="0" dirty="0"/>
              <a:t>Picture on right is important.</a:t>
            </a:r>
          </a:p>
          <a:p>
            <a:pPr marL="0" indent="0"/>
            <a:r>
              <a:rPr lang="en-US" b="0" dirty="0"/>
              <a:t>(introduced earlier as the “empirical rule”)</a:t>
            </a:r>
          </a:p>
          <a:p>
            <a:pPr marL="0" indent="0"/>
            <a:endParaRPr lang="en-US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DD09F44A-E397-46D2-B15A-E02AA8272BED}"/>
                  </a:ext>
                </a:extLst>
              </p:cNvPr>
              <p:cNvSpPr txBox="1"/>
              <p:nvPr/>
            </p:nvSpPr>
            <p:spPr bwMode="auto">
              <a:xfrm>
                <a:off x="1675039" y="2429946"/>
                <a:ext cx="1426553" cy="289886"/>
              </a:xfrm>
              <a:prstGeom prst="rect">
                <a:avLst/>
              </a:prstGeom>
              <a:noFill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=.68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DD09F44A-E397-46D2-B15A-E02AA8272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5039" y="2429946"/>
                <a:ext cx="1426553" cy="289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CB035C79-81C5-4427-8D16-D0769EF5E51E}"/>
                  </a:ext>
                </a:extLst>
              </p:cNvPr>
              <p:cNvSpPr txBox="1"/>
              <p:nvPr/>
            </p:nvSpPr>
            <p:spPr bwMode="auto">
              <a:xfrm>
                <a:off x="1737794" y="3163358"/>
                <a:ext cx="1425895" cy="269770"/>
              </a:xfrm>
              <a:prstGeom prst="rect">
                <a:avLst/>
              </a:prstGeom>
              <a:noFill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&lt;2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=.95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CB035C79-81C5-4427-8D16-D0769EF5E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7794" y="3163358"/>
                <a:ext cx="1425895" cy="2697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ject 12">
                <a:extLst>
                  <a:ext uri="{FF2B5EF4-FFF2-40B4-BE49-F238E27FC236}">
                    <a16:creationId xmlns:a16="http://schemas.microsoft.com/office/drawing/2014/main" id="{44D41827-91D8-43A1-9607-6EA71ED8725A}"/>
                  </a:ext>
                </a:extLst>
              </p:cNvPr>
              <p:cNvSpPr txBox="1"/>
              <p:nvPr/>
            </p:nvSpPr>
            <p:spPr bwMode="auto">
              <a:xfrm>
                <a:off x="1732518" y="3772825"/>
                <a:ext cx="1444340" cy="264151"/>
              </a:xfrm>
              <a:prstGeom prst="rect">
                <a:avLst/>
              </a:prstGeom>
              <a:noFill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&lt;3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=.997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Object 12">
                <a:extLst>
                  <a:ext uri="{FF2B5EF4-FFF2-40B4-BE49-F238E27FC236}">
                    <a16:creationId xmlns:a16="http://schemas.microsoft.com/office/drawing/2014/main" id="{44D41827-91D8-43A1-9607-6EA71ED87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2518" y="3772825"/>
                <a:ext cx="1444340" cy="2641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FAEA8C43-6037-4B4F-8F2F-792D2C19E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76" y="2088424"/>
            <a:ext cx="5511206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257175" indent="-257175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68% of the area is within one SD of the mean: 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B9C6D2-B9D5-450C-9FDF-1D419B16E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26" y="2753081"/>
            <a:ext cx="5181765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257175" lvl="4" indent="-25717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95% of the area is within two SD of the mean: 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5A5AD3-9BCE-41E0-828E-222E00034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27" y="3411654"/>
            <a:ext cx="589228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257175" indent="-257175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99.7% of the area is within three SD of the mean: 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85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2642</TotalTime>
  <Words>1250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Arial</vt:lpstr>
      <vt:lpstr>Calibri</vt:lpstr>
      <vt:lpstr>Cambria Math</vt:lpstr>
      <vt:lpstr>Century Gothic</vt:lpstr>
      <vt:lpstr>Giovanni-Book</vt:lpstr>
      <vt:lpstr>Giovanni-BookItalic</vt:lpstr>
      <vt:lpstr>Glypha</vt:lpstr>
      <vt:lpstr>Glypha-Bold</vt:lpstr>
      <vt:lpstr>MTMI</vt:lpstr>
      <vt:lpstr>MTSYN</vt:lpstr>
      <vt:lpstr>Times New Roman</vt:lpstr>
      <vt:lpstr>Tunga</vt:lpstr>
      <vt:lpstr>Wingdings</vt:lpstr>
      <vt:lpstr>Default Theme</vt:lpstr>
      <vt:lpstr>Equation.DSMT4</vt:lpstr>
      <vt:lpstr>MAT 1372 Statistics with probability</vt:lpstr>
      <vt:lpstr>The normal distribution</vt:lpstr>
      <vt:lpstr>Description as a stand-alone distribution</vt:lpstr>
      <vt:lpstr>standard normal distribution</vt:lpstr>
      <vt:lpstr>Changing the mean μ </vt:lpstr>
      <vt:lpstr>Changing  the standard deviation σ</vt:lpstr>
      <vt:lpstr>Changing  both mean μ &amp; standard deviation σ</vt:lpstr>
      <vt:lpstr>  keep μ fixed at 2, but vary σ </vt:lpstr>
      <vt:lpstr>Analyzing the area under the curve</vt:lpstr>
      <vt:lpstr>PowerPoint Presentation</vt:lpstr>
      <vt:lpstr>PowerPoint Presentation</vt:lpstr>
      <vt:lpstr>PowerPoint Presentation</vt:lpstr>
      <vt:lpstr>6.4 Finding probabilities in the standard Normal Random variable</vt:lpstr>
      <vt:lpstr>General procedure for finding probabilities</vt:lpstr>
      <vt:lpstr>Some routine exercises</vt:lpstr>
      <vt:lpstr>Some 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98</cp:revision>
  <cp:lastPrinted>2017-02-28T22:43:32Z</cp:lastPrinted>
  <dcterms:created xsi:type="dcterms:W3CDTF">2017-02-25T23:17:17Z</dcterms:created>
  <dcterms:modified xsi:type="dcterms:W3CDTF">2018-11-01T14:43:30Z</dcterms:modified>
</cp:coreProperties>
</file>