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9" r:id="rId12"/>
    <p:sldId id="273" r:id="rId13"/>
    <p:sldId id="276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30,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30,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99988" y="1684603"/>
            <a:ext cx="5788246" cy="1204306"/>
          </a:xfrm>
        </p:spPr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with 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6.2 CONTINUOUS RANDOM VARIABLES</a:t>
            </a:r>
          </a:p>
        </p:txBody>
      </p:sp>
    </p:spTree>
    <p:extLst>
      <p:ext uri="{BB962C8B-B14F-4D97-AF65-F5344CB8AC3E}">
        <p14:creationId xmlns:p14="http://schemas.microsoft.com/office/powerpoint/2010/main" val="265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0D72D-2612-40DB-99C2-9B195721676C}"/>
                  </a:ext>
                </a:extLst>
              </p:cNvPr>
              <p:cNvSpPr/>
              <p:nvPr/>
            </p:nvSpPr>
            <p:spPr>
              <a:xfrm>
                <a:off x="442452" y="368823"/>
                <a:ext cx="8495808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marR="728663"/>
                <a:r>
                  <a:rPr lang="en-US" sz="21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Exercise:</a:t>
                </a:r>
                <a:r>
                  <a:rPr 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Suppose that density function is the uniform distribution with footprint [1,5], i.e., a horizontal line between x =  1 and x = 5 with a uniform height h and 0 everywhere else. </a:t>
                </a:r>
              </a:p>
              <a:p>
                <a:pPr marL="600075" marR="728663" lvl="1" indent="-257175">
                  <a:buFont typeface="+mj-lt"/>
                  <a:buAutoNum type="alphaLcParenR"/>
                </a:pPr>
                <a:r>
                  <a:rPr 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What is the height h? Hint: total area under curve is 1.</a:t>
                </a:r>
              </a:p>
              <a:p>
                <a:pPr marL="600075" marR="728663" lvl="1" indent="-257175">
                  <a:buFont typeface="+mj-lt"/>
                  <a:buAutoNum type="alphaLcParenR"/>
                </a:pPr>
                <a:r>
                  <a:rPr lang="en-US" sz="2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What is the probability that an outcome is between 2 and 3?</a:t>
                </a:r>
              </a:p>
              <a:p>
                <a:pPr marR="728663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≤3</m:t>
                          </m:r>
                        </m:e>
                      </m:d>
                      <m:r>
                        <a:rPr lang="en-US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2, 3</m:t>
                          </m:r>
                        </m:e>
                      </m:d>
                      <m:r>
                        <a:rPr lang="en-US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28663" marR="728663" lvl="1" indent="-385763">
                  <a:buFont typeface="+mj-lt"/>
                  <a:buAutoNum type="alphaLcParenR" startAt="3"/>
                </a:pPr>
                <a:r>
                  <a:rPr lang="en-US" sz="2100" dirty="0"/>
                  <a:t>What is the probability that an outcome is &gt; 3.5?</a:t>
                </a:r>
              </a:p>
              <a:p>
                <a:pPr marR="728663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≥3.5</m:t>
                          </m:r>
                        </m:e>
                      </m:d>
                      <m:r>
                        <a:rPr lang="en-US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3.5 ,5</m:t>
                          </m:r>
                        </m:e>
                      </m:d>
                      <m:r>
                        <a:rPr lang="en-US" sz="2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A40D72D-2612-40DB-99C2-9B1957216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52" y="368823"/>
                <a:ext cx="8495808" cy="2677656"/>
              </a:xfrm>
              <a:prstGeom prst="rect">
                <a:avLst/>
              </a:prstGeom>
              <a:blipFill>
                <a:blip r:embed="rId2"/>
                <a:stretch>
                  <a:fillRect t="-1595" b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8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708906" y="21936"/>
            <a:ext cx="83175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8663"/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890086"/>
              </p:ext>
            </p:extLst>
          </p:nvPr>
        </p:nvGraphicFramePr>
        <p:xfrm>
          <a:off x="334297" y="1544549"/>
          <a:ext cx="7704803" cy="1875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5662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249141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6185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(a) At least 30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60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(b) Less than 15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dirty="0">
                          <a:effectLst/>
                        </a:rPr>
                        <a:t> 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647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(c) Between 10 and 35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85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708906" y="21936"/>
            <a:ext cx="83175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8663"/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355177"/>
              </p:ext>
            </p:extLst>
          </p:nvPr>
        </p:nvGraphicFramePr>
        <p:xfrm>
          <a:off x="334297" y="1544549"/>
          <a:ext cx="7704803" cy="1875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5662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249141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6185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(a) At least 30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dirty="0">
                          <a:effectLst/>
                        </a:rPr>
                        <a:t>P(X </a:t>
                      </a:r>
                      <a:r>
                        <a:rPr lang="en-US" sz="2100" u="none" strike="noStrike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100" u="none" strike="noStrike" dirty="0">
                          <a:effectLst/>
                        </a:rPr>
                        <a:t> 30) = P([30, 60])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60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(b) Less than 15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dirty="0">
                          <a:effectLst/>
                        </a:rPr>
                        <a:t> 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647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(c) Between 10 and 35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347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708906" y="21936"/>
            <a:ext cx="83175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8663"/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887171"/>
              </p:ext>
            </p:extLst>
          </p:nvPr>
        </p:nvGraphicFramePr>
        <p:xfrm>
          <a:off x="334297" y="1544549"/>
          <a:ext cx="7704803" cy="1875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5662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249141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6185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(a) At least 30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dirty="0">
                          <a:effectLst/>
                        </a:rPr>
                        <a:t>P(X </a:t>
                      </a:r>
                      <a:r>
                        <a:rPr lang="en-US" sz="2100" u="none" strike="noStrike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100" u="none" strike="noStrike" dirty="0">
                          <a:effectLst/>
                        </a:rPr>
                        <a:t> 30) = P([30, 60])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60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(b) Less than 15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dirty="0">
                          <a:effectLst/>
                        </a:rPr>
                        <a:t>  P(X </a:t>
                      </a:r>
                      <a:r>
                        <a:rPr lang="en-US" sz="21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100" u="none" strike="noStrike" dirty="0">
                          <a:effectLst/>
                        </a:rPr>
                        <a:t> 15) = P([0, 15])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647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(c) Between 10 and 35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03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B3B42-37F8-487F-9463-3A6B7B7BCC4A}"/>
              </a:ext>
            </a:extLst>
          </p:cNvPr>
          <p:cNvSpPr/>
          <p:nvPr/>
        </p:nvSpPr>
        <p:spPr>
          <a:xfrm>
            <a:off x="708906" y="21936"/>
            <a:ext cx="83175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28663"/>
            <a:r>
              <a:rPr lang="en-US" sz="21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6.2.4. </a:t>
            </a:r>
            <a:r>
              <a:rPr lang="en-US" sz="21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are to meet a friend at 2 p.m. However, while you are always exactly on time, your friend is always late and indeed will arrive at the meeting place at a time uniformly distributed between 2 and 3 p.m. Find the probability that you will have to wait</a:t>
            </a:r>
            <a:endParaRPr lang="en-US" sz="2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329941-3824-4D9A-AC24-C0B056C65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308697"/>
              </p:ext>
            </p:extLst>
          </p:nvPr>
        </p:nvGraphicFramePr>
        <p:xfrm>
          <a:off x="334297" y="1544549"/>
          <a:ext cx="8288593" cy="1875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5662">
                  <a:extLst>
                    <a:ext uri="{9D8B030D-6E8A-4147-A177-3AD203B41FA5}">
                      <a16:colId xmlns:a16="http://schemas.microsoft.com/office/drawing/2014/main" val="1830683576"/>
                    </a:ext>
                  </a:extLst>
                </a:gridCol>
                <a:gridCol w="3832931">
                  <a:extLst>
                    <a:ext uri="{9D8B030D-6E8A-4147-A177-3AD203B41FA5}">
                      <a16:colId xmlns:a16="http://schemas.microsoft.com/office/drawing/2014/main" val="3970304229"/>
                    </a:ext>
                  </a:extLst>
                </a:gridCol>
              </a:tblGrid>
              <a:tr h="6185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(a) At least 30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dirty="0">
                          <a:effectLst/>
                        </a:rPr>
                        <a:t>P(X </a:t>
                      </a:r>
                      <a:r>
                        <a:rPr lang="en-US" sz="2100" u="none" strike="noStrike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100" u="none" strike="noStrike" dirty="0">
                          <a:effectLst/>
                        </a:rPr>
                        <a:t> 30) = P([30, 60])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extLst>
                  <a:ext uri="{0D108BD9-81ED-4DB2-BD59-A6C34878D82A}">
                    <a16:rowId xmlns:a16="http://schemas.microsoft.com/office/drawing/2014/main" val="4108381035"/>
                  </a:ext>
                </a:extLst>
              </a:tr>
              <a:tr h="60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(b) Less than 15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u="none" strike="noStrike" dirty="0">
                          <a:effectLst/>
                        </a:rPr>
                        <a:t>  P(X </a:t>
                      </a:r>
                      <a:r>
                        <a:rPr lang="en-US" sz="21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100" u="none" strike="noStrike" dirty="0">
                          <a:effectLst/>
                        </a:rPr>
                        <a:t> 15) = P([0, 15])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Glypha-Bold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312453321"/>
                  </a:ext>
                </a:extLst>
              </a:tr>
              <a:tr h="647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100" u="none" strike="noStrike" dirty="0">
                          <a:effectLst/>
                        </a:rPr>
                        <a:t>(c) Between 10 and 35 minutes</a:t>
                      </a:r>
                      <a:endParaRPr lang="en-US" sz="2100" b="1" i="0" u="none" strike="noStrike" dirty="0">
                        <a:solidFill>
                          <a:srgbClr val="F38000"/>
                        </a:solidFill>
                        <a:effectLst/>
                        <a:latin typeface="Glypha-Bold"/>
                      </a:endParaRPr>
                    </a:p>
                  </a:txBody>
                  <a:tcPr marL="128588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</a:rPr>
                        <a:t>  P(10 </a:t>
                      </a:r>
                      <a:r>
                        <a:rPr lang="en-US" sz="2100" u="none" strike="noStrike" dirty="0">
                          <a:effectLst/>
                          <a:sym typeface="Symbol" panose="05050102010706020507" pitchFamily="18" charset="2"/>
                        </a:rPr>
                        <a:t> </a:t>
                      </a:r>
                      <a:r>
                        <a:rPr lang="en-US" sz="2100" u="none" strike="noStrike" dirty="0">
                          <a:effectLst/>
                        </a:rPr>
                        <a:t>X </a:t>
                      </a:r>
                      <a:r>
                        <a:rPr lang="en-US" sz="2100" u="none" strike="noStrike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100" u="none" strike="noStrike" dirty="0">
                          <a:effectLst/>
                        </a:rPr>
                        <a:t> 35) = P([10, 35])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28166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94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89ADF-75D6-4CF5-A43E-961CF4B7B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75409"/>
          </a:xfrm>
        </p:spPr>
        <p:txBody>
          <a:bodyPr/>
          <a:lstStyle/>
          <a:p>
            <a:r>
              <a:rPr lang="en-US" dirty="0"/>
              <a:t>Review of Random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82F455-E7BD-4D39-ABB0-D9D9A7E53A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5523" y="591508"/>
                <a:ext cx="7886700" cy="4624727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/>
                  <a:t>What is a random variable?</a:t>
                </a:r>
              </a:p>
              <a:p>
                <a:r>
                  <a:rPr lang="en-US" sz="1800" dirty="0"/>
                  <a:t>What is a </a:t>
                </a:r>
                <a:r>
                  <a:rPr lang="en-US" sz="1800" b="1" dirty="0"/>
                  <a:t>discrete</a:t>
                </a:r>
                <a:r>
                  <a:rPr lang="en-US" sz="1800" dirty="0"/>
                  <a:t> random variable?</a:t>
                </a:r>
              </a:p>
              <a:p>
                <a:pPr lvl="1"/>
                <a:r>
                  <a:rPr lang="en-US" sz="1800" dirty="0"/>
                  <a:t>Example: rounded height (e.g., to the nearest cm)</a:t>
                </a:r>
              </a:p>
              <a:p>
                <a:pPr lvl="1"/>
                <a:r>
                  <a:rPr lang="en-US" sz="1800" dirty="0"/>
                  <a:t>Give 5 other examples (think, pair, share)</a:t>
                </a:r>
              </a:p>
              <a:p>
                <a:r>
                  <a:rPr lang="en-US" sz="1800" dirty="0"/>
                  <a:t>Some characteristics of </a:t>
                </a:r>
                <a:r>
                  <a:rPr lang="en-US" sz="1800" b="1" dirty="0"/>
                  <a:t>discrete</a:t>
                </a:r>
                <a:r>
                  <a:rPr lang="en-US" sz="1800" dirty="0"/>
                  <a:t> RV’s</a:t>
                </a:r>
              </a:p>
              <a:p>
                <a:pPr lvl="1"/>
                <a:r>
                  <a:rPr lang="en-US" sz="1800" dirty="0"/>
                  <a:t>Number of outcomes may be</a:t>
                </a:r>
              </a:p>
              <a:p>
                <a:pPr lvl="2"/>
                <a:r>
                  <a:rPr lang="en-US" sz="1800" dirty="0"/>
                  <a:t>Finite (roll of a single die or the sum of 2 dice)</a:t>
                </a:r>
              </a:p>
              <a:p>
                <a:pPr lvl="2"/>
                <a:r>
                  <a:rPr lang="en-US" sz="1800" dirty="0"/>
                  <a:t>Infinite (count #coin flips it takes to get one)</a:t>
                </a:r>
              </a:p>
              <a:p>
                <a:pPr lvl="1"/>
                <a:r>
                  <a:rPr lang="en-US" sz="1800" dirty="0"/>
                  <a:t>Probability of any outcome in sample space should be positive</a:t>
                </a:r>
              </a:p>
              <a:p>
                <a:pPr lvl="2"/>
                <a:r>
                  <a:rPr lang="en-US" sz="1800" dirty="0"/>
                  <a:t>Otherwise just leave it out</a:t>
                </a:r>
              </a:p>
              <a:p>
                <a:pPr lvl="2"/>
                <a:r>
                  <a:rPr lang="en-US" sz="1800" dirty="0"/>
                  <a:t>In symbols: if </a:t>
                </a:r>
                <a:r>
                  <a:rPr lang="en-US" sz="1800" dirty="0" err="1"/>
                  <a:t>k</a:t>
                </a:r>
                <a:r>
                  <a:rPr lang="en-US" sz="1800" dirty="0" err="1">
                    <a:sym typeface="Symbol" panose="05050102010706020507" pitchFamily="18" charset="2"/>
                  </a:rPr>
                  <a:t>S</a:t>
                </a:r>
                <a:r>
                  <a:rPr lang="en-US" sz="1800" dirty="0">
                    <a:sym typeface="Symbol" panose="05050102010706020507" pitchFamily="18" charset="2"/>
                  </a:rPr>
                  <a:t>, then P(k)&gt;0</a:t>
                </a:r>
              </a:p>
              <a:p>
                <a:pPr lvl="1"/>
                <a:r>
                  <a:rPr lang="en-US" sz="1800" dirty="0"/>
                  <a:t>Sum of probabilities of all outcomes is 1: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z="1800" dirty="0"/>
                          <m:t>k</m:t>
                        </m:r>
                        <m:r>
                          <m:rPr>
                            <m:nor/>
                          </m:rPr>
                          <a:rPr lang="en-US" sz="1800" dirty="0">
                            <a:sym typeface="Symbol" panose="05050102010706020507" pitchFamily="18" charset="2"/>
                          </a:rPr>
                          <m:t></m:t>
                        </m:r>
                        <m:r>
                          <m:rPr>
                            <m:nor/>
                          </m:rPr>
                          <a:rPr lang="en-US" sz="1800" dirty="0">
                            <a:sym typeface="Symbol" panose="05050102010706020507" pitchFamily="18" charset="2"/>
                          </a:rPr>
                          <m:t>S</m:t>
                        </m:r>
                      </m:sub>
                      <m:sup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800" dirty="0"/>
              </a:p>
              <a:p>
                <a:pPr lvl="1"/>
                <a:r>
                  <a:rPr lang="en-US" sz="1800" dirty="0"/>
                  <a:t>For an event A </a:t>
                </a:r>
                <a:r>
                  <a:rPr lang="en-US" sz="1800" dirty="0">
                    <a:latin typeface="SymbolPi" panose="02000500070000020004" pitchFamily="2" charset="0"/>
                  </a:rPr>
                  <a:t>Í </a:t>
                </a:r>
                <a:r>
                  <a:rPr lang="en-US" sz="1800" dirty="0"/>
                  <a:t>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nor/>
                          </m:rPr>
                          <a:rPr lang="en-US" sz="1800" dirty="0"/>
                          <m:t>k</m:t>
                        </m:r>
                        <m:r>
                          <m:rPr>
                            <m:nor/>
                          </m:rPr>
                          <a:rPr lang="en-US" sz="1800" dirty="0">
                            <a:sym typeface="Symbol" panose="05050102010706020507" pitchFamily="18" charset="2"/>
                          </a:rPr>
                          <m:t></m:t>
                        </m:r>
                        <m:r>
                          <m:rPr>
                            <m:nor/>
                          </m:rPr>
                          <a:rPr lang="en-US" sz="1800" b="0" i="0" dirty="0" smtClean="0">
                            <a:sym typeface="Symbol" panose="05050102010706020507" pitchFamily="18" charset="2"/>
                          </a:rPr>
                          <m:t>A</m:t>
                        </m:r>
                      </m:sub>
                      <m:sup/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1800" dirty="0"/>
              </a:p>
              <a:p>
                <a:pPr lvl="1"/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82F455-E7BD-4D39-ABB0-D9D9A7E53A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5523" y="591508"/>
                <a:ext cx="7886700" cy="4624727"/>
              </a:xfrm>
              <a:blipFill>
                <a:blip r:embed="rId2"/>
                <a:stretch>
                  <a:fillRect l="-618" t="-659" b="-7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5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F9E1-BE3E-40D6-9F14-A0AEE2B4E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r>
              <a:rPr lang="en-US" dirty="0"/>
              <a:t>Continuous RV’s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90A6-AF81-44F3-AA13-0D50E4B6A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691226"/>
            <a:ext cx="8333509" cy="2955983"/>
          </a:xfrm>
        </p:spPr>
        <p:txBody>
          <a:bodyPr>
            <a:normAutofit/>
          </a:bodyPr>
          <a:lstStyle/>
          <a:p>
            <a:r>
              <a:rPr lang="en-US" sz="1800" dirty="0"/>
              <a:t>Sample space S = subset of the real number of line</a:t>
            </a:r>
          </a:p>
          <a:p>
            <a:r>
              <a:rPr lang="en-US" sz="1800" dirty="0"/>
              <a:t>Examples: </a:t>
            </a:r>
          </a:p>
          <a:p>
            <a:pPr lvl="1"/>
            <a:r>
              <a:rPr lang="en-US" sz="1800" dirty="0"/>
              <a:t>Height: exact!</a:t>
            </a:r>
          </a:p>
          <a:p>
            <a:pPr lvl="1"/>
            <a:r>
              <a:rPr lang="en-US" sz="1800" dirty="0"/>
              <a:t>Age: this is trickier to pin down, since you are constantly getting older!</a:t>
            </a:r>
          </a:p>
          <a:p>
            <a:pPr lvl="1"/>
            <a:r>
              <a:rPr lang="en-US" sz="1800" dirty="0"/>
              <a:t>Commute time (say door-to-door)</a:t>
            </a:r>
          </a:p>
          <a:p>
            <a:pPr lvl="1"/>
            <a:r>
              <a:rPr lang="en-US" sz="1800" dirty="0"/>
              <a:t>Annual income: sort-of, since most of us don’t earn fractions of pennies!</a:t>
            </a:r>
          </a:p>
          <a:p>
            <a:r>
              <a:rPr lang="en-US" sz="1800" dirty="0"/>
              <a:t>Now it is your turn:</a:t>
            </a:r>
          </a:p>
          <a:p>
            <a:pPr lvl="1"/>
            <a:r>
              <a:rPr lang="en-US" sz="1800" dirty="0"/>
              <a:t>Give 5 other examples (think, pair, share)</a:t>
            </a:r>
          </a:p>
        </p:txBody>
      </p:sp>
    </p:spTree>
    <p:extLst>
      <p:ext uri="{BB962C8B-B14F-4D97-AF65-F5344CB8AC3E}">
        <p14:creationId xmlns:p14="http://schemas.microsoft.com/office/powerpoint/2010/main" val="75450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9AF99-E3A9-4034-BB44-7B4B8E8C8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0"/>
            <a:ext cx="7520940" cy="548640"/>
          </a:xfrm>
        </p:spPr>
        <p:txBody>
          <a:bodyPr/>
          <a:lstStyle/>
          <a:p>
            <a:r>
              <a:rPr lang="en-US" dirty="0"/>
              <a:t>outcomes and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8C217-F596-4357-AE28-8E985F11F9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473" y="558223"/>
                <a:ext cx="8832271" cy="3579849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Probability of any particular </a:t>
                </a:r>
                <a:r>
                  <a:rPr lang="en-US" sz="2000" b="1" dirty="0"/>
                  <a:t>outcome</a:t>
                </a:r>
                <a:r>
                  <a:rPr lang="en-US" sz="2000" dirty="0"/>
                  <a:t> is 0</a:t>
                </a:r>
              </a:p>
              <a:p>
                <a:r>
                  <a:rPr lang="en-US" sz="2000" dirty="0"/>
                  <a:t>To get a positive probability, events are given as a single interval [a, b] or a union of intervals</a:t>
                </a:r>
              </a:p>
              <a:p>
                <a:r>
                  <a:rPr lang="en-US" sz="2000" dirty="0"/>
                  <a:t>Examples: </a:t>
                </a:r>
              </a:p>
              <a:p>
                <a:pPr lvl="1"/>
                <a:r>
                  <a:rPr lang="en-US" sz="2000" dirty="0"/>
                  <a:t>height 5’10” - really means height is in the interval [5’9.5”, 5’10.5”)</a:t>
                </a:r>
              </a:p>
              <a:p>
                <a:pPr lvl="1"/>
                <a:r>
                  <a:rPr lang="en-US" sz="2000" dirty="0"/>
                  <a:t>What is the chance that a student is shorter than 4’ or taller than 6’?</a:t>
                </a:r>
              </a:p>
              <a:p>
                <a:pPr marL="6858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∞,4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6,∞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en-US" sz="1800" dirty="0"/>
                  <a:t>For each of your 5 continuous RV examples, provide examples of events.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98C217-F596-4357-AE28-8E985F11F9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473" y="558223"/>
                <a:ext cx="8832271" cy="3579849"/>
              </a:xfrm>
              <a:blipFill>
                <a:blip r:embed="rId2"/>
                <a:stretch>
                  <a:fillRect l="-759" t="-1022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56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6217-1C36-4AA4-8B00-1F71B808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547" y="12469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Instruments for calculating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0341" y="590021"/>
                <a:ext cx="8171768" cy="3579849"/>
              </a:xfrm>
            </p:spPr>
            <p:txBody>
              <a:bodyPr>
                <a:normAutofit/>
              </a:bodyPr>
              <a:lstStyle/>
              <a:p>
                <a:pPr marL="0" indent="0"/>
                <a:r>
                  <a:rPr lang="en-US" sz="2000" b="0" dirty="0"/>
                  <a:t>What is instrument for calculating probabilities for </a:t>
                </a:r>
                <a:r>
                  <a:rPr lang="en-US" sz="2000" dirty="0"/>
                  <a:t>discrete</a:t>
                </a:r>
                <a:r>
                  <a:rPr lang="en-US" sz="2000" b="0" dirty="0"/>
                  <a:t> RV’s?</a:t>
                </a:r>
              </a:p>
              <a:p>
                <a:r>
                  <a:rPr lang="en-US" sz="2000" b="0" dirty="0"/>
                  <a:t>To find the probability of an event,</a:t>
                </a:r>
              </a:p>
              <a:p>
                <a:r>
                  <a:rPr lang="en-US" sz="2000" b="0" dirty="0"/>
                  <a:t> 	sum the probabilities of each outcome in the event.</a:t>
                </a:r>
              </a:p>
              <a:p>
                <a:r>
                  <a:rPr lang="en-US" sz="2000" dirty="0"/>
                  <a:t>Example</a:t>
                </a:r>
                <a:r>
                  <a:rPr lang="en-US" sz="2000" b="0" dirty="0"/>
                  <a:t>: rolling 2 dice and summing.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2,3,…,12</m:t>
                        </m:r>
                      </m:e>
                    </m:d>
                  </m:oMath>
                </a14:m>
                <a:endParaRPr lang="en-US" sz="2000" b="0" dirty="0"/>
              </a:p>
              <a:p>
                <a:pPr marL="342900" lvl="1" indent="0">
                  <a:buNone/>
                </a:pPr>
                <a:r>
                  <a:rPr lang="en-US" sz="2000" dirty="0"/>
                  <a:t>Let event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&lt;6</m:t>
                        </m:r>
                      </m:e>
                    </m:d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pPr marL="342900" lvl="1" indent="0">
                  <a:buNone/>
                </a:pPr>
                <a:r>
                  <a:rPr lang="en-US" sz="2000" dirty="0"/>
                  <a:t>Exercise: find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0" indent="0"/>
                <a:r>
                  <a:rPr lang="en-US" sz="2000" b="0" dirty="0"/>
                  <a:t>For </a:t>
                </a:r>
                <a:r>
                  <a:rPr lang="en-US" sz="2000" dirty="0"/>
                  <a:t>continuous</a:t>
                </a:r>
                <a:r>
                  <a:rPr lang="en-US" sz="2000" b="0" dirty="0"/>
                  <a:t> RV’s:</a:t>
                </a:r>
              </a:p>
              <a:p>
                <a:r>
                  <a:rPr lang="en-US" sz="2000" b="0" dirty="0"/>
                  <a:t>	The instrument is a </a:t>
                </a:r>
                <a:r>
                  <a:rPr lang="en-US" sz="2000" dirty="0"/>
                  <a:t>density function</a:t>
                </a:r>
                <a:r>
                  <a:rPr lang="en-US" sz="2000" b="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341" y="590021"/>
                <a:ext cx="8171768" cy="3579849"/>
              </a:xfrm>
              <a:blipFill>
                <a:blip r:embed="rId2"/>
                <a:stretch>
                  <a:fillRect l="-746" t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0C426A-C0DB-47AC-AB42-E49B679C6ED8}"/>
                  </a:ext>
                </a:extLst>
              </p:cNvPr>
              <p:cNvSpPr txBox="1"/>
              <p:nvPr/>
            </p:nvSpPr>
            <p:spPr>
              <a:xfrm>
                <a:off x="4150811" y="2179890"/>
                <a:ext cx="15752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={2, 3, 4, 5}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0C426A-C0DB-47AC-AB42-E49B679C6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811" y="2179890"/>
                <a:ext cx="1575238" cy="400110"/>
              </a:xfrm>
              <a:prstGeom prst="rect">
                <a:avLst/>
              </a:prstGeom>
              <a:blipFill>
                <a:blip r:embed="rId3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72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6217-1C36-4AA4-8B00-1F71B808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-8313"/>
            <a:ext cx="7520940" cy="548640"/>
          </a:xfrm>
        </p:spPr>
        <p:txBody>
          <a:bodyPr>
            <a:normAutofit/>
          </a:bodyPr>
          <a:lstStyle/>
          <a:p>
            <a:r>
              <a:rPr lang="en-US" dirty="0"/>
              <a:t>What is a density function?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7818" y="823697"/>
                <a:ext cx="8707582" cy="2366312"/>
              </a:xfrm>
            </p:spPr>
            <p:txBody>
              <a:bodyPr>
                <a:normAutofit/>
              </a:bodyPr>
              <a:lstStyle/>
              <a:p>
                <a:pPr marL="0" indent="0"/>
                <a:r>
                  <a:rPr lang="en-US" sz="2000" dirty="0"/>
                  <a:t>A density function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0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dirty="0"/>
                  <a:t> is graphic view of the chance of getting near a particular outcome.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Its domain is the sample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b="0" dirty="0">
                        <a:latin typeface="SymbolPi" panose="02000500070000020004" pitchFamily="2" charset="0"/>
                      </a:rPr>
                      <m:t>Í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b="0" dirty="0"/>
                  <a:t>, i.e., a subset of the real #’s.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Its range is a subset of the </a:t>
                </a:r>
                <a:r>
                  <a:rPr lang="en-US" sz="2000" dirty="0"/>
                  <a:t>nonnegative</a:t>
                </a:r>
                <a:r>
                  <a:rPr lang="en-US" sz="2000" b="0" dirty="0"/>
                  <a:t> real numbers.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/>
                  <a:t>The total area under the curve is 1.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336480-43EF-440C-88D0-C7847D9965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7818" y="823697"/>
                <a:ext cx="8707582" cy="2366312"/>
              </a:xfrm>
              <a:blipFill>
                <a:blip r:embed="rId2"/>
                <a:stretch>
                  <a:fillRect l="-700" t="-1289" r="-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58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B06217-1C36-4AA4-8B00-1F71B808A9F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11530" y="47903"/>
                <a:ext cx="7520940" cy="54864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Density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examples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8B06217-1C36-4AA4-8B00-1F71B808A9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11530" y="47903"/>
                <a:ext cx="7520940" cy="548640"/>
              </a:xfrm>
              <a:blipFill>
                <a:blip r:embed="rId2"/>
                <a:stretch>
                  <a:fillRect l="-1621" t="-8889" b="-2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36480-43EF-440C-88D0-C7847D996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54869"/>
            <a:ext cx="3560006" cy="561572"/>
          </a:xfrm>
        </p:spPr>
        <p:txBody>
          <a:bodyPr/>
          <a:lstStyle/>
          <a:p>
            <a:pPr marL="0" indent="0"/>
            <a:r>
              <a:rPr lang="en-US" dirty="0"/>
              <a:t>Standard normal distribution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D1B4E9-3699-4211-B029-C907EE63D3F7}"/>
              </a:ext>
            </a:extLst>
          </p:cNvPr>
          <p:cNvSpPr txBox="1">
            <a:spLocks/>
          </p:cNvSpPr>
          <p:nvPr/>
        </p:nvSpPr>
        <p:spPr>
          <a:xfrm>
            <a:off x="4955344" y="854869"/>
            <a:ext cx="3928403" cy="561572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/>
              <a:t>“Standard” uniform distribution</a:t>
            </a:r>
          </a:p>
          <a:p>
            <a:endParaRPr lang="en-US" sz="2100" dirty="0"/>
          </a:p>
        </p:txBody>
      </p:sp>
      <p:pic>
        <p:nvPicPr>
          <p:cNvPr id="7172" name="Picture 4" descr="https://www.math.uh.edu/~charles/ess_prob_IV/unif_graph.gif">
            <a:extLst>
              <a:ext uri="{FF2B5EF4-FFF2-40B4-BE49-F238E27FC236}">
                <a16:creationId xmlns:a16="http://schemas.microsoft.com/office/drawing/2014/main" id="{909EB6D8-821E-44AC-8051-33F395284F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63" r="3046" b="3790"/>
          <a:stretch/>
        </p:blipFill>
        <p:spPr bwMode="auto">
          <a:xfrm>
            <a:off x="4659044" y="1240769"/>
            <a:ext cx="4099155" cy="238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jacqkrol.x10.mx/assets/images/normdist.gif">
            <a:extLst>
              <a:ext uri="{FF2B5EF4-FFF2-40B4-BE49-F238E27FC236}">
                <a16:creationId xmlns:a16="http://schemas.microsoft.com/office/drawing/2014/main" id="{3BED444A-CB51-4618-8AEB-A79E1C9A2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" t="8369" r="3066" b="2649"/>
          <a:stretch/>
        </p:blipFill>
        <p:spPr bwMode="auto">
          <a:xfrm>
            <a:off x="139488" y="1190167"/>
            <a:ext cx="4538330" cy="248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43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1694-699A-4157-B8CB-8128BEB1B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r>
              <a:rPr lang="en-US" dirty="0"/>
              <a:t>How to find a continuous 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ED7B1-F311-4FBA-ACFB-2DA52E677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59" y="784943"/>
            <a:ext cx="8223069" cy="3579849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000" dirty="0"/>
              <a:t>Graph the density function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dirty="0"/>
              <a:t>Mark the event on the x-axis (an interval or union of intervals)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dirty="0"/>
              <a:t>Draw vertical lines to mark the boundaries of the event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dirty="0"/>
              <a:t>Shade under the curve within these lines above the event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dirty="0"/>
              <a:t>Find area of your shaded region.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dirty="0"/>
              <a:t>Label the probability on graph.</a:t>
            </a:r>
          </a:p>
        </p:txBody>
      </p:sp>
    </p:spTree>
    <p:extLst>
      <p:ext uri="{BB962C8B-B14F-4D97-AF65-F5344CB8AC3E}">
        <p14:creationId xmlns:p14="http://schemas.microsoft.com/office/powerpoint/2010/main" val="54405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1694-699A-4157-B8CB-8128BEB1B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44" y="0"/>
            <a:ext cx="8017328" cy="680389"/>
          </a:xfrm>
        </p:spPr>
        <p:txBody>
          <a:bodyPr/>
          <a:lstStyle/>
          <a:p>
            <a:r>
              <a:rPr lang="en-US" dirty="0"/>
              <a:t>Example of probability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0ED7B1-F311-4FBA-ACFB-2DA52E6779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6827" y="714198"/>
                <a:ext cx="5285513" cy="2508973"/>
              </a:xfrm>
            </p:spPr>
            <p:txBody>
              <a:bodyPr>
                <a:noAutofit/>
              </a:bodyPr>
              <a:lstStyle/>
              <a:p>
                <a:pPr marL="385763" indent="-385763">
                  <a:buFont typeface="+mj-lt"/>
                  <a:buAutoNum type="arabicPeriod"/>
                </a:pPr>
                <a:r>
                  <a:rPr lang="en-US" sz="1800" dirty="0"/>
                  <a:t>Graph the density function: </a:t>
                </a:r>
                <a:r>
                  <a:rPr lang="en-US" sz="1800" dirty="0" err="1"/>
                  <a:t>std</a:t>
                </a:r>
                <a:r>
                  <a:rPr lang="en-US" sz="1800" dirty="0"/>
                  <a:t> </a:t>
                </a:r>
                <a:r>
                  <a:rPr lang="en-US" sz="1800" dirty="0" err="1"/>
                  <a:t>unif</a:t>
                </a:r>
                <a:endParaRPr lang="en-US" sz="1800" dirty="0"/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sz="1800" dirty="0"/>
                  <a:t>Mark event on x-axis,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:0.2≤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≤0.6}</m:t>
                    </m:r>
                  </m:oMath>
                </a14:m>
                <a:endParaRPr lang="en-US" sz="1800" dirty="0"/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sz="1800" dirty="0"/>
                  <a:t>Draw vertical lines to mark boundaries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sz="1800" dirty="0"/>
                  <a:t>Shade under curve within these lines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sz="1800" dirty="0"/>
                  <a:t>Find area of your shaded region: </a:t>
                </a:r>
              </a:p>
              <a:p>
                <a:pPr marL="0" indent="0"/>
                <a:r>
                  <a:rPr lang="en-US" sz="1800" dirty="0"/>
                  <a:t>	A = </a:t>
                </a:r>
                <a:r>
                  <a:rPr lang="en-US" sz="1800" dirty="0">
                    <a:latin typeface="Brush Script MT" panose="03060802040406070304" pitchFamily="66" charset="0"/>
                  </a:rPr>
                  <a:t>l </a:t>
                </a:r>
                <a:r>
                  <a:rPr lang="en-US" sz="1800" dirty="0">
                    <a:sym typeface="Symbol" panose="05050102010706020507" pitchFamily="18" charset="2"/>
                  </a:rPr>
                  <a:t> </a:t>
                </a:r>
                <a:r>
                  <a:rPr lang="en-US" sz="1800" dirty="0"/>
                  <a:t>w = 1 </a:t>
                </a:r>
                <a:r>
                  <a:rPr lang="en-US" sz="1800" dirty="0">
                    <a:sym typeface="Symbol" panose="05050102010706020507" pitchFamily="18" charset="2"/>
                  </a:rPr>
                  <a:t> (0.6  0.2) = 0.4</a:t>
                </a:r>
                <a:endParaRPr lang="en-US" sz="1800" dirty="0"/>
              </a:p>
              <a:p>
                <a:pPr marL="0" indent="0"/>
                <a:r>
                  <a:rPr lang="en-US" sz="1800" dirty="0"/>
                  <a:t>6.    Label the probability on graph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0ED7B1-F311-4FBA-ACFB-2DA52E6779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827" y="714198"/>
                <a:ext cx="5285513" cy="2508973"/>
              </a:xfrm>
              <a:blipFill>
                <a:blip r:embed="rId2"/>
                <a:stretch>
                  <a:fillRect l="-1038" t="-1214" b="-8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https://www.math.uh.edu/~charles/ess_prob_IV/unif_graph.gif">
            <a:extLst>
              <a:ext uri="{FF2B5EF4-FFF2-40B4-BE49-F238E27FC236}">
                <a16:creationId xmlns:a16="http://schemas.microsoft.com/office/drawing/2014/main" id="{34A3AB67-FBFE-4594-952A-6D09F1B6CC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63" r="3046" b="3790"/>
          <a:stretch/>
        </p:blipFill>
        <p:spPr bwMode="auto">
          <a:xfrm>
            <a:off x="5025954" y="1684987"/>
            <a:ext cx="3541103" cy="205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A75A8F-8F9E-4E12-8B47-E5E6A68D8656}"/>
              </a:ext>
            </a:extLst>
          </p:cNvPr>
          <p:cNvCxnSpPr/>
          <p:nvPr/>
        </p:nvCxnSpPr>
        <p:spPr>
          <a:xfrm>
            <a:off x="6406127" y="3386042"/>
            <a:ext cx="770206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3E9802-A948-4417-8C9F-65FE3B1798B9}"/>
              </a:ext>
            </a:extLst>
          </p:cNvPr>
          <p:cNvCxnSpPr/>
          <p:nvPr/>
        </p:nvCxnSpPr>
        <p:spPr>
          <a:xfrm>
            <a:off x="6406126" y="1835079"/>
            <a:ext cx="0" cy="15509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1830B1-FCF4-4C61-AD11-04397EF82916}"/>
              </a:ext>
            </a:extLst>
          </p:cNvPr>
          <p:cNvCxnSpPr/>
          <p:nvPr/>
        </p:nvCxnSpPr>
        <p:spPr>
          <a:xfrm>
            <a:off x="7173034" y="1835079"/>
            <a:ext cx="0" cy="15509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655622-0CD8-4651-A2D9-366DB59DC169}"/>
              </a:ext>
            </a:extLst>
          </p:cNvPr>
          <p:cNvCxnSpPr/>
          <p:nvPr/>
        </p:nvCxnSpPr>
        <p:spPr>
          <a:xfrm flipH="1">
            <a:off x="6406126" y="1835080"/>
            <a:ext cx="254759" cy="337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9F359C-A7C4-41EF-AF91-23662FE7D1A3}"/>
              </a:ext>
            </a:extLst>
          </p:cNvPr>
          <p:cNvCxnSpPr/>
          <p:nvPr/>
        </p:nvCxnSpPr>
        <p:spPr>
          <a:xfrm flipH="1">
            <a:off x="6406126" y="1835079"/>
            <a:ext cx="465774" cy="643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FE3BE4-8869-4CD5-B0E2-4E973B9A4655}"/>
              </a:ext>
            </a:extLst>
          </p:cNvPr>
          <p:cNvCxnSpPr/>
          <p:nvPr/>
        </p:nvCxnSpPr>
        <p:spPr>
          <a:xfrm flipH="1">
            <a:off x="6402829" y="1841957"/>
            <a:ext cx="675691" cy="882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097747-D23B-4841-99CF-03DD0CC82BAE}"/>
              </a:ext>
            </a:extLst>
          </p:cNvPr>
          <p:cNvCxnSpPr>
            <a:cxnSpLocks/>
          </p:cNvCxnSpPr>
          <p:nvPr/>
        </p:nvCxnSpPr>
        <p:spPr>
          <a:xfrm flipH="1">
            <a:off x="6402829" y="1990332"/>
            <a:ext cx="770205" cy="1016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60C261-FDE5-4199-A562-C93CB31D5F57}"/>
              </a:ext>
            </a:extLst>
          </p:cNvPr>
          <p:cNvCxnSpPr>
            <a:cxnSpLocks/>
          </p:cNvCxnSpPr>
          <p:nvPr/>
        </p:nvCxnSpPr>
        <p:spPr>
          <a:xfrm flipH="1">
            <a:off x="6399531" y="2283248"/>
            <a:ext cx="770205" cy="1016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58931BB-45C4-4E67-BD8F-77DC676DC3D7}"/>
              </a:ext>
            </a:extLst>
          </p:cNvPr>
          <p:cNvCxnSpPr/>
          <p:nvPr/>
        </p:nvCxnSpPr>
        <p:spPr>
          <a:xfrm flipH="1">
            <a:off x="6516683" y="2483819"/>
            <a:ext cx="675691" cy="882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222398-0BA5-423C-80D6-54C3E24E2475}"/>
              </a:ext>
            </a:extLst>
          </p:cNvPr>
          <p:cNvCxnSpPr/>
          <p:nvPr/>
        </p:nvCxnSpPr>
        <p:spPr>
          <a:xfrm flipH="1">
            <a:off x="6710557" y="2724541"/>
            <a:ext cx="465774" cy="643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536FB2-2E8B-44D8-BDC9-40410AADD4A9}"/>
              </a:ext>
            </a:extLst>
          </p:cNvPr>
          <p:cNvCxnSpPr/>
          <p:nvPr/>
        </p:nvCxnSpPr>
        <p:spPr>
          <a:xfrm flipH="1">
            <a:off x="6921573" y="3046682"/>
            <a:ext cx="254759" cy="337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0EE2824-6D38-4A33-BAC6-2DAB20433DDA}"/>
              </a:ext>
            </a:extLst>
          </p:cNvPr>
          <p:cNvCxnSpPr/>
          <p:nvPr/>
        </p:nvCxnSpPr>
        <p:spPr>
          <a:xfrm flipV="1">
            <a:off x="5764070" y="3006641"/>
            <a:ext cx="976604" cy="95969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26616E6-D80B-49F8-BC03-8A555A96C62A}"/>
                  </a:ext>
                </a:extLst>
              </p:cNvPr>
              <p:cNvSpPr txBox="1"/>
              <p:nvPr/>
            </p:nvSpPr>
            <p:spPr>
              <a:xfrm>
                <a:off x="4179905" y="3995438"/>
                <a:ext cx="452854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dirty="0"/>
                  <a:t>P(A)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0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1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≤0.6)</m:t>
                    </m:r>
                  </m:oMath>
                </a14:m>
                <a:r>
                  <a:rPr lang="en-US" sz="2100" dirty="0"/>
                  <a:t> = 0.4 = 40%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26616E6-D80B-49F8-BC03-8A555A96C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905" y="3995438"/>
                <a:ext cx="4528547" cy="415498"/>
              </a:xfrm>
              <a:prstGeom prst="rect">
                <a:avLst/>
              </a:prstGeom>
              <a:blipFill>
                <a:blip r:embed="rId4"/>
                <a:stretch>
                  <a:fillRect l="-1615" t="-8696" r="-538" b="-27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68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2522</TotalTime>
  <Words>1033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Brush Script MT</vt:lpstr>
      <vt:lpstr>Calibri</vt:lpstr>
      <vt:lpstr>Cambria Math</vt:lpstr>
      <vt:lpstr>Century Gothic</vt:lpstr>
      <vt:lpstr>Glypha</vt:lpstr>
      <vt:lpstr>Glypha-Bold</vt:lpstr>
      <vt:lpstr>Symbol</vt:lpstr>
      <vt:lpstr>SymbolPi</vt:lpstr>
      <vt:lpstr>Times New Roman</vt:lpstr>
      <vt:lpstr>Tunga</vt:lpstr>
      <vt:lpstr>Wingdings</vt:lpstr>
      <vt:lpstr>Default Theme</vt:lpstr>
      <vt:lpstr>MAT 1372 Statistics with probability</vt:lpstr>
      <vt:lpstr>Review of Random variables</vt:lpstr>
      <vt:lpstr>Continuous RV’s</vt:lpstr>
      <vt:lpstr>outcomes and events</vt:lpstr>
      <vt:lpstr>Instruments for calculating probability</vt:lpstr>
      <vt:lpstr>What is a density function?</vt:lpstr>
      <vt:lpstr>Density function f(x) examples</vt:lpstr>
      <vt:lpstr>How to find a continuous probability</vt:lpstr>
      <vt:lpstr>Example of probability calculation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79</cp:revision>
  <cp:lastPrinted>2017-02-28T22:43:32Z</cp:lastPrinted>
  <dcterms:created xsi:type="dcterms:W3CDTF">2017-02-25T23:17:17Z</dcterms:created>
  <dcterms:modified xsi:type="dcterms:W3CDTF">2018-10-30T14:53:07Z</dcterms:modified>
</cp:coreProperties>
</file>