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1" r:id="rId7"/>
    <p:sldId id="263" r:id="rId8"/>
    <p:sldId id="264" r:id="rId9"/>
    <p:sldId id="265" r:id="rId10"/>
    <p:sldId id="266" r:id="rId11"/>
    <p:sldId id="267" r:id="rId12"/>
    <p:sldId id="271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6" d="100"/>
          <a:sy n="86" d="100"/>
        </p:scale>
        <p:origin x="27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065BE-0657-4A47-90AD-C21C55E16B19}" type="datetime4">
              <a:rPr lang="en-US" smtClean="0"/>
              <a:pPr/>
              <a:t>October 18,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3AA4-67BE-44F7-809A-3582401494AF}" type="datetime4">
              <a:rPr lang="en-US" smtClean="0"/>
              <a:pPr/>
              <a:t>October 18,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72EEB-1769-4776-AD69-E7C1260563EB}" type="datetime4">
              <a:rPr lang="en-US" smtClean="0"/>
              <a:pPr/>
              <a:t>October 18,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BB8AF-C16A-4836-A92D-61834B5F0BA5}" type="datetime4">
              <a:rPr lang="en-US" smtClean="0"/>
              <a:pPr/>
              <a:t>October 18,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D2193-4505-4A75-99BB-880C6989A757}" type="datetime4">
              <a:rPr lang="en-US" smtClean="0"/>
              <a:pPr/>
              <a:t>October 18,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A18F4-33C3-445B-924C-31108C51719C}" type="datetime4">
              <a:rPr lang="en-US" smtClean="0"/>
              <a:pPr/>
              <a:t>October 18,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7543A-E259-478F-9E0D-57BA40E442B7}" type="datetime4">
              <a:rPr lang="en-US" smtClean="0"/>
              <a:pPr/>
              <a:t>October 18, 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B012D-77A1-44B0-BB26-329BA1EE55C9}" type="datetime4">
              <a:rPr lang="en-US" smtClean="0"/>
              <a:pPr/>
              <a:t>October 18, 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7499E-3031-413E-B01E-B94970708CAA}" type="datetime4">
              <a:rPr lang="en-US" smtClean="0"/>
              <a:pPr/>
              <a:t>October 18, 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EAB0C-2220-4D0E-A0DD-DB7FA0F742F4}" type="datetime4">
              <a:rPr lang="en-US" smtClean="0"/>
              <a:pPr/>
              <a:t>October 18,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16D63-31BF-4B94-B6C5-E20B2C63F515}" type="datetime4">
              <a:rPr lang="en-US" smtClean="0"/>
              <a:pPr/>
              <a:t>October 18,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2B1B13E-D5AF-485E-81A1-82A140076526}" type="datetime4">
              <a:rPr lang="en-US" smtClean="0"/>
              <a:pPr/>
              <a:t>October 18, 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5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799988" y="1684603"/>
            <a:ext cx="5788246" cy="1204306"/>
          </a:xfrm>
        </p:spPr>
        <p:txBody>
          <a:bodyPr/>
          <a:lstStyle/>
          <a:p>
            <a:r>
              <a:rPr lang="en-US" dirty="0"/>
              <a:t>MAT 1372</a:t>
            </a:r>
            <a:br>
              <a:rPr lang="en-US" dirty="0"/>
            </a:br>
            <a:r>
              <a:rPr lang="en-US" dirty="0"/>
              <a:t>Statistics with probability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600" dirty="0"/>
              <a:t>5.5 Binomial Distribution</a:t>
            </a:r>
          </a:p>
        </p:txBody>
      </p:sp>
    </p:spTree>
    <p:extLst>
      <p:ext uri="{BB962C8B-B14F-4D97-AF65-F5344CB8AC3E}">
        <p14:creationId xmlns:p14="http://schemas.microsoft.com/office/powerpoint/2010/main" val="265292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3D51F75-6E74-4247-9045-89947C9EE048}"/>
              </a:ext>
            </a:extLst>
          </p:cNvPr>
          <p:cNvPicPr/>
          <p:nvPr/>
        </p:nvPicPr>
        <p:blipFill rotWithShape="1">
          <a:blip r:embed="rId2" cstate="print"/>
          <a:srcRect t="63897"/>
          <a:stretch/>
        </p:blipFill>
        <p:spPr bwMode="auto">
          <a:xfrm>
            <a:off x="78059" y="0"/>
            <a:ext cx="8715375" cy="450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154149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AAC97CC-97E1-461C-90B6-7312CC9DA3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6385" y="30279"/>
            <a:ext cx="8629650" cy="994172"/>
          </a:xfrm>
        </p:spPr>
        <p:txBody>
          <a:bodyPr>
            <a:normAutofit/>
          </a:bodyPr>
          <a:lstStyle/>
          <a:p>
            <a:r>
              <a:rPr lang="en-US" b="1" dirty="0"/>
              <a:t>5.5.1 Expected Value and Variance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5243FB9-602D-4B90-A8ED-DC3267C93F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7860" y="1024451"/>
            <a:ext cx="7886700" cy="3263504"/>
          </a:xfrm>
        </p:spPr>
        <p:txBody>
          <a:bodyPr/>
          <a:lstStyle/>
          <a:p>
            <a:pPr marL="0" indent="0"/>
            <a:r>
              <a:rPr lang="en-US" dirty="0"/>
              <a:t>Exercise: </a:t>
            </a:r>
          </a:p>
          <a:p>
            <a:pPr marL="0" indent="0"/>
            <a:r>
              <a:rPr lang="en-US" dirty="0"/>
              <a:t> a) Calculate expected value and variance of one trial. </a:t>
            </a:r>
          </a:p>
          <a:p>
            <a:pPr marL="0" indent="0"/>
            <a:r>
              <a:rPr lang="en-US" dirty="0"/>
              <a:t>	To find Variance, use</a:t>
            </a:r>
          </a:p>
          <a:p>
            <a:pPr marL="0" indent="0" algn="ctr"/>
            <a:r>
              <a:rPr lang="en-US" dirty="0"/>
              <a:t>b) Use Expectation property E[X+Y]=E[X]+E[Y] iterated n times to show: </a:t>
            </a:r>
            <a:r>
              <a:rPr lang="en-US" b="1" dirty="0"/>
              <a:t>expectation </a:t>
            </a:r>
            <a:r>
              <a:rPr lang="en-US" dirty="0"/>
              <a:t>for</a:t>
            </a:r>
            <a:r>
              <a:rPr lang="en-US" b="1" dirty="0"/>
              <a:t> n trials </a:t>
            </a:r>
            <a:r>
              <a:rPr lang="en-US" dirty="0"/>
              <a:t>is</a:t>
            </a:r>
            <a:r>
              <a:rPr lang="en-US" b="1" dirty="0"/>
              <a:t> np</a:t>
            </a:r>
            <a:endParaRPr lang="en-US" dirty="0"/>
          </a:p>
          <a:p>
            <a:pPr marL="347663" indent="-347663"/>
            <a:r>
              <a:rPr lang="en-US" dirty="0"/>
              <a:t> c) Similarly, use Variance property V[X+Y]=V[X]+V[Y] valid only for the     sum of independent random variables iterated n times to show:</a:t>
            </a:r>
          </a:p>
          <a:p>
            <a:pPr marL="0" indent="0" algn="ctr"/>
            <a:r>
              <a:rPr lang="en-US" b="1" dirty="0"/>
              <a:t>variance </a:t>
            </a:r>
            <a:r>
              <a:rPr lang="en-US" dirty="0"/>
              <a:t>for</a:t>
            </a:r>
            <a:r>
              <a:rPr lang="en-US" b="1" dirty="0"/>
              <a:t> n trials </a:t>
            </a:r>
            <a:r>
              <a:rPr lang="en-US" dirty="0"/>
              <a:t>is</a:t>
            </a:r>
            <a:r>
              <a:rPr lang="en-US" b="1" dirty="0"/>
              <a:t> np(1 </a:t>
            </a:r>
            <a:r>
              <a:rPr lang="en-US" b="1" dirty="0">
                <a:sym typeface="Symbol" panose="05050102010706020507" pitchFamily="18" charset="2"/>
              </a:rPr>
              <a:t> </a:t>
            </a:r>
            <a:r>
              <a:rPr lang="en-US" b="1" dirty="0"/>
              <a:t>p)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536596E-CE48-4038-BB6E-A8A9536F251B}"/>
              </a:ext>
            </a:extLst>
          </p:cNvPr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70290" y="1647008"/>
            <a:ext cx="1381840" cy="399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92021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AAC97CC-97E1-461C-90B6-7312CC9DA3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7175" y="922377"/>
            <a:ext cx="8629650" cy="994172"/>
          </a:xfrm>
        </p:spPr>
        <p:txBody>
          <a:bodyPr>
            <a:normAutofit/>
          </a:bodyPr>
          <a:lstStyle/>
          <a:p>
            <a:r>
              <a:rPr lang="en-US" b="1" dirty="0"/>
              <a:t>Expected Value, Variance and Standard Deviation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id="{65243FB9-602D-4B90-A8ED-DC3267C93F9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28650" y="1916548"/>
                <a:ext cx="8112394" cy="3263504"/>
              </a:xfrm>
            </p:spPr>
            <p:txBody>
              <a:bodyPr>
                <a:normAutofit/>
              </a:bodyPr>
              <a:lstStyle/>
              <a:p>
                <a:pPr marL="0" indent="0"/>
                <a:r>
                  <a:rPr lang="en-US" dirty="0"/>
                  <a:t>For binomial random variable X with chance of success = </a:t>
                </a:r>
                <a:r>
                  <a:rPr lang="en-US" i="1" dirty="0"/>
                  <a:t>p</a:t>
                </a:r>
                <a:r>
                  <a:rPr lang="en-US" dirty="0"/>
                  <a:t>  &amp; # trials = </a:t>
                </a:r>
                <a:r>
                  <a:rPr lang="en-US" i="1" dirty="0"/>
                  <a:t>n</a:t>
                </a:r>
              </a:p>
              <a:p>
                <a:pPr marL="0" indent="0" algn="ctr"/>
                <a:r>
                  <a:rPr lang="en-US" dirty="0">
                    <a:sym typeface="Symbol" panose="05050102010706020507" pitchFamily="18" charset="2"/>
                  </a:rPr>
                  <a:t> = </a:t>
                </a:r>
                <a:r>
                  <a:rPr lang="en-US" dirty="0"/>
                  <a:t>E[X] = </a:t>
                </a:r>
                <a:r>
                  <a:rPr lang="en-US" i="1" dirty="0"/>
                  <a:t>np</a:t>
                </a:r>
              </a:p>
              <a:p>
                <a:pPr marL="0" indent="0" algn="ctr"/>
                <a:r>
                  <a:rPr lang="en-US" dirty="0"/>
                  <a:t>V[X] = </a:t>
                </a:r>
                <a:r>
                  <a:rPr lang="en-US" i="1" dirty="0"/>
                  <a:t>np</a:t>
                </a:r>
                <a:r>
                  <a:rPr lang="en-US" dirty="0"/>
                  <a:t>(1 </a:t>
                </a:r>
                <a:r>
                  <a:rPr lang="en-US" dirty="0">
                    <a:sym typeface="Symbol" panose="05050102010706020507" pitchFamily="18" charset="2"/>
                  </a:rPr>
                  <a:t> </a:t>
                </a:r>
                <a:r>
                  <a:rPr lang="en-US" i="1" dirty="0"/>
                  <a:t>p</a:t>
                </a:r>
                <a:r>
                  <a:rPr lang="en-US" dirty="0"/>
                  <a:t>)</a:t>
                </a:r>
              </a:p>
              <a:p>
                <a:pPr algn="ctr">
                  <a:buFont typeface="Symbol" panose="05050102010706020507" pitchFamily="18" charset="2"/>
                  <a:buChar char="s"/>
                </a:pPr>
                <a:r>
                  <a:rPr lang="en-US" dirty="0">
                    <a:sym typeface="Symbol" panose="05050102010706020507" pitchFamily="18" charset="2"/>
                  </a:rPr>
                  <a:t>= </a:t>
                </a:r>
                <a:r>
                  <a:rPr lang="en-US" dirty="0"/>
                  <a:t>SD[X]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𝑛𝑝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(1−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rad>
                  </m:oMath>
                </a14:m>
                <a:endParaRPr lang="en-US" b="0" dirty="0"/>
              </a:p>
              <a:p>
                <a:pPr marL="0" indent="0"/>
                <a:r>
                  <a:rPr lang="en-US" dirty="0"/>
                  <a:t>Example: if n = 10 and p = 0.3</a:t>
                </a:r>
              </a:p>
              <a:p>
                <a:pPr algn="ctr">
                  <a:buFont typeface="Symbol" panose="05050102010706020507" pitchFamily="18" charset="2"/>
                  <a:buChar char="m"/>
                </a:pPr>
                <a:r>
                  <a:rPr lang="en-US" dirty="0">
                    <a:sym typeface="Symbol" panose="05050102010706020507" pitchFamily="18" charset="2"/>
                  </a:rPr>
                  <a:t>= 10(0.3) = 3</a:t>
                </a:r>
              </a:p>
              <a:p>
                <a:pPr marL="0" indent="0" algn="ctr"/>
                <a:r>
                  <a:rPr lang="en-US" dirty="0">
                    <a:sym typeface="Symbol" panose="05050102010706020507" pitchFamily="18" charset="2"/>
                  </a:rPr>
                  <a:t>and</a:t>
                </a:r>
              </a:p>
              <a:p>
                <a:pPr marL="0" indent="0" algn="ctr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σ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𝑛𝑝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(1−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ra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0.7</m:t>
                            </m:r>
                          </m:e>
                        </m:d>
                      </m:e>
                    </m:ra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2.1</m:t>
                        </m:r>
                      </m:e>
                    </m:rad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1.45</m:t>
                    </m:r>
                  </m:oMath>
                </a14:m>
                <a:endParaRPr lang="en-US" dirty="0"/>
              </a:p>
              <a:p>
                <a:pPr marL="0" indent="0"/>
                <a:endParaRPr lang="en-US" dirty="0"/>
              </a:p>
            </p:txBody>
          </p:sp>
        </mc:Choice>
        <mc:Fallback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id="{65243FB9-602D-4B90-A8ED-DC3267C93F9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50" y="1916548"/>
                <a:ext cx="8112394" cy="3263504"/>
              </a:xfrm>
              <a:blipFill>
                <a:blip r:embed="rId2"/>
                <a:stretch>
                  <a:fillRect l="-376" t="-5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59153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BD52BFD-8A42-41A5-A469-3780E31F4429}"/>
              </a:ext>
            </a:extLst>
          </p:cNvPr>
          <p:cNvSpPr/>
          <p:nvPr/>
        </p:nvSpPr>
        <p:spPr>
          <a:xfrm>
            <a:off x="601394" y="278414"/>
            <a:ext cx="8102991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F38000"/>
                </a:solidFill>
                <a:latin typeface="Glypha-Bold"/>
                <a:ea typeface="Calibri" panose="020F0502020204030204" pitchFamily="34" charset="0"/>
                <a:cs typeface="Glypha-Bold"/>
              </a:rPr>
              <a:t>Problem 5.5.6. </a:t>
            </a:r>
            <a:r>
              <a:rPr lang="en-US" sz="24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Each ball bearing produced is independently defective with probability</a:t>
            </a:r>
            <a:r>
              <a:rPr lang="en-US" sz="3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0.05. If sample of 5 is inspected, find probability that</a:t>
            </a:r>
            <a:endParaRPr lang="en-US" sz="3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400" b="1" dirty="0">
                <a:solidFill>
                  <a:srgbClr val="F38000"/>
                </a:solidFill>
                <a:latin typeface="Glypha-Bold"/>
                <a:ea typeface="Calibri" panose="020F0502020204030204" pitchFamily="34" charset="0"/>
                <a:cs typeface="Glypha-Bold"/>
              </a:rPr>
              <a:t>(a) </a:t>
            </a:r>
            <a:r>
              <a:rPr lang="en-US" sz="24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None are defective.</a:t>
            </a:r>
            <a:endParaRPr lang="en-US" sz="3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400" b="1" dirty="0">
                <a:solidFill>
                  <a:srgbClr val="F38000"/>
                </a:solidFill>
                <a:latin typeface="Glypha-Bold"/>
                <a:ea typeface="Calibri" panose="020F0502020204030204" pitchFamily="34" charset="0"/>
                <a:cs typeface="Glypha-Bold"/>
              </a:rPr>
              <a:t>(b) </a:t>
            </a:r>
            <a:r>
              <a:rPr lang="en-US" sz="24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Two or more are defective.</a:t>
            </a:r>
            <a:endParaRPr lang="en-US" sz="3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65258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E6B888F-5350-4A9A-8720-5BAE27CEABF3}"/>
              </a:ext>
            </a:extLst>
          </p:cNvPr>
          <p:cNvSpPr/>
          <p:nvPr/>
        </p:nvSpPr>
        <p:spPr>
          <a:xfrm>
            <a:off x="284870" y="268122"/>
            <a:ext cx="8574259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F38000"/>
                </a:solidFill>
                <a:latin typeface="Glypha-Bold"/>
                <a:ea typeface="Calibri" panose="020F0502020204030204" pitchFamily="34" charset="0"/>
                <a:cs typeface="Glypha-Bold"/>
              </a:rPr>
              <a:t>Problem 5.5.7. </a:t>
            </a:r>
            <a:r>
              <a:rPr lang="en-US" sz="24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You attend 6 hockey games. If each game independently</a:t>
            </a:r>
            <a:r>
              <a:rPr lang="en-US" sz="3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goes overtime with probability 0.10, find probability that</a:t>
            </a:r>
            <a:endParaRPr lang="en-US" sz="3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400" b="1" dirty="0">
                <a:solidFill>
                  <a:srgbClr val="F38000"/>
                </a:solidFill>
                <a:latin typeface="Glypha-Bold"/>
                <a:ea typeface="Calibri" panose="020F0502020204030204" pitchFamily="34" charset="0"/>
                <a:cs typeface="Glypha-Bold"/>
              </a:rPr>
              <a:t>(a) </a:t>
            </a:r>
            <a:r>
              <a:rPr lang="en-US" sz="24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At least 1 of the games will go into overtime.</a:t>
            </a:r>
            <a:endParaRPr lang="en-US" sz="3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400" b="1" dirty="0">
                <a:solidFill>
                  <a:srgbClr val="F38000"/>
                </a:solidFill>
                <a:latin typeface="Glypha-Bold"/>
                <a:ea typeface="Calibri" panose="020F0502020204030204" pitchFamily="34" charset="0"/>
                <a:cs typeface="Glypha-Bold"/>
              </a:rPr>
              <a:t>(b) </a:t>
            </a:r>
            <a:r>
              <a:rPr lang="en-US" sz="24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At most 1 of the games will go into overtime.</a:t>
            </a:r>
            <a:endParaRPr lang="en-US" sz="3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4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 </a:t>
            </a:r>
            <a:endParaRPr lang="en-US" sz="3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625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55C02C3-0DDA-4723-9AFF-295594D4753C}"/>
              </a:ext>
            </a:extLst>
          </p:cNvPr>
          <p:cNvSpPr/>
          <p:nvPr/>
        </p:nvSpPr>
        <p:spPr>
          <a:xfrm>
            <a:off x="171450" y="1156640"/>
            <a:ext cx="82296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F38000"/>
                </a:solidFill>
                <a:latin typeface="Glypha-Bold"/>
                <a:ea typeface="Calibri" panose="020F0502020204030204" pitchFamily="34" charset="0"/>
                <a:cs typeface="Glypha-Bold"/>
              </a:rPr>
              <a:t>17. </a:t>
            </a:r>
            <a:r>
              <a:rPr lang="en-US" sz="24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A fair die is to be rolled 20 times.</a:t>
            </a:r>
          </a:p>
          <a:p>
            <a:r>
              <a:rPr lang="en-US" sz="24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Find the expected value and standard deviation of the #</a:t>
            </a:r>
            <a:r>
              <a:rPr lang="en-US" sz="3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of times</a:t>
            </a:r>
            <a:endParaRPr lang="en-US" sz="3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400" b="1" dirty="0">
                <a:solidFill>
                  <a:srgbClr val="F38000"/>
                </a:solidFill>
                <a:latin typeface="Glypha-Bold"/>
                <a:ea typeface="Calibri" panose="020F0502020204030204" pitchFamily="34" charset="0"/>
                <a:cs typeface="Glypha-Bold"/>
              </a:rPr>
              <a:t>(a) </a:t>
            </a:r>
            <a:r>
              <a:rPr lang="en-US" sz="24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6 appears</a:t>
            </a:r>
          </a:p>
          <a:p>
            <a:r>
              <a:rPr lang="en-US" sz="2400" b="1" dirty="0">
                <a:solidFill>
                  <a:srgbClr val="F38000"/>
                </a:solidFill>
                <a:latin typeface="Glypha-Bold"/>
                <a:ea typeface="Calibri" panose="020F0502020204030204" pitchFamily="34" charset="0"/>
                <a:cs typeface="Glypha-Bold"/>
              </a:rPr>
              <a:t>(b) </a:t>
            </a:r>
            <a:r>
              <a:rPr lang="en-US" sz="24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5 or 6 appears.</a:t>
            </a:r>
          </a:p>
        </p:txBody>
      </p:sp>
    </p:spTree>
    <p:extLst>
      <p:ext uri="{BB962C8B-B14F-4D97-AF65-F5344CB8AC3E}">
        <p14:creationId xmlns:p14="http://schemas.microsoft.com/office/powerpoint/2010/main" val="8915204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72DF95-E935-4A84-87AA-3297929475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4048"/>
            <a:ext cx="7886700" cy="994172"/>
          </a:xfrm>
        </p:spPr>
        <p:txBody>
          <a:bodyPr/>
          <a:lstStyle/>
          <a:p>
            <a:r>
              <a:rPr lang="en-US" dirty="0"/>
              <a:t>Binomial Random Variable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105414A-546B-47AA-943C-3ECF46C38E3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03420" y="962767"/>
                <a:ext cx="8261077" cy="3853412"/>
              </a:xfrm>
            </p:spPr>
            <p:txBody>
              <a:bodyPr>
                <a:normAutofit/>
              </a:bodyPr>
              <a:lstStyle/>
              <a:p>
                <a:pPr marL="0" indent="0"/>
                <a:r>
                  <a:rPr lang="en-US" sz="1800" dirty="0"/>
                  <a:t>Consider an experiment Y with only 2 outcomes:</a:t>
                </a:r>
              </a:p>
              <a:p>
                <a:r>
                  <a:rPr lang="en-US" sz="1800" dirty="0"/>
                  <a:t> “success” or 1</a:t>
                </a:r>
              </a:p>
              <a:p>
                <a:r>
                  <a:rPr lang="en-US" sz="1800" dirty="0"/>
                  <a:t> “failure” or 0</a:t>
                </a:r>
              </a:p>
              <a:p>
                <a:pPr marL="0" indent="0"/>
                <a:r>
                  <a:rPr lang="en-US" sz="1800" dirty="0"/>
                  <a:t>Probabilities are given by table:</a:t>
                </a:r>
                <a:endParaRPr lang="en-US" sz="1800" b="1" dirty="0"/>
              </a:p>
              <a:p>
                <a:pPr marL="0" indent="0"/>
                <a:endParaRPr lang="en-US" sz="1800" b="1" dirty="0"/>
              </a:p>
              <a:p>
                <a:pPr marL="0" indent="0"/>
                <a:r>
                  <a:rPr lang="en-US" sz="1800" dirty="0"/>
                  <a:t>Repeat Y a fixed # n times.</a:t>
                </a:r>
              </a:p>
              <a:p>
                <a:pPr marL="0" indent="0"/>
                <a:r>
                  <a:rPr lang="en-US" sz="1800" dirty="0"/>
                  <a:t>Our random variable X = Y</a:t>
                </a:r>
                <a:r>
                  <a:rPr lang="en-US" sz="1800" baseline="-25000" dirty="0"/>
                  <a:t>1</a:t>
                </a:r>
                <a:r>
                  <a:rPr lang="en-US" sz="1800" dirty="0"/>
                  <a:t> + Y</a:t>
                </a:r>
                <a:r>
                  <a:rPr lang="en-US" sz="1800" baseline="-25000" dirty="0"/>
                  <a:t>2 </a:t>
                </a:r>
                <a:r>
                  <a:rPr lang="en-US" sz="1800" dirty="0"/>
                  <a:t> + </a:t>
                </a:r>
                <a14:m>
                  <m:oMath xmlns:m="http://schemas.openxmlformats.org/officeDocument/2006/math">
                    <m:r>
                      <a:rPr lang="en-US" sz="1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⋯</m:t>
                    </m:r>
                  </m:oMath>
                </a14:m>
                <a:r>
                  <a:rPr lang="en-US" sz="1800" dirty="0"/>
                  <a:t> + </a:t>
                </a:r>
                <a:r>
                  <a:rPr lang="en-US" sz="1800" dirty="0" err="1"/>
                  <a:t>Y</a:t>
                </a:r>
                <a:r>
                  <a:rPr lang="en-US" sz="1800" baseline="-25000" dirty="0" err="1"/>
                  <a:t>n</a:t>
                </a:r>
                <a:r>
                  <a:rPr lang="en-US" sz="1800" baseline="-25000" dirty="0"/>
                  <a:t> </a:t>
                </a:r>
                <a:r>
                  <a:rPr lang="en-US" sz="1800" dirty="0"/>
                  <a:t>counts # of “successes”. </a:t>
                </a:r>
              </a:p>
              <a:p>
                <a:pPr marL="0" indent="0"/>
                <a:r>
                  <a:rPr lang="en-US" sz="1800" dirty="0"/>
                  <a:t>What is the sample space of X?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105414A-546B-47AA-943C-3ECF46C38E3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03420" y="962767"/>
                <a:ext cx="8261077" cy="3853412"/>
              </a:xfrm>
              <a:blipFill>
                <a:blip r:embed="rId2"/>
                <a:stretch>
                  <a:fillRect l="-590" t="-9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D318A29-4DF5-4784-88FC-6435CA92957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34680620"/>
              </p:ext>
            </p:extLst>
          </p:nvPr>
        </p:nvGraphicFramePr>
        <p:xfrm>
          <a:off x="4572000" y="2167987"/>
          <a:ext cx="2832409" cy="914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87264">
                  <a:extLst>
                    <a:ext uri="{9D8B030D-6E8A-4147-A177-3AD203B41FA5}">
                      <a16:colId xmlns:a16="http://schemas.microsoft.com/office/drawing/2014/main" val="1986960862"/>
                    </a:ext>
                  </a:extLst>
                </a:gridCol>
                <a:gridCol w="701009">
                  <a:extLst>
                    <a:ext uri="{9D8B030D-6E8A-4147-A177-3AD203B41FA5}">
                      <a16:colId xmlns:a16="http://schemas.microsoft.com/office/drawing/2014/main" val="4275111396"/>
                    </a:ext>
                  </a:extLst>
                </a:gridCol>
                <a:gridCol w="944136">
                  <a:extLst>
                    <a:ext uri="{9D8B030D-6E8A-4147-A177-3AD203B41FA5}">
                      <a16:colId xmlns:a16="http://schemas.microsoft.com/office/drawing/2014/main" val="4213637753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1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0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4094678328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P(Y=y)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p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1 </a:t>
                      </a:r>
                      <a:r>
                        <a:rPr lang="en-US" sz="2400" dirty="0">
                          <a:latin typeface="Giovanni-Book"/>
                          <a:ea typeface="Calibri" panose="020F0502020204030204" pitchFamily="34" charset="0"/>
                          <a:cs typeface="Giovanni-Book"/>
                          <a:sym typeface="Symbol" panose="05050102010706020507" pitchFamily="18" charset="2"/>
                        </a:rPr>
                        <a:t> </a:t>
                      </a:r>
                      <a:r>
                        <a:rPr lang="en-US" sz="2400" dirty="0">
                          <a:effectLst/>
                        </a:rPr>
                        <a:t>p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2641813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7032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7373EF-215E-4507-ACEE-193131F574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966" y="32061"/>
            <a:ext cx="8776010" cy="994172"/>
          </a:xfrm>
        </p:spPr>
        <p:txBody>
          <a:bodyPr/>
          <a:lstStyle/>
          <a:p>
            <a:r>
              <a:rPr lang="en-US" dirty="0"/>
              <a:t>Examples with different "success" rates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9E908B-1F83-4229-8BFD-BE7CC1915B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7138" y="881266"/>
            <a:ext cx="7886700" cy="3263504"/>
          </a:xfrm>
        </p:spPr>
        <p:txBody>
          <a:bodyPr>
            <a:normAutofit/>
          </a:bodyPr>
          <a:lstStyle/>
          <a:p>
            <a:pPr lvl="0"/>
            <a:r>
              <a:rPr lang="en-US" sz="1800" dirty="0"/>
              <a:t>fair coin</a:t>
            </a:r>
          </a:p>
          <a:p>
            <a:pPr lvl="1"/>
            <a:r>
              <a:rPr lang="en-US" sz="1800" dirty="0"/>
              <a:t>p=.5 (and q?)</a:t>
            </a:r>
          </a:p>
          <a:p>
            <a:pPr lvl="0"/>
            <a:r>
              <a:rPr lang="en-US" sz="1800" dirty="0"/>
              <a:t>die and success only if a 1 is rolled</a:t>
            </a:r>
          </a:p>
          <a:p>
            <a:pPr lvl="1"/>
            <a:r>
              <a:rPr lang="en-US" sz="1800" dirty="0"/>
              <a:t> p=1/6 (and q?)</a:t>
            </a:r>
          </a:p>
          <a:p>
            <a:r>
              <a:rPr lang="en-US" sz="1800" dirty="0"/>
              <a:t>die and success only if a 1 or 2 is rolled</a:t>
            </a:r>
          </a:p>
          <a:p>
            <a:pPr lvl="1"/>
            <a:r>
              <a:rPr lang="en-US" sz="1800" dirty="0"/>
              <a:t> p=1/3 (and q?)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576611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7FE14D-44EE-4024-81F1-B031FCFB75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1382" y="234947"/>
            <a:ext cx="5114227" cy="617200"/>
          </a:xfrm>
        </p:spPr>
        <p:txBody>
          <a:bodyPr>
            <a:normAutofit fontScale="90000"/>
          </a:bodyPr>
          <a:lstStyle/>
          <a:p>
            <a:r>
              <a:rPr lang="en-US" sz="3000" dirty="0"/>
              <a:t>Fair coin toss for 2 trials: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E8D378B-6552-496F-9951-72B7E823317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5315430"/>
              </p:ext>
            </p:extLst>
          </p:nvPr>
        </p:nvGraphicFramePr>
        <p:xfrm>
          <a:off x="1719920" y="981307"/>
          <a:ext cx="5704159" cy="13062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26733">
                  <a:extLst>
                    <a:ext uri="{9D8B030D-6E8A-4147-A177-3AD203B41FA5}">
                      <a16:colId xmlns:a16="http://schemas.microsoft.com/office/drawing/2014/main" val="4033645745"/>
                    </a:ext>
                  </a:extLst>
                </a:gridCol>
                <a:gridCol w="547098">
                  <a:extLst>
                    <a:ext uri="{9D8B030D-6E8A-4147-A177-3AD203B41FA5}">
                      <a16:colId xmlns:a16="http://schemas.microsoft.com/office/drawing/2014/main" val="407446852"/>
                    </a:ext>
                  </a:extLst>
                </a:gridCol>
                <a:gridCol w="1654971">
                  <a:extLst>
                    <a:ext uri="{9D8B030D-6E8A-4147-A177-3AD203B41FA5}">
                      <a16:colId xmlns:a16="http://schemas.microsoft.com/office/drawing/2014/main" val="2950383504"/>
                    </a:ext>
                  </a:extLst>
                </a:gridCol>
                <a:gridCol w="875357">
                  <a:extLst>
                    <a:ext uri="{9D8B030D-6E8A-4147-A177-3AD203B41FA5}">
                      <a16:colId xmlns:a16="http://schemas.microsoft.com/office/drawing/2014/main" val="3871118834"/>
                    </a:ext>
                  </a:extLst>
                </a:gridCol>
              </a:tblGrid>
              <a:tr h="27878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>
                          <a:effectLst/>
                        </a:rPr>
                        <a:t>Result of 2 tosses</a:t>
                      </a:r>
                      <a:endParaRPr lang="en-US" sz="2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>
                          <a:effectLst/>
                        </a:rPr>
                        <a:t>X</a:t>
                      </a:r>
                      <a:endParaRPr lang="en-US" sz="2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>
                          <a:effectLst/>
                        </a:rPr>
                        <a:t>calculation</a:t>
                      </a:r>
                      <a:endParaRPr lang="en-US" sz="2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>
                          <a:effectLst/>
                        </a:rPr>
                        <a:t>P(X)</a:t>
                      </a:r>
                      <a:endParaRPr lang="en-US" sz="2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479412777"/>
                  </a:ext>
                </a:extLst>
              </a:tr>
              <a:tr h="32873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>
                          <a:effectLst/>
                        </a:rPr>
                        <a:t>TT</a:t>
                      </a:r>
                      <a:endParaRPr lang="en-US" sz="2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>
                          <a:effectLst/>
                        </a:rPr>
                        <a:t>0</a:t>
                      </a:r>
                      <a:endParaRPr lang="en-US" sz="2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>
                          <a:effectLst/>
                        </a:rPr>
                        <a:t>(0.5)</a:t>
                      </a:r>
                      <a:r>
                        <a:rPr lang="en-US" sz="2100" baseline="30000" dirty="0">
                          <a:effectLst/>
                        </a:rPr>
                        <a:t>2</a:t>
                      </a:r>
                      <a:endParaRPr lang="en-US" sz="2100" baseline="30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>
                          <a:effectLst/>
                        </a:rPr>
                        <a:t>0.25</a:t>
                      </a:r>
                      <a:endParaRPr lang="en-US" sz="2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424066607"/>
                  </a:ext>
                </a:extLst>
              </a:tr>
              <a:tr h="32873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>
                          <a:effectLst/>
                        </a:rPr>
                        <a:t>TH, HT</a:t>
                      </a:r>
                      <a:endParaRPr lang="en-US" sz="2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>
                          <a:effectLst/>
                        </a:rPr>
                        <a:t>1</a:t>
                      </a:r>
                      <a:endParaRPr lang="en-US" sz="2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>
                          <a:effectLst/>
                        </a:rPr>
                        <a:t>2*(0.5)</a:t>
                      </a:r>
                      <a:r>
                        <a:rPr lang="en-US" sz="2100" baseline="30000" dirty="0">
                          <a:effectLst/>
                        </a:rPr>
                        <a:t>2</a:t>
                      </a:r>
                      <a:endParaRPr lang="en-US" sz="2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>
                          <a:effectLst/>
                        </a:rPr>
                        <a:t>0.5</a:t>
                      </a:r>
                      <a:endParaRPr lang="en-US" sz="2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2658649649"/>
                  </a:ext>
                </a:extLst>
              </a:tr>
              <a:tr h="32873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>
                          <a:effectLst/>
                        </a:rPr>
                        <a:t>HH</a:t>
                      </a:r>
                      <a:endParaRPr lang="en-US" sz="2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>
                          <a:effectLst/>
                        </a:rPr>
                        <a:t>2</a:t>
                      </a:r>
                      <a:endParaRPr lang="en-US" sz="2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>
                          <a:effectLst/>
                        </a:rPr>
                        <a:t>(0.5)</a:t>
                      </a:r>
                      <a:r>
                        <a:rPr lang="en-US" sz="2100" baseline="30000" dirty="0">
                          <a:effectLst/>
                        </a:rPr>
                        <a:t>2</a:t>
                      </a:r>
                      <a:endParaRPr lang="en-US" sz="2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>
                          <a:effectLst/>
                        </a:rPr>
                        <a:t>0.25</a:t>
                      </a:r>
                      <a:endParaRPr lang="en-US" sz="2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292090130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E7FBFBF5-CCC4-40CA-B5A9-6B7919C97C6A}"/>
              </a:ext>
            </a:extLst>
          </p:cNvPr>
          <p:cNvSpPr/>
          <p:nvPr/>
        </p:nvSpPr>
        <p:spPr>
          <a:xfrm>
            <a:off x="607110" y="2726474"/>
            <a:ext cx="4308521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700" dirty="0"/>
              <a:t>Bent coin with 2 trials</a:t>
            </a:r>
          </a:p>
        </p:txBody>
      </p:sp>
      <p:graphicFrame>
        <p:nvGraphicFramePr>
          <p:cNvPr id="5" name="Content Placeholder 3">
            <a:extLst>
              <a:ext uri="{FF2B5EF4-FFF2-40B4-BE49-F238E27FC236}">
                <a16:creationId xmlns:a16="http://schemas.microsoft.com/office/drawing/2014/main" id="{BE9D02C8-F574-422C-B8F6-57553E1E031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90285224"/>
              </p:ext>
            </p:extLst>
          </p:nvPr>
        </p:nvGraphicFramePr>
        <p:xfrm>
          <a:off x="1788050" y="3302908"/>
          <a:ext cx="4724569" cy="85897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67567">
                  <a:extLst>
                    <a:ext uri="{9D8B030D-6E8A-4147-A177-3AD203B41FA5}">
                      <a16:colId xmlns:a16="http://schemas.microsoft.com/office/drawing/2014/main" val="4178824585"/>
                    </a:ext>
                  </a:extLst>
                </a:gridCol>
                <a:gridCol w="1152334">
                  <a:extLst>
                    <a:ext uri="{9D8B030D-6E8A-4147-A177-3AD203B41FA5}">
                      <a16:colId xmlns:a16="http://schemas.microsoft.com/office/drawing/2014/main" val="1015657053"/>
                    </a:ext>
                  </a:extLst>
                </a:gridCol>
                <a:gridCol w="1475193">
                  <a:extLst>
                    <a:ext uri="{9D8B030D-6E8A-4147-A177-3AD203B41FA5}">
                      <a16:colId xmlns:a16="http://schemas.microsoft.com/office/drawing/2014/main" val="213880814"/>
                    </a:ext>
                  </a:extLst>
                </a:gridCol>
                <a:gridCol w="829475">
                  <a:extLst>
                    <a:ext uri="{9D8B030D-6E8A-4147-A177-3AD203B41FA5}">
                      <a16:colId xmlns:a16="http://schemas.microsoft.com/office/drawing/2014/main" val="434999583"/>
                    </a:ext>
                  </a:extLst>
                </a:gridCol>
              </a:tblGrid>
              <a:tr h="43162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>
                          <a:effectLst/>
                        </a:rPr>
                        <a:t>X</a:t>
                      </a:r>
                      <a:endParaRPr lang="en-US" sz="2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>
                          <a:effectLst/>
                        </a:rPr>
                        <a:t>0</a:t>
                      </a:r>
                      <a:endParaRPr lang="en-US" sz="2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>
                          <a:effectLst/>
                        </a:rPr>
                        <a:t>1</a:t>
                      </a:r>
                      <a:endParaRPr lang="en-US" sz="2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>
                          <a:effectLst/>
                        </a:rPr>
                        <a:t>2</a:t>
                      </a:r>
                      <a:endParaRPr lang="en-US" sz="2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592421920"/>
                  </a:ext>
                </a:extLst>
              </a:tr>
              <a:tr h="4273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>
                          <a:effectLst/>
                        </a:rPr>
                        <a:t>P(X)</a:t>
                      </a:r>
                      <a:endParaRPr lang="en-US" sz="2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>
                          <a:effectLst/>
                        </a:rPr>
                        <a:t> (1 </a:t>
                      </a:r>
                      <a:r>
                        <a:rPr lang="en-US" sz="2100" dirty="0">
                          <a:effectLst/>
                          <a:sym typeface="Symbol" panose="05050102010706020507" pitchFamily="18" charset="2"/>
                        </a:rPr>
                        <a:t> </a:t>
                      </a:r>
                      <a:r>
                        <a:rPr lang="en-US" sz="2100" dirty="0">
                          <a:effectLst/>
                        </a:rPr>
                        <a:t>p)</a:t>
                      </a:r>
                      <a:r>
                        <a:rPr lang="en-US" sz="2100" baseline="30000" dirty="0">
                          <a:effectLst/>
                        </a:rPr>
                        <a:t>2</a:t>
                      </a:r>
                      <a:endParaRPr lang="en-US" sz="2100" baseline="30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>
                          <a:effectLst/>
                        </a:rPr>
                        <a:t> 2p(1 </a:t>
                      </a:r>
                      <a:r>
                        <a:rPr lang="en-US" sz="2100" dirty="0">
                          <a:effectLst/>
                          <a:sym typeface="Symbol" panose="05050102010706020507" pitchFamily="18" charset="2"/>
                        </a:rPr>
                        <a:t> </a:t>
                      </a:r>
                      <a:r>
                        <a:rPr lang="en-US" sz="2100" dirty="0">
                          <a:effectLst/>
                        </a:rPr>
                        <a:t>p)</a:t>
                      </a:r>
                      <a:endParaRPr lang="en-US" sz="2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>
                          <a:effectLst/>
                        </a:rPr>
                        <a:t> p</a:t>
                      </a:r>
                      <a:r>
                        <a:rPr lang="en-US" sz="2100" baseline="30000" dirty="0">
                          <a:effectLst/>
                        </a:rPr>
                        <a:t>2</a:t>
                      </a:r>
                      <a:endParaRPr lang="en-US" sz="2100" baseline="30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35452652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1559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B3AC37-5BDC-4731-9417-5E9C6A4DC7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Bent coin with 3 trials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D02052E2-A681-4B63-9C95-60D7AD8F5D2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6674097"/>
              </p:ext>
            </p:extLst>
          </p:nvPr>
        </p:nvGraphicFramePr>
        <p:xfrm>
          <a:off x="618444" y="1154775"/>
          <a:ext cx="7520940" cy="8858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14398">
                  <a:extLst>
                    <a:ext uri="{9D8B030D-6E8A-4147-A177-3AD203B41FA5}">
                      <a16:colId xmlns:a16="http://schemas.microsoft.com/office/drawing/2014/main" val="1463732058"/>
                    </a:ext>
                  </a:extLst>
                </a:gridCol>
                <a:gridCol w="1338487">
                  <a:extLst>
                    <a:ext uri="{9D8B030D-6E8A-4147-A177-3AD203B41FA5}">
                      <a16:colId xmlns:a16="http://schemas.microsoft.com/office/drawing/2014/main" val="4031106681"/>
                    </a:ext>
                  </a:extLst>
                </a:gridCol>
                <a:gridCol w="1807499">
                  <a:extLst>
                    <a:ext uri="{9D8B030D-6E8A-4147-A177-3AD203B41FA5}">
                      <a16:colId xmlns:a16="http://schemas.microsoft.com/office/drawing/2014/main" val="3699677602"/>
                    </a:ext>
                  </a:extLst>
                </a:gridCol>
                <a:gridCol w="1727389">
                  <a:extLst>
                    <a:ext uri="{9D8B030D-6E8A-4147-A177-3AD203B41FA5}">
                      <a16:colId xmlns:a16="http://schemas.microsoft.com/office/drawing/2014/main" val="3480799595"/>
                    </a:ext>
                  </a:extLst>
                </a:gridCol>
                <a:gridCol w="1133167">
                  <a:extLst>
                    <a:ext uri="{9D8B030D-6E8A-4147-A177-3AD203B41FA5}">
                      <a16:colId xmlns:a16="http://schemas.microsoft.com/office/drawing/2014/main" val="2395521350"/>
                    </a:ext>
                  </a:extLst>
                </a:gridCol>
              </a:tblGrid>
              <a:tr h="42489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X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0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2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3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3606850352"/>
                  </a:ext>
                </a:extLst>
              </a:tr>
              <a:tr h="46100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P(X)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 (1 </a:t>
                      </a:r>
                      <a:r>
                        <a:rPr lang="en-US" sz="2400" dirty="0">
                          <a:effectLst/>
                          <a:sym typeface="Symbol" panose="05050102010706020507" pitchFamily="18" charset="2"/>
                        </a:rPr>
                        <a:t> </a:t>
                      </a:r>
                      <a:r>
                        <a:rPr lang="en-US" sz="2400" dirty="0">
                          <a:effectLst/>
                        </a:rPr>
                        <a:t>p)</a:t>
                      </a:r>
                      <a:r>
                        <a:rPr lang="en-US" sz="2400" baseline="30000" dirty="0">
                          <a:effectLst/>
                        </a:rPr>
                        <a:t>3</a:t>
                      </a:r>
                      <a:endParaRPr lang="en-US" sz="2400" baseline="30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 3p(1 </a:t>
                      </a:r>
                      <a:r>
                        <a:rPr lang="en-US" sz="2400" dirty="0">
                          <a:effectLst/>
                          <a:sym typeface="Symbol" panose="05050102010706020507" pitchFamily="18" charset="2"/>
                        </a:rPr>
                        <a:t> </a:t>
                      </a:r>
                      <a:r>
                        <a:rPr lang="en-US" sz="2400" dirty="0">
                          <a:effectLst/>
                        </a:rPr>
                        <a:t>p)</a:t>
                      </a:r>
                      <a:r>
                        <a:rPr lang="en-US" sz="2400" baseline="30000" dirty="0">
                          <a:effectLst/>
                        </a:rPr>
                        <a:t>2</a:t>
                      </a:r>
                      <a:endParaRPr lang="en-US" sz="2400" baseline="30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3p</a:t>
                      </a:r>
                      <a:r>
                        <a:rPr lang="en-US" sz="2400" baseline="30000" dirty="0">
                          <a:effectLst/>
                        </a:rPr>
                        <a:t>2</a:t>
                      </a:r>
                      <a:r>
                        <a:rPr lang="en-US" sz="2400" dirty="0">
                          <a:effectLst/>
                        </a:rPr>
                        <a:t>(1 </a:t>
                      </a:r>
                      <a:r>
                        <a:rPr lang="en-US" sz="2400" dirty="0">
                          <a:effectLst/>
                          <a:sym typeface="Symbol" panose="05050102010706020507" pitchFamily="18" charset="2"/>
                        </a:rPr>
                        <a:t> </a:t>
                      </a:r>
                      <a:r>
                        <a:rPr lang="en-US" sz="2400" dirty="0">
                          <a:effectLst/>
                        </a:rPr>
                        <a:t>p)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p</a:t>
                      </a:r>
                      <a:r>
                        <a:rPr lang="en-US" sz="2400" baseline="30000" dirty="0">
                          <a:effectLst/>
                        </a:rPr>
                        <a:t>3</a:t>
                      </a:r>
                      <a:endParaRPr lang="en-US" sz="2400" baseline="30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20962669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44824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CA759F-465E-4CC3-8917-8ECE5189CE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935"/>
            <a:ext cx="7886700" cy="994172"/>
          </a:xfrm>
        </p:spPr>
        <p:txBody>
          <a:bodyPr/>
          <a:lstStyle/>
          <a:p>
            <a:r>
              <a:rPr lang="en-US" dirty="0"/>
              <a:t>General result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F0768C-0B4E-42FC-BAD3-640BBF6067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0523" y="995750"/>
            <a:ext cx="8142954" cy="3263504"/>
          </a:xfrm>
        </p:spPr>
        <p:txBody>
          <a:bodyPr>
            <a:normAutofit/>
          </a:bodyPr>
          <a:lstStyle/>
          <a:p>
            <a:pPr marL="0" indent="0"/>
            <a:r>
              <a:rPr lang="en-US" sz="2000" dirty="0"/>
              <a:t>For binomial random variable X with</a:t>
            </a:r>
          </a:p>
          <a:p>
            <a:r>
              <a:rPr lang="en-US" sz="2000" dirty="0"/>
              <a:t> chance of success = p </a:t>
            </a:r>
          </a:p>
          <a:p>
            <a:r>
              <a:rPr lang="en-US" sz="2000" dirty="0"/>
              <a:t># trials = n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A2088E2F-FB40-4B59-84D8-C1DA7B94D4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" y="718751"/>
            <a:ext cx="1385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35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6C6BC08D-AC4D-48FD-AD6F-A105CE16097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4003994"/>
              </p:ext>
            </p:extLst>
          </p:nvPr>
        </p:nvGraphicFramePr>
        <p:xfrm>
          <a:off x="2899854" y="1989923"/>
          <a:ext cx="4242188" cy="11770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8" r:id="rId3" imgW="1651000" imgH="457200" progId="Equation.DSMT4">
                  <p:embed/>
                </p:oleObj>
              </mc:Choice>
              <mc:Fallback>
                <p:oleObj r:id="rId3" imgW="1651000" imgH="45720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6C6BC08D-AC4D-48FD-AD6F-A105CE16097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9854" y="1989923"/>
                        <a:ext cx="4242188" cy="117702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01657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4E492E-847D-4766-9E35-3D49A1A3CA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1530" y="60742"/>
            <a:ext cx="7520940" cy="548640"/>
          </a:xfrm>
        </p:spPr>
        <p:txBody>
          <a:bodyPr/>
          <a:lstStyle/>
          <a:p>
            <a:r>
              <a:rPr lang="en-US" dirty="0"/>
              <a:t>Technology use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2E9383-5C9C-4F3E-B539-9FB0A1C846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9637" y="718751"/>
            <a:ext cx="7520940" cy="4243542"/>
          </a:xfrm>
        </p:spPr>
        <p:txBody>
          <a:bodyPr>
            <a:normAutofit lnSpcReduction="10000"/>
          </a:bodyPr>
          <a:lstStyle/>
          <a:p>
            <a:pPr marL="0" indent="0"/>
            <a:r>
              <a:rPr lang="en-US" sz="1800" dirty="0"/>
              <a:t>In Excel:</a:t>
            </a:r>
          </a:p>
          <a:p>
            <a:r>
              <a:rPr lang="en-US" sz="1800" dirty="0"/>
              <a:t>BINOMDIST(</a:t>
            </a:r>
            <a:r>
              <a:rPr lang="en-US" sz="1800" dirty="0" err="1"/>
              <a:t>i,n,p,false</a:t>
            </a:r>
            <a:r>
              <a:rPr lang="en-US" sz="1800" dirty="0"/>
              <a:t>) corresponds to</a:t>
            </a:r>
          </a:p>
          <a:p>
            <a:r>
              <a:rPr lang="en-US" sz="1800" dirty="0"/>
              <a:t>BINOMDIST(</a:t>
            </a:r>
            <a:r>
              <a:rPr lang="en-US" sz="1800" dirty="0" err="1"/>
              <a:t>i,n,p</a:t>
            </a:r>
            <a:r>
              <a:rPr lang="en-US" sz="1800" dirty="0"/>
              <a:t>, true) corresponds to </a:t>
            </a:r>
          </a:p>
          <a:p>
            <a:r>
              <a:rPr lang="en-US" sz="1800" dirty="0"/>
              <a:t>For n=10 and p=.5, .3 &amp; .6, the distribution is calculated and illustrated in the Excel file. </a:t>
            </a:r>
          </a:p>
          <a:p>
            <a:r>
              <a:rPr lang="en-US" sz="1800" b="0" dirty="0"/>
              <a:t>In R, there are 4 functions:</a:t>
            </a:r>
          </a:p>
          <a:p>
            <a:r>
              <a:rPr lang="en-US" sz="1800" dirty="0" err="1"/>
              <a:t>dbinom</a:t>
            </a:r>
            <a:r>
              <a:rPr lang="en-US" sz="1800" dirty="0"/>
              <a:t>(2, 3, 0.5) #probability for 2 successes and 3 trials</a:t>
            </a:r>
          </a:p>
          <a:p>
            <a:r>
              <a:rPr lang="en-US" sz="1800" dirty="0" err="1"/>
              <a:t>pbinom</a:t>
            </a:r>
            <a:r>
              <a:rPr lang="en-US" sz="1800" dirty="0"/>
              <a:t>(2, 3, 0.5) #the cumulative probability</a:t>
            </a:r>
          </a:p>
          <a:p>
            <a:r>
              <a:rPr lang="en-US" sz="1800" dirty="0" err="1"/>
              <a:t>qbinom</a:t>
            </a:r>
            <a:r>
              <a:rPr lang="en-US" sz="1800" dirty="0"/>
              <a:t>(0.4, 3, 0.5) #cumulative inverse</a:t>
            </a:r>
          </a:p>
          <a:p>
            <a:r>
              <a:rPr lang="en-US" sz="1800" b="0" dirty="0"/>
              <a:t>data=</a:t>
            </a:r>
            <a:r>
              <a:rPr lang="en-US" sz="1800" dirty="0" err="1"/>
              <a:t>rbinom</a:t>
            </a:r>
            <a:r>
              <a:rPr lang="en-US" sz="1800" dirty="0"/>
              <a:t>(100,3,.5) #100 trials of a random experiment</a:t>
            </a:r>
          </a:p>
          <a:p>
            <a:r>
              <a:rPr lang="en-US" sz="1800" b="0" dirty="0"/>
              <a:t>tab=table(data) #frequency table for above experiment</a:t>
            </a:r>
          </a:p>
          <a:p>
            <a:r>
              <a:rPr lang="en-US" sz="1800" b="0" dirty="0"/>
              <a:t>plot(tab) #line plot of above table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43A8AF0-EE2A-4B32-8B45-C248A58830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" y="718751"/>
            <a:ext cx="1385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350"/>
          </a:p>
        </p:txBody>
      </p: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C20B21FF-2C45-45C9-A291-A8DA2D2532C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6176049"/>
              </p:ext>
            </p:extLst>
          </p:nvPr>
        </p:nvGraphicFramePr>
        <p:xfrm>
          <a:off x="4676664" y="1104044"/>
          <a:ext cx="979715" cy="3318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6" r:id="rId3" imgW="583947" imgH="203112" progId="Equation.DSMT4">
                  <p:embed/>
                </p:oleObj>
              </mc:Choice>
              <mc:Fallback>
                <p:oleObj r:id="rId3" imgW="583947" imgH="203112" progId="Equation.DSMT4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C20B21FF-2C45-45C9-A291-A8DA2D2532C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6664" y="1104044"/>
                        <a:ext cx="979715" cy="33183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8">
            <a:extLst>
              <a:ext uri="{FF2B5EF4-FFF2-40B4-BE49-F238E27FC236}">
                <a16:creationId xmlns:a16="http://schemas.microsoft.com/office/drawing/2014/main" id="{2F6A5471-934E-4420-B05C-FFD91FA786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" y="718751"/>
            <a:ext cx="1385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350"/>
          </a:p>
        </p:txBody>
      </p:sp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C8BD3AD0-96F7-4395-95F8-492C548E0F4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5521360"/>
              </p:ext>
            </p:extLst>
          </p:nvPr>
        </p:nvGraphicFramePr>
        <p:xfrm>
          <a:off x="4682985" y="1509013"/>
          <a:ext cx="973394" cy="3296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7" r:id="rId5" imgW="583947" imgH="203112" progId="Equation.DSMT4">
                  <p:embed/>
                </p:oleObj>
              </mc:Choice>
              <mc:Fallback>
                <p:oleObj r:id="rId5" imgW="583947" imgH="203112" progId="Equation.DSMT4">
                  <p:embed/>
                  <p:pic>
                    <p:nvPicPr>
                      <p:cNvPr id="11" name="Object 10">
                        <a:extLst>
                          <a:ext uri="{FF2B5EF4-FFF2-40B4-BE49-F238E27FC236}">
                            <a16:creationId xmlns:a16="http://schemas.microsoft.com/office/drawing/2014/main" id="{C8BD3AD0-96F7-4395-95F8-492C548E0F4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2985" y="1509013"/>
                        <a:ext cx="973394" cy="32969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23640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3D51F75-6E74-4247-9045-89947C9EE048}"/>
              </a:ext>
            </a:extLst>
          </p:cNvPr>
          <p:cNvPicPr/>
          <p:nvPr/>
        </p:nvPicPr>
        <p:blipFill rotWithShape="1">
          <a:blip r:embed="rId2" cstate="print"/>
          <a:srcRect b="68950"/>
          <a:stretch/>
        </p:blipFill>
        <p:spPr bwMode="auto">
          <a:xfrm>
            <a:off x="357187" y="411875"/>
            <a:ext cx="8429625" cy="3825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221311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3D51F75-6E74-4247-9045-89947C9EE048}"/>
              </a:ext>
            </a:extLst>
          </p:cNvPr>
          <p:cNvPicPr/>
          <p:nvPr/>
        </p:nvPicPr>
        <p:blipFill rotWithShape="1">
          <a:blip r:embed="rId2" cstate="print"/>
          <a:srcRect t="29366" b="35261"/>
          <a:stretch/>
        </p:blipFill>
        <p:spPr bwMode="auto">
          <a:xfrm>
            <a:off x="214312" y="143572"/>
            <a:ext cx="8715375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319713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fault Theme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Perception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2487</TotalTime>
  <Words>609</Words>
  <Application>Microsoft Office PowerPoint</Application>
  <PresentationFormat>On-screen Show (4:3)</PresentationFormat>
  <Paragraphs>104</Paragraphs>
  <Slides>15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8" baseType="lpstr">
      <vt:lpstr>Arial</vt:lpstr>
      <vt:lpstr>Calibri</vt:lpstr>
      <vt:lpstr>Cambria Math</vt:lpstr>
      <vt:lpstr>Century Gothic</vt:lpstr>
      <vt:lpstr>Giovanni-Book</vt:lpstr>
      <vt:lpstr>Glypha</vt:lpstr>
      <vt:lpstr>Glypha-Bold</vt:lpstr>
      <vt:lpstr>Symbol</vt:lpstr>
      <vt:lpstr>Times New Roman</vt:lpstr>
      <vt:lpstr>Tunga</vt:lpstr>
      <vt:lpstr>Wingdings</vt:lpstr>
      <vt:lpstr>Default Theme</vt:lpstr>
      <vt:lpstr>Equation.DSMT4</vt:lpstr>
      <vt:lpstr>MAT 1372 Statistics with probability</vt:lpstr>
      <vt:lpstr>Binomial Random Variable</vt:lpstr>
      <vt:lpstr>Examples with different "success" rates</vt:lpstr>
      <vt:lpstr>Fair coin toss for 2 trials:</vt:lpstr>
      <vt:lpstr>Bent coin with 3 trials</vt:lpstr>
      <vt:lpstr>General result</vt:lpstr>
      <vt:lpstr>Technology use</vt:lpstr>
      <vt:lpstr>PowerPoint Presentation</vt:lpstr>
      <vt:lpstr>PowerPoint Presentation</vt:lpstr>
      <vt:lpstr>PowerPoint Presentation</vt:lpstr>
      <vt:lpstr>5.5.1 Expected Value and Variance</vt:lpstr>
      <vt:lpstr>Expected Value, Variance and Standard Deviation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 1372 Biostatistics</dc:title>
  <dc:creator>Andrew Parker</dc:creator>
  <cp:lastModifiedBy>Next Step</cp:lastModifiedBy>
  <cp:revision>69</cp:revision>
  <cp:lastPrinted>2017-02-28T22:43:32Z</cp:lastPrinted>
  <dcterms:created xsi:type="dcterms:W3CDTF">2017-02-25T23:17:17Z</dcterms:created>
  <dcterms:modified xsi:type="dcterms:W3CDTF">2018-10-18T17:14:01Z</dcterms:modified>
</cp:coreProperties>
</file>