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4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16,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16,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16,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16,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16,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16,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16,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16,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16,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16,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16,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16,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11.emf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99988" y="1684603"/>
            <a:ext cx="5788246" cy="1204306"/>
          </a:xfrm>
        </p:spPr>
        <p:txBody>
          <a:bodyPr/>
          <a:lstStyle/>
          <a:p>
            <a:r>
              <a:rPr lang="en-US" dirty="0"/>
              <a:t>MAT 1372</a:t>
            </a:r>
            <a:br>
              <a:rPr lang="en-US" dirty="0"/>
            </a:br>
            <a:r>
              <a:rPr lang="en-US" dirty="0"/>
              <a:t>Statistics with probability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5.4 Variance</a:t>
            </a:r>
          </a:p>
        </p:txBody>
      </p:sp>
    </p:spTree>
    <p:extLst>
      <p:ext uri="{BB962C8B-B14F-4D97-AF65-F5344CB8AC3E}">
        <p14:creationId xmlns:p14="http://schemas.microsoft.com/office/powerpoint/2010/main" val="2652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4D9B4-CD39-4943-8443-DC6DAE3E0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410" y="0"/>
            <a:ext cx="7886700" cy="994172"/>
          </a:xfrm>
        </p:spPr>
        <p:txBody>
          <a:bodyPr/>
          <a:lstStyle/>
          <a:p>
            <a:r>
              <a:rPr lang="en-US" b="1" dirty="0"/>
              <a:t>Properties of Variance and SD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7E2C02F-A598-4DEC-B16C-C4A01A9F68A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532" y="1227275"/>
            <a:ext cx="3543929" cy="130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029B256E-A9D9-4ED4-9F0D-D65C9162C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914" y="3202212"/>
            <a:ext cx="1580444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5F320C5-DFC7-4170-8495-36EF71BEB8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469623"/>
              </p:ext>
            </p:extLst>
          </p:nvPr>
        </p:nvGraphicFramePr>
        <p:xfrm>
          <a:off x="4352948" y="1292146"/>
          <a:ext cx="3084514" cy="628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r:id="rId4" imgW="1256755" imgH="253890" progId="Equation.DSMT4">
                  <p:embed/>
                </p:oleObj>
              </mc:Choice>
              <mc:Fallback>
                <p:oleObj r:id="rId4" imgW="1256755" imgH="25389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5F320C5-DFC7-4170-8495-36EF71BEB8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948" y="1292146"/>
                        <a:ext cx="3084514" cy="6283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ABCC05F-4AE6-4F65-A3AA-69A4C569A3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363160"/>
              </p:ext>
            </p:extLst>
          </p:nvPr>
        </p:nvGraphicFramePr>
        <p:xfrm>
          <a:off x="4352948" y="2007235"/>
          <a:ext cx="3068156" cy="490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r:id="rId6" imgW="1269449" imgH="203112" progId="Equation.DSMT4">
                  <p:embed/>
                </p:oleObj>
              </mc:Choice>
              <mc:Fallback>
                <p:oleObj r:id="rId6" imgW="1269449" imgH="203112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ABCC05F-4AE6-4F65-A3AA-69A4C569A3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948" y="2007235"/>
                        <a:ext cx="3068156" cy="4909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80ED7CB-8887-4B4C-BEAD-56BD90597F29}"/>
              </a:ext>
            </a:extLst>
          </p:cNvPr>
          <p:cNvSpPr txBox="1"/>
          <p:nvPr/>
        </p:nvSpPr>
        <p:spPr>
          <a:xfrm>
            <a:off x="552100" y="3572489"/>
            <a:ext cx="516038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Exercise</a:t>
            </a:r>
            <a:r>
              <a:rPr lang="en-US" sz="2100" dirty="0"/>
              <a:t>: put these properties in words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FD1133-FF77-4AE5-A637-30C0FFCE7907}"/>
              </a:ext>
            </a:extLst>
          </p:cNvPr>
          <p:cNvSpPr/>
          <p:nvPr/>
        </p:nvSpPr>
        <p:spPr>
          <a:xfrm>
            <a:off x="552100" y="2560813"/>
            <a:ext cx="392607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b="1" dirty="0"/>
              <a:t>If X and Y are independent:  </a:t>
            </a:r>
          </a:p>
          <a:p>
            <a:r>
              <a:rPr lang="en-US" sz="2100" b="1" dirty="0"/>
              <a:t> **</a:t>
            </a:r>
            <a:endParaRPr lang="en-US" sz="2100" dirty="0"/>
          </a:p>
        </p:txBody>
      </p:sp>
      <p:pic>
        <p:nvPicPr>
          <p:cNvPr id="11" name="Content Placeholder 3">
            <a:extLst>
              <a:ext uri="{FF2B5EF4-FFF2-40B4-BE49-F238E27FC236}">
                <a16:creationId xmlns:a16="http://schemas.microsoft.com/office/drawing/2014/main" id="{573D7149-0401-4398-81D1-83808232A782}"/>
              </a:ext>
            </a:extLst>
          </p:cNvPr>
          <p:cNvPicPr>
            <a:picLocks/>
          </p:cNvPicPr>
          <p:nvPr/>
        </p:nvPicPr>
        <p:blipFill rotWithShape="1">
          <a:blip r:embed="rId8" cstate="print"/>
          <a:srcRect l="5534"/>
          <a:stretch/>
        </p:blipFill>
        <p:spPr bwMode="auto">
          <a:xfrm>
            <a:off x="1135503" y="2884857"/>
            <a:ext cx="3459350" cy="743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097B658-3B14-426C-9494-3691DD74809E}"/>
              </a:ext>
            </a:extLst>
          </p:cNvPr>
          <p:cNvSpPr/>
          <p:nvPr/>
        </p:nvSpPr>
        <p:spPr>
          <a:xfrm>
            <a:off x="552099" y="913180"/>
            <a:ext cx="376417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b="1" dirty="0"/>
              <a:t>For any RV </a:t>
            </a:r>
            <a:r>
              <a:rPr lang="en-US" sz="2100" b="1" i="1" dirty="0"/>
              <a:t>X</a:t>
            </a:r>
            <a:r>
              <a:rPr lang="en-US" sz="2100" b="1" dirty="0"/>
              <a:t> and scalar </a:t>
            </a:r>
            <a:r>
              <a:rPr lang="en-US" sz="2100" b="1" i="1" dirty="0"/>
              <a:t>c</a:t>
            </a:r>
            <a:r>
              <a:rPr lang="en-US" sz="2100" b="1" dirty="0"/>
              <a:t>:  </a:t>
            </a:r>
          </a:p>
          <a:p>
            <a:r>
              <a:rPr lang="en-US" sz="2100" b="1" dirty="0"/>
              <a:t> *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99988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422BC52-6692-48A4-AA4E-08A9C207CCAD}"/>
              </a:ext>
            </a:extLst>
          </p:cNvPr>
          <p:cNvSpPr/>
          <p:nvPr/>
        </p:nvSpPr>
        <p:spPr>
          <a:xfrm>
            <a:off x="80682" y="345900"/>
            <a:ext cx="88114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Deriving the corresponding properties for standard deviation</a:t>
            </a:r>
          </a:p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(as exercises):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Take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  <a:sym typeface="Symbol" panose="05050102010706020507" pitchFamily="18" charset="2"/>
              </a:rPr>
              <a:t>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of the variance properties in *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Take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  <a:sym typeface="Symbol" panose="05050102010706020507" pitchFamily="18" charset="2"/>
              </a:rPr>
              <a:t>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of both sides of ** &amp; make substitutions to get expressions for  SD(X+Y) in terms of SD(X) and SD(Y), if X, Y are independent.</a:t>
            </a: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   (Do you get an expression similar to the Pythagorean Theorem?)</a:t>
            </a: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9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58D628-26B0-4737-B65A-0F5C9360F03D}"/>
              </a:ext>
            </a:extLst>
          </p:cNvPr>
          <p:cNvSpPr/>
          <p:nvPr/>
        </p:nvSpPr>
        <p:spPr>
          <a:xfrm>
            <a:off x="293912" y="150800"/>
            <a:ext cx="8670793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Problem 5.4.13v.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 lawyer charges a fixed fee of $2000 or</a:t>
            </a:r>
            <a:r>
              <a:rPr lang="en-US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takes a contingency fee of $8000 if she wins the case (and $0 if she</a:t>
            </a:r>
            <a:r>
              <a:rPr lang="en-US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loses).</a:t>
            </a: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She estimates that her probability of winning is 0.3. 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Determine the expectation and standard deviation of her fee if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She takes the fixed fee.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She takes the contingency fee.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sz="2100" dirty="0">
                <a:latin typeface="Glypha-Bold"/>
                <a:ea typeface="Calibri" panose="020F0502020204030204" pitchFamily="34" charset="0"/>
                <a:cs typeface="Glypha-Bold"/>
              </a:rPr>
              <a:t>Do you think the lawyer’s fee structure is fair? Explain</a:t>
            </a:r>
            <a:r>
              <a:rPr lang="en-US" sz="1500" dirty="0">
                <a:latin typeface="Glypha-Bold"/>
                <a:ea typeface="Calibri" panose="020F0502020204030204" pitchFamily="34" charset="0"/>
                <a:cs typeface="Glypha-Bold"/>
              </a:rPr>
              <a:t>.</a:t>
            </a: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79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046CFD-1510-42F8-B3E5-DCA53E94F613}"/>
              </a:ext>
            </a:extLst>
          </p:cNvPr>
          <p:cNvSpPr/>
          <p:nvPr/>
        </p:nvSpPr>
        <p:spPr>
          <a:xfrm>
            <a:off x="381000" y="1094728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5.4.7v.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</a:t>
            </a:r>
            <a:r>
              <a:rPr lang="en-US" sz="24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SD</a:t>
            </a:r>
            <a:r>
              <a:rPr lang="en-US" sz="24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) </a:t>
            </a:r>
            <a:r>
              <a:rPr lang="en-US" sz="24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= </a:t>
            </a:r>
            <a:r>
              <a:rPr lang="en-US" sz="24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, what is </a:t>
            </a:r>
            <a:r>
              <a:rPr lang="en-US" sz="24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3</a:t>
            </a:r>
            <a:r>
              <a:rPr lang="en-US" sz="24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? 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5.4.18v.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</a:t>
            </a:r>
            <a:r>
              <a:rPr lang="en-US" sz="24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SD</a:t>
            </a:r>
            <a:r>
              <a:rPr lang="en-US" sz="24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3</a:t>
            </a:r>
            <a:r>
              <a:rPr lang="en-US" sz="24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sz="24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+ </a:t>
            </a:r>
            <a:r>
              <a:rPr lang="en-US" sz="24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) </a:t>
            </a:r>
            <a:r>
              <a:rPr lang="en-US" sz="24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= </a:t>
            </a:r>
            <a:r>
              <a:rPr lang="en-US" sz="24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9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, what is </a:t>
            </a:r>
            <a:r>
              <a:rPr lang="en-US" sz="24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?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5.4.19.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</a:t>
            </a:r>
            <a:r>
              <a:rPr lang="en-US" sz="24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and </a:t>
            </a:r>
            <a:r>
              <a:rPr lang="en-US" sz="24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are independent random variables,</a:t>
            </a:r>
          </a:p>
          <a:p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both having variance 1, find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NI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s-NI" sz="24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Var</a:t>
            </a:r>
            <a:r>
              <a:rPr lang="es-NI" sz="24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s-NI" sz="24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s-NI" sz="24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+ </a:t>
            </a:r>
            <a:r>
              <a:rPr lang="es-NI" sz="24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</a:t>
            </a:r>
            <a:r>
              <a:rPr lang="es-NI" sz="24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)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NI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s-NI" sz="24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Var</a:t>
            </a:r>
            <a:r>
              <a:rPr lang="es-NI" sz="24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s-NI" sz="24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s-NI" sz="24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− </a:t>
            </a:r>
            <a:r>
              <a:rPr lang="es-NI" sz="24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</a:t>
            </a:r>
            <a:r>
              <a:rPr lang="es-NI" sz="24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)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BDB6E7-CA8D-418F-9102-72F37E0D3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SD/variance property problems</a:t>
            </a:r>
          </a:p>
        </p:txBody>
      </p:sp>
    </p:spTree>
    <p:extLst>
      <p:ext uri="{BB962C8B-B14F-4D97-AF65-F5344CB8AC3E}">
        <p14:creationId xmlns:p14="http://schemas.microsoft.com/office/powerpoint/2010/main" val="105852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3B847-6B40-49DB-9678-ED2E3182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(of 5.3)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88D3E-BC47-41A1-ACAF-AE0A17FAB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The </a:t>
            </a:r>
            <a:r>
              <a:rPr lang="en-US" b="1" dirty="0"/>
              <a:t>expected value</a:t>
            </a:r>
            <a:r>
              <a:rPr lang="en-US" dirty="0"/>
              <a:t> of a random variable X (also known as the </a:t>
            </a:r>
            <a:r>
              <a:rPr lang="en-US" b="1" dirty="0"/>
              <a:t>mean)</a:t>
            </a:r>
            <a:r>
              <a:rPr lang="en-US" dirty="0"/>
              <a:t> is the sum of the outcomes weighted by their probabilities: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The Greek letter </a:t>
            </a:r>
            <a:r>
              <a:rPr lang="en-US" dirty="0">
                <a:sym typeface="Symbol" panose="05050102010706020507" pitchFamily="18" charset="2"/>
              </a:rPr>
              <a:t> </a:t>
            </a:r>
            <a:r>
              <a:rPr lang="en-US" dirty="0"/>
              <a:t>“m-you” is often used to represent the mean.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297A5B-4638-4304-AD22-2EFC50B436D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16" y="1688399"/>
            <a:ext cx="3120872" cy="107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366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3B847-6B40-49DB-9678-ED2E31829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94172"/>
          </a:xfrm>
        </p:spPr>
        <p:txBody>
          <a:bodyPr/>
          <a:lstStyle/>
          <a:p>
            <a:r>
              <a:rPr lang="en-US" dirty="0"/>
              <a:t>Review (of 5.3)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88D3E-BC47-41A1-ACAF-AE0A17FAB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94172"/>
            <a:ext cx="8149590" cy="3934458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/>
              <a:t>Properties of Expected Values</a:t>
            </a:r>
            <a:endParaRPr lang="en-US" dirty="0"/>
          </a:p>
          <a:p>
            <a:r>
              <a:rPr lang="en-US" dirty="0"/>
              <a:t>If </a:t>
            </a:r>
            <a:r>
              <a:rPr lang="en-US" i="1" dirty="0"/>
              <a:t>c </a:t>
            </a:r>
            <a:r>
              <a:rPr lang="en-US" dirty="0"/>
              <a:t>is a constant, then:</a:t>
            </a:r>
          </a:p>
          <a:p>
            <a:pPr marL="0" indent="0"/>
            <a:r>
              <a:rPr lang="es-NI" i="1" dirty="0"/>
              <a:t>	*E</a:t>
            </a:r>
            <a:r>
              <a:rPr lang="es-NI" dirty="0"/>
              <a:t>[</a:t>
            </a:r>
            <a:r>
              <a:rPr lang="es-NI" i="1" dirty="0" err="1"/>
              <a:t>cX</a:t>
            </a:r>
            <a:r>
              <a:rPr lang="es-NI" dirty="0"/>
              <a:t>] = </a:t>
            </a:r>
            <a:r>
              <a:rPr lang="es-NI" i="1" dirty="0" err="1"/>
              <a:t>cE</a:t>
            </a:r>
            <a:r>
              <a:rPr lang="es-NI" dirty="0"/>
              <a:t>[</a:t>
            </a:r>
            <a:r>
              <a:rPr lang="es-NI" i="1" dirty="0"/>
              <a:t>X</a:t>
            </a:r>
            <a:r>
              <a:rPr lang="es-NI" dirty="0"/>
              <a:t>]		</a:t>
            </a:r>
            <a:r>
              <a:rPr lang="es-NI" dirty="0" err="1"/>
              <a:t>scale</a:t>
            </a:r>
            <a:endParaRPr lang="en-US" dirty="0"/>
          </a:p>
          <a:p>
            <a:pPr marL="0" indent="0"/>
            <a:r>
              <a:rPr lang="es-NI" i="1" dirty="0"/>
              <a:t>	  E</a:t>
            </a:r>
            <a:r>
              <a:rPr lang="es-NI" dirty="0"/>
              <a:t>[</a:t>
            </a:r>
            <a:r>
              <a:rPr lang="es-NI" i="1" dirty="0"/>
              <a:t>X </a:t>
            </a:r>
            <a:r>
              <a:rPr lang="es-NI" dirty="0"/>
              <a:t>+ </a:t>
            </a:r>
            <a:r>
              <a:rPr lang="es-NI" i="1" dirty="0"/>
              <a:t>c</a:t>
            </a:r>
            <a:r>
              <a:rPr lang="es-NI" dirty="0"/>
              <a:t>] = </a:t>
            </a:r>
            <a:r>
              <a:rPr lang="es-NI" i="1" dirty="0"/>
              <a:t>E</a:t>
            </a:r>
            <a:r>
              <a:rPr lang="es-NI" dirty="0"/>
              <a:t>[</a:t>
            </a:r>
            <a:r>
              <a:rPr lang="es-NI" i="1" dirty="0"/>
              <a:t>X</a:t>
            </a:r>
            <a:r>
              <a:rPr lang="es-NI" dirty="0"/>
              <a:t>] + </a:t>
            </a:r>
            <a:r>
              <a:rPr lang="es-NI" i="1" dirty="0"/>
              <a:t>c	</a:t>
            </a:r>
            <a:r>
              <a:rPr lang="es-NI" dirty="0"/>
              <a:t>shift</a:t>
            </a:r>
            <a:endParaRPr lang="en-US" dirty="0"/>
          </a:p>
          <a:p>
            <a:r>
              <a:rPr lang="en-US" dirty="0"/>
              <a:t>For any random variables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Y</a:t>
            </a:r>
            <a:r>
              <a:rPr lang="en-US" dirty="0"/>
              <a:t>, </a:t>
            </a:r>
          </a:p>
          <a:p>
            <a:pPr marL="0" indent="0"/>
            <a:r>
              <a:rPr lang="es-NI" dirty="0"/>
              <a:t>	**</a:t>
            </a:r>
            <a:r>
              <a:rPr lang="es-NI" i="1" dirty="0"/>
              <a:t>E</a:t>
            </a:r>
            <a:r>
              <a:rPr lang="es-NI" dirty="0"/>
              <a:t>[</a:t>
            </a:r>
            <a:r>
              <a:rPr lang="es-NI" i="1" dirty="0"/>
              <a:t>X </a:t>
            </a:r>
            <a:r>
              <a:rPr lang="es-NI" dirty="0"/>
              <a:t>+ </a:t>
            </a:r>
            <a:r>
              <a:rPr lang="es-NI" i="1" dirty="0"/>
              <a:t>Y</a:t>
            </a:r>
            <a:r>
              <a:rPr lang="es-NI" dirty="0"/>
              <a:t>] = </a:t>
            </a:r>
            <a:r>
              <a:rPr lang="es-NI" i="1" dirty="0"/>
              <a:t>E</a:t>
            </a:r>
            <a:r>
              <a:rPr lang="es-NI" dirty="0"/>
              <a:t>[</a:t>
            </a:r>
            <a:r>
              <a:rPr lang="es-NI" i="1" dirty="0"/>
              <a:t>X</a:t>
            </a:r>
            <a:r>
              <a:rPr lang="es-NI" dirty="0"/>
              <a:t>] + </a:t>
            </a:r>
            <a:r>
              <a:rPr lang="es-NI" i="1" dirty="0"/>
              <a:t>E</a:t>
            </a:r>
            <a:r>
              <a:rPr lang="es-NI" dirty="0"/>
              <a:t>[</a:t>
            </a:r>
            <a:r>
              <a:rPr lang="es-NI" i="1" dirty="0"/>
              <a:t>Y</a:t>
            </a:r>
            <a:r>
              <a:rPr lang="es-NI" dirty="0"/>
              <a:t>]	sum</a:t>
            </a:r>
          </a:p>
          <a:p>
            <a:pPr marL="0" indent="0"/>
            <a:r>
              <a:rPr lang="es-NI" dirty="0" err="1"/>
              <a:t>Example</a:t>
            </a:r>
            <a:r>
              <a:rPr lang="es-NI" dirty="0"/>
              <a:t>: single die expectation </a:t>
            </a:r>
            <a:r>
              <a:rPr lang="es-NI" dirty="0" err="1"/>
              <a:t>is</a:t>
            </a:r>
            <a:r>
              <a:rPr lang="es-NI" dirty="0"/>
              <a:t> 3.5, so sum </a:t>
            </a:r>
            <a:r>
              <a:rPr lang="es-NI" dirty="0" err="1"/>
              <a:t>of</a:t>
            </a:r>
            <a:r>
              <a:rPr lang="es-NI" dirty="0"/>
              <a:t> 2 dice expectation </a:t>
            </a:r>
            <a:r>
              <a:rPr lang="es-NI" dirty="0" err="1"/>
              <a:t>is</a:t>
            </a:r>
            <a:r>
              <a:rPr lang="es-NI" dirty="0"/>
              <a:t> 7.</a:t>
            </a:r>
          </a:p>
          <a:p>
            <a:pPr marL="0" indent="0"/>
            <a:r>
              <a:rPr lang="es-NI" i="1" dirty="0"/>
              <a:t>	    E</a:t>
            </a:r>
            <a:r>
              <a:rPr lang="es-NI" dirty="0"/>
              <a:t>[</a:t>
            </a:r>
            <a:r>
              <a:rPr lang="es-NI" i="1" dirty="0"/>
              <a:t>X </a:t>
            </a:r>
            <a:r>
              <a:rPr lang="es-NI" dirty="0">
                <a:sym typeface="Symbol" panose="05050102010706020507" pitchFamily="18" charset="2"/>
              </a:rPr>
              <a:t></a:t>
            </a:r>
            <a:r>
              <a:rPr lang="es-NI" dirty="0"/>
              <a:t> </a:t>
            </a:r>
            <a:r>
              <a:rPr lang="es-NI" i="1" dirty="0"/>
              <a:t>Y</a:t>
            </a:r>
            <a:r>
              <a:rPr lang="es-NI" dirty="0"/>
              <a:t>] = </a:t>
            </a:r>
            <a:r>
              <a:rPr lang="es-NI" i="1" dirty="0"/>
              <a:t>E</a:t>
            </a:r>
            <a:r>
              <a:rPr lang="es-NI" dirty="0"/>
              <a:t>[</a:t>
            </a:r>
            <a:r>
              <a:rPr lang="es-NI" i="1" dirty="0"/>
              <a:t>X</a:t>
            </a:r>
            <a:r>
              <a:rPr lang="es-NI" dirty="0"/>
              <a:t>] </a:t>
            </a:r>
            <a:r>
              <a:rPr lang="es-NI" dirty="0">
                <a:sym typeface="Symbol" panose="05050102010706020507" pitchFamily="18" charset="2"/>
              </a:rPr>
              <a:t></a:t>
            </a:r>
            <a:r>
              <a:rPr lang="es-NI" dirty="0"/>
              <a:t> </a:t>
            </a:r>
            <a:r>
              <a:rPr lang="es-NI" i="1" dirty="0"/>
              <a:t>E</a:t>
            </a:r>
            <a:r>
              <a:rPr lang="es-NI" dirty="0"/>
              <a:t>[</a:t>
            </a:r>
            <a:r>
              <a:rPr lang="es-NI" i="1" dirty="0"/>
              <a:t>Y</a:t>
            </a:r>
            <a:r>
              <a:rPr lang="es-NI" dirty="0"/>
              <a:t>] 	</a:t>
            </a:r>
            <a:r>
              <a:rPr lang="es-NI" dirty="0" err="1"/>
              <a:t>difference</a:t>
            </a:r>
            <a:r>
              <a:rPr lang="es-NI" dirty="0"/>
              <a:t> [combo </a:t>
            </a:r>
            <a:r>
              <a:rPr lang="es-NI" dirty="0" err="1"/>
              <a:t>of</a:t>
            </a:r>
            <a:r>
              <a:rPr lang="es-NI" dirty="0"/>
              <a:t> * (c = </a:t>
            </a:r>
            <a:r>
              <a:rPr lang="es-NI" dirty="0">
                <a:sym typeface="Symbol" panose="05050102010706020507" pitchFamily="18" charset="2"/>
              </a:rPr>
              <a:t>1) </a:t>
            </a:r>
            <a:r>
              <a:rPr lang="es-NI" dirty="0"/>
              <a:t>and **]</a:t>
            </a:r>
          </a:p>
          <a:p>
            <a:r>
              <a:rPr lang="en-US" dirty="0"/>
              <a:t>Property ** extends to sum of 3 random variables </a:t>
            </a:r>
            <a:r>
              <a:rPr lang="en-US" i="1" dirty="0"/>
              <a:t>X, Y</a:t>
            </a:r>
            <a:r>
              <a:rPr lang="en-US" dirty="0"/>
              <a:t> &amp; Z: 	</a:t>
            </a:r>
          </a:p>
          <a:p>
            <a:pPr marL="0" indent="0"/>
            <a:r>
              <a:rPr lang="en-US" dirty="0"/>
              <a:t>	***</a:t>
            </a:r>
            <a:r>
              <a:rPr lang="en-US" i="1" dirty="0"/>
              <a:t>E</a:t>
            </a:r>
            <a:r>
              <a:rPr lang="en-US" dirty="0"/>
              <a:t>[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 + Z</a:t>
            </a:r>
            <a:r>
              <a:rPr lang="en-US" dirty="0"/>
              <a:t>] = </a:t>
            </a:r>
            <a:r>
              <a:rPr lang="en-US" i="1" dirty="0"/>
              <a:t>E</a:t>
            </a:r>
            <a:r>
              <a:rPr lang="en-US" dirty="0"/>
              <a:t>[</a:t>
            </a:r>
            <a:r>
              <a:rPr lang="en-US" i="1" dirty="0"/>
              <a:t>X</a:t>
            </a:r>
            <a:r>
              <a:rPr lang="en-US" dirty="0"/>
              <a:t>] + </a:t>
            </a:r>
            <a:r>
              <a:rPr lang="en-US" i="1" dirty="0"/>
              <a:t>E</a:t>
            </a:r>
            <a:r>
              <a:rPr lang="en-US" dirty="0"/>
              <a:t>[</a:t>
            </a:r>
            <a:r>
              <a:rPr lang="en-US" i="1" dirty="0"/>
              <a:t>Y</a:t>
            </a:r>
            <a:r>
              <a:rPr lang="en-US" dirty="0"/>
              <a:t>] + </a:t>
            </a:r>
            <a:r>
              <a:rPr lang="en-US" i="1" dirty="0"/>
              <a:t>E</a:t>
            </a:r>
            <a:r>
              <a:rPr lang="en-US" dirty="0"/>
              <a:t>[</a:t>
            </a:r>
            <a:r>
              <a:rPr lang="en-US" i="1" dirty="0"/>
              <a:t>Z</a:t>
            </a:r>
            <a:r>
              <a:rPr lang="en-US" dirty="0"/>
              <a:t>] and</a:t>
            </a:r>
          </a:p>
          <a:p>
            <a:pPr marL="0" indent="0"/>
            <a:r>
              <a:rPr lang="en-US" dirty="0"/>
              <a:t>    to sum of 4 variables **** W + 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 + Z,</a:t>
            </a:r>
            <a:r>
              <a:rPr lang="en-US" dirty="0"/>
              <a:t> etc.</a:t>
            </a:r>
          </a:p>
          <a:p>
            <a:pPr marL="0" indent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04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A74E2A1-9998-4776-9E1A-08250BD572D0}"/>
              </a:ext>
            </a:extLst>
          </p:cNvPr>
          <p:cNvSpPr/>
          <p:nvPr/>
        </p:nvSpPr>
        <p:spPr>
          <a:xfrm>
            <a:off x="492369" y="341718"/>
            <a:ext cx="837027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2900"/>
            <a:r>
              <a:rPr lang="en-US" sz="2100" b="1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Review Exercise</a:t>
            </a:r>
            <a:r>
              <a:rPr lang="en-US" sz="21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:</a:t>
            </a:r>
          </a:p>
          <a:p>
            <a:pPr marL="257175" marR="342900" indent="-257175">
              <a:buFont typeface="+mj-lt"/>
              <a:buAutoNum type="alphaLcPeriod"/>
            </a:pPr>
            <a:r>
              <a:rPr lang="en-US" sz="21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Find the expectation for flipping a fair coin if the outcomes are 0 if tails and 1 if head.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marR="342900" indent="-257175">
              <a:buFont typeface="+mj-lt"/>
              <a:buAutoNum type="alphaLcPeriod"/>
            </a:pPr>
            <a:r>
              <a:rPr lang="en-US" sz="21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Without actually finding distributions, use a. and properties **, ***, etc. to find the expectation for 2, 3, 10 and n flips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DD5E63F-3560-4AA1-9AED-B918A803D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693070"/>
              </p:ext>
            </p:extLst>
          </p:nvPr>
        </p:nvGraphicFramePr>
        <p:xfrm>
          <a:off x="781592" y="2143702"/>
          <a:ext cx="7152171" cy="2378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5222">
                  <a:extLst>
                    <a:ext uri="{9D8B030D-6E8A-4147-A177-3AD203B41FA5}">
                      <a16:colId xmlns:a16="http://schemas.microsoft.com/office/drawing/2014/main" val="2028180444"/>
                    </a:ext>
                  </a:extLst>
                </a:gridCol>
                <a:gridCol w="5736949">
                  <a:extLst>
                    <a:ext uri="{9D8B030D-6E8A-4147-A177-3AD203B41FA5}">
                      <a16:colId xmlns:a16="http://schemas.microsoft.com/office/drawing/2014/main" val="210986158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flip a coin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28600" marR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expected number of heads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883662145"/>
                  </a:ext>
                </a:extLst>
              </a:tr>
              <a:tr h="3664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twice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4572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E[X + Y] = E[X] + E[Y] =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933714104"/>
                  </a:ext>
                </a:extLst>
              </a:tr>
              <a:tr h="3664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 times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1600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NI" sz="1800">
                          <a:effectLst/>
                        </a:rPr>
                        <a:t>E[X + Y + Z] = E[X] + E[Y] + E[Z]=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84243845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 times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4572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NI" sz="1800">
                          <a:effectLst/>
                        </a:rPr>
                        <a:t>E[X</a:t>
                      </a:r>
                      <a:r>
                        <a:rPr lang="es-NI" sz="1800" baseline="-25000">
                          <a:effectLst/>
                        </a:rPr>
                        <a:t>1</a:t>
                      </a:r>
                      <a:r>
                        <a:rPr lang="es-NI" sz="1800">
                          <a:effectLst/>
                        </a:rPr>
                        <a:t> + X</a:t>
                      </a:r>
                      <a:r>
                        <a:rPr lang="es-NI" sz="1800" baseline="-25000">
                          <a:effectLst/>
                        </a:rPr>
                        <a:t>2</a:t>
                      </a:r>
                      <a:r>
                        <a:rPr lang="es-NI" sz="1800">
                          <a:effectLst/>
                        </a:rPr>
                        <a:t> +…+ X</a:t>
                      </a:r>
                      <a:r>
                        <a:rPr lang="es-NI" sz="1800" baseline="-25000">
                          <a:effectLst/>
                        </a:rPr>
                        <a:t>10</a:t>
                      </a:r>
                      <a:r>
                        <a:rPr lang="es-NI" sz="1800">
                          <a:effectLst/>
                        </a:rPr>
                        <a:t>] = E[X</a:t>
                      </a:r>
                      <a:r>
                        <a:rPr lang="es-NI" sz="1800" baseline="-25000">
                          <a:effectLst/>
                        </a:rPr>
                        <a:t>1</a:t>
                      </a:r>
                      <a:r>
                        <a:rPr lang="es-NI" sz="1800">
                          <a:effectLst/>
                        </a:rPr>
                        <a:t>] + E[X</a:t>
                      </a:r>
                      <a:r>
                        <a:rPr lang="es-NI" sz="1800" baseline="-25000">
                          <a:effectLst/>
                        </a:rPr>
                        <a:t>2</a:t>
                      </a:r>
                      <a:r>
                        <a:rPr lang="es-NI" sz="1800">
                          <a:effectLst/>
                        </a:rPr>
                        <a:t> ] +…+ E[X</a:t>
                      </a:r>
                      <a:r>
                        <a:rPr lang="es-NI" sz="1800" baseline="-25000">
                          <a:effectLst/>
                        </a:rPr>
                        <a:t>10</a:t>
                      </a:r>
                      <a:r>
                        <a:rPr lang="es-NI" sz="1800">
                          <a:effectLst/>
                        </a:rPr>
                        <a:t>]=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60307233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 times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4572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NI" sz="1800" dirty="0">
                          <a:effectLst/>
                        </a:rPr>
                        <a:t>E[X</a:t>
                      </a:r>
                      <a:r>
                        <a:rPr lang="es-NI" sz="1800" baseline="-25000" dirty="0">
                          <a:effectLst/>
                        </a:rPr>
                        <a:t>1</a:t>
                      </a:r>
                      <a:r>
                        <a:rPr lang="es-NI" sz="1800" dirty="0">
                          <a:effectLst/>
                        </a:rPr>
                        <a:t> + X</a:t>
                      </a:r>
                      <a:r>
                        <a:rPr lang="es-NI" sz="1800" baseline="-25000" dirty="0">
                          <a:effectLst/>
                        </a:rPr>
                        <a:t>2</a:t>
                      </a:r>
                      <a:r>
                        <a:rPr lang="es-NI" sz="1800" dirty="0">
                          <a:effectLst/>
                        </a:rPr>
                        <a:t> +…+ </a:t>
                      </a:r>
                      <a:r>
                        <a:rPr lang="es-NI" sz="1800" dirty="0" err="1">
                          <a:effectLst/>
                        </a:rPr>
                        <a:t>X</a:t>
                      </a:r>
                      <a:r>
                        <a:rPr lang="es-NI" sz="1800" baseline="-25000" dirty="0" err="1">
                          <a:effectLst/>
                        </a:rPr>
                        <a:t>n</a:t>
                      </a:r>
                      <a:r>
                        <a:rPr lang="es-NI" sz="1800" dirty="0">
                          <a:effectLst/>
                        </a:rPr>
                        <a:t>] = E[X</a:t>
                      </a:r>
                      <a:r>
                        <a:rPr lang="es-NI" sz="1800" baseline="-25000" dirty="0">
                          <a:effectLst/>
                        </a:rPr>
                        <a:t>1</a:t>
                      </a:r>
                      <a:r>
                        <a:rPr lang="es-NI" sz="1800" dirty="0">
                          <a:effectLst/>
                        </a:rPr>
                        <a:t>] + E[X</a:t>
                      </a:r>
                      <a:r>
                        <a:rPr lang="es-NI" sz="1800" baseline="-25000" dirty="0">
                          <a:effectLst/>
                        </a:rPr>
                        <a:t>2</a:t>
                      </a:r>
                      <a:r>
                        <a:rPr lang="es-NI" sz="1800" dirty="0">
                          <a:effectLst/>
                        </a:rPr>
                        <a:t> ] +…+ E[</a:t>
                      </a:r>
                      <a:r>
                        <a:rPr lang="es-NI" sz="1800" dirty="0" err="1">
                          <a:effectLst/>
                        </a:rPr>
                        <a:t>X</a:t>
                      </a:r>
                      <a:r>
                        <a:rPr lang="es-NI" sz="1800" baseline="-25000" dirty="0" err="1">
                          <a:effectLst/>
                        </a:rPr>
                        <a:t>n</a:t>
                      </a:r>
                      <a:r>
                        <a:rPr lang="es-NI" sz="1800" dirty="0">
                          <a:effectLst/>
                        </a:rPr>
                        <a:t>]=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347171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49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80796-9BF3-439B-AD08-1D46254F3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6129"/>
            <a:ext cx="7886700" cy="994172"/>
          </a:xfrm>
        </p:spPr>
        <p:txBody>
          <a:bodyPr/>
          <a:lstStyle/>
          <a:p>
            <a:r>
              <a:rPr lang="en-US" dirty="0"/>
              <a:t>5.4 VARIANCE OF RANDOM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F2CBC-844D-4590-A12B-A0CADE66C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53" y="1069418"/>
            <a:ext cx="8147797" cy="3754334"/>
          </a:xfrm>
        </p:spPr>
        <p:txBody>
          <a:bodyPr>
            <a:normAutofit/>
          </a:bodyPr>
          <a:lstStyle/>
          <a:p>
            <a:pPr marL="0" indent="0"/>
            <a:r>
              <a:rPr lang="en-US" sz="1800" dirty="0"/>
              <a:t>We expect a random variable </a:t>
            </a:r>
            <a:r>
              <a:rPr lang="en-US" sz="1800" i="1" dirty="0"/>
              <a:t>X </a:t>
            </a:r>
            <a:r>
              <a:rPr lang="en-US" sz="1800" dirty="0"/>
              <a:t>to take on values around its mean </a:t>
            </a:r>
            <a:r>
              <a:rPr lang="en-US" sz="1800" i="1" dirty="0"/>
              <a:t>E</a:t>
            </a:r>
            <a:r>
              <a:rPr lang="en-US" sz="1800" dirty="0"/>
              <a:t>[</a:t>
            </a:r>
            <a:r>
              <a:rPr lang="en-US" sz="1800" i="1" dirty="0"/>
              <a:t>X</a:t>
            </a:r>
            <a:r>
              <a:rPr lang="en-US" sz="1800" dirty="0"/>
              <a:t>].</a:t>
            </a:r>
          </a:p>
          <a:p>
            <a:pPr marL="0" indent="0"/>
            <a:r>
              <a:rPr lang="en-US" sz="1800" dirty="0"/>
              <a:t>We might measure the </a:t>
            </a:r>
            <a:r>
              <a:rPr lang="en-US" sz="1800" b="1" dirty="0"/>
              <a:t>spread</a:t>
            </a:r>
            <a:r>
              <a:rPr lang="en-US" sz="1800" dirty="0"/>
              <a:t> of </a:t>
            </a:r>
            <a:r>
              <a:rPr lang="en-US" sz="1800" i="1" dirty="0"/>
              <a:t>X </a:t>
            </a:r>
            <a:r>
              <a:rPr lang="en-US" sz="1800" dirty="0"/>
              <a:t>by seeing how far (on average) </a:t>
            </a:r>
            <a:r>
              <a:rPr lang="en-US" sz="1800" i="1" dirty="0"/>
              <a:t>X </a:t>
            </a:r>
            <a:r>
              <a:rPr lang="en-US" sz="1800" dirty="0"/>
              <a:t>is from its mean, i.e.,</a:t>
            </a:r>
          </a:p>
          <a:p>
            <a:pPr marL="0" indent="0" algn="ctr"/>
            <a:r>
              <a:rPr lang="en-US" sz="1800" i="1" dirty="0"/>
              <a:t>E</a:t>
            </a:r>
            <a:r>
              <a:rPr lang="en-US" sz="1800" dirty="0"/>
              <a:t>[|</a:t>
            </a:r>
            <a:r>
              <a:rPr lang="en-US" sz="1800" i="1" dirty="0"/>
              <a:t>X </a:t>
            </a:r>
            <a:r>
              <a:rPr lang="en-US" sz="1800" dirty="0"/>
              <a:t>− μ|].</a:t>
            </a:r>
          </a:p>
          <a:p>
            <a:pPr marL="0" indent="0"/>
            <a:r>
              <a:rPr lang="en-US" sz="1800" dirty="0"/>
              <a:t>However, it turns out to be more useful to consider not the absolute value but the square of the difference from the mean: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Unfortunately, this expression has as units the square of the original ones, so we take the square root to get the standard deviation: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CC7175-9331-4AB3-8CE3-45351DFE44BE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5870" y="3094813"/>
            <a:ext cx="2040090" cy="49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D7E283-6217-4F47-A40E-B5EB79F46144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3580" y="4269358"/>
            <a:ext cx="1620908" cy="38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174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8BD63-59AF-41A1-81E0-22476FF1B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73" y="13658"/>
            <a:ext cx="8324766" cy="994172"/>
          </a:xfrm>
        </p:spPr>
        <p:txBody>
          <a:bodyPr>
            <a:normAutofit/>
          </a:bodyPr>
          <a:lstStyle/>
          <a:p>
            <a:r>
              <a:rPr lang="en-US" sz="2400" dirty="0"/>
              <a:t>Var(</a:t>
            </a:r>
            <a:r>
              <a:rPr lang="en-US" sz="2400" i="1" dirty="0"/>
              <a:t>X</a:t>
            </a:r>
            <a:r>
              <a:rPr lang="en-US" sz="2400" dirty="0"/>
              <a:t>) for </a:t>
            </a:r>
            <a:r>
              <a:rPr lang="en-US" sz="2400" i="1" dirty="0"/>
              <a:t>X,</a:t>
            </a:r>
            <a:r>
              <a:rPr lang="en-US" sz="2400" dirty="0"/>
              <a:t> fair coin flip (h</a:t>
            </a:r>
            <a:r>
              <a:rPr lang="en-US" sz="2400" dirty="0">
                <a:latin typeface="SymbolPi" panose="02000500070000020004" pitchFamily="2" charset="0"/>
              </a:rPr>
              <a:t>®</a:t>
            </a:r>
            <a:r>
              <a:rPr lang="en-US" sz="2400" dirty="0"/>
              <a:t> 1, t</a:t>
            </a:r>
            <a:r>
              <a:rPr lang="en-US" sz="2400" dirty="0">
                <a:latin typeface="SymbolPi" panose="02000500070000020004" pitchFamily="2" charset="0"/>
              </a:rPr>
              <a:t>®</a:t>
            </a:r>
            <a:r>
              <a:rPr lang="en-US" sz="2400" dirty="0"/>
              <a:t> 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7289BC-916B-4EA9-A978-697908ED11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050090"/>
              </p:ext>
            </p:extLst>
          </p:nvPr>
        </p:nvGraphicFramePr>
        <p:xfrm>
          <a:off x="6879102" y="126938"/>
          <a:ext cx="1916221" cy="767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6794">
                  <a:extLst>
                    <a:ext uri="{9D8B030D-6E8A-4147-A177-3AD203B41FA5}">
                      <a16:colId xmlns:a16="http://schemas.microsoft.com/office/drawing/2014/main" val="513274159"/>
                    </a:ext>
                  </a:extLst>
                </a:gridCol>
                <a:gridCol w="420570">
                  <a:extLst>
                    <a:ext uri="{9D8B030D-6E8A-4147-A177-3AD203B41FA5}">
                      <a16:colId xmlns:a16="http://schemas.microsoft.com/office/drawing/2014/main" val="3685814845"/>
                    </a:ext>
                  </a:extLst>
                </a:gridCol>
                <a:gridCol w="438857">
                  <a:extLst>
                    <a:ext uri="{9D8B030D-6E8A-4147-A177-3AD203B41FA5}">
                      <a16:colId xmlns:a16="http://schemas.microsoft.com/office/drawing/2014/main" val="2459235657"/>
                    </a:ext>
                  </a:extLst>
                </a:gridCol>
              </a:tblGrid>
              <a:tr h="3745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x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971188379"/>
                  </a:ext>
                </a:extLst>
              </a:tr>
              <a:tr h="393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P(X=x)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01902902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18E0F562-648B-4975-9C13-9DC163A74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813" y="894550"/>
            <a:ext cx="8626510" cy="3624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defTabSz="685800"/>
            <a:r>
              <a:rPr lang="en-US" altLang="en-US" sz="3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Glypha-Bold"/>
              </a:rPr>
              <a:t>First Solution (using definition of variance):</a:t>
            </a:r>
            <a:endParaRPr lang="en-US" altLang="en-US" sz="3600" dirty="0"/>
          </a:p>
          <a:p>
            <a:pPr lvl="1"/>
            <a:r>
              <a:rPr lang="en-US" altLang="en-US" sz="21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Find the mean (expectation):</a:t>
            </a:r>
            <a:r>
              <a:rPr lang="en-US" altLang="en-US" sz="2700" dirty="0"/>
              <a:t>	</a:t>
            </a:r>
            <a:r>
              <a:rPr lang="en-US" altLang="en-US" sz="2100" dirty="0">
                <a:sym typeface="Symbol" panose="05050102010706020507" pitchFamily="18" charset="2"/>
              </a:rPr>
              <a:t>  </a:t>
            </a:r>
            <a:r>
              <a:rPr lang="en-US" altLang="en-US" sz="21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=</a:t>
            </a:r>
            <a:r>
              <a:rPr lang="en-US" altLang="en-US" sz="2100" dirty="0">
                <a:sym typeface="Symbol" panose="05050102010706020507" pitchFamily="18" charset="2"/>
              </a:rPr>
              <a:t> </a:t>
            </a:r>
            <a:r>
              <a:rPr lang="en-US" altLang="en-US" sz="21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1* 0.5 + 0* 0.5 = 0.5</a:t>
            </a:r>
            <a:endParaRPr lang="en-US" altLang="en-US" sz="2700" dirty="0"/>
          </a:p>
          <a:p>
            <a:pPr lvl="1"/>
            <a:r>
              <a:rPr lang="en-US" altLang="en-US" sz="21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Find square of the deviation (difference) of each data value from mean:</a:t>
            </a:r>
          </a:p>
          <a:p>
            <a:pPr lvl="1"/>
            <a:endParaRPr lang="en-US" altLang="en-US" sz="2100" dirty="0">
              <a:latin typeface="Calibri" panose="020F0502020204030204" pitchFamily="34" charset="0"/>
            </a:endParaRPr>
          </a:p>
          <a:p>
            <a:pPr lvl="1"/>
            <a:endParaRPr lang="en-US" altLang="en-US" sz="2100" dirty="0">
              <a:latin typeface="Calibri" panose="020F0502020204030204" pitchFamily="34" charset="0"/>
            </a:endParaRPr>
          </a:p>
          <a:p>
            <a:pPr lvl="1"/>
            <a:endParaRPr lang="en-US" altLang="en-US" sz="600" dirty="0"/>
          </a:p>
          <a:p>
            <a:pPr lvl="1"/>
            <a:r>
              <a:rPr lang="en-US" altLang="en-US" sz="21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Multiply by the respective probabilities and sum to get variance.</a:t>
            </a:r>
            <a:endParaRPr lang="en-US" altLang="en-US" sz="2700" dirty="0"/>
          </a:p>
          <a:p>
            <a:pPr lvl="1" algn="ctr"/>
            <a:r>
              <a:rPr lang="en-US" altLang="en-US" sz="21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0.25*0.5 + 0.25*0.5 = 0.125 + 0.125 = 0.25</a:t>
            </a:r>
            <a:endParaRPr lang="en-US" altLang="en-US" sz="2700" dirty="0"/>
          </a:p>
          <a:p>
            <a:pPr indent="0"/>
            <a:r>
              <a:rPr lang="en-US" altLang="en-US" sz="21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      Take square root:</a:t>
            </a:r>
            <a:endParaRPr lang="en-US" altLang="en-US" sz="2700" dirty="0"/>
          </a:p>
          <a:p>
            <a:pPr lvl="0" algn="ctr"/>
            <a:r>
              <a:rPr lang="en-US" altLang="en-US" sz="21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SD(X) = </a:t>
            </a:r>
            <a:r>
              <a:rPr lang="en-US" altLang="en-US" sz="21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  <a:sym typeface="Symbol" panose="05050102010706020507" pitchFamily="18" charset="2"/>
              </a:rPr>
              <a:t>Var(X)</a:t>
            </a:r>
            <a:r>
              <a:rPr lang="en-US" altLang="en-US" sz="21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 = </a:t>
            </a:r>
            <a:r>
              <a:rPr lang="en-US" altLang="en-US" sz="21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  <a:sym typeface="Symbol" panose="05050102010706020507" pitchFamily="18" charset="2"/>
              </a:rPr>
              <a:t></a:t>
            </a:r>
            <a:r>
              <a:rPr lang="en-US" altLang="en-US" sz="21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0.25 = 0.5</a:t>
            </a:r>
            <a:endParaRPr lang="en-US" altLang="en-US" sz="2700" dirty="0"/>
          </a:p>
          <a:p>
            <a:pPr lvl="1"/>
            <a:r>
              <a:rPr lang="en-US" altLang="en-US" sz="21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Hence, on average (in fact always), outcomes are ½ unit from mean.</a:t>
            </a:r>
            <a:endParaRPr lang="en-US" altLang="en-US" sz="1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B086B86-DBF4-4570-9D84-EF23493D71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5872437"/>
                  </p:ext>
                </p:extLst>
              </p:nvPr>
            </p:nvGraphicFramePr>
            <p:xfrm>
              <a:off x="2018168" y="2095856"/>
              <a:ext cx="4504176" cy="84913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55002">
                      <a:extLst>
                        <a:ext uri="{9D8B030D-6E8A-4147-A177-3AD203B41FA5}">
                          <a16:colId xmlns:a16="http://schemas.microsoft.com/office/drawing/2014/main" val="2660087342"/>
                        </a:ext>
                      </a:extLst>
                    </a:gridCol>
                    <a:gridCol w="1684691">
                      <a:extLst>
                        <a:ext uri="{9D8B030D-6E8A-4147-A177-3AD203B41FA5}">
                          <a16:colId xmlns:a16="http://schemas.microsoft.com/office/drawing/2014/main" val="2846790023"/>
                        </a:ext>
                      </a:extLst>
                    </a:gridCol>
                    <a:gridCol w="1664483">
                      <a:extLst>
                        <a:ext uri="{9D8B030D-6E8A-4147-A177-3AD203B41FA5}">
                          <a16:colId xmlns:a16="http://schemas.microsoft.com/office/drawing/2014/main" val="7966503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(x </a:t>
                          </a:r>
                          <a:r>
                            <a:rPr lang="en-US" sz="1800" dirty="0">
                              <a:effectLst/>
                              <a:sym typeface="Symbol" panose="05050102010706020507" pitchFamily="18" charset="2"/>
                            </a:rPr>
                            <a:t>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altLang="en-US" sz="1800" dirty="0" smtClean="0">
                                  <a:sym typeface="Symbol" panose="05050102010706020507" pitchFamily="18" charset="2"/>
                                </a:rPr>
                                <m:t></m:t>
                              </m:r>
                            </m:oMath>
                          </a14:m>
                          <a:r>
                            <a:rPr lang="en-US" sz="1800" dirty="0">
                              <a:effectLst/>
                            </a:rPr>
                            <a:t>) </a:t>
                          </a:r>
                          <a:r>
                            <a:rPr lang="en-US" sz="1800" baseline="30000" dirty="0">
                              <a:effectLst/>
                            </a:rPr>
                            <a:t>2</a:t>
                          </a:r>
                          <a:endParaRPr lang="en-US" sz="2400" baseline="30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(1 </a:t>
                          </a:r>
                          <a:r>
                            <a:rPr lang="en-US" sz="1800" dirty="0">
                              <a:effectLst/>
                              <a:sym typeface="Symbol" panose="05050102010706020507" pitchFamily="18" charset="2"/>
                            </a:rPr>
                            <a:t> 0</a:t>
                          </a:r>
                          <a:r>
                            <a:rPr lang="en-US" sz="1800" dirty="0">
                              <a:effectLst/>
                            </a:rPr>
                            <a:t>.5)</a:t>
                          </a:r>
                          <a:r>
                            <a:rPr lang="en-US" sz="1800" baseline="30000" dirty="0">
                              <a:effectLst/>
                            </a:rPr>
                            <a:t> 2</a:t>
                          </a:r>
                          <a:r>
                            <a:rPr lang="en-US" sz="1800" baseline="0" dirty="0">
                              <a:effectLst/>
                            </a:rPr>
                            <a:t> </a:t>
                          </a:r>
                          <a:r>
                            <a:rPr lang="en-US" sz="1800" dirty="0">
                              <a:effectLst/>
                            </a:rPr>
                            <a:t>= 0.25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(0 </a:t>
                          </a:r>
                          <a:r>
                            <a:rPr lang="en-US" sz="1800" dirty="0">
                              <a:effectLst/>
                              <a:sym typeface="Symbol" panose="05050102010706020507" pitchFamily="18" charset="2"/>
                            </a:rPr>
                            <a:t> 0</a:t>
                          </a:r>
                          <a:r>
                            <a:rPr lang="en-US" sz="1800" dirty="0">
                              <a:effectLst/>
                            </a:rPr>
                            <a:t>.5)</a:t>
                          </a:r>
                          <a:r>
                            <a:rPr lang="en-US" sz="1800" baseline="30000" dirty="0">
                              <a:effectLst/>
                            </a:rPr>
                            <a:t> 2  </a:t>
                          </a:r>
                          <a:r>
                            <a:rPr lang="en-US" sz="1800" dirty="0">
                              <a:effectLst/>
                            </a:rPr>
                            <a:t>= 0.25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extLst>
                      <a:ext uri="{0D108BD9-81ED-4DB2-BD59-A6C34878D82A}">
                        <a16:rowId xmlns:a16="http://schemas.microsoft.com/office/drawing/2014/main" val="2326287092"/>
                      </a:ext>
                    </a:extLst>
                  </a:tr>
                  <a:tr h="30049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 (X = x)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0.5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0.5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extLst>
                      <a:ext uri="{0D108BD9-81ED-4DB2-BD59-A6C34878D82A}">
                        <a16:rowId xmlns:a16="http://schemas.microsoft.com/office/drawing/2014/main" val="31320848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B086B86-DBF4-4570-9D84-EF23493D71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5872437"/>
                  </p:ext>
                </p:extLst>
              </p:nvPr>
            </p:nvGraphicFramePr>
            <p:xfrm>
              <a:off x="2018168" y="2095856"/>
              <a:ext cx="4504176" cy="84913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55002">
                      <a:extLst>
                        <a:ext uri="{9D8B030D-6E8A-4147-A177-3AD203B41FA5}">
                          <a16:colId xmlns:a16="http://schemas.microsoft.com/office/drawing/2014/main" val="2660087342"/>
                        </a:ext>
                      </a:extLst>
                    </a:gridCol>
                    <a:gridCol w="1684691">
                      <a:extLst>
                        <a:ext uri="{9D8B030D-6E8A-4147-A177-3AD203B41FA5}">
                          <a16:colId xmlns:a16="http://schemas.microsoft.com/office/drawing/2014/main" val="2846790023"/>
                        </a:ext>
                      </a:extLst>
                    </a:gridCol>
                    <a:gridCol w="1664483">
                      <a:extLst>
                        <a:ext uri="{9D8B030D-6E8A-4147-A177-3AD203B41FA5}">
                          <a16:colId xmlns:a16="http://schemas.microsoft.com/office/drawing/2014/main" val="7966503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>
                          <a:blip r:embed="rId2"/>
                          <a:stretch>
                            <a:fillRect l="-526" t="-13187" r="-291579" b="-72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(1 </a:t>
                          </a:r>
                          <a:r>
                            <a:rPr lang="en-US" sz="1800" dirty="0">
                              <a:effectLst/>
                              <a:sym typeface="Symbol" panose="05050102010706020507" pitchFamily="18" charset="2"/>
                            </a:rPr>
                            <a:t> 0</a:t>
                          </a:r>
                          <a:r>
                            <a:rPr lang="en-US" sz="1800" dirty="0">
                              <a:effectLst/>
                            </a:rPr>
                            <a:t>.5)</a:t>
                          </a:r>
                          <a:r>
                            <a:rPr lang="en-US" sz="1800" baseline="30000" dirty="0">
                              <a:effectLst/>
                            </a:rPr>
                            <a:t> 2</a:t>
                          </a:r>
                          <a:r>
                            <a:rPr lang="en-US" sz="1800" baseline="0" dirty="0">
                              <a:effectLst/>
                            </a:rPr>
                            <a:t> </a:t>
                          </a:r>
                          <a:r>
                            <a:rPr lang="en-US" sz="1800" dirty="0">
                              <a:effectLst/>
                            </a:rPr>
                            <a:t>= 0.25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(0 </a:t>
                          </a:r>
                          <a:r>
                            <a:rPr lang="en-US" sz="1800" dirty="0">
                              <a:effectLst/>
                              <a:sym typeface="Symbol" panose="05050102010706020507" pitchFamily="18" charset="2"/>
                            </a:rPr>
                            <a:t> 0</a:t>
                          </a:r>
                          <a:r>
                            <a:rPr lang="en-US" sz="1800" dirty="0">
                              <a:effectLst/>
                            </a:rPr>
                            <a:t>.5)</a:t>
                          </a:r>
                          <a:r>
                            <a:rPr lang="en-US" sz="1800" baseline="30000" dirty="0">
                              <a:effectLst/>
                            </a:rPr>
                            <a:t> 2  </a:t>
                          </a:r>
                          <a:r>
                            <a:rPr lang="en-US" sz="1800" dirty="0">
                              <a:effectLst/>
                            </a:rPr>
                            <a:t>= 0.25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extLst>
                      <a:ext uri="{0D108BD9-81ED-4DB2-BD59-A6C34878D82A}">
                        <a16:rowId xmlns:a16="http://schemas.microsoft.com/office/drawing/2014/main" val="2326287092"/>
                      </a:ext>
                    </a:extLst>
                  </a:tr>
                  <a:tr h="30049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 (X = x)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0.5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0.5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435" marR="51435" marT="0" marB="0"/>
                    </a:tc>
                    <a:extLst>
                      <a:ext uri="{0D108BD9-81ED-4DB2-BD59-A6C34878D82A}">
                        <a16:rowId xmlns:a16="http://schemas.microsoft.com/office/drawing/2014/main" val="313208487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8827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EDC913F-9103-49E6-B248-909899D769D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41463"/>
                <a:ext cx="7886700" cy="994172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Theorem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EDC913F-9103-49E6-B248-909899D769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41463"/>
                <a:ext cx="7886700" cy="994172"/>
              </a:xfrm>
              <a:blipFill>
                <a:blip r:embed="rId2"/>
                <a:stretch>
                  <a:fillRect l="-1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C1613934-C12A-48AF-BAEC-15F5C394B2F6}"/>
              </a:ext>
            </a:extLst>
          </p:cNvPr>
          <p:cNvSpPr/>
          <p:nvPr/>
        </p:nvSpPr>
        <p:spPr>
          <a:xfrm>
            <a:off x="440855" y="798720"/>
            <a:ext cx="59314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What follows is a step by step proof of the Theorem.</a:t>
            </a:r>
          </a:p>
          <a:p>
            <a:r>
              <a:rPr lang="en-US" b="1" dirty="0"/>
              <a:t>Exercise</a:t>
            </a:r>
            <a:r>
              <a:rPr lang="en-US" dirty="0"/>
              <a:t>: provide a justification for each step; </a:t>
            </a:r>
          </a:p>
          <a:p>
            <a:r>
              <a:rPr lang="en-US" dirty="0"/>
              <a:t>	refer to properties of expectation (slide 3).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A1B56B-2250-4B5E-A777-FA06F91DD9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9779"/>
            <a:ext cx="4971427" cy="22293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217716A-A187-4A0C-AFC3-5EF1D584CFA4}"/>
              </a:ext>
            </a:extLst>
          </p:cNvPr>
          <p:cNvSpPr txBox="1"/>
          <p:nvPr/>
        </p:nvSpPr>
        <p:spPr>
          <a:xfrm>
            <a:off x="5241130" y="1783402"/>
            <a:ext cx="3804258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50"/>
              </a:spcAft>
            </a:pPr>
            <a:r>
              <a:rPr lang="en-US" sz="2100" dirty="0"/>
              <a:t>Definition of variance</a:t>
            </a:r>
          </a:p>
          <a:p>
            <a:pPr>
              <a:spcAft>
                <a:spcPts val="450"/>
              </a:spcAft>
            </a:pPr>
            <a:r>
              <a:rPr lang="en-US" sz="2100" dirty="0"/>
              <a:t>Polynomial expansion</a:t>
            </a:r>
          </a:p>
          <a:p>
            <a:pPr>
              <a:spcAft>
                <a:spcPts val="450"/>
              </a:spcAft>
            </a:pPr>
            <a:r>
              <a:rPr lang="en-US" sz="2100" dirty="0"/>
              <a:t>Expectation sum/difference</a:t>
            </a:r>
          </a:p>
          <a:p>
            <a:pPr>
              <a:spcAft>
                <a:spcPts val="450"/>
              </a:spcAft>
            </a:pPr>
            <a:r>
              <a:rPr lang="en-US" sz="2100" dirty="0"/>
              <a:t>Expectation scale</a:t>
            </a:r>
          </a:p>
          <a:p>
            <a:pPr>
              <a:spcAft>
                <a:spcPts val="450"/>
              </a:spcAft>
            </a:pPr>
            <a:r>
              <a:rPr lang="en-US" sz="2100" dirty="0"/>
              <a:t>Def of square</a:t>
            </a:r>
          </a:p>
          <a:p>
            <a:pPr>
              <a:spcAft>
                <a:spcPts val="450"/>
              </a:spcAft>
            </a:pPr>
            <a:r>
              <a:rPr lang="en-US" sz="2000" dirty="0"/>
              <a:t>Polynomial simplify (-2+1=-1)</a:t>
            </a:r>
          </a:p>
          <a:p>
            <a:pPr>
              <a:spcAft>
                <a:spcPts val="450"/>
              </a:spcAft>
            </a:pPr>
            <a:r>
              <a:rPr lang="en-US" sz="2100" dirty="0"/>
              <a:t>Substitution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DCD8C13B-D3B8-4CC6-8710-DD6DB682180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6377176"/>
                  </p:ext>
                </p:extLst>
              </p:nvPr>
            </p:nvGraphicFramePr>
            <p:xfrm>
              <a:off x="986118" y="1843187"/>
              <a:ext cx="7941651" cy="26042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24959">
                      <a:extLst>
                        <a:ext uri="{9D8B030D-6E8A-4147-A177-3AD203B41FA5}">
                          <a16:colId xmlns:a16="http://schemas.microsoft.com/office/drawing/2014/main" val="4104899717"/>
                        </a:ext>
                      </a:extLst>
                    </a:gridCol>
                    <a:gridCol w="3616692">
                      <a:extLst>
                        <a:ext uri="{9D8B030D-6E8A-4147-A177-3AD203B41FA5}">
                          <a16:colId xmlns:a16="http://schemas.microsoft.com/office/drawing/2014/main" val="1128309635"/>
                        </a:ext>
                      </a:extLst>
                    </a:gridCol>
                  </a:tblGrid>
                  <a:tr h="369272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6281525"/>
                      </a:ext>
                    </a:extLst>
                  </a:tr>
                  <a:tr h="369272"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60515194"/>
                      </a:ext>
                    </a:extLst>
                  </a:tr>
                  <a:tr h="369272"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34763429"/>
                      </a:ext>
                    </a:extLst>
                  </a:tr>
                  <a:tr h="369272"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7299810"/>
                      </a:ext>
                    </a:extLst>
                  </a:tr>
                  <a:tr h="369272"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91741929"/>
                      </a:ext>
                    </a:extLst>
                  </a:tr>
                  <a:tr h="369272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75359208"/>
                      </a:ext>
                    </a:extLst>
                  </a:tr>
                  <a:tr h="38862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1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p>
                                      <m:r>
                                        <a:rPr lang="en-US" sz="21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p>
                                  <m: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100" dirty="0"/>
                            <a:t> </a:t>
                          </a: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75272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DCD8C13B-D3B8-4CC6-8710-DD6DB682180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6377176"/>
                  </p:ext>
                </p:extLst>
              </p:nvPr>
            </p:nvGraphicFramePr>
            <p:xfrm>
              <a:off x="986118" y="1843187"/>
              <a:ext cx="7941651" cy="26042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24959">
                      <a:extLst>
                        <a:ext uri="{9D8B030D-6E8A-4147-A177-3AD203B41FA5}">
                          <a16:colId xmlns:a16="http://schemas.microsoft.com/office/drawing/2014/main" val="4104899717"/>
                        </a:ext>
                      </a:extLst>
                    </a:gridCol>
                    <a:gridCol w="3616692">
                      <a:extLst>
                        <a:ext uri="{9D8B030D-6E8A-4147-A177-3AD203B41FA5}">
                          <a16:colId xmlns:a16="http://schemas.microsoft.com/office/drawing/2014/main" val="1128309635"/>
                        </a:ext>
                      </a:extLst>
                    </a:gridCol>
                  </a:tblGrid>
                  <a:tr h="369272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6281525"/>
                      </a:ext>
                    </a:extLst>
                  </a:tr>
                  <a:tr h="369272"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60515194"/>
                      </a:ext>
                    </a:extLst>
                  </a:tr>
                  <a:tr h="369272"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34763429"/>
                      </a:ext>
                    </a:extLst>
                  </a:tr>
                  <a:tr h="369272"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7299810"/>
                      </a:ext>
                    </a:extLst>
                  </a:tr>
                  <a:tr h="369272"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91741929"/>
                      </a:ext>
                    </a:extLst>
                  </a:tr>
                  <a:tr h="369272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75359208"/>
                      </a:ext>
                    </a:extLst>
                  </a:tr>
                  <a:tr h="3886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41" t="-570313" r="-83944" b="-140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752725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2794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8BD63-59AF-41A1-81E0-22476FF1B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569"/>
            <a:ext cx="8324766" cy="994172"/>
          </a:xfrm>
        </p:spPr>
        <p:txBody>
          <a:bodyPr>
            <a:normAutofit/>
          </a:bodyPr>
          <a:lstStyle/>
          <a:p>
            <a:r>
              <a:rPr lang="en-US" sz="2400" dirty="0"/>
              <a:t>Var(</a:t>
            </a:r>
            <a:r>
              <a:rPr lang="en-US" sz="2400" i="1" dirty="0"/>
              <a:t>X</a:t>
            </a:r>
            <a:r>
              <a:rPr lang="en-US" sz="2400" dirty="0"/>
              <a:t>) for </a:t>
            </a:r>
            <a:r>
              <a:rPr lang="en-US" sz="2400" i="1" dirty="0"/>
              <a:t>X,</a:t>
            </a:r>
            <a:r>
              <a:rPr lang="en-US" sz="2400" dirty="0"/>
              <a:t> fair coin flip (h</a:t>
            </a:r>
            <a:r>
              <a:rPr lang="en-US" sz="2400" dirty="0">
                <a:latin typeface="SymbolPi" panose="02000500070000020004" pitchFamily="2" charset="0"/>
              </a:rPr>
              <a:t>®</a:t>
            </a:r>
            <a:r>
              <a:rPr lang="en-US" sz="2400" dirty="0"/>
              <a:t> 1, t</a:t>
            </a:r>
            <a:r>
              <a:rPr lang="en-US" sz="2400" dirty="0">
                <a:latin typeface="SymbolPi" panose="02000500070000020004" pitchFamily="2" charset="0"/>
              </a:rPr>
              <a:t>®</a:t>
            </a:r>
            <a:r>
              <a:rPr lang="en-US" sz="2400" dirty="0"/>
              <a:t> 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7289BC-916B-4EA9-A978-697908ED11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165878"/>
              </p:ext>
            </p:extLst>
          </p:nvPr>
        </p:nvGraphicFramePr>
        <p:xfrm>
          <a:off x="6798419" y="187330"/>
          <a:ext cx="1916221" cy="767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6794">
                  <a:extLst>
                    <a:ext uri="{9D8B030D-6E8A-4147-A177-3AD203B41FA5}">
                      <a16:colId xmlns:a16="http://schemas.microsoft.com/office/drawing/2014/main" val="513274159"/>
                    </a:ext>
                  </a:extLst>
                </a:gridCol>
                <a:gridCol w="420570">
                  <a:extLst>
                    <a:ext uri="{9D8B030D-6E8A-4147-A177-3AD203B41FA5}">
                      <a16:colId xmlns:a16="http://schemas.microsoft.com/office/drawing/2014/main" val="3685814845"/>
                    </a:ext>
                  </a:extLst>
                </a:gridCol>
                <a:gridCol w="438857">
                  <a:extLst>
                    <a:ext uri="{9D8B030D-6E8A-4147-A177-3AD203B41FA5}">
                      <a16:colId xmlns:a16="http://schemas.microsoft.com/office/drawing/2014/main" val="2459235657"/>
                    </a:ext>
                  </a:extLst>
                </a:gridCol>
              </a:tblGrid>
              <a:tr h="3745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= X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971188379"/>
                  </a:ext>
                </a:extLst>
              </a:tr>
              <a:tr h="393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P(X)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01902902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1">
                <a:extLst>
                  <a:ext uri="{FF2B5EF4-FFF2-40B4-BE49-F238E27FC236}">
                    <a16:creationId xmlns:a16="http://schemas.microsoft.com/office/drawing/2014/main" id="{18E0F562-648B-4975-9C13-9DC163A74E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992" y="1031362"/>
                <a:ext cx="8626510" cy="28854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indent="0" defTabSz="685800"/>
                <a:r>
                  <a:rPr lang="en-US" altLang="en-US" sz="30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Glypha-Bold"/>
                  </a:rPr>
                  <a:t>Second Solution (using theorem):</a:t>
                </a:r>
                <a:endParaRPr lang="en-US" altLang="en-US" sz="3600" dirty="0"/>
              </a:p>
              <a:p>
                <a:pPr indent="0"/>
                <a:r>
                  <a:rPr lang="en-US" alt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Giovanni-Book"/>
                  </a:rPr>
                  <a:t>As before, find the mean (expectation):</a:t>
                </a:r>
                <a:r>
                  <a:rPr lang="en-US" altLang="en-US" sz="2700" dirty="0"/>
                  <a:t>	</a:t>
                </a:r>
                <a:r>
                  <a:rPr lang="en-US" altLang="en-US" sz="2100" dirty="0">
                    <a:sym typeface="Symbol" panose="05050102010706020507" pitchFamily="18" charset="2"/>
                  </a:rPr>
                  <a:t>  </a:t>
                </a:r>
                <a:r>
                  <a:rPr lang="en-US" alt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Giovanni-Book"/>
                  </a:rPr>
                  <a:t>=</a:t>
                </a:r>
                <a:r>
                  <a:rPr lang="en-US" altLang="en-US" sz="2100" dirty="0">
                    <a:sym typeface="Symbol" panose="05050102010706020507" pitchFamily="18" charset="2"/>
                  </a:rPr>
                  <a:t> </a:t>
                </a:r>
                <a:r>
                  <a:rPr lang="en-US" alt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Giovanni-Book"/>
                  </a:rPr>
                  <a:t>1* 0.5 + 0* 0.5 = 0.5</a:t>
                </a:r>
                <a:endParaRPr lang="en-US" altLang="en-US" sz="2700" dirty="0"/>
              </a:p>
              <a:p>
                <a:pPr indent="0"/>
                <a:r>
                  <a:rPr lang="en-US" alt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Giovanni-Book"/>
                  </a:rPr>
                  <a:t>Since 1</a:t>
                </a:r>
                <a:r>
                  <a:rPr lang="en-US" altLang="en-US" sz="2100" baseline="30000" dirty="0">
                    <a:latin typeface="Calibri" panose="020F0502020204030204" pitchFamily="34" charset="0"/>
                    <a:ea typeface="Calibri" panose="020F0502020204030204" pitchFamily="34" charset="0"/>
                    <a:cs typeface="Giovanni-Book"/>
                  </a:rPr>
                  <a:t>2</a:t>
                </a:r>
                <a:r>
                  <a:rPr lang="en-US" alt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Giovanni-Book"/>
                  </a:rPr>
                  <a:t> = 1 and 0</a:t>
                </a:r>
                <a:r>
                  <a:rPr lang="en-US" altLang="en-US" sz="2100" baseline="30000" dirty="0">
                    <a:latin typeface="Calibri" panose="020F0502020204030204" pitchFamily="34" charset="0"/>
                    <a:ea typeface="Calibri" panose="020F0502020204030204" pitchFamily="34" charset="0"/>
                    <a:cs typeface="Giovanni-Book"/>
                  </a:rPr>
                  <a:t>2</a:t>
                </a:r>
                <a:r>
                  <a:rPr lang="en-US" alt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Giovanni-Book"/>
                  </a:rPr>
                  <a:t> = 0, </a:t>
                </a:r>
                <a:r>
                  <a:rPr 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100" baseline="30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has the same distribution as X.</a:t>
                </a:r>
                <a:endParaRPr lang="en-US" altLang="en-US" sz="2100" dirty="0">
                  <a:latin typeface="Calibri" panose="020F0502020204030204" pitchFamily="34" charset="0"/>
                  <a:ea typeface="Calibri" panose="020F0502020204030204" pitchFamily="34" charset="0"/>
                  <a:cs typeface="Giovanni-Book"/>
                </a:endParaRPr>
              </a:p>
              <a:p>
                <a:pPr indent="0"/>
                <a:r>
                  <a:rPr lang="en-US" altLang="en-US" sz="2100" dirty="0">
                    <a:latin typeface="Calibri" panose="020F0502020204030204" pitchFamily="34" charset="0"/>
                  </a:rPr>
                  <a:t>Hence,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1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2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100" i="1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US" sz="2100" dirty="0">
                    <a:latin typeface="Calibri" panose="020F0502020204030204" pitchFamily="34" charset="0"/>
                  </a:rPr>
                  <a:t>.</a:t>
                </a:r>
              </a:p>
              <a:p>
                <a:pPr indent="0"/>
                <a:r>
                  <a:rPr lang="en-US" altLang="en-US" sz="2100" dirty="0">
                    <a:latin typeface="Calibri" panose="020F0502020204030204" pitchFamily="34" charset="0"/>
                  </a:rPr>
                  <a:t>Using theorem,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100"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2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100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1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2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1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100" i="1">
                        <a:latin typeface="Cambria Math" panose="02040503050406030204" pitchFamily="18" charset="0"/>
                      </a:rPr>
                      <m:t>=0.5−</m:t>
                    </m:r>
                    <m:sSup>
                      <m:sSup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0.5</m:t>
                        </m:r>
                      </m:e>
                      <m:sup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100" i="1">
                        <a:latin typeface="Cambria Math" panose="02040503050406030204" pitchFamily="18" charset="0"/>
                      </a:rPr>
                      <m:t>=0.5−0.25=0.25</m:t>
                    </m:r>
                  </m:oMath>
                </a14:m>
                <a:r>
                  <a:rPr lang="en-US" sz="2100" dirty="0"/>
                  <a:t> </a:t>
                </a:r>
                <a:endParaRPr lang="en-US" altLang="en-US" sz="2100" dirty="0">
                  <a:latin typeface="Calibri" panose="020F0502020204030204" pitchFamily="34" charset="0"/>
                </a:endParaRPr>
              </a:p>
              <a:p>
                <a:pPr indent="0" defTabSz="685800"/>
                <a:r>
                  <a:rPr lang="en-US" alt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Giovanni-Book"/>
                  </a:rPr>
                  <a:t>Again, take square root</a:t>
                </a:r>
                <a:endParaRPr lang="en-US" altLang="en-US" sz="2700" dirty="0"/>
              </a:p>
              <a:p>
                <a:pPr lvl="0" algn="ctr"/>
                <a:r>
                  <a:rPr lang="en-US" alt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Giovanni-Book"/>
                  </a:rPr>
                  <a:t>SD(X) = </a:t>
                </a:r>
                <a:r>
                  <a:rPr lang="en-US" alt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Giovanni-Book"/>
                    <a:sym typeface="Symbol" panose="05050102010706020507" pitchFamily="18" charset="2"/>
                  </a:rPr>
                  <a:t>Var(X)</a:t>
                </a:r>
                <a:r>
                  <a:rPr lang="en-US" alt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Giovanni-Book"/>
                  </a:rPr>
                  <a:t> = </a:t>
                </a:r>
                <a:r>
                  <a:rPr lang="en-US" alt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Giovanni-Book"/>
                    <a:sym typeface="Symbol" panose="05050102010706020507" pitchFamily="18" charset="2"/>
                  </a:rPr>
                  <a:t></a:t>
                </a:r>
                <a:r>
                  <a:rPr lang="en-US" alt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Giovanni-Book"/>
                  </a:rPr>
                  <a:t>0.25 = 0.5</a:t>
                </a:r>
                <a:endParaRPr lang="en-US" altLang="en-US" sz="2700" dirty="0"/>
              </a:p>
              <a:p>
                <a:pPr indent="0" defTabSz="685800"/>
                <a:r>
                  <a:rPr lang="en-US" alt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Giovanni-Book"/>
                  </a:rPr>
                  <a:t>Thus, on average, outcomes are ½ unit from mean.</a:t>
                </a:r>
                <a:endParaRPr lang="en-US" altLang="en-US" sz="1500" dirty="0"/>
              </a:p>
            </p:txBody>
          </p:sp>
        </mc:Choice>
        <mc:Fallback xmlns="">
          <p:sp>
            <p:nvSpPr>
              <p:cNvPr id="6" name="Rectangle 1">
                <a:extLst>
                  <a:ext uri="{FF2B5EF4-FFF2-40B4-BE49-F238E27FC236}">
                    <a16:creationId xmlns:a16="http://schemas.microsoft.com/office/drawing/2014/main" id="{18E0F562-648B-4975-9C13-9DC163A74E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5992" y="1031362"/>
                <a:ext cx="8626510" cy="2885405"/>
              </a:xfrm>
              <a:prstGeom prst="rect">
                <a:avLst/>
              </a:prstGeom>
              <a:blipFill>
                <a:blip r:embed="rId2"/>
                <a:stretch>
                  <a:fillRect l="-1908" t="-2321" b="-40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094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92602-B45C-4C75-8F97-991D11CC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31" y="314370"/>
            <a:ext cx="8861640" cy="100675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 5.12 (generalize to a bent or unfair coin)</a:t>
            </a:r>
            <a:br>
              <a:rPr lang="en-US" dirty="0"/>
            </a:br>
            <a:r>
              <a:rPr lang="en-US" dirty="0"/>
              <a:t>Find Var(</a:t>
            </a:r>
            <a:r>
              <a:rPr lang="en-US" i="1" dirty="0"/>
              <a:t>X</a:t>
            </a:r>
            <a:r>
              <a:rPr lang="en-US" dirty="0"/>
              <a:t>) when </a:t>
            </a:r>
            <a:r>
              <a:rPr lang="en-US" i="1" dirty="0"/>
              <a:t>X </a:t>
            </a:r>
            <a:r>
              <a:rPr lang="en-US" dirty="0"/>
              <a:t>is defined by: 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C278F1-E820-4930-97F1-304FCBBA20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339313"/>
              </p:ext>
            </p:extLst>
          </p:nvPr>
        </p:nvGraphicFramePr>
        <p:xfrm>
          <a:off x="5918836" y="634224"/>
          <a:ext cx="2031795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9313">
                  <a:extLst>
                    <a:ext uri="{9D8B030D-6E8A-4147-A177-3AD203B41FA5}">
                      <a16:colId xmlns:a16="http://schemas.microsoft.com/office/drawing/2014/main" val="1986960862"/>
                    </a:ext>
                  </a:extLst>
                </a:gridCol>
                <a:gridCol w="625217">
                  <a:extLst>
                    <a:ext uri="{9D8B030D-6E8A-4147-A177-3AD203B41FA5}">
                      <a16:colId xmlns:a16="http://schemas.microsoft.com/office/drawing/2014/main" val="4275111396"/>
                    </a:ext>
                  </a:extLst>
                </a:gridCol>
                <a:gridCol w="677265">
                  <a:extLst>
                    <a:ext uri="{9D8B030D-6E8A-4147-A177-3AD203B41FA5}">
                      <a16:colId xmlns:a16="http://schemas.microsoft.com/office/drawing/2014/main" val="421363775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x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09467832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P(X=x)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 </a:t>
                      </a:r>
                      <a:r>
                        <a:rPr lang="en-US" sz="1800" dirty="0">
                          <a:latin typeface="Giovanni-Book"/>
                          <a:ea typeface="Calibri" panose="020F0502020204030204" pitchFamily="34" charset="0"/>
                          <a:cs typeface="Giovanni-Book"/>
                          <a:sym typeface="Symbol" panose="05050102010706020507" pitchFamily="18" charset="2"/>
                        </a:rPr>
                        <a:t> </a:t>
                      </a:r>
                      <a:r>
                        <a:rPr lang="en-US" sz="1800" dirty="0">
                          <a:effectLst/>
                        </a:rPr>
                        <a:t>p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26418135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BEC712A-2B61-4EEA-ADB6-B5E9029BBB86}"/>
              </a:ext>
            </a:extLst>
          </p:cNvPr>
          <p:cNvSpPr/>
          <p:nvPr/>
        </p:nvSpPr>
        <p:spPr>
          <a:xfrm>
            <a:off x="263319" y="1133151"/>
            <a:ext cx="79660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Glypha-Bold"/>
                <a:ea typeface="Calibri" panose="020F0502020204030204" pitchFamily="34" charset="0"/>
                <a:cs typeface="Glypha-Bold"/>
              </a:rPr>
              <a:t>Solution: </a:t>
            </a:r>
            <a:r>
              <a:rPr lang="en-US" dirty="0">
                <a:solidFill>
                  <a:srgbClr val="000000"/>
                </a:solidFill>
                <a:latin typeface="Glypha-Bold"/>
                <a:ea typeface="Calibri" panose="020F0502020204030204" pitchFamily="34" charset="0"/>
                <a:cs typeface="Glypha-Bold"/>
              </a:rPr>
              <a:t>use definition. (</a:t>
            </a:r>
            <a:r>
              <a:rPr lang="en-US" b="1" dirty="0">
                <a:solidFill>
                  <a:srgbClr val="000000"/>
                </a:solidFill>
                <a:latin typeface="Glypha-Bold"/>
                <a:ea typeface="Calibri" panose="020F0502020204030204" pitchFamily="34" charset="0"/>
                <a:cs typeface="Glypha-Bold"/>
              </a:rPr>
              <a:t>Exercise: </a:t>
            </a:r>
            <a:r>
              <a:rPr lang="en-US" dirty="0">
                <a:solidFill>
                  <a:srgbClr val="000000"/>
                </a:solidFill>
                <a:latin typeface="Glypha-Bold"/>
                <a:ea typeface="Calibri" panose="020F0502020204030204" pitchFamily="34" charset="0"/>
                <a:cs typeface="Glypha-Bold"/>
              </a:rPr>
              <a:t>use theorem.)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en-US" dirty="0">
                <a:latin typeface="Giovanni-Book"/>
                <a:ea typeface="Calibri" panose="020F0502020204030204" pitchFamily="34" charset="0"/>
                <a:cs typeface="Giovanni-Book"/>
              </a:rPr>
              <a:t>Find the mean (expectation):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 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=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dirty="0">
                <a:latin typeface="Giovanni-Book"/>
                <a:ea typeface="Calibri" panose="020F0502020204030204" pitchFamily="34" charset="0"/>
                <a:cs typeface="Giovanni-Book"/>
              </a:rPr>
              <a:t>1 * p + 0 (1 </a:t>
            </a:r>
            <a:r>
              <a:rPr lang="en-US" dirty="0">
                <a:latin typeface="Giovanni-Book"/>
                <a:ea typeface="Calibri" panose="020F0502020204030204" pitchFamily="34" charset="0"/>
                <a:cs typeface="Giovanni-Book"/>
                <a:sym typeface="Symbol" panose="05050102010706020507" pitchFamily="18" charset="2"/>
              </a:rPr>
              <a:t> </a:t>
            </a:r>
            <a:r>
              <a:rPr lang="en-US" dirty="0">
                <a:latin typeface="Giovanni-Book"/>
                <a:ea typeface="Calibri" panose="020F0502020204030204" pitchFamily="34" charset="0"/>
                <a:cs typeface="Giovanni-Book"/>
              </a:rPr>
              <a:t>p) = p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Giovanni-Book"/>
                <a:ea typeface="Calibri" panose="020F0502020204030204" pitchFamily="34" charset="0"/>
                <a:cs typeface="Giovanni-Book"/>
              </a:rPr>
              <a:t>2. For each possible outcome, find square of the deviation (difference) from mean: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0503DE1-68E6-4EBF-8D10-C38B835923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587298"/>
              </p:ext>
            </p:extLst>
          </p:nvPr>
        </p:nvGraphicFramePr>
        <p:xfrm>
          <a:off x="2228667" y="2219200"/>
          <a:ext cx="4035403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4710">
                  <a:extLst>
                    <a:ext uri="{9D8B030D-6E8A-4147-A177-3AD203B41FA5}">
                      <a16:colId xmlns:a16="http://schemas.microsoft.com/office/drawing/2014/main" val="3270385435"/>
                    </a:ext>
                  </a:extLst>
                </a:gridCol>
                <a:gridCol w="1155506">
                  <a:extLst>
                    <a:ext uri="{9D8B030D-6E8A-4147-A177-3AD203B41FA5}">
                      <a16:colId xmlns:a16="http://schemas.microsoft.com/office/drawing/2014/main" val="2434341136"/>
                    </a:ext>
                  </a:extLst>
                </a:gridCol>
                <a:gridCol w="1465187">
                  <a:extLst>
                    <a:ext uri="{9D8B030D-6E8A-4147-A177-3AD203B41FA5}">
                      <a16:colId xmlns:a16="http://schemas.microsoft.com/office/drawing/2014/main" val="291133064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(x </a:t>
                      </a:r>
                      <a:r>
                        <a:rPr lang="en-US" sz="1800" dirty="0">
                          <a:latin typeface="Giovanni-Book"/>
                          <a:ea typeface="Calibri" panose="020F0502020204030204" pitchFamily="34" charset="0"/>
                          <a:cs typeface="Giovanni-Book"/>
                          <a:sym typeface="Symbol" panose="05050102010706020507" pitchFamily="18" charset="2"/>
                        </a:rPr>
                        <a:t> </a:t>
                      </a:r>
                      <a:r>
                        <a:rPr lang="en-US" altLang="en-US" sz="1800" dirty="0"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r>
                        <a:rPr lang="en-US" sz="1800" baseline="30000" dirty="0">
                          <a:effectLst/>
                        </a:rPr>
                        <a:t>2</a:t>
                      </a:r>
                      <a:endParaRPr lang="en-US" sz="24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(1 </a:t>
                      </a:r>
                      <a:r>
                        <a:rPr lang="en-US" sz="1800" dirty="0">
                          <a:latin typeface="Giovanni-Book"/>
                          <a:ea typeface="Calibri" panose="020F0502020204030204" pitchFamily="34" charset="0"/>
                          <a:cs typeface="Giovanni-Book"/>
                          <a:sym typeface="Symbol" panose="05050102010706020507" pitchFamily="18" charset="2"/>
                        </a:rPr>
                        <a:t> p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r>
                        <a:rPr lang="en-US" sz="1800" baseline="30000" dirty="0">
                          <a:effectLst/>
                        </a:rPr>
                        <a:t>2</a:t>
                      </a:r>
                      <a:endParaRPr lang="en-US" sz="24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 </a:t>
                      </a:r>
                      <a:r>
                        <a:rPr lang="en-US" sz="1800" dirty="0">
                          <a:latin typeface="Giovanni-Book"/>
                          <a:ea typeface="Calibri" panose="020F0502020204030204" pitchFamily="34" charset="0"/>
                          <a:cs typeface="Giovanni-Book"/>
                          <a:sym typeface="Symbol" panose="05050102010706020507" pitchFamily="18" charset="2"/>
                        </a:rPr>
                        <a:t> </a:t>
                      </a:r>
                      <a:r>
                        <a:rPr lang="en-US" altLang="en-US" sz="1800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r>
                        <a:rPr lang="en-US" sz="1800" baseline="30000" dirty="0">
                          <a:effectLst/>
                        </a:rPr>
                        <a:t>2</a:t>
                      </a:r>
                      <a:endParaRPr lang="en-US" sz="24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3015157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P(X = x)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 </a:t>
                      </a:r>
                      <a:r>
                        <a:rPr lang="en-US" sz="1800" dirty="0">
                          <a:latin typeface="Giovanni-Book"/>
                          <a:ea typeface="Calibri" panose="020F0502020204030204" pitchFamily="34" charset="0"/>
                          <a:cs typeface="Giovanni-Book"/>
                          <a:sym typeface="Symbol" panose="05050102010706020507" pitchFamily="18" charset="2"/>
                        </a:rPr>
                        <a:t> </a:t>
                      </a:r>
                      <a:r>
                        <a:rPr lang="en-US" sz="1800" dirty="0">
                          <a:effectLst/>
                        </a:rPr>
                        <a:t>p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534566671"/>
                  </a:ext>
                </a:extLst>
              </a:tr>
            </a:tbl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B1D30A9-FB95-4AD7-A841-72F9D08278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452554"/>
              </p:ext>
            </p:extLst>
          </p:nvPr>
        </p:nvGraphicFramePr>
        <p:xfrm>
          <a:off x="4519419" y="2892585"/>
          <a:ext cx="2363163" cy="110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r:id="rId3" imgW="1548728" imgH="723586" progId="Equation.DSMT4">
                  <p:embed/>
                </p:oleObj>
              </mc:Choice>
              <mc:Fallback>
                <p:oleObj r:id="rId3" imgW="1548728" imgH="723586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B1D30A9-FB95-4AD7-A841-72F9D08278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419" y="2892585"/>
                        <a:ext cx="2363163" cy="11018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385F7B4-49EF-4145-9AC9-6E6F73C008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94078"/>
              </p:ext>
            </p:extLst>
          </p:nvPr>
        </p:nvGraphicFramePr>
        <p:xfrm>
          <a:off x="2964796" y="4094508"/>
          <a:ext cx="1281572" cy="332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r:id="rId5" imgW="990170" imgH="253890" progId="Equation.DSMT4">
                  <p:embed/>
                </p:oleObj>
              </mc:Choice>
              <mc:Fallback>
                <p:oleObj r:id="rId5" imgW="990170" imgH="25389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385F7B4-49EF-4145-9AC9-6E6F73C008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796" y="4094508"/>
                        <a:ext cx="1281572" cy="332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25C15071-9226-4D05-8BF9-7471FAFE9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29" y="2894251"/>
            <a:ext cx="3717534" cy="62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348854" indent="-348854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3. Multiply by respective probabilities, sum to get variance, then simplify:</a:t>
            </a:r>
            <a:endParaRPr lang="en-US" altLang="en-US" sz="2400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B8809193-7D63-4F49-9C5C-E0E5C1026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501" y="4071425"/>
            <a:ext cx="258558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defTabSz="685800"/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4. Take square root to get:</a:t>
            </a:r>
            <a:endParaRPr lang="en-US" altLang="en-US" sz="2400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4D8B008E-5568-42B8-9BCB-DB49DB382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33" y="4542418"/>
            <a:ext cx="7210115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In the Excel file, these expressions are calculated for various values of p.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3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2420</TotalTime>
  <Words>900</Words>
  <Application>Microsoft Office PowerPoint</Application>
  <PresentationFormat>On-screen Show (4:3)</PresentationFormat>
  <Paragraphs>135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30" baseType="lpstr">
      <vt:lpstr>Arial</vt:lpstr>
      <vt:lpstr>Calibri</vt:lpstr>
      <vt:lpstr>Cambria Math</vt:lpstr>
      <vt:lpstr>Century Gothic</vt:lpstr>
      <vt:lpstr>Giovanni-Book</vt:lpstr>
      <vt:lpstr>Giovanni-BookItalic</vt:lpstr>
      <vt:lpstr>Glypha</vt:lpstr>
      <vt:lpstr>Glypha-Bold</vt:lpstr>
      <vt:lpstr>MTMI</vt:lpstr>
      <vt:lpstr>MTSYN</vt:lpstr>
      <vt:lpstr>Symbol</vt:lpstr>
      <vt:lpstr>SymbolPi</vt:lpstr>
      <vt:lpstr>Times New Roman</vt:lpstr>
      <vt:lpstr>Tunga</vt:lpstr>
      <vt:lpstr>Wingdings</vt:lpstr>
      <vt:lpstr>Default Theme</vt:lpstr>
      <vt:lpstr>Equation.DSMT4</vt:lpstr>
      <vt:lpstr>MAT 1372 Statistics with probability</vt:lpstr>
      <vt:lpstr>Review (of 5.3)</vt:lpstr>
      <vt:lpstr>Review (of 5.3) cont.</vt:lpstr>
      <vt:lpstr>PowerPoint Presentation</vt:lpstr>
      <vt:lpstr>5.4 VARIANCE OF RANDOM VARIABLES</vt:lpstr>
      <vt:lpstr>Var(X) for X, fair coin flip (h® 1, t® 0)</vt:lpstr>
      <vt:lpstr>Theorem: Var(X)=E[X^2 ]-μ^2 </vt:lpstr>
      <vt:lpstr>Var(X) for X, fair coin flip (h® 1, t® 0)</vt:lpstr>
      <vt:lpstr>Example 5.12 (generalize to a bent or unfair coin) Find Var(X) when X is defined by:   </vt:lpstr>
      <vt:lpstr>Properties of Variance and SD</vt:lpstr>
      <vt:lpstr>PowerPoint Presentation</vt:lpstr>
      <vt:lpstr>PowerPoint Presentation</vt:lpstr>
      <vt:lpstr>More SD/variance property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Biostatistics</dc:title>
  <dc:creator>Andrew Parker</dc:creator>
  <cp:lastModifiedBy>Next Step</cp:lastModifiedBy>
  <cp:revision>64</cp:revision>
  <cp:lastPrinted>2017-02-28T22:43:32Z</cp:lastPrinted>
  <dcterms:created xsi:type="dcterms:W3CDTF">2017-02-25T23:17:17Z</dcterms:created>
  <dcterms:modified xsi:type="dcterms:W3CDTF">2018-10-16T15:07:47Z</dcterms:modified>
</cp:coreProperties>
</file>