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6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5.2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4A9E88-8359-4293-9534-B306953FC444}"/>
              </a:ext>
            </a:extLst>
          </p:cNvPr>
          <p:cNvSpPr/>
          <p:nvPr/>
        </p:nvSpPr>
        <p:spPr>
          <a:xfrm>
            <a:off x="354631" y="222488"/>
            <a:ext cx="8111219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5.2.19.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bakery has 3 special cakes at the beginning of the day. The daily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demand for this type of cake is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#	probability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	0.15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	0.20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	0.35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3	0.15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4	0.10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5+	0.05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Let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denote #cakes that remain unsold at the end of the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day.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Determine the probability distribution of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.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0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0F33-342F-4F65-8906-E70701EAC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557" y="104823"/>
            <a:ext cx="7886700" cy="994172"/>
          </a:xfrm>
        </p:spPr>
        <p:txBody>
          <a:bodyPr/>
          <a:lstStyle/>
          <a:p>
            <a:r>
              <a:rPr lang="en-US" dirty="0"/>
              <a:t>Definition and examples/non-examples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B5D28-4435-40CB-979B-61800CF8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1702"/>
            <a:ext cx="7263326" cy="3263504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dirty="0"/>
              <a:t>A </a:t>
            </a:r>
            <a:r>
              <a:rPr lang="en-US" b="1" dirty="0"/>
              <a:t>Random Variable (RV) </a:t>
            </a:r>
            <a:r>
              <a:rPr lang="en-US" dirty="0"/>
              <a:t>is an experiment with a SINGLE numeric outcome.</a:t>
            </a:r>
          </a:p>
          <a:p>
            <a:pPr marL="0" indent="0"/>
            <a:r>
              <a:rPr lang="en-US" dirty="0"/>
              <a:t>For each scenario, state whether or not it is an RV: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roll 2 distinguishable dice &amp; record outcome as ordered pair, e.g., (3,5)?</a:t>
            </a:r>
          </a:p>
          <a:p>
            <a:pPr marL="0" indent="0" algn="ctr"/>
            <a:r>
              <a:rPr lang="en-US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roll 2 dice and record SUM of faces, e.g., (3,5)-&gt;3+5=8</a:t>
            </a:r>
          </a:p>
          <a:p>
            <a:pPr marL="0" indent="0" algn="ctr"/>
            <a:r>
              <a:rPr lang="en-US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flip a coin 5 times &amp; record sequence of heads &amp; tails, e.g., </a:t>
            </a:r>
            <a:r>
              <a:rPr lang="en-US" dirty="0" err="1"/>
              <a:t>hhtth</a:t>
            </a:r>
            <a:endParaRPr lang="en-US" dirty="0"/>
          </a:p>
          <a:p>
            <a:pPr marL="0" indent="0" algn="ctr"/>
            <a:r>
              <a:rPr lang="en-US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Flip a coin and record #heads, e.g., </a:t>
            </a:r>
            <a:r>
              <a:rPr lang="en-US" dirty="0" err="1"/>
              <a:t>hhtth</a:t>
            </a:r>
            <a:r>
              <a:rPr lang="en-US" dirty="0"/>
              <a:t> -&gt; 3</a:t>
            </a:r>
          </a:p>
          <a:p>
            <a:pPr marL="0" indent="0" algn="ctr"/>
            <a:r>
              <a:rPr lang="en-US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Exercise (think-pair-share): Give another non-example / example pair</a:t>
            </a:r>
          </a:p>
        </p:txBody>
      </p:sp>
    </p:spTree>
    <p:extLst>
      <p:ext uri="{BB962C8B-B14F-4D97-AF65-F5344CB8AC3E}">
        <p14:creationId xmlns:p14="http://schemas.microsoft.com/office/powerpoint/2010/main" val="38556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42B6-5094-465C-8879-FBC4121F8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014"/>
            <a:ext cx="7520940" cy="548640"/>
          </a:xfrm>
        </p:spPr>
        <p:txBody>
          <a:bodyPr/>
          <a:lstStyle/>
          <a:p>
            <a:r>
              <a:rPr lang="en-US" dirty="0"/>
              <a:t>Notation and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B74A0-0398-4E7A-8670-C59A2572E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3086"/>
            <a:ext cx="7886700" cy="3263504"/>
          </a:xfrm>
        </p:spPr>
        <p:txBody>
          <a:bodyPr>
            <a:normAutofit/>
          </a:bodyPr>
          <a:lstStyle/>
          <a:p>
            <a:r>
              <a:rPr lang="en-US" sz="2000" b="0" dirty="0"/>
              <a:t>Probability that X is 3:</a:t>
            </a:r>
          </a:p>
          <a:p>
            <a:r>
              <a:rPr lang="en-US" sz="2000" b="0" dirty="0"/>
              <a:t>Probability that X is between 6 and 8 inclusive:</a:t>
            </a:r>
          </a:p>
          <a:p>
            <a:pPr marL="0" indent="0"/>
            <a:r>
              <a:rPr lang="en-US" sz="2000" dirty="0"/>
              <a:t>Exercise</a:t>
            </a:r>
            <a:r>
              <a:rPr lang="en-US" sz="2000" b="0" dirty="0"/>
              <a:t>: If X is roll 2 dice and sum, what is</a:t>
            </a:r>
          </a:p>
          <a:p>
            <a:pPr>
              <a:spcAft>
                <a:spcPts val="450"/>
              </a:spcAft>
            </a:pPr>
            <a:r>
              <a:rPr lang="en-US" sz="2000" dirty="0"/>
              <a:t> 			</a:t>
            </a:r>
            <a:r>
              <a:rPr lang="en-US" sz="2000" b="0" dirty="0"/>
              <a:t>?</a:t>
            </a:r>
          </a:p>
          <a:p>
            <a:r>
              <a:rPr lang="en-US" sz="2000" b="0" dirty="0"/>
              <a:t> 		       	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6EF27E6-47E5-4E52-950B-AD895E04B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C27A0BA-24B0-43FB-8086-FC6519D582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732769"/>
              </p:ext>
            </p:extLst>
          </p:nvPr>
        </p:nvGraphicFramePr>
        <p:xfrm>
          <a:off x="3480928" y="793086"/>
          <a:ext cx="1091072" cy="43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r:id="rId3" imgW="634725" imgH="253890" progId="Equation.DSMT4">
                  <p:embed/>
                </p:oleObj>
              </mc:Choice>
              <mc:Fallback>
                <p:oleObj r:id="rId3" imgW="634725" imgH="25389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C27A0BA-24B0-43FB-8086-FC6519D582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0928" y="793086"/>
                        <a:ext cx="1091072" cy="4323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4AC2B00F-7B1D-49EF-A7C2-D6D17EB24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5399A2-4444-4900-A64D-F97C18E75D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725132"/>
              </p:ext>
            </p:extLst>
          </p:nvPr>
        </p:nvGraphicFramePr>
        <p:xfrm>
          <a:off x="6479281" y="1225397"/>
          <a:ext cx="1570763" cy="468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r:id="rId5" imgW="863225" imgH="253890" progId="Equation.DSMT4">
                  <p:embed/>
                </p:oleObj>
              </mc:Choice>
              <mc:Fallback>
                <p:oleObj r:id="rId5" imgW="863225" imgH="25389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5399A2-4444-4900-A64D-F97C18E75D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281" y="1225397"/>
                        <a:ext cx="1570763" cy="4688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0F62060-D7F8-4344-A8E7-F92D549A4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287273"/>
              </p:ext>
            </p:extLst>
          </p:nvPr>
        </p:nvGraphicFramePr>
        <p:xfrm>
          <a:off x="1396406" y="2016711"/>
          <a:ext cx="1091072" cy="43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r:id="rId7" imgW="634725" imgH="253890" progId="Equation.DSMT4">
                  <p:embed/>
                </p:oleObj>
              </mc:Choice>
              <mc:Fallback>
                <p:oleObj r:id="rId7" imgW="634725" imgH="25389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0F62060-D7F8-4344-A8E7-F92D549A4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406" y="2016711"/>
                        <a:ext cx="1091072" cy="4323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CCBC1D8-84B9-41D5-9FCF-910E18872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24342"/>
              </p:ext>
            </p:extLst>
          </p:nvPr>
        </p:nvGraphicFramePr>
        <p:xfrm>
          <a:off x="1040568" y="2449022"/>
          <a:ext cx="1519212" cy="453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r:id="rId8" imgW="863225" imgH="253890" progId="Equation.DSMT4">
                  <p:embed/>
                </p:oleObj>
              </mc:Choice>
              <mc:Fallback>
                <p:oleObj r:id="rId8" imgW="863225" imgH="25389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CCBC1D8-84B9-41D5-9FCF-910E18872C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568" y="2449022"/>
                        <a:ext cx="1519212" cy="453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10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215F-9D60-4B00-AFD5-566E6731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Problem</a:t>
            </a:r>
            <a:r>
              <a:rPr lang="en-US" dirty="0"/>
              <a:t>: # of repeats in 3 letter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4373-05B9-4117-81A9-CFB06C1BC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52" y="893231"/>
            <a:ext cx="7886700" cy="3263504"/>
          </a:xfrm>
        </p:spPr>
        <p:txBody>
          <a:bodyPr>
            <a:normAutofit/>
          </a:bodyPr>
          <a:lstStyle/>
          <a:p>
            <a:r>
              <a:rPr lang="en-US" sz="2000" b="0" dirty="0"/>
              <a:t>What is the sample space?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Chance of no (0) repeats:</a:t>
            </a:r>
          </a:p>
          <a:p>
            <a:pPr marL="0" indent="0"/>
            <a:r>
              <a:rPr lang="en-US" sz="2000" b="0" dirty="0"/>
              <a:t>	88.8%		PERMUT(26,3)/26^3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Chance of 2 repeats:</a:t>
            </a:r>
          </a:p>
          <a:p>
            <a:pPr marL="0" indent="0"/>
            <a:r>
              <a:rPr lang="en-US" sz="2000" b="0" dirty="0"/>
              <a:t>	11.1%		COMBIN(3,2)*PERMUT(26,2)/26^3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 Chance of all (3) repeats:</a:t>
            </a:r>
          </a:p>
          <a:p>
            <a:pPr marL="0" indent="0"/>
            <a:r>
              <a:rPr lang="en-US" sz="2000" b="0" dirty="0"/>
              <a:t>	0.1%		26/26^3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Note that the 3 probabilities sum to 1</a:t>
            </a:r>
          </a:p>
        </p:txBody>
      </p:sp>
    </p:spTree>
    <p:extLst>
      <p:ext uri="{BB962C8B-B14F-4D97-AF65-F5344CB8AC3E}">
        <p14:creationId xmlns:p14="http://schemas.microsoft.com/office/powerpoint/2010/main" val="420407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E18C2A-A787-43DF-A96C-4350C7093CC8}"/>
              </a:ext>
            </a:extLst>
          </p:cNvPr>
          <p:cNvSpPr/>
          <p:nvPr/>
        </p:nvSpPr>
        <p:spPr>
          <a:xfrm>
            <a:off x="276557" y="87599"/>
            <a:ext cx="8339817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5.2.2.</a:t>
            </a:r>
            <a:r>
              <a:rPr lang="en-US" sz="2400" dirty="0"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Suppose that a couple has 3 children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let the random variable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W 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be #girls that come before first boy.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If the outcome is </a:t>
            </a:r>
            <a:r>
              <a:rPr lang="en-US" sz="2100" dirty="0"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21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21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2100" dirty="0"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, take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W 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equal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to 3.</a:t>
            </a:r>
          </a:p>
          <a:p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Give 1. possible outcomes (as ordered triples) 2.  their probabilities.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assign to each outcome a number: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	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	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	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	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	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	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b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	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Giovanni-Book"/>
                <a:ea typeface="Calibri" panose="020F0502020204030204" pitchFamily="34" charset="0"/>
                <a:cs typeface="Giovanni-Book"/>
              </a:rPr>
              <a:t>, </a:t>
            </a:r>
            <a:r>
              <a:rPr lang="en-US" sz="1500" i="1" dirty="0">
                <a:latin typeface="Giovanni-BookItalic"/>
                <a:ea typeface="Calibri" panose="020F0502020204030204" pitchFamily="34" charset="0"/>
                <a:cs typeface="Giovanni-BookItalic"/>
              </a:rPr>
              <a:t>g</a:t>
            </a:r>
            <a:r>
              <a:rPr lang="en-US" sz="1500" dirty="0">
                <a:latin typeface="MTMI"/>
                <a:ea typeface="Calibri" panose="020F0502020204030204" pitchFamily="34" charset="0"/>
                <a:cs typeface="MTMI"/>
              </a:rPr>
              <a:t>)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500" dirty="0">
                <a:latin typeface="Glypha"/>
                <a:ea typeface="Calibri" panose="020F0502020204030204" pitchFamily="34" charset="0"/>
                <a:cs typeface="Glypha"/>
              </a:rPr>
              <a:t>0	0	0	0	1	1	2	3</a:t>
            </a:r>
            <a:endParaRPr lang="en-US" sz="1500" dirty="0">
              <a:latin typeface="Glyph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 startAt="2"/>
            </a:pPr>
            <a:r>
              <a:rPr lang="en-US" sz="2100" dirty="0"/>
              <a:t>Now make a table of the outcomes (numeric) with their probabilities:</a:t>
            </a:r>
          </a:p>
          <a:p>
            <a:pPr algn="ctr"/>
            <a:r>
              <a:rPr lang="en-US" sz="2100" dirty="0"/>
              <a:t>w	0	1	2	3</a:t>
            </a:r>
          </a:p>
          <a:p>
            <a:pPr algn="ctr"/>
            <a:r>
              <a:rPr lang="en-US" sz="2100" dirty="0"/>
              <a:t>P(w)	1/2	1/4	1/8	1/8</a:t>
            </a:r>
          </a:p>
          <a:p>
            <a:pPr algn="ctr"/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This table is known as the </a:t>
            </a:r>
            <a:r>
              <a:rPr lang="en-US" sz="2100" i="1" dirty="0">
                <a:latin typeface="Glypha"/>
                <a:ea typeface="Calibri" panose="020F0502020204030204" pitchFamily="34" charset="0"/>
                <a:cs typeface="Glypha"/>
              </a:rPr>
              <a:t>probability distribution 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of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W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9507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191F86-7A12-42FE-AECE-9C65EA7BC1FD}"/>
              </a:ext>
            </a:extLst>
          </p:cNvPr>
          <p:cNvSpPr/>
          <p:nvPr/>
        </p:nvSpPr>
        <p:spPr>
          <a:xfrm>
            <a:off x="577623" y="232752"/>
            <a:ext cx="79887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5.2.5</a:t>
            </a:r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. 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Suppose a pair of dice is rolled. </a:t>
            </a:r>
          </a:p>
          <a:p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Let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denote the smaller of the two numbers appearing on the two dice.</a:t>
            </a:r>
          </a:p>
          <a:p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If both dice show the same number, take that as the value of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Y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.</a:t>
            </a:r>
          </a:p>
          <a:p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Determine the probability distribution of </a:t>
            </a:r>
            <a:r>
              <a:rPr lang="en-US" sz="2100" i="1" dirty="0">
                <a:latin typeface="Giovanni-BookItalic"/>
                <a:ea typeface="Calibri" panose="020F0502020204030204" pitchFamily="34" charset="0"/>
                <a:cs typeface="Giovanni-BookItalic"/>
              </a:rPr>
              <a:t>Y</a:t>
            </a:r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.</a:t>
            </a:r>
          </a:p>
          <a:p>
            <a:endParaRPr lang="en-US" sz="2100" dirty="0">
              <a:latin typeface="Glypha"/>
              <a:ea typeface="Calibri" panose="020F0502020204030204" pitchFamily="34" charset="0"/>
              <a:cs typeface="Glypha"/>
            </a:endParaRPr>
          </a:p>
          <a:p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Using a 6x6 grid to denote our sample space, the rolls which contribute to the same outcome form an “L” with the corner on the diagonal.</a:t>
            </a:r>
          </a:p>
          <a:p>
            <a:r>
              <a:rPr lang="en-US" sz="2100" dirty="0"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So our distribution is as follows: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Y	1		2	3	4	5	6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100" dirty="0">
                <a:latin typeface="Glypha"/>
                <a:ea typeface="Calibri" panose="020F0502020204030204" pitchFamily="34" charset="0"/>
                <a:cs typeface="Glypha"/>
              </a:rPr>
              <a:t>P(y)	11/36		9/36	7/36	5/36	3/36	1/36</a:t>
            </a:r>
          </a:p>
          <a:p>
            <a:r>
              <a:rPr lang="en-US" sz="2100" dirty="0"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As a check, sum the probabilities and see if you get 1.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284085-73FA-4547-AA5F-FD9A9A14A304}"/>
              </a:ext>
            </a:extLst>
          </p:cNvPr>
          <p:cNvSpPr/>
          <p:nvPr/>
        </p:nvSpPr>
        <p:spPr>
          <a:xfrm>
            <a:off x="436789" y="201049"/>
            <a:ext cx="8394173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5.2.6.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Two people are to meet in the park. Each person is equally likely to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arrive, independent of the other, at 2:00, 2:30, or 3:00 p.m.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Let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equal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time that the first person to arrive has to wait,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where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taken to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equal 0 if both people arrive at the same time.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are the possible values of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are the probabilities that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assumes each of these values?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6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9D62AE-60D2-4BA4-8561-21088A5BC2E0}"/>
              </a:ext>
            </a:extLst>
          </p:cNvPr>
          <p:cNvSpPr/>
          <p:nvPr/>
        </p:nvSpPr>
        <p:spPr>
          <a:xfrm>
            <a:off x="498022" y="222049"/>
            <a:ext cx="81517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5.2.7.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Two volleyball teams play a 2-out-of-3 series in 1 location;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they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continue to play until one team has won 2 games.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Let H denote the outcome that the home team wins.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Let A denote the outcome that the away team wins.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Suppose that P(H) = 0.7, independent of previous game outcomes.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Let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denote the number of games played.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are the possible values of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probability distribution of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79DE95-CFEA-45F4-BC34-DD87F0161E81}"/>
              </a:ext>
            </a:extLst>
          </p:cNvPr>
          <p:cNvSpPr/>
          <p:nvPr/>
        </p:nvSpPr>
        <p:spPr>
          <a:xfrm>
            <a:off x="228600" y="171299"/>
            <a:ext cx="8915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5.2.8.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Suppose that 2 batteries are randomly chosen from a bin of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10 batteries,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7 of which are good and 3 defective.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Let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denote #defective batteries chosen.</a:t>
            </a: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are the possible values of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probability distribution of </a:t>
            </a:r>
            <a:r>
              <a:rPr lang="en-US" sz="21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5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2374</TotalTime>
  <Words>602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Century Gothic</vt:lpstr>
      <vt:lpstr>Giovanni-Book</vt:lpstr>
      <vt:lpstr>Giovanni-BookItalic</vt:lpstr>
      <vt:lpstr>Glypha</vt:lpstr>
      <vt:lpstr>Glypha-Bold</vt:lpstr>
      <vt:lpstr>MTMI</vt:lpstr>
      <vt:lpstr>Times New Roman</vt:lpstr>
      <vt:lpstr>Tunga</vt:lpstr>
      <vt:lpstr>Wingdings</vt:lpstr>
      <vt:lpstr>Default Theme</vt:lpstr>
      <vt:lpstr>Equation.DSMT4</vt:lpstr>
      <vt:lpstr>MAT 1372 Statistics with probability</vt:lpstr>
      <vt:lpstr>Definition and examples/non-examples</vt:lpstr>
      <vt:lpstr>Notation and exercise</vt:lpstr>
      <vt:lpstr>Problem: # of repeats in 3 letter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54</cp:revision>
  <cp:lastPrinted>2017-02-28T22:43:32Z</cp:lastPrinted>
  <dcterms:created xsi:type="dcterms:W3CDTF">2017-02-25T23:17:17Z</dcterms:created>
  <dcterms:modified xsi:type="dcterms:W3CDTF">2018-10-11T15:08:04Z</dcterms:modified>
</cp:coreProperties>
</file>