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9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October 10,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October 10,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October 10,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October 10,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October 10,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October 10,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October 10,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October 10,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October 10,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October 10,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October 10,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October 10,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799988" y="1684603"/>
            <a:ext cx="5788246" cy="1204306"/>
          </a:xfrm>
        </p:spPr>
        <p:txBody>
          <a:bodyPr/>
          <a:lstStyle/>
          <a:p>
            <a:r>
              <a:rPr lang="en-US" dirty="0"/>
              <a:t>MAT 1372</a:t>
            </a:r>
            <a:br>
              <a:rPr lang="en-US" dirty="0"/>
            </a:br>
            <a:r>
              <a:rPr lang="en-US" dirty="0"/>
              <a:t>Statistics with probability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4.7 Counting Principles</a:t>
            </a:r>
          </a:p>
        </p:txBody>
      </p:sp>
    </p:spTree>
    <p:extLst>
      <p:ext uri="{BB962C8B-B14F-4D97-AF65-F5344CB8AC3E}">
        <p14:creationId xmlns:p14="http://schemas.microsoft.com/office/powerpoint/2010/main" val="26529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48535-293E-4D67-8FF3-C6DAC5AFB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463" y="58440"/>
            <a:ext cx="7886700" cy="726394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Summary of 4.7 Counting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D4495B-2A35-4D6B-9EA4-A2BE5F686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736098"/>
            <a:ext cx="9019603" cy="4277335"/>
          </a:xfrm>
        </p:spPr>
        <p:txBody>
          <a:bodyPr>
            <a:noAutofit/>
          </a:bodyPr>
          <a:lstStyle/>
          <a:p>
            <a:pPr marL="0" indent="0"/>
            <a:r>
              <a:rPr lang="en-US" sz="2000" b="0" dirty="0"/>
              <a:t>Given a pool of size n, we list the ways to select m objects:</a:t>
            </a:r>
          </a:p>
          <a:p>
            <a:r>
              <a:rPr lang="en-US" sz="2000" b="0" dirty="0"/>
              <a:t>If </a:t>
            </a:r>
            <a:r>
              <a:rPr lang="en-US" sz="2000" b="0" dirty="0">
                <a:sym typeface="Symbol" panose="05050102010706020507" pitchFamily="18" charset="2"/>
              </a:rPr>
              <a:t></a:t>
            </a:r>
            <a:r>
              <a:rPr lang="en-US" sz="2000" b="0" dirty="0"/>
              <a:t>REPLACEMENT of objects and ORDER applies, then #outcomes each time is n and so total # ways =  </a:t>
            </a:r>
          </a:p>
          <a:p>
            <a:pPr marL="0" indent="0"/>
            <a:r>
              <a:rPr lang="en-US" sz="2000" b="0" dirty="0"/>
              <a:t>Example: #5 letter words = 26</a:t>
            </a:r>
            <a:r>
              <a:rPr lang="en-US" sz="2000" b="0" baseline="30000" dirty="0"/>
              <a:t>5</a:t>
            </a:r>
            <a:r>
              <a:rPr lang="en-US" sz="2000" b="0" dirty="0"/>
              <a:t>.</a:t>
            </a:r>
          </a:p>
          <a:p>
            <a:pPr>
              <a:spcAft>
                <a:spcPts val="900"/>
              </a:spcAft>
            </a:pPr>
            <a:r>
              <a:rPr lang="en-US" sz="2000" b="0" dirty="0"/>
              <a:t> If </a:t>
            </a:r>
            <a:r>
              <a:rPr lang="zh-CN" altLang="en-US" sz="2000" b="0" dirty="0"/>
              <a:t>∄</a:t>
            </a:r>
            <a:r>
              <a:rPr lang="en-US" sz="2000" b="0" dirty="0"/>
              <a:t>REPLACEMENT but order still applies, then #outcomes initially is n but then decrements each time so total # </a:t>
            </a:r>
            <a:r>
              <a:rPr lang="en-US" sz="2000" dirty="0"/>
              <a:t>ways</a:t>
            </a:r>
            <a:r>
              <a:rPr lang="en-US" sz="2000" b="0" dirty="0"/>
              <a:t> = </a:t>
            </a:r>
          </a:p>
          <a:p>
            <a:pPr marL="0" indent="0"/>
            <a:r>
              <a:rPr lang="en-US" sz="2000" b="0" dirty="0"/>
              <a:t>Example: #3 letter words with DISTINCT letters: </a:t>
            </a:r>
          </a:p>
          <a:p>
            <a:r>
              <a:rPr lang="en-US" sz="2000" b="0" dirty="0"/>
              <a:t>If </a:t>
            </a:r>
            <a:r>
              <a:rPr lang="zh-CN" altLang="en-US" sz="2000" b="0" dirty="0"/>
              <a:t>∄</a:t>
            </a:r>
            <a:r>
              <a:rPr lang="en-US" sz="2000" b="0" dirty="0"/>
              <a:t>REPLACEMENT and ORDER does NOT apply, then total #outcomes is a binomial coefficient: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Example: #committees of size 7 from a pool of 20:</a:t>
            </a:r>
          </a:p>
        </p:txBody>
      </p:sp>
      <p:sp>
        <p:nvSpPr>
          <p:cNvPr id="16" name="Rectangle 14">
            <a:extLst>
              <a:ext uri="{FF2B5EF4-FFF2-40B4-BE49-F238E27FC236}">
                <a16:creationId xmlns:a16="http://schemas.microsoft.com/office/drawing/2014/main" id="{14C7AA3A-757C-45CD-A6C7-27E92D161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861E64A3-AC06-4A54-8784-5B2B6AF027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386038"/>
              </p:ext>
            </p:extLst>
          </p:nvPr>
        </p:nvGraphicFramePr>
        <p:xfrm>
          <a:off x="4913827" y="1399890"/>
          <a:ext cx="1511084" cy="660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9" r:id="rId3" imgW="825142" imgH="355446" progId="Equation.DSMT4">
                  <p:embed/>
                </p:oleObj>
              </mc:Choice>
              <mc:Fallback>
                <p:oleObj r:id="rId3" imgW="825142" imgH="355446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861E64A3-AC06-4A54-8784-5B2B6AF027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3827" y="1399890"/>
                        <a:ext cx="1511084" cy="6600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8">
            <a:extLst>
              <a:ext uri="{FF2B5EF4-FFF2-40B4-BE49-F238E27FC236}">
                <a16:creationId xmlns:a16="http://schemas.microsoft.com/office/drawing/2014/main" id="{43DB4688-3E02-46CC-A8EB-73F003CA8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C2F76636-4C89-4E76-A39E-C4E8E7F198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82973"/>
              </p:ext>
            </p:extLst>
          </p:nvPr>
        </p:nvGraphicFramePr>
        <p:xfrm>
          <a:off x="6015100" y="2536670"/>
          <a:ext cx="2653528" cy="660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0" r:id="rId5" imgW="1879600" imgH="469900" progId="Equation.DSMT4">
                  <p:embed/>
                </p:oleObj>
              </mc:Choice>
              <mc:Fallback>
                <p:oleObj r:id="rId5" imgW="1879600" imgH="46990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C2F76636-4C89-4E76-A39E-C4E8E7F198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5100" y="2536670"/>
                        <a:ext cx="2653528" cy="6600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DA804CF2-6B69-4517-9ECD-AB41E538E0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036159"/>
              </p:ext>
            </p:extLst>
          </p:nvPr>
        </p:nvGraphicFramePr>
        <p:xfrm>
          <a:off x="5688327" y="3182554"/>
          <a:ext cx="992560" cy="273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1" r:id="rId7" imgW="647419" imgH="177723" progId="Equation.DSMT4">
                  <p:embed/>
                </p:oleObj>
              </mc:Choice>
              <mc:Fallback>
                <p:oleObj r:id="rId7" imgW="647419" imgH="177723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DA804CF2-6B69-4517-9ECD-AB41E538E0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8327" y="3182554"/>
                        <a:ext cx="992560" cy="2733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6">
            <a:extLst>
              <a:ext uri="{FF2B5EF4-FFF2-40B4-BE49-F238E27FC236}">
                <a16:creationId xmlns:a16="http://schemas.microsoft.com/office/drawing/2014/main" id="{F2D93974-B941-424D-BB97-C68591B7A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4106" y="448483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1C6C4274-1925-49EE-891F-3A5DA54E5D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080670"/>
              </p:ext>
            </p:extLst>
          </p:nvPr>
        </p:nvGraphicFramePr>
        <p:xfrm>
          <a:off x="3366106" y="3799672"/>
          <a:ext cx="531126" cy="822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2" r:id="rId9" imgW="304668" imgH="457002" progId="Equation.DSMT4">
                  <p:embed/>
                </p:oleObj>
              </mc:Choice>
              <mc:Fallback>
                <p:oleObj r:id="rId9" imgW="304668" imgH="457002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1C6C4274-1925-49EE-891F-3A5DA54E5D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6106" y="3799672"/>
                        <a:ext cx="531126" cy="8223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C58C26C3-C4C6-41DB-9892-B87A80B9B8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997795"/>
              </p:ext>
            </p:extLst>
          </p:nvPr>
        </p:nvGraphicFramePr>
        <p:xfrm>
          <a:off x="6280670" y="4221202"/>
          <a:ext cx="601290" cy="801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3" r:id="rId11" imgW="342751" imgH="457002" progId="Equation.DSMT4">
                  <p:embed/>
                </p:oleObj>
              </mc:Choice>
              <mc:Fallback>
                <p:oleObj r:id="rId11" imgW="342751" imgH="457002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C58C26C3-C4C6-41DB-9892-B87A80B9B8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0670" y="4221202"/>
                        <a:ext cx="601290" cy="8017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081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0B5B7-ADF1-4934-9684-DBAD86CD2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570" y="19051"/>
            <a:ext cx="7886700" cy="994172"/>
          </a:xfrm>
        </p:spPr>
        <p:txBody>
          <a:bodyPr/>
          <a:lstStyle/>
          <a:p>
            <a:r>
              <a:rPr lang="en-US" sz="3200" dirty="0">
                <a:solidFill>
                  <a:srgbClr val="00A6B3"/>
                </a:solidFill>
                <a:latin typeface="Giovanni-Bold"/>
                <a:ea typeface="Calibri" panose="020F0502020204030204" pitchFamily="34" charset="0"/>
                <a:cs typeface="Giovanni-Bold"/>
              </a:rPr>
              <a:t>Basic Principle of Counting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4618A-8F63-453E-BE24-935D81549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54142"/>
            <a:ext cx="8915400" cy="4092178"/>
          </a:xfrm>
        </p:spPr>
        <p:txBody>
          <a:bodyPr>
            <a:normAutofit/>
          </a:bodyPr>
          <a:lstStyle/>
          <a:p>
            <a:pPr marL="0" indent="0"/>
            <a:r>
              <a:rPr lang="en-US" sz="2000" dirty="0"/>
              <a:t>Suppose experiment consists of two parts:</a:t>
            </a:r>
          </a:p>
          <a:p>
            <a:pPr marL="220663" indent="-220663">
              <a:buFont typeface="Arial" panose="020B0604020202020204" pitchFamily="34" charset="0"/>
              <a:buChar char="•"/>
            </a:pPr>
            <a:r>
              <a:rPr lang="en-US" sz="2000" dirty="0"/>
              <a:t>part 1 can result in any of </a:t>
            </a:r>
            <a:r>
              <a:rPr lang="en-US" sz="2000" i="1" dirty="0"/>
              <a:t>n </a:t>
            </a:r>
            <a:r>
              <a:rPr lang="en-US" sz="2000" dirty="0"/>
              <a:t>possible outcomes &amp;</a:t>
            </a:r>
          </a:p>
          <a:p>
            <a:pPr marL="220663" indent="-220663">
              <a:buFont typeface="Arial" panose="020B0604020202020204" pitchFamily="34" charset="0"/>
              <a:buChar char="•"/>
            </a:pPr>
            <a:r>
              <a:rPr lang="en-US" sz="2000" dirty="0"/>
              <a:t>for each outcome of part 1 there are </a:t>
            </a:r>
            <a:r>
              <a:rPr lang="en-US" sz="2000" i="1" dirty="0"/>
              <a:t>m </a:t>
            </a:r>
            <a:r>
              <a:rPr lang="en-US" sz="2000" dirty="0"/>
              <a:t>possible outcomes in part 2</a:t>
            </a:r>
          </a:p>
          <a:p>
            <a:r>
              <a:rPr lang="en-US" sz="2000" dirty="0"/>
              <a:t> then there is a total of </a:t>
            </a:r>
            <a:r>
              <a:rPr lang="en-US" sz="2000" i="1" dirty="0"/>
              <a:t>nm </a:t>
            </a:r>
            <a:r>
              <a:rPr lang="en-US" sz="2000" dirty="0"/>
              <a:t>possible outcomes of experiment.</a:t>
            </a:r>
          </a:p>
          <a:p>
            <a:pPr marL="0" indent="0"/>
            <a:r>
              <a:rPr lang="en-US" sz="2000" dirty="0"/>
              <a:t>Example: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there are 20 students in class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each student takes 3 exams over the course of semester, </a:t>
            </a:r>
          </a:p>
          <a:p>
            <a:r>
              <a:rPr lang="en-US" sz="2000" b="0" dirty="0"/>
              <a:t>then the instructor can look forward to grading 20*3=60 exams.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5242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F312B-1420-4EAC-8F6D-1899933EF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91440"/>
            <a:ext cx="8153400" cy="54864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Generalized Basic Principle of Counting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7697A-A950-494F-99B5-F846DAD06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673908"/>
            <a:ext cx="8275320" cy="3806652"/>
          </a:xfrm>
        </p:spPr>
        <p:txBody>
          <a:bodyPr>
            <a:normAutofit/>
          </a:bodyPr>
          <a:lstStyle/>
          <a:p>
            <a:pPr marL="0" indent="0"/>
            <a:r>
              <a:rPr lang="en-US" sz="2800" dirty="0"/>
              <a:t>An experiment consists of </a:t>
            </a:r>
            <a:r>
              <a:rPr lang="en-US" sz="2800" i="1" dirty="0"/>
              <a:t>r </a:t>
            </a:r>
            <a:r>
              <a:rPr lang="en-US" sz="2800" dirty="0"/>
              <a:t>parts. If there are </a:t>
            </a:r>
          </a:p>
          <a:p>
            <a:pPr lvl="1"/>
            <a:r>
              <a:rPr lang="en-US" sz="2800" i="1" dirty="0"/>
              <a:t>n</a:t>
            </a:r>
            <a:r>
              <a:rPr lang="en-US" sz="2800" baseline="-25000" dirty="0"/>
              <a:t>1</a:t>
            </a:r>
            <a:r>
              <a:rPr lang="en-US" sz="2800" dirty="0"/>
              <a:t> possible outcomes of part 1 </a:t>
            </a:r>
          </a:p>
          <a:p>
            <a:pPr lvl="1"/>
            <a:r>
              <a:rPr lang="en-US" sz="2800" i="1" dirty="0"/>
              <a:t>n</a:t>
            </a:r>
            <a:r>
              <a:rPr lang="en-US" sz="2800" baseline="-25000" dirty="0"/>
              <a:t>2</a:t>
            </a:r>
            <a:r>
              <a:rPr lang="en-US" sz="2800" dirty="0"/>
              <a:t> possible outcomes of part 2 </a:t>
            </a:r>
          </a:p>
          <a:p>
            <a:pPr lvl="1"/>
            <a:r>
              <a:rPr lang="en-US" sz="2800" i="1" dirty="0"/>
              <a:t>n</a:t>
            </a:r>
            <a:r>
              <a:rPr lang="en-US" sz="2800" baseline="-25000" dirty="0"/>
              <a:t>3</a:t>
            </a:r>
            <a:r>
              <a:rPr lang="en-US" sz="2800" dirty="0"/>
              <a:t> possible outcomes of part 3, and so on. </a:t>
            </a:r>
          </a:p>
          <a:p>
            <a:pPr marL="0" indent="0"/>
            <a:r>
              <a:rPr lang="en-US" sz="2800" dirty="0"/>
              <a:t>Then there is total of </a:t>
            </a:r>
            <a:r>
              <a:rPr lang="en-US" sz="2800" i="1" dirty="0"/>
              <a:t>n</a:t>
            </a:r>
            <a:r>
              <a:rPr lang="en-US" sz="2800" baseline="-25000" dirty="0"/>
              <a:t>1</a:t>
            </a:r>
            <a:r>
              <a:rPr lang="en-US" sz="2800" dirty="0"/>
              <a:t> · </a:t>
            </a:r>
            <a:r>
              <a:rPr lang="en-US" sz="2800" i="1" dirty="0"/>
              <a:t>n</a:t>
            </a:r>
            <a:r>
              <a:rPr lang="en-US" sz="2800" baseline="-25000" dirty="0"/>
              <a:t>2</a:t>
            </a:r>
            <a:r>
              <a:rPr lang="en-US" sz="2800" dirty="0"/>
              <a:t> · · · </a:t>
            </a:r>
            <a:r>
              <a:rPr lang="en-US" sz="2800" i="1" dirty="0"/>
              <a:t>n</a:t>
            </a:r>
            <a:r>
              <a:rPr lang="en-US" sz="2800" i="1" baseline="-25000" dirty="0"/>
              <a:t>r</a:t>
            </a:r>
            <a:r>
              <a:rPr lang="en-US" sz="2800" i="1" dirty="0"/>
              <a:t> 		</a:t>
            </a:r>
            <a:r>
              <a:rPr lang="en-US" sz="2800" dirty="0"/>
              <a:t>possible outcomes of experiment.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858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D9C3B-3687-4FE6-9A63-0DF6A8177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4771"/>
            <a:ext cx="7886700" cy="712469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Example of generalized principle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62990C-CA47-49D8-A856-F49B299B75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6735" y="777240"/>
                <a:ext cx="8630529" cy="3880283"/>
              </a:xfrm>
            </p:spPr>
            <p:txBody>
              <a:bodyPr>
                <a:normAutofit/>
              </a:bodyPr>
              <a:lstStyle/>
              <a:p>
                <a:pPr marL="0" indent="0"/>
                <a:r>
                  <a:rPr lang="en-US" sz="1800" b="1" dirty="0"/>
                  <a:t>4.7.6. </a:t>
                </a:r>
                <a:r>
                  <a:rPr lang="en-US" sz="1800" dirty="0"/>
                  <a:t>A well-known nursery tale starts as follows:</a:t>
                </a:r>
              </a:p>
              <a:p>
                <a:pPr marL="0" indent="0"/>
                <a:r>
                  <a:rPr lang="en-US" sz="1800" dirty="0"/>
                  <a:t>As I was going to St. Ives</a:t>
                </a:r>
              </a:p>
              <a:p>
                <a:pPr lvl="1"/>
                <a:r>
                  <a:rPr lang="en-US" sz="1800" dirty="0"/>
                  <a:t>I met a man with 7 wives.</a:t>
                </a:r>
              </a:p>
              <a:p>
                <a:pPr lvl="1"/>
                <a:r>
                  <a:rPr lang="en-US" sz="1800" dirty="0"/>
                  <a:t>Each wife had 7 sacks,</a:t>
                </a:r>
              </a:p>
              <a:p>
                <a:pPr lvl="1"/>
                <a:r>
                  <a:rPr lang="en-US" sz="1800" dirty="0"/>
                  <a:t>Each sack had 7 cats,</a:t>
                </a:r>
              </a:p>
              <a:p>
                <a:pPr lvl="1"/>
                <a:r>
                  <a:rPr lang="en-US" sz="1800" dirty="0"/>
                  <a:t>Each cat had 7 kittens.</a:t>
                </a:r>
              </a:p>
              <a:p>
                <a:pPr marL="0" indent="0"/>
                <a:r>
                  <a:rPr lang="en-US" sz="1800" dirty="0"/>
                  <a:t>How many kittens did our traveler meet?</a:t>
                </a:r>
              </a:p>
              <a:p>
                <a:pPr marL="0" indent="0"/>
                <a:r>
                  <a:rPr lang="en-US" sz="1800" b="1" dirty="0"/>
                  <a:t>Solution</a:t>
                </a:r>
                <a:r>
                  <a:rPr lang="en-US" sz="1800" dirty="0"/>
                  <a:t>: Our traveler met 7</a:t>
                </a:r>
                <a:r>
                  <a:rPr lang="en-US" sz="1800" baseline="30000" dirty="0"/>
                  <a:t>4 </a:t>
                </a:r>
                <a:r>
                  <a:rPr lang="en-US" sz="1800" dirty="0"/>
                  <a:t>= 2401 kittens.</a:t>
                </a:r>
              </a:p>
              <a:p>
                <a:pPr marL="0" indent="0"/>
                <a:r>
                  <a:rPr lang="en-US" sz="1800" dirty="0"/>
                  <a:t>How many items (people, sacks and animals) did he meet in total?</a:t>
                </a:r>
              </a:p>
              <a:p>
                <a:pPr marL="0" indent="0"/>
                <a:r>
                  <a:rPr lang="en-US" sz="1800" b="1" dirty="0"/>
                  <a:t>Solution</a:t>
                </a:r>
                <a:r>
                  <a:rPr lang="en-US" sz="1800" dirty="0"/>
                  <a:t>: 1 + 7 + 7</a:t>
                </a:r>
                <a:r>
                  <a:rPr lang="en-US" sz="1800" baseline="30000" dirty="0"/>
                  <a:t>2</a:t>
                </a:r>
                <a:r>
                  <a:rPr lang="en-US" sz="1800" dirty="0"/>
                  <a:t> + 7</a:t>
                </a:r>
                <a:r>
                  <a:rPr lang="en-US" sz="1800" baseline="30000" dirty="0"/>
                  <a:t>3</a:t>
                </a:r>
                <a:r>
                  <a:rPr lang="en-US" sz="1800" dirty="0"/>
                  <a:t> + 7</a:t>
                </a:r>
                <a:r>
                  <a:rPr lang="en-US" sz="1800" baseline="30000" dirty="0"/>
                  <a:t>4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p>
                        </m:sSup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1−7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1800"/>
                      <m:t>2801</m:t>
                    </m:r>
                  </m:oMath>
                </a14:m>
                <a:r>
                  <a:rPr lang="en-US" sz="1800" dirty="0"/>
                  <a:t> (from geometric series formula).</a:t>
                </a:r>
              </a:p>
              <a:p>
                <a:pPr marL="0" indent="0"/>
                <a:endParaRPr lang="en-US" sz="18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62990C-CA47-49D8-A856-F49B299B75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6735" y="777240"/>
                <a:ext cx="8630529" cy="3880283"/>
              </a:xfrm>
              <a:blipFill>
                <a:blip r:embed="rId2"/>
                <a:stretch>
                  <a:fillRect l="-565"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359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5795F-08F5-4D82-94E4-EE4048CB4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90" y="0"/>
            <a:ext cx="7886700" cy="994172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Permutations (generalized)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13D38-FCD6-4D5E-B37B-3F6BE0894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857250"/>
            <a:ext cx="9143997" cy="4217670"/>
          </a:xfrm>
        </p:spPr>
        <p:txBody>
          <a:bodyPr>
            <a:noAutofit/>
          </a:bodyPr>
          <a:lstStyle/>
          <a:p>
            <a:pPr marL="0" indent="0"/>
            <a:r>
              <a:rPr lang="en-US" sz="2000" dirty="0"/>
              <a:t>If a random, ordered selection of size m is made of n distinct objects without replacement (n distinct balls in urn),  then # of possibilities is </a:t>
            </a:r>
          </a:p>
          <a:p>
            <a:pPr marL="0" indent="0"/>
            <a:endParaRPr lang="en-US" sz="2000" b="1" dirty="0"/>
          </a:p>
          <a:p>
            <a:pPr marL="0" indent="0"/>
            <a:endParaRPr lang="en-US" sz="2000" b="1" dirty="0"/>
          </a:p>
          <a:p>
            <a:pPr marL="0" indent="0"/>
            <a:r>
              <a:rPr lang="en-US" sz="2000" b="0" dirty="0"/>
              <a:t>4.7.2. How many different batting orders are possible for baseball team consisting of 9 players? 15 players?</a:t>
            </a:r>
          </a:p>
          <a:p>
            <a:pPr marL="0" indent="0"/>
            <a:r>
              <a:rPr lang="en-US" sz="2000" b="0" dirty="0"/>
              <a:t>(Assume national league rules, i.e., no designated hitter)</a:t>
            </a:r>
          </a:p>
          <a:p>
            <a:pPr marL="0" indent="0"/>
            <a:r>
              <a:rPr lang="en-US" sz="2000" b="0" dirty="0"/>
              <a:t>For part 2: with a TI-84, command is 15 </a:t>
            </a:r>
            <a:r>
              <a:rPr lang="en-US" sz="2000" b="0" dirty="0" err="1"/>
              <a:t>nPr</a:t>
            </a:r>
            <a:r>
              <a:rPr lang="en-US" sz="2000" b="0" dirty="0"/>
              <a:t> 9 &amp; in Excel, it is =</a:t>
            </a:r>
            <a:r>
              <a:rPr lang="en-US" sz="2000" b="0" dirty="0" err="1"/>
              <a:t>permut</a:t>
            </a:r>
            <a:r>
              <a:rPr lang="en-US" sz="2000" b="0" dirty="0"/>
              <a:t>(15,9).</a:t>
            </a:r>
          </a:p>
          <a:p>
            <a:pPr marL="0" indent="0"/>
            <a:r>
              <a:rPr lang="en-US" sz="2000" b="0" dirty="0"/>
              <a:t>In R, there is no built-in function, so:</a:t>
            </a:r>
          </a:p>
          <a:p>
            <a:pPr marL="457200" indent="0"/>
            <a:r>
              <a:rPr lang="en-US" sz="2000" b="0" dirty="0"/>
              <a:t>perm=function(n, r){return(factorial(n)/factorial(n - r))}; perm(15,9)</a:t>
            </a:r>
          </a:p>
          <a:p>
            <a:r>
              <a:rPr lang="en-US" sz="2000" dirty="0"/>
              <a:t>To avoid overflow: </a:t>
            </a:r>
            <a:r>
              <a:rPr lang="en-US" sz="2000" b="0" dirty="0"/>
              <a:t>write function in which uses a loop (and not </a:t>
            </a:r>
            <a:r>
              <a:rPr lang="en-US" sz="2000" dirty="0"/>
              <a:t>factorial</a:t>
            </a:r>
            <a:r>
              <a:rPr lang="en-US" sz="2000" b="0" dirty="0"/>
              <a:t>).</a:t>
            </a: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B5247853-2669-46CA-BF5F-230D660AF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4EA643BF-9D49-4121-9102-C777CFDA47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966225"/>
              </p:ext>
            </p:extLst>
          </p:nvPr>
        </p:nvGraphicFramePr>
        <p:xfrm>
          <a:off x="2081420" y="1521689"/>
          <a:ext cx="4070535" cy="886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r:id="rId3" imgW="1917700" imgH="419100" progId="Equation.DSMT4">
                  <p:embed/>
                </p:oleObj>
              </mc:Choice>
              <mc:Fallback>
                <p:oleObj r:id="rId3" imgW="1917700" imgH="4191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4EA643BF-9D49-4121-9102-C777CFDA47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420" y="1521689"/>
                        <a:ext cx="4070535" cy="8866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290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62B05-FE41-409F-A140-E9E484E4A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610" y="109641"/>
            <a:ext cx="8389076" cy="828143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Permutation example: </a:t>
            </a:r>
            <a:r>
              <a:rPr lang="en-US" b="1" dirty="0">
                <a:solidFill>
                  <a:srgbClr val="7030A0"/>
                </a:solidFill>
              </a:rPr>
              <a:t>birthday problem!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1FD6A-5727-4D57-A4BD-15123B13A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610" y="937784"/>
            <a:ext cx="8526780" cy="4073454"/>
          </a:xfrm>
        </p:spPr>
        <p:txBody>
          <a:bodyPr>
            <a:normAutofit/>
          </a:bodyPr>
          <a:lstStyle/>
          <a:p>
            <a:pPr marL="0" indent="0"/>
            <a:r>
              <a:rPr lang="en-US" sz="1800" b="1" dirty="0"/>
              <a:t>Example 4.20 </a:t>
            </a:r>
            <a:r>
              <a:rPr lang="en-US" sz="1800" dirty="0"/>
              <a:t>(see Excel file) If 25 people are in a room, what is chance that no two of them celebrate their birthday on the same day of the year (ignore leap year complication)? </a:t>
            </a:r>
          </a:p>
          <a:p>
            <a:pPr marL="127397" indent="-127397"/>
            <a:r>
              <a:rPr lang="en-US" sz="1800" dirty="0"/>
              <a:t>Solution</a:t>
            </a:r>
            <a:r>
              <a:rPr lang="en-US" sz="1800" b="0" dirty="0"/>
              <a:t>: If each person gives their birthday, he or she must have a birthday different from those given earlier so </a:t>
            </a:r>
          </a:p>
          <a:p>
            <a:pPr marL="127397" indent="-127397" algn="ctr"/>
            <a:r>
              <a:rPr lang="en-US" sz="1800" b="0" dirty="0"/>
              <a:t>365 </a:t>
            </a:r>
            <a:r>
              <a:rPr lang="en-US" sz="1800" b="0" dirty="0" err="1"/>
              <a:t>nPr</a:t>
            </a:r>
            <a:r>
              <a:rPr lang="en-US" sz="1800" b="0" dirty="0"/>
              <a:t>  25 = 365*364….341 is count for distinct birthdays.</a:t>
            </a:r>
          </a:p>
          <a:p>
            <a:pPr marL="127397" indent="-127397"/>
            <a:r>
              <a:rPr lang="en-US" sz="1800" b="0" dirty="0"/>
              <a:t>The overall count (repeated birthdays allowed) is 365</a:t>
            </a:r>
            <a:r>
              <a:rPr lang="en-US" sz="1800" b="0" baseline="30000" dirty="0"/>
              <a:t>25</a:t>
            </a:r>
            <a:r>
              <a:rPr lang="en-US" sz="1800" b="0" dirty="0"/>
              <a:t>, so </a:t>
            </a:r>
          </a:p>
          <a:p>
            <a:pPr marL="127397" indent="-127397" algn="ctr"/>
            <a:r>
              <a:rPr lang="en-US" sz="1800" b="0" dirty="0"/>
              <a:t>P(distinct birthdays) = 365*364….341/365</a:t>
            </a:r>
            <a:r>
              <a:rPr lang="en-US" sz="1800" b="0" baseline="30000" dirty="0"/>
              <a:t>25</a:t>
            </a:r>
            <a:r>
              <a:rPr lang="en-US" sz="1800" b="0" dirty="0"/>
              <a:t> </a:t>
            </a:r>
            <a:r>
              <a:rPr lang="en-US" sz="1800" b="0" dirty="0">
                <a:latin typeface="SymbolPi" panose="02000500070000020004" pitchFamily="2" charset="0"/>
              </a:rPr>
              <a:t>» </a:t>
            </a:r>
            <a:r>
              <a:rPr lang="en-US" sz="1800" b="0" dirty="0"/>
              <a:t>43%.</a:t>
            </a:r>
          </a:p>
          <a:p>
            <a:pPr marL="0" indent="0"/>
            <a:r>
              <a:rPr lang="en-US" sz="1800" b="0" dirty="0"/>
              <a:t>Perhaps surprisingly </a:t>
            </a:r>
            <a:r>
              <a:rPr lang="en-US" sz="1800" b="0" dirty="0">
                <a:latin typeface="SymbolPi" panose="02000500070000020004" pitchFamily="2" charset="0"/>
              </a:rPr>
              <a:t>Þ </a:t>
            </a:r>
            <a:r>
              <a:rPr lang="en-US" sz="1800" b="0" dirty="0"/>
              <a:t>greater than even chance of repeated birthdays!</a:t>
            </a:r>
          </a:p>
          <a:p>
            <a:r>
              <a:rPr lang="en-US" sz="1800" b="0" dirty="0"/>
              <a:t>What important assumptions are being made?</a:t>
            </a:r>
          </a:p>
          <a:p>
            <a:r>
              <a:rPr lang="en-US" sz="1800" b="0" dirty="0"/>
              <a:t>What is the tipping point (# where chance of repeats &gt; 50/50)?</a:t>
            </a:r>
          </a:p>
        </p:txBody>
      </p:sp>
    </p:spTree>
    <p:extLst>
      <p:ext uri="{BB962C8B-B14F-4D97-AF65-F5344CB8AC3E}">
        <p14:creationId xmlns:p14="http://schemas.microsoft.com/office/powerpoint/2010/main" val="92146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C1084-1DA9-4A06-AE3A-6E51C25C8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718751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Combinations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AEC71-C23E-4870-A14A-8021E72F1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44" y="705982"/>
            <a:ext cx="8047506" cy="4507692"/>
          </a:xfrm>
        </p:spPr>
        <p:txBody>
          <a:bodyPr>
            <a:normAutofit/>
          </a:bodyPr>
          <a:lstStyle/>
          <a:p>
            <a:pPr marL="0" indent="0"/>
            <a:r>
              <a:rPr lang="en-US" sz="1800" dirty="0"/>
              <a:t>If a random, </a:t>
            </a:r>
            <a:r>
              <a:rPr lang="en-US" sz="1800" b="1" dirty="0"/>
              <a:t>un</a:t>
            </a:r>
            <a:r>
              <a:rPr lang="en-US" sz="1800" dirty="0"/>
              <a:t>ordered selection of size </a:t>
            </a:r>
            <a:r>
              <a:rPr lang="en-US" sz="1800" b="1" dirty="0"/>
              <a:t>m</a:t>
            </a:r>
            <a:r>
              <a:rPr lang="en-US" sz="1800" dirty="0"/>
              <a:t> is made of </a:t>
            </a:r>
            <a:r>
              <a:rPr lang="en-US" sz="1800" b="1" dirty="0"/>
              <a:t>n</a:t>
            </a:r>
            <a:r>
              <a:rPr lang="en-US" sz="1800" dirty="0"/>
              <a:t> distinct objects without replacement (e.g. differently colored balls in an urn), then the number of possibilities is “</a:t>
            </a:r>
            <a:r>
              <a:rPr lang="en-US" sz="1800" b="1" dirty="0"/>
              <a:t>n</a:t>
            </a:r>
            <a:r>
              <a:rPr lang="en-US" sz="1800" dirty="0"/>
              <a:t> choose </a:t>
            </a:r>
            <a:r>
              <a:rPr lang="en-US" sz="1800" b="1" dirty="0"/>
              <a:t>m</a:t>
            </a:r>
            <a:r>
              <a:rPr lang="en-US" sz="1800" dirty="0"/>
              <a:t>”: </a:t>
            </a:r>
          </a:p>
          <a:p>
            <a:pPr marL="0" indent="0"/>
            <a:endParaRPr lang="en-US" sz="1800" dirty="0"/>
          </a:p>
          <a:p>
            <a:pPr marL="0" indent="0"/>
            <a:endParaRPr lang="en-US" sz="1800" dirty="0"/>
          </a:p>
          <a:p>
            <a:pPr marL="0" indent="0"/>
            <a:r>
              <a:rPr lang="en-US" sz="1800" b="1" dirty="0"/>
              <a:t>Example</a:t>
            </a:r>
            <a:r>
              <a:rPr lang="en-US" sz="1800" dirty="0"/>
              <a:t>:</a:t>
            </a:r>
            <a:r>
              <a:rPr lang="en-US" sz="1800" b="1" dirty="0"/>
              <a:t> </a:t>
            </a:r>
            <a:r>
              <a:rPr lang="en-US" sz="1800" dirty="0"/>
              <a:t>Consider a group of 10 people. A committee of 5 must be chosen, with one member designated as chairperson. How many possible committees are there? </a:t>
            </a:r>
          </a:p>
          <a:p>
            <a:pPr marL="0" indent="0"/>
            <a:r>
              <a:rPr lang="en-US" sz="1800" b="1" dirty="0"/>
              <a:t>Solution</a:t>
            </a:r>
            <a:r>
              <a:rPr lang="en-US" sz="1800" dirty="0"/>
              <a:t>:</a:t>
            </a:r>
            <a:r>
              <a:rPr lang="en-US" sz="1800" b="1" dirty="0"/>
              <a:t> </a:t>
            </a:r>
            <a:r>
              <a:rPr lang="en-US" sz="1800" dirty="0"/>
              <a:t>First choose the chairperson, then select other 4 members (unordered):</a:t>
            </a:r>
          </a:p>
          <a:p>
            <a:pPr marL="0" indent="0"/>
            <a:endParaRPr lang="en-US" sz="1800" dirty="0"/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TI-84: 9 nCr4	Excel: </a:t>
            </a:r>
            <a:r>
              <a:rPr lang="en-US" sz="1800" dirty="0" err="1"/>
              <a:t>combin</a:t>
            </a:r>
            <a:r>
              <a:rPr lang="en-US" sz="1800" dirty="0"/>
              <a:t>(9,4) 	R: </a:t>
            </a:r>
            <a:r>
              <a:rPr lang="en-US" sz="1800" dirty="0" err="1"/>
              <a:t>combn</a:t>
            </a:r>
            <a:r>
              <a:rPr lang="en-US" sz="1800" dirty="0"/>
              <a:t>(9,4)</a:t>
            </a:r>
          </a:p>
          <a:p>
            <a:pPr marL="0" indent="0"/>
            <a:endParaRPr lang="en-US" sz="1800" dirty="0"/>
          </a:p>
          <a:p>
            <a:pPr marL="0" indent="0"/>
            <a:endParaRPr lang="en-US" sz="1800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699D764-87EC-4A51-B967-95E5B9A4FC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794184"/>
              </p:ext>
            </p:extLst>
          </p:nvPr>
        </p:nvGraphicFramePr>
        <p:xfrm>
          <a:off x="2196666" y="1542879"/>
          <a:ext cx="5238654" cy="948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r:id="rId3" imgW="2527300" imgH="457200" progId="Equation.DSMT4">
                  <p:embed/>
                </p:oleObj>
              </mc:Choice>
              <mc:Fallback>
                <p:oleObj r:id="rId3" imgW="2527300" imgH="4572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C699D764-87EC-4A51-B967-95E5B9A4FC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6666" y="1542879"/>
                        <a:ext cx="5238654" cy="9488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65B55607-C16D-451B-A1D5-3295B432F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718751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EB22544-AE8B-44CB-B4C4-50E0EB0CF2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500654"/>
              </p:ext>
            </p:extLst>
          </p:nvPr>
        </p:nvGraphicFramePr>
        <p:xfrm>
          <a:off x="2196666" y="3644473"/>
          <a:ext cx="5120042" cy="948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5" r:id="rId5" imgW="2463800" imgH="457200" progId="Equation.DSMT4">
                  <p:embed/>
                </p:oleObj>
              </mc:Choice>
              <mc:Fallback>
                <p:oleObj r:id="rId5" imgW="2463800" imgH="4572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EB22544-AE8B-44CB-B4C4-50E0EB0CF22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6666" y="3644473"/>
                        <a:ext cx="5120042" cy="9488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72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3BD707E-075A-4D4E-A452-9C54DEBF2C93}"/>
              </a:ext>
            </a:extLst>
          </p:cNvPr>
          <p:cNvSpPr/>
          <p:nvPr/>
        </p:nvSpPr>
        <p:spPr>
          <a:xfrm>
            <a:off x="0" y="630554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38000"/>
                </a:solidFill>
                <a:latin typeface="Glypha-Bold"/>
                <a:ea typeface="Calibri" panose="020F0502020204030204" pitchFamily="34" charset="0"/>
                <a:cs typeface="Glypha-Bold"/>
              </a:rPr>
              <a:t>4.7.12.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A delivery company has 10 trucks, of which 3 have faulty brakes.</a:t>
            </a: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If an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inspector randomly chooses 2 trucks for a brake check,</a:t>
            </a:r>
          </a:p>
          <a:p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what is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Glypha"/>
                <a:ea typeface="Calibri" panose="020F0502020204030204" pitchFamily="34" charset="0"/>
                <a:cs typeface="Glypha"/>
              </a:rPr>
              <a:t>the probability that none of the trucks with faulty brakes are chosen?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000000"/>
                </a:solidFill>
                <a:latin typeface="Giovanni-Book"/>
                <a:ea typeface="Calibri" panose="020F0502020204030204" pitchFamily="34" charset="0"/>
                <a:cs typeface="Giovanni-Book"/>
              </a:rPr>
              <a:t>(see Excel file)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F332DB-A09C-4A2D-9F25-0B1367F80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530" y="91440"/>
            <a:ext cx="7520940" cy="54864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Combination example 1</a:t>
            </a:r>
          </a:p>
        </p:txBody>
      </p:sp>
    </p:spTree>
    <p:extLst>
      <p:ext uri="{BB962C8B-B14F-4D97-AF65-F5344CB8AC3E}">
        <p14:creationId xmlns:p14="http://schemas.microsoft.com/office/powerpoint/2010/main" val="120265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9DE38-C43F-4D60-B3BE-AD4A78902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" y="640080"/>
            <a:ext cx="8595360" cy="4705812"/>
          </a:xfrm>
        </p:spPr>
        <p:txBody>
          <a:bodyPr>
            <a:normAutofit/>
          </a:bodyPr>
          <a:lstStyle/>
          <a:p>
            <a:r>
              <a:rPr lang="en-US" sz="2000" b="0" dirty="0">
                <a:solidFill>
                  <a:srgbClr val="F38000"/>
                </a:solidFill>
                <a:ea typeface="Calibri" panose="020F0502020204030204" pitchFamily="34" charset="0"/>
                <a:cs typeface="Glypha-Bold"/>
              </a:rPr>
              <a:t>4.7.14. </a:t>
            </a:r>
            <a:r>
              <a:rPr lang="en-US" sz="2000" b="0" dirty="0">
                <a:solidFill>
                  <a:srgbClr val="000000"/>
                </a:solidFill>
                <a:ea typeface="Calibri" panose="020F0502020204030204" pitchFamily="34" charset="0"/>
                <a:cs typeface="Glypha"/>
              </a:rPr>
              <a:t>In a state lottery, a player chooses 8 of the #'s from 1 to 40.</a:t>
            </a:r>
            <a:endParaRPr lang="en-US" sz="2400" b="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b="0" dirty="0">
                <a:solidFill>
                  <a:srgbClr val="000000"/>
                </a:solidFill>
                <a:ea typeface="Calibri" panose="020F0502020204030204" pitchFamily="34" charset="0"/>
                <a:cs typeface="Glypha"/>
              </a:rPr>
              <a:t>The Lottery Commission then performs an experiment that selects 8 of</a:t>
            </a:r>
            <a:r>
              <a:rPr lang="en-US" sz="2400" b="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0" dirty="0">
                <a:solidFill>
                  <a:srgbClr val="000000"/>
                </a:solidFill>
                <a:ea typeface="Calibri" panose="020F0502020204030204" pitchFamily="34" charset="0"/>
                <a:cs typeface="Glypha"/>
              </a:rPr>
              <a:t>these 40 numbers.</a:t>
            </a:r>
          </a:p>
          <a:p>
            <a:r>
              <a:rPr lang="en-US" sz="2000" b="0" dirty="0">
                <a:solidFill>
                  <a:srgbClr val="000000"/>
                </a:solidFill>
                <a:ea typeface="Calibri" panose="020F0502020204030204" pitchFamily="34" charset="0"/>
                <a:cs typeface="Glypha"/>
              </a:rPr>
              <a:t>Assuming that the choice of the Lottery Commission</a:t>
            </a:r>
            <a:r>
              <a:rPr lang="en-US" sz="2400" b="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0" dirty="0">
                <a:solidFill>
                  <a:srgbClr val="000000"/>
                </a:solidFill>
                <a:ea typeface="Calibri" panose="020F0502020204030204" pitchFamily="34" charset="0"/>
                <a:cs typeface="Glypha"/>
              </a:rPr>
              <a:t>is equally likely to be any of the </a:t>
            </a:r>
            <a:r>
              <a:rPr lang="en-US" sz="2000" b="0" dirty="0"/>
              <a:t>combinations,</a:t>
            </a:r>
          </a:p>
          <a:p>
            <a:r>
              <a:rPr lang="en-US" sz="2000" b="0" dirty="0"/>
              <a:t>what is the probability that a player has</a:t>
            </a:r>
          </a:p>
          <a:p>
            <a:r>
              <a:rPr lang="en-US" sz="2000" b="0" dirty="0"/>
              <a:t>(a) All 8 of the selected numbers?</a:t>
            </a:r>
          </a:p>
          <a:p>
            <a:r>
              <a:rPr lang="en-US" sz="2000" b="0" dirty="0"/>
              <a:t>(b) Seven of the selected numbers?</a:t>
            </a:r>
          </a:p>
          <a:p>
            <a:r>
              <a:rPr lang="en-US" sz="2000" b="0" dirty="0"/>
              <a:t>(c) At least 6 of the selected numbers?</a:t>
            </a:r>
          </a:p>
          <a:p>
            <a:r>
              <a:rPr lang="en-US" sz="2000" b="0" dirty="0"/>
              <a:t>(see Excel file)</a:t>
            </a:r>
            <a:endParaRPr lang="en-US" sz="1400" b="0" dirty="0">
              <a:solidFill>
                <a:srgbClr val="000000"/>
              </a:solidFill>
              <a:latin typeface="Glypha"/>
              <a:ea typeface="Calibri" panose="020F0502020204030204" pitchFamily="34" charset="0"/>
              <a:cs typeface="Glypha"/>
            </a:endParaRP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936C584-0106-4ECC-925F-BA2022C6A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530" y="91440"/>
            <a:ext cx="7520940" cy="54864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Combination example 2</a:t>
            </a:r>
          </a:p>
        </p:txBody>
      </p:sp>
    </p:spTree>
    <p:extLst>
      <p:ext uri="{BB962C8B-B14F-4D97-AF65-F5344CB8AC3E}">
        <p14:creationId xmlns:p14="http://schemas.microsoft.com/office/powerpoint/2010/main" val="107302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2348</TotalTime>
  <Words>872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6" baseType="lpstr">
      <vt:lpstr>宋体</vt:lpstr>
      <vt:lpstr>Arial</vt:lpstr>
      <vt:lpstr>Calibri</vt:lpstr>
      <vt:lpstr>Cambria Math</vt:lpstr>
      <vt:lpstr>Century Gothic</vt:lpstr>
      <vt:lpstr>Giovanni-Bold</vt:lpstr>
      <vt:lpstr>Giovanni-Book</vt:lpstr>
      <vt:lpstr>Glypha</vt:lpstr>
      <vt:lpstr>Glypha-Bold</vt:lpstr>
      <vt:lpstr>Symbol</vt:lpstr>
      <vt:lpstr>SymbolPi</vt:lpstr>
      <vt:lpstr>Times New Roman</vt:lpstr>
      <vt:lpstr>Tunga</vt:lpstr>
      <vt:lpstr>Wingdings</vt:lpstr>
      <vt:lpstr>Default Theme</vt:lpstr>
      <vt:lpstr>Equation.DSMT4</vt:lpstr>
      <vt:lpstr>MAT 1372 Statistics with probability</vt:lpstr>
      <vt:lpstr>Basic Principle of Counting</vt:lpstr>
      <vt:lpstr>Generalized Basic Principle of Counting</vt:lpstr>
      <vt:lpstr>Example of generalized principle</vt:lpstr>
      <vt:lpstr>Permutations (generalized)</vt:lpstr>
      <vt:lpstr>Permutation example: birthday problem!</vt:lpstr>
      <vt:lpstr>Combinations</vt:lpstr>
      <vt:lpstr>Combination example 1</vt:lpstr>
      <vt:lpstr>Combination example 2</vt:lpstr>
      <vt:lpstr>Summary of 4.7 Counting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1372 Biostatistics</dc:title>
  <dc:creator>Andrew Parker</dc:creator>
  <cp:lastModifiedBy>Next Step</cp:lastModifiedBy>
  <cp:revision>51</cp:revision>
  <cp:lastPrinted>2017-02-28T22:43:32Z</cp:lastPrinted>
  <dcterms:created xsi:type="dcterms:W3CDTF">2017-02-25T23:17:17Z</dcterms:created>
  <dcterms:modified xsi:type="dcterms:W3CDTF">2018-10-10T14:35:13Z</dcterms:modified>
</cp:coreProperties>
</file>