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78" r:id="rId3"/>
    <p:sldId id="280" r:id="rId4"/>
    <p:sldId id="281" r:id="rId5"/>
    <p:sldId id="285" r:id="rId6"/>
    <p:sldId id="286" r:id="rId7"/>
    <p:sldId id="288" r:id="rId8"/>
    <p:sldId id="289" r:id="rId9"/>
    <p:sldId id="290" r:id="rId10"/>
    <p:sldId id="291" r:id="rId11"/>
    <p:sldId id="296" r:id="rId12"/>
    <p:sldId id="292" r:id="rId13"/>
    <p:sldId id="293" r:id="rId14"/>
    <p:sldId id="294" r:id="rId15"/>
    <p:sldId id="295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5" r:id="rId24"/>
    <p:sldId id="304" r:id="rId25"/>
    <p:sldId id="306" r:id="rId26"/>
    <p:sldId id="317" r:id="rId27"/>
    <p:sldId id="31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9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10,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10,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10,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10,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10,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10,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10,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Probability continued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DF5EC31-CF61-4B29-AC3C-230DC9448A62}"/>
              </a:ext>
            </a:extLst>
          </p:cNvPr>
          <p:cNvSpPr txBox="1">
            <a:spLocks/>
          </p:cNvSpPr>
          <p:nvPr/>
        </p:nvSpPr>
        <p:spPr>
          <a:xfrm rot="19140000">
            <a:off x="732037" y="1705213"/>
            <a:ext cx="5648623" cy="1204306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MAT 1372 statistics with probability</a:t>
            </a:r>
          </a:p>
        </p:txBody>
      </p:sp>
    </p:spTree>
    <p:extLst>
      <p:ext uri="{BB962C8B-B14F-4D97-AF65-F5344CB8AC3E}">
        <p14:creationId xmlns:p14="http://schemas.microsoft.com/office/powerpoint/2010/main" val="26529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520" y="9144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Jewel Wasps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833" y="731296"/>
            <a:ext cx="8664315" cy="3579849"/>
          </a:xfrm>
        </p:spPr>
        <p:txBody>
          <a:bodyPr/>
          <a:lstStyle/>
          <a:p>
            <a:r>
              <a:rPr lang="en-US" dirty="0"/>
              <a:t>This is a prime example of dependent events. “Finding a fresh host” determines the resulting probabilities for “laying a male egg” or “laying a female egg”. </a:t>
            </a:r>
          </a:p>
        </p:txBody>
      </p:sp>
      <p:pic>
        <p:nvPicPr>
          <p:cNvPr id="4" name="Picture 3" descr="whitlock_5.8-2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15" y="1505412"/>
            <a:ext cx="3173618" cy="31449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84069" y="4656552"/>
            <a:ext cx="5234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Determine the probability for each outcome.</a:t>
            </a:r>
          </a:p>
        </p:txBody>
      </p:sp>
    </p:spTree>
    <p:extLst>
      <p:ext uri="{BB962C8B-B14F-4D97-AF65-F5344CB8AC3E}">
        <p14:creationId xmlns:p14="http://schemas.microsoft.com/office/powerpoint/2010/main" val="41057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619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Jewel Wasps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488" y="628165"/>
            <a:ext cx="7995575" cy="3579849"/>
          </a:xfrm>
        </p:spPr>
        <p:txBody>
          <a:bodyPr/>
          <a:lstStyle/>
          <a:p>
            <a:r>
              <a:rPr lang="en-US" dirty="0"/>
              <a:t>This is a </a:t>
            </a:r>
            <a:r>
              <a:rPr lang="en-US"/>
              <a:t>prime example </a:t>
            </a:r>
            <a:r>
              <a:rPr lang="en-US" dirty="0"/>
              <a:t>of dependent events. “Finding a fresh host” determines the resulting probabilities for “laying a male egg” or “laying a female egg”. </a:t>
            </a:r>
          </a:p>
        </p:txBody>
      </p:sp>
      <p:pic>
        <p:nvPicPr>
          <p:cNvPr id="4" name="Picture 3" descr="whitlock_5.8-2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031" y="1401919"/>
            <a:ext cx="2759781" cy="34163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8576" y="1846960"/>
            <a:ext cx="450155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</a:rPr>
              <a:t>Pr</a:t>
            </a:r>
            <a:r>
              <a:rPr lang="en-US" sz="2400" dirty="0">
                <a:solidFill>
                  <a:schemeClr val="tx2"/>
                </a:solidFill>
              </a:rPr>
              <a:t>[</a:t>
            </a:r>
            <a:r>
              <a:rPr lang="en-US" sz="2400" i="1" dirty="0" err="1">
                <a:solidFill>
                  <a:schemeClr val="tx2"/>
                </a:solidFill>
              </a:rPr>
              <a:t>male</a:t>
            </a:r>
            <a:r>
              <a:rPr lang="en-US" sz="2400" dirty="0" err="1">
                <a:solidFill>
                  <a:schemeClr val="tx2"/>
                </a:solidFill>
              </a:rPr>
              <a:t>|</a:t>
            </a:r>
            <a:r>
              <a:rPr lang="en-US" sz="2400" i="1" dirty="0" err="1">
                <a:solidFill>
                  <a:schemeClr val="tx2"/>
                </a:solidFill>
              </a:rPr>
              <a:t>parasitized</a:t>
            </a:r>
            <a:r>
              <a:rPr lang="en-US" sz="2400" dirty="0">
                <a:solidFill>
                  <a:schemeClr val="tx2"/>
                </a:solidFill>
              </a:rPr>
              <a:t>] = 0.90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 err="1">
                <a:solidFill>
                  <a:schemeClr val="tx2"/>
                </a:solidFill>
              </a:rPr>
              <a:t>Pr</a:t>
            </a:r>
            <a:r>
              <a:rPr lang="en-US" sz="2400" dirty="0">
                <a:solidFill>
                  <a:schemeClr val="tx2"/>
                </a:solidFill>
              </a:rPr>
              <a:t>[</a:t>
            </a:r>
            <a:r>
              <a:rPr lang="en-US" sz="2400" i="1" dirty="0" err="1">
                <a:solidFill>
                  <a:schemeClr val="tx2"/>
                </a:solidFill>
              </a:rPr>
              <a:t>female</a:t>
            </a:r>
            <a:r>
              <a:rPr lang="en-US" sz="2400" dirty="0" err="1">
                <a:solidFill>
                  <a:schemeClr val="tx2"/>
                </a:solidFill>
              </a:rPr>
              <a:t>|</a:t>
            </a:r>
            <a:r>
              <a:rPr lang="en-US" sz="2400" i="1" dirty="0" err="1">
                <a:solidFill>
                  <a:schemeClr val="tx2"/>
                </a:solidFill>
              </a:rPr>
              <a:t>parasitized</a:t>
            </a:r>
            <a:r>
              <a:rPr lang="en-US" sz="2400" dirty="0">
                <a:solidFill>
                  <a:schemeClr val="tx2"/>
                </a:solidFill>
              </a:rPr>
              <a:t>] = 0.10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Pr</a:t>
            </a:r>
            <a:r>
              <a:rPr lang="en-US" sz="2400" dirty="0">
                <a:solidFill>
                  <a:schemeClr val="tx2"/>
                </a:solidFill>
              </a:rPr>
              <a:t>[</a:t>
            </a:r>
            <a:r>
              <a:rPr lang="en-US" sz="2400" i="1" dirty="0" err="1">
                <a:solidFill>
                  <a:schemeClr val="tx2"/>
                </a:solidFill>
              </a:rPr>
              <a:t>male</a:t>
            </a:r>
            <a:r>
              <a:rPr lang="en-US" sz="2400" dirty="0" err="1">
                <a:solidFill>
                  <a:schemeClr val="tx2"/>
                </a:solidFill>
              </a:rPr>
              <a:t>|</a:t>
            </a:r>
            <a:r>
              <a:rPr lang="en-US" sz="2400" i="1" dirty="0" err="1">
                <a:solidFill>
                  <a:schemeClr val="tx2"/>
                </a:solidFill>
              </a:rPr>
              <a:t>fresh</a:t>
            </a:r>
            <a:r>
              <a:rPr lang="en-US" sz="2400" dirty="0">
                <a:solidFill>
                  <a:schemeClr val="tx2"/>
                </a:solidFill>
              </a:rPr>
              <a:t>] = 0.05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 err="1">
                <a:solidFill>
                  <a:schemeClr val="tx2"/>
                </a:solidFill>
              </a:rPr>
              <a:t>Pr</a:t>
            </a:r>
            <a:r>
              <a:rPr lang="en-US" sz="2400" dirty="0">
                <a:solidFill>
                  <a:schemeClr val="tx2"/>
                </a:solidFill>
              </a:rPr>
              <a:t>[</a:t>
            </a:r>
            <a:r>
              <a:rPr lang="en-US" sz="2400" i="1" dirty="0" err="1">
                <a:solidFill>
                  <a:schemeClr val="tx2"/>
                </a:solidFill>
              </a:rPr>
              <a:t>female</a:t>
            </a:r>
            <a:r>
              <a:rPr lang="en-US" sz="2400" dirty="0" err="1">
                <a:solidFill>
                  <a:schemeClr val="tx2"/>
                </a:solidFill>
              </a:rPr>
              <a:t>|</a:t>
            </a:r>
            <a:r>
              <a:rPr lang="en-US" sz="2400" i="1" dirty="0" err="1">
                <a:solidFill>
                  <a:schemeClr val="tx2"/>
                </a:solidFill>
              </a:rPr>
              <a:t>fresh</a:t>
            </a:r>
            <a:r>
              <a:rPr lang="en-US" sz="2400" dirty="0">
                <a:solidFill>
                  <a:schemeClr val="tx2"/>
                </a:solidFill>
              </a:rPr>
              <a:t>] = 0.95</a:t>
            </a:r>
          </a:p>
          <a:p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422" y="2418089"/>
            <a:ext cx="1947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parasitized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] = 0.20</a:t>
            </a:r>
          </a:p>
          <a:p>
            <a:pPr algn="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fresh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] = 0.80</a:t>
            </a:r>
          </a:p>
        </p:txBody>
      </p:sp>
    </p:spTree>
    <p:extLst>
      <p:ext uri="{BB962C8B-B14F-4D97-AF65-F5344CB8AC3E}">
        <p14:creationId xmlns:p14="http://schemas.microsoft.com/office/powerpoint/2010/main" val="2215291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29" y="1524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Jewel Wasps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whitlock_5.8-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692192"/>
            <a:ext cx="5675284" cy="37720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33015" y="1545792"/>
            <a:ext cx="3759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Pr</a:t>
            </a:r>
            <a:r>
              <a:rPr lang="en-US" dirty="0">
                <a:solidFill>
                  <a:srgbClr val="FF0000"/>
                </a:solidFill>
              </a:rPr>
              <a:t>[ </a:t>
            </a:r>
            <a:r>
              <a:rPr lang="en-US" i="1" dirty="0">
                <a:solidFill>
                  <a:srgbClr val="FF0000"/>
                </a:solidFill>
              </a:rPr>
              <a:t>male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i="1" dirty="0">
                <a:solidFill>
                  <a:srgbClr val="FF0000"/>
                </a:solidFill>
              </a:rPr>
              <a:t>parasitized </a:t>
            </a:r>
            <a:r>
              <a:rPr lang="en-US" dirty="0">
                <a:solidFill>
                  <a:srgbClr val="FF0000"/>
                </a:solidFill>
              </a:rPr>
              <a:t>] = 0.18</a:t>
            </a:r>
          </a:p>
        </p:txBody>
      </p:sp>
    </p:spTree>
    <p:extLst>
      <p:ext uri="{BB962C8B-B14F-4D97-AF65-F5344CB8AC3E}">
        <p14:creationId xmlns:p14="http://schemas.microsoft.com/office/powerpoint/2010/main" val="2072483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Jewel Wasps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whitlock_5.8-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114" y="1100628"/>
            <a:ext cx="5060770" cy="33636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55875" y="2393350"/>
            <a:ext cx="3982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Pr</a:t>
            </a:r>
            <a:r>
              <a:rPr lang="en-US" dirty="0">
                <a:solidFill>
                  <a:srgbClr val="FF0000"/>
                </a:solidFill>
              </a:rPr>
              <a:t>[ </a:t>
            </a:r>
            <a:r>
              <a:rPr lang="en-US" i="1" dirty="0">
                <a:solidFill>
                  <a:srgbClr val="FF0000"/>
                </a:solidFill>
              </a:rPr>
              <a:t>female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i="1" dirty="0">
                <a:solidFill>
                  <a:srgbClr val="FF0000"/>
                </a:solidFill>
              </a:rPr>
              <a:t>parasitized </a:t>
            </a:r>
            <a:r>
              <a:rPr lang="en-US" dirty="0">
                <a:solidFill>
                  <a:srgbClr val="FF0000"/>
                </a:solidFill>
              </a:rPr>
              <a:t>] = 0.02</a:t>
            </a:r>
          </a:p>
        </p:txBody>
      </p:sp>
    </p:spTree>
    <p:extLst>
      <p:ext uri="{BB962C8B-B14F-4D97-AF65-F5344CB8AC3E}">
        <p14:creationId xmlns:p14="http://schemas.microsoft.com/office/powerpoint/2010/main" val="1857604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29" y="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Jewel Wasps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whitlock_5.8-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640" y="651676"/>
            <a:ext cx="5736244" cy="38125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07656" y="3125312"/>
            <a:ext cx="3073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Pr</a:t>
            </a:r>
            <a:r>
              <a:rPr lang="en-US" dirty="0">
                <a:solidFill>
                  <a:srgbClr val="FF0000"/>
                </a:solidFill>
              </a:rPr>
              <a:t>[ </a:t>
            </a:r>
            <a:r>
              <a:rPr lang="en-US" i="1" dirty="0">
                <a:solidFill>
                  <a:srgbClr val="FF0000"/>
                </a:solidFill>
              </a:rPr>
              <a:t>male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i="1" dirty="0">
                <a:solidFill>
                  <a:srgbClr val="FF0000"/>
                </a:solidFill>
              </a:rPr>
              <a:t>fresh </a:t>
            </a:r>
            <a:r>
              <a:rPr lang="en-US" dirty="0">
                <a:solidFill>
                  <a:srgbClr val="FF0000"/>
                </a:solidFill>
              </a:rPr>
              <a:t>] = 0.04</a:t>
            </a:r>
          </a:p>
        </p:txBody>
      </p:sp>
    </p:spTree>
    <p:extLst>
      <p:ext uri="{BB962C8B-B14F-4D97-AF65-F5344CB8AC3E}">
        <p14:creationId xmlns:p14="http://schemas.microsoft.com/office/powerpoint/2010/main" val="1488450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Jewel Wasps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whitlock_5.8-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320" y="722580"/>
            <a:ext cx="5629564" cy="3741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9081" y="4495811"/>
            <a:ext cx="329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Pr</a:t>
            </a:r>
            <a:r>
              <a:rPr lang="en-US" dirty="0">
                <a:solidFill>
                  <a:srgbClr val="FF0000"/>
                </a:solidFill>
              </a:rPr>
              <a:t>[ </a:t>
            </a:r>
            <a:r>
              <a:rPr lang="en-US" i="1" dirty="0">
                <a:solidFill>
                  <a:srgbClr val="FF0000"/>
                </a:solidFill>
              </a:rPr>
              <a:t>female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i="1" dirty="0">
                <a:solidFill>
                  <a:srgbClr val="FF0000"/>
                </a:solidFill>
              </a:rPr>
              <a:t>fresh </a:t>
            </a:r>
            <a:r>
              <a:rPr lang="en-US" dirty="0">
                <a:solidFill>
                  <a:srgbClr val="FF0000"/>
                </a:solidFill>
              </a:rPr>
              <a:t>] = 0.76</a:t>
            </a:r>
          </a:p>
        </p:txBody>
      </p:sp>
    </p:spTree>
    <p:extLst>
      <p:ext uri="{BB962C8B-B14F-4D97-AF65-F5344CB8AC3E}">
        <p14:creationId xmlns:p14="http://schemas.microsoft.com/office/powerpoint/2010/main" val="1474573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Jewel Wasps</a:t>
            </a:r>
          </a:p>
        </p:txBody>
      </p:sp>
      <p:pic>
        <p:nvPicPr>
          <p:cNvPr id="4" name="Picture 3" descr="whitlock_5.8-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20" y="553984"/>
            <a:ext cx="4904813" cy="40305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51674" y="4584488"/>
            <a:ext cx="4451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This is a perfect time for a mosaic plot.</a:t>
            </a:r>
          </a:p>
        </p:txBody>
      </p:sp>
    </p:spTree>
    <p:extLst>
      <p:ext uri="{BB962C8B-B14F-4D97-AF65-F5344CB8AC3E}">
        <p14:creationId xmlns:p14="http://schemas.microsoft.com/office/powerpoint/2010/main" val="1371543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-1524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Jewel Wasps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4206240"/>
            <a:ext cx="7520940" cy="792480"/>
          </a:xfrm>
        </p:spPr>
        <p:txBody>
          <a:bodyPr>
            <a:normAutofit/>
          </a:bodyPr>
          <a:lstStyle/>
          <a:p>
            <a:r>
              <a:rPr lang="en-US" sz="1800" dirty="0"/>
              <a:t>This is a very useful diagram for answering the following:</a:t>
            </a:r>
          </a:p>
          <a:p>
            <a:r>
              <a:rPr lang="en-US" sz="1800" b="0" dirty="0"/>
              <a:t>What is the total probability of being male? Of being female?</a:t>
            </a:r>
          </a:p>
        </p:txBody>
      </p:sp>
      <p:pic>
        <p:nvPicPr>
          <p:cNvPr id="4" name="Picture 3" descr="whitlock_5.8-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880" y="606004"/>
            <a:ext cx="4145279" cy="340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15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Jewel Wasps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4147077"/>
            <a:ext cx="7520940" cy="809517"/>
          </a:xfrm>
        </p:spPr>
        <p:txBody>
          <a:bodyPr>
            <a:normAutofit/>
          </a:bodyPr>
          <a:lstStyle/>
          <a:p>
            <a:r>
              <a:rPr lang="en-US" sz="1800" b="0" dirty="0" err="1"/>
              <a:t>Pr</a:t>
            </a:r>
            <a:r>
              <a:rPr lang="en-US" sz="1800" b="0" dirty="0"/>
              <a:t>[</a:t>
            </a:r>
            <a:r>
              <a:rPr lang="en-US" sz="1800" b="0" i="1" dirty="0"/>
              <a:t>male</a:t>
            </a:r>
            <a:r>
              <a:rPr lang="en-US" sz="1800" b="0" dirty="0"/>
              <a:t> and </a:t>
            </a:r>
            <a:r>
              <a:rPr lang="en-US" sz="1800" b="0" i="1" dirty="0"/>
              <a:t>parasitized</a:t>
            </a:r>
            <a:r>
              <a:rPr lang="en-US" sz="1800" b="0" dirty="0"/>
              <a:t>] + </a:t>
            </a:r>
            <a:r>
              <a:rPr lang="en-US" sz="1800" b="0" dirty="0" err="1"/>
              <a:t>Pr</a:t>
            </a:r>
            <a:r>
              <a:rPr lang="en-US" sz="1800" b="0" dirty="0"/>
              <a:t>[</a:t>
            </a:r>
            <a:r>
              <a:rPr lang="en-US" sz="1800" b="0" i="1" dirty="0"/>
              <a:t>male </a:t>
            </a:r>
            <a:r>
              <a:rPr lang="en-US" sz="1800" b="0" dirty="0"/>
              <a:t>and</a:t>
            </a:r>
            <a:r>
              <a:rPr lang="en-US" sz="1800" b="0" i="1" dirty="0"/>
              <a:t> fresh</a:t>
            </a:r>
            <a:r>
              <a:rPr lang="en-US" sz="1800" b="0" dirty="0"/>
              <a:t>] = 0.18 + 0.04</a:t>
            </a:r>
          </a:p>
          <a:p>
            <a:r>
              <a:rPr lang="en-US" sz="1800" b="0" dirty="0" err="1"/>
              <a:t>Pr</a:t>
            </a:r>
            <a:r>
              <a:rPr lang="en-US" sz="1800" b="0" dirty="0"/>
              <a:t>[</a:t>
            </a:r>
            <a:r>
              <a:rPr lang="en-US" sz="1800" b="0" i="1" dirty="0"/>
              <a:t>female</a:t>
            </a:r>
            <a:r>
              <a:rPr lang="en-US" sz="1800" b="0" dirty="0"/>
              <a:t> and </a:t>
            </a:r>
            <a:r>
              <a:rPr lang="en-US" sz="1800" b="0" i="1" dirty="0"/>
              <a:t>parasitized</a:t>
            </a:r>
            <a:r>
              <a:rPr lang="en-US" sz="1800" b="0" dirty="0"/>
              <a:t>] + </a:t>
            </a:r>
            <a:r>
              <a:rPr lang="en-US" sz="1800" b="0" dirty="0" err="1"/>
              <a:t>Pr</a:t>
            </a:r>
            <a:r>
              <a:rPr lang="en-US" sz="1800" b="0" dirty="0"/>
              <a:t>[</a:t>
            </a:r>
            <a:r>
              <a:rPr lang="en-US" sz="1800" b="0" i="1" dirty="0"/>
              <a:t>female </a:t>
            </a:r>
            <a:r>
              <a:rPr lang="en-US" sz="1800" b="0" dirty="0"/>
              <a:t>and</a:t>
            </a:r>
            <a:r>
              <a:rPr lang="en-US" sz="1800" b="0" i="1" dirty="0"/>
              <a:t> fresh</a:t>
            </a:r>
            <a:r>
              <a:rPr lang="en-US" sz="1800" b="0" dirty="0"/>
              <a:t>] = 0.02 + 0.76</a:t>
            </a:r>
          </a:p>
        </p:txBody>
      </p:sp>
      <p:pic>
        <p:nvPicPr>
          <p:cNvPr id="4" name="Picture 3" descr="whitlock_5.8-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659619"/>
            <a:ext cx="7569197" cy="334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167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Conditional multiplication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704388"/>
            <a:ext cx="8290560" cy="3547572"/>
          </a:xfrm>
        </p:spPr>
        <p:txBody>
          <a:bodyPr>
            <a:normAutofit/>
          </a:bodyPr>
          <a:lstStyle/>
          <a:p>
            <a:r>
              <a:rPr lang="en-US" sz="1800" dirty="0"/>
              <a:t>As we saw with the wasps:</a:t>
            </a:r>
          </a:p>
          <a:p>
            <a:pPr algn="ctr"/>
            <a:r>
              <a:rPr lang="en-US" sz="1800" b="0" dirty="0" err="1">
                <a:solidFill>
                  <a:srgbClr val="FF0000"/>
                </a:solidFill>
              </a:rPr>
              <a:t>Pr</a:t>
            </a:r>
            <a:r>
              <a:rPr lang="en-US" sz="1800" b="0" dirty="0">
                <a:solidFill>
                  <a:srgbClr val="FF0000"/>
                </a:solidFill>
              </a:rPr>
              <a:t>[ </a:t>
            </a:r>
            <a:r>
              <a:rPr lang="en-US" sz="1800" b="0" i="1" dirty="0">
                <a:solidFill>
                  <a:srgbClr val="FF0000"/>
                </a:solidFill>
              </a:rPr>
              <a:t>male </a:t>
            </a:r>
            <a:r>
              <a:rPr lang="en-US" sz="1800" b="0" dirty="0">
                <a:solidFill>
                  <a:srgbClr val="FF0000"/>
                </a:solidFill>
              </a:rPr>
              <a:t>and </a:t>
            </a:r>
            <a:r>
              <a:rPr lang="en-US" sz="1800" b="0" i="1" dirty="0">
                <a:solidFill>
                  <a:srgbClr val="FF0000"/>
                </a:solidFill>
              </a:rPr>
              <a:t>parasitized </a:t>
            </a:r>
            <a:r>
              <a:rPr lang="en-US" sz="1800" b="0" dirty="0">
                <a:solidFill>
                  <a:srgbClr val="FF0000"/>
                </a:solidFill>
              </a:rPr>
              <a:t>] = </a:t>
            </a:r>
            <a:r>
              <a:rPr lang="en-US" sz="1800" b="0" dirty="0" err="1">
                <a:solidFill>
                  <a:srgbClr val="FF0000"/>
                </a:solidFill>
              </a:rPr>
              <a:t>Pr</a:t>
            </a:r>
            <a:r>
              <a:rPr lang="en-US" sz="1800" b="0" dirty="0">
                <a:solidFill>
                  <a:srgbClr val="FF0000"/>
                </a:solidFill>
              </a:rPr>
              <a:t>[</a:t>
            </a:r>
            <a:r>
              <a:rPr lang="en-US" sz="1800" b="0" i="1" dirty="0">
                <a:solidFill>
                  <a:srgbClr val="FF0000"/>
                </a:solidFill>
              </a:rPr>
              <a:t>parasitized</a:t>
            </a:r>
            <a:r>
              <a:rPr lang="en-US" sz="1800" b="0" dirty="0">
                <a:solidFill>
                  <a:srgbClr val="FF0000"/>
                </a:solidFill>
              </a:rPr>
              <a:t>] x </a:t>
            </a:r>
            <a:r>
              <a:rPr lang="en-US" sz="1800" b="0" dirty="0" err="1">
                <a:solidFill>
                  <a:srgbClr val="FF0000"/>
                </a:solidFill>
              </a:rPr>
              <a:t>Pr</a:t>
            </a:r>
            <a:r>
              <a:rPr lang="en-US" sz="1800" b="0" dirty="0">
                <a:solidFill>
                  <a:srgbClr val="FF0000"/>
                </a:solidFill>
              </a:rPr>
              <a:t>[</a:t>
            </a:r>
            <a:r>
              <a:rPr lang="en-US" sz="1800" b="0" i="1" dirty="0">
                <a:solidFill>
                  <a:srgbClr val="FF0000"/>
                </a:solidFill>
              </a:rPr>
              <a:t>male</a:t>
            </a:r>
            <a:r>
              <a:rPr lang="en-US" sz="1800" b="0" dirty="0">
                <a:solidFill>
                  <a:srgbClr val="FF0000"/>
                </a:solidFill>
              </a:rPr>
              <a:t> | </a:t>
            </a:r>
            <a:r>
              <a:rPr lang="en-US" sz="1800" b="0" i="1" dirty="0">
                <a:solidFill>
                  <a:srgbClr val="FF0000"/>
                </a:solidFill>
              </a:rPr>
              <a:t>parasitized</a:t>
            </a:r>
            <a:r>
              <a:rPr lang="en-US" sz="1800" b="0" dirty="0">
                <a:solidFill>
                  <a:srgbClr val="FF0000"/>
                </a:solidFill>
              </a:rPr>
              <a:t>]</a:t>
            </a:r>
          </a:p>
          <a:p>
            <a:pPr algn="ctr"/>
            <a:r>
              <a:rPr lang="en-US" sz="1800" b="0" dirty="0">
                <a:solidFill>
                  <a:srgbClr val="000000"/>
                </a:solidFill>
              </a:rPr>
              <a:t>in general:</a:t>
            </a:r>
          </a:p>
          <a:p>
            <a:pPr algn="ctr"/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A</a:t>
            </a:r>
            <a:r>
              <a:rPr lang="en-US" sz="1800" b="0" dirty="0">
                <a:solidFill>
                  <a:srgbClr val="000000"/>
                </a:solidFill>
              </a:rPr>
              <a:t> and </a:t>
            </a:r>
            <a:r>
              <a:rPr lang="en-US" sz="1800" b="0" i="1" dirty="0">
                <a:solidFill>
                  <a:srgbClr val="000000"/>
                </a:solidFill>
              </a:rPr>
              <a:t>B</a:t>
            </a:r>
            <a:r>
              <a:rPr lang="en-US" sz="1800" b="0" dirty="0">
                <a:solidFill>
                  <a:srgbClr val="000000"/>
                </a:solidFill>
              </a:rPr>
              <a:t>] = </a:t>
            </a:r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B</a:t>
            </a:r>
            <a:r>
              <a:rPr lang="en-US" sz="1800" b="0" dirty="0">
                <a:solidFill>
                  <a:srgbClr val="000000"/>
                </a:solidFill>
              </a:rPr>
              <a:t>] x </a:t>
            </a:r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A</a:t>
            </a:r>
            <a:r>
              <a:rPr lang="en-US" sz="1800" b="0" dirty="0">
                <a:solidFill>
                  <a:srgbClr val="000000"/>
                </a:solidFill>
              </a:rPr>
              <a:t>|</a:t>
            </a:r>
            <a:r>
              <a:rPr lang="en-US" sz="1800" b="0" i="1" dirty="0">
                <a:solidFill>
                  <a:srgbClr val="000000"/>
                </a:solidFill>
              </a:rPr>
              <a:t>B</a:t>
            </a:r>
            <a:r>
              <a:rPr lang="en-US" sz="1800" b="0" dirty="0">
                <a:solidFill>
                  <a:srgbClr val="000000"/>
                </a:solidFill>
              </a:rPr>
              <a:t>]</a:t>
            </a:r>
          </a:p>
          <a:p>
            <a:pPr algn="ctr"/>
            <a:r>
              <a:rPr lang="en-US" sz="1800" b="0" dirty="0">
                <a:solidFill>
                  <a:srgbClr val="000000"/>
                </a:solidFill>
              </a:rPr>
              <a:t>Or</a:t>
            </a:r>
          </a:p>
          <a:p>
            <a:pPr algn="ctr"/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A</a:t>
            </a:r>
            <a:r>
              <a:rPr lang="en-US" sz="1800" b="0" dirty="0">
                <a:solidFill>
                  <a:srgbClr val="000000"/>
                </a:solidFill>
              </a:rPr>
              <a:t> and </a:t>
            </a:r>
            <a:r>
              <a:rPr lang="en-US" sz="1800" b="0" i="1" dirty="0">
                <a:solidFill>
                  <a:srgbClr val="000000"/>
                </a:solidFill>
              </a:rPr>
              <a:t>B</a:t>
            </a:r>
            <a:r>
              <a:rPr lang="en-US" sz="1800" b="0" dirty="0">
                <a:solidFill>
                  <a:srgbClr val="000000"/>
                </a:solidFill>
              </a:rPr>
              <a:t>] = </a:t>
            </a:r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A</a:t>
            </a:r>
            <a:r>
              <a:rPr lang="en-US" sz="1800" b="0" dirty="0">
                <a:solidFill>
                  <a:srgbClr val="000000"/>
                </a:solidFill>
              </a:rPr>
              <a:t>] x </a:t>
            </a:r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B</a:t>
            </a:r>
            <a:r>
              <a:rPr lang="en-US" sz="1800" b="0" dirty="0">
                <a:solidFill>
                  <a:srgbClr val="000000"/>
                </a:solidFill>
              </a:rPr>
              <a:t>|</a:t>
            </a:r>
            <a:r>
              <a:rPr lang="en-US" sz="1800" b="0" i="1" dirty="0">
                <a:solidFill>
                  <a:srgbClr val="000000"/>
                </a:solidFill>
              </a:rPr>
              <a:t>A</a:t>
            </a:r>
            <a:r>
              <a:rPr lang="en-US" sz="1800" b="0" dirty="0">
                <a:solidFill>
                  <a:srgbClr val="000000"/>
                </a:solidFill>
              </a:rPr>
              <a:t>]</a:t>
            </a:r>
          </a:p>
          <a:p>
            <a:pPr algn="ctr"/>
            <a:r>
              <a:rPr lang="en-US" sz="1800" b="0" dirty="0">
                <a:solidFill>
                  <a:srgbClr val="000000"/>
                </a:solidFill>
              </a:rPr>
              <a:t>(both cases result in consideration of both A and B happening)</a:t>
            </a:r>
          </a:p>
          <a:p>
            <a:pPr algn="ctr"/>
            <a:r>
              <a:rPr lang="en-US" sz="1800" b="0" dirty="0">
                <a:solidFill>
                  <a:schemeClr val="tx2"/>
                </a:solidFill>
              </a:rPr>
              <a:t>We cannot say simply </a:t>
            </a:r>
            <a:r>
              <a:rPr lang="en-US" sz="1800" b="0" dirty="0" err="1">
                <a:solidFill>
                  <a:schemeClr val="tx2"/>
                </a:solidFill>
              </a:rPr>
              <a:t>Pr</a:t>
            </a:r>
            <a:r>
              <a:rPr lang="en-US" sz="1800" b="0" dirty="0">
                <a:solidFill>
                  <a:schemeClr val="tx2"/>
                </a:solidFill>
              </a:rPr>
              <a:t>[A] x </a:t>
            </a:r>
            <a:r>
              <a:rPr lang="en-US" sz="1800" b="0" dirty="0" err="1">
                <a:solidFill>
                  <a:schemeClr val="tx2"/>
                </a:solidFill>
              </a:rPr>
              <a:t>Pr</a:t>
            </a:r>
            <a:r>
              <a:rPr lang="en-US" sz="1800" b="0" dirty="0">
                <a:solidFill>
                  <a:schemeClr val="tx2"/>
                </a:solidFill>
              </a:rPr>
              <a:t>[B] because the probability of one of our events depends on what happens with the other event.</a:t>
            </a:r>
          </a:p>
        </p:txBody>
      </p:sp>
    </p:spTree>
    <p:extLst>
      <p:ext uri="{BB962C8B-B14F-4D97-AF65-F5344CB8AC3E}">
        <p14:creationId xmlns:p14="http://schemas.microsoft.com/office/powerpoint/2010/main" val="25911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03" y="365760"/>
            <a:ext cx="1873770" cy="1238188"/>
          </a:xfrm>
        </p:spPr>
        <p:txBody>
          <a:bodyPr/>
          <a:lstStyle/>
          <a:p>
            <a:pPr algn="ctr"/>
            <a:r>
              <a:rPr lang="en-US" dirty="0"/>
              <a:t>Review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902" y="2908091"/>
            <a:ext cx="8799226" cy="2113614"/>
          </a:xfrm>
        </p:spPr>
        <p:txBody>
          <a:bodyPr>
            <a:normAutofit/>
          </a:bodyPr>
          <a:lstStyle/>
          <a:p>
            <a:r>
              <a:rPr lang="en-US" sz="2000" b="0" dirty="0"/>
              <a:t>What is chance that a randomly chosen Latino has:</a:t>
            </a:r>
          </a:p>
          <a:p>
            <a:pPr>
              <a:buFontTx/>
              <a:buChar char="•"/>
            </a:pPr>
            <a:r>
              <a:rPr lang="en-US" sz="2000" b="0" dirty="0"/>
              <a:t>Type B blood?</a:t>
            </a:r>
          </a:p>
          <a:p>
            <a:pPr>
              <a:buFontTx/>
              <a:buChar char="•"/>
            </a:pPr>
            <a:r>
              <a:rPr lang="en-US" sz="2000" b="0" dirty="0"/>
              <a:t>Any type </a:t>
            </a:r>
            <a:r>
              <a:rPr lang="en-US" sz="2000" b="0" i="1" dirty="0"/>
              <a:t>other than</a:t>
            </a:r>
            <a:r>
              <a:rPr lang="en-US" sz="2000" b="0" dirty="0"/>
              <a:t> type B?</a:t>
            </a:r>
          </a:p>
          <a:p>
            <a:pPr>
              <a:buFontTx/>
              <a:buChar char="•"/>
            </a:pPr>
            <a:r>
              <a:rPr lang="en-US" sz="2000" b="0" dirty="0"/>
              <a:t>Any type with a negative Rh factor?</a:t>
            </a:r>
          </a:p>
          <a:p>
            <a:pPr>
              <a:buFontTx/>
              <a:buChar char="•"/>
            </a:pPr>
            <a:r>
              <a:rPr lang="en-US" sz="2000" b="0" dirty="0"/>
              <a:t>(Type B) OR (any negative Rh factor) blood?</a:t>
            </a:r>
          </a:p>
        </p:txBody>
      </p:sp>
      <p:pic>
        <p:nvPicPr>
          <p:cNvPr id="11266" name="Picture 2" descr="https://cdn.zmescience.com/wp-content/uploads/2018/05/test_blood_type-e1357865018345.png">
            <a:extLst>
              <a:ext uri="{FF2B5EF4-FFF2-40B4-BE49-F238E27FC236}">
                <a16:creationId xmlns:a16="http://schemas.microsoft.com/office/drawing/2014/main" id="{A1C6E631-1CD2-49EB-85B9-71D72660E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315" y="220225"/>
            <a:ext cx="6502513" cy="252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862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Bayes’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</p:spPr>
        <p:txBody>
          <a:bodyPr/>
          <a:lstStyle/>
          <a:p>
            <a:r>
              <a:rPr lang="en-US" dirty="0"/>
              <a:t>Because there are two different ways to represent the probability of “A and B” when A and B are not independent – we know that the two representations will be equal. </a:t>
            </a:r>
          </a:p>
          <a:p>
            <a:pPr algn="ctr"/>
            <a:r>
              <a:rPr lang="en-US" b="0" dirty="0"/>
              <a:t>(Because the probability of “A and B” is a fixed value – so the two different representations must have the same result!)</a:t>
            </a:r>
          </a:p>
          <a:p>
            <a:pPr algn="ctr"/>
            <a:r>
              <a:rPr lang="en-US" b="0" dirty="0" err="1">
                <a:solidFill>
                  <a:srgbClr val="000000"/>
                </a:solidFill>
              </a:rPr>
              <a:t>Pr</a:t>
            </a:r>
            <a:r>
              <a:rPr lang="en-US" b="0" dirty="0">
                <a:solidFill>
                  <a:srgbClr val="000000"/>
                </a:solidFill>
              </a:rPr>
              <a:t>[</a:t>
            </a:r>
            <a:r>
              <a:rPr lang="en-US" b="0" i="1" dirty="0">
                <a:solidFill>
                  <a:srgbClr val="000000"/>
                </a:solidFill>
              </a:rPr>
              <a:t>B</a:t>
            </a:r>
            <a:r>
              <a:rPr lang="en-US" b="0" dirty="0">
                <a:solidFill>
                  <a:srgbClr val="000000"/>
                </a:solidFill>
              </a:rPr>
              <a:t>] x </a:t>
            </a:r>
            <a:r>
              <a:rPr lang="en-US" b="0" dirty="0" err="1">
                <a:solidFill>
                  <a:srgbClr val="000000"/>
                </a:solidFill>
              </a:rPr>
              <a:t>Pr</a:t>
            </a:r>
            <a:r>
              <a:rPr lang="en-US" b="0" dirty="0">
                <a:solidFill>
                  <a:srgbClr val="000000"/>
                </a:solidFill>
              </a:rPr>
              <a:t>[</a:t>
            </a:r>
            <a:r>
              <a:rPr lang="en-US" b="0" i="1" dirty="0">
                <a:solidFill>
                  <a:srgbClr val="000000"/>
                </a:solidFill>
              </a:rPr>
              <a:t>A</a:t>
            </a:r>
            <a:r>
              <a:rPr lang="en-US" b="0" dirty="0">
                <a:solidFill>
                  <a:srgbClr val="000000"/>
                </a:solidFill>
              </a:rPr>
              <a:t>|</a:t>
            </a:r>
            <a:r>
              <a:rPr lang="en-US" b="0" i="1" dirty="0">
                <a:solidFill>
                  <a:srgbClr val="000000"/>
                </a:solidFill>
              </a:rPr>
              <a:t>B</a:t>
            </a:r>
            <a:r>
              <a:rPr lang="en-US" b="0" dirty="0">
                <a:solidFill>
                  <a:srgbClr val="000000"/>
                </a:solidFill>
              </a:rPr>
              <a:t>] = </a:t>
            </a:r>
            <a:r>
              <a:rPr lang="en-US" b="0" dirty="0" err="1">
                <a:solidFill>
                  <a:srgbClr val="FF0000"/>
                </a:solidFill>
              </a:rPr>
              <a:t>Pr</a:t>
            </a:r>
            <a:r>
              <a:rPr lang="en-US" b="0" dirty="0">
                <a:solidFill>
                  <a:srgbClr val="FF0000"/>
                </a:solidFill>
              </a:rPr>
              <a:t>[</a:t>
            </a:r>
            <a:r>
              <a:rPr lang="en-US" b="0" i="1" dirty="0">
                <a:solidFill>
                  <a:srgbClr val="FF0000"/>
                </a:solidFill>
              </a:rPr>
              <a:t>A</a:t>
            </a:r>
            <a:r>
              <a:rPr lang="en-US" b="0" dirty="0">
                <a:solidFill>
                  <a:srgbClr val="FF0000"/>
                </a:solidFill>
              </a:rPr>
              <a:t> and </a:t>
            </a:r>
            <a:r>
              <a:rPr lang="en-US" b="0" i="1" dirty="0">
                <a:solidFill>
                  <a:srgbClr val="FF0000"/>
                </a:solidFill>
              </a:rPr>
              <a:t>B</a:t>
            </a:r>
            <a:r>
              <a:rPr lang="en-US" b="0" dirty="0">
                <a:solidFill>
                  <a:srgbClr val="FF0000"/>
                </a:solidFill>
              </a:rPr>
              <a:t>] </a:t>
            </a:r>
            <a:r>
              <a:rPr lang="en-US" b="0" dirty="0">
                <a:solidFill>
                  <a:srgbClr val="000000"/>
                </a:solidFill>
              </a:rPr>
              <a:t>= </a:t>
            </a:r>
            <a:r>
              <a:rPr lang="en-US" b="0" dirty="0" err="1">
                <a:solidFill>
                  <a:srgbClr val="000000"/>
                </a:solidFill>
              </a:rPr>
              <a:t>Pr</a:t>
            </a:r>
            <a:r>
              <a:rPr lang="en-US" b="0" dirty="0">
                <a:solidFill>
                  <a:srgbClr val="000000"/>
                </a:solidFill>
              </a:rPr>
              <a:t>[</a:t>
            </a:r>
            <a:r>
              <a:rPr lang="en-US" b="0" i="1" dirty="0">
                <a:solidFill>
                  <a:srgbClr val="000000"/>
                </a:solidFill>
              </a:rPr>
              <a:t>A</a:t>
            </a:r>
            <a:r>
              <a:rPr lang="en-US" b="0" dirty="0">
                <a:solidFill>
                  <a:srgbClr val="000000"/>
                </a:solidFill>
              </a:rPr>
              <a:t>] x </a:t>
            </a:r>
            <a:r>
              <a:rPr lang="en-US" b="0" dirty="0" err="1">
                <a:solidFill>
                  <a:srgbClr val="000000"/>
                </a:solidFill>
              </a:rPr>
              <a:t>Pr</a:t>
            </a:r>
            <a:r>
              <a:rPr lang="en-US" b="0" dirty="0">
                <a:solidFill>
                  <a:srgbClr val="000000"/>
                </a:solidFill>
              </a:rPr>
              <a:t>[</a:t>
            </a:r>
            <a:r>
              <a:rPr lang="en-US" b="0" i="1" dirty="0">
                <a:solidFill>
                  <a:srgbClr val="000000"/>
                </a:solidFill>
              </a:rPr>
              <a:t>B</a:t>
            </a:r>
            <a:r>
              <a:rPr lang="en-US" b="0" dirty="0">
                <a:solidFill>
                  <a:srgbClr val="000000"/>
                </a:solidFill>
              </a:rPr>
              <a:t>|</a:t>
            </a:r>
            <a:r>
              <a:rPr lang="en-US" b="0" i="1" dirty="0">
                <a:solidFill>
                  <a:srgbClr val="000000"/>
                </a:solidFill>
              </a:rPr>
              <a:t>A</a:t>
            </a:r>
            <a:r>
              <a:rPr lang="en-US" b="0" dirty="0">
                <a:solidFill>
                  <a:srgbClr val="000000"/>
                </a:solidFill>
              </a:rPr>
              <a:t>]</a:t>
            </a:r>
          </a:p>
          <a:p>
            <a:pPr algn="ctr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137359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5137159" y="2539823"/>
            <a:ext cx="1776043" cy="3819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28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Bayes’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there are two different ways to represent the probability of “A and B” when A and B are not independent – we know that the two representations will be equal. </a:t>
            </a:r>
          </a:p>
          <a:p>
            <a:pPr algn="ctr"/>
            <a:r>
              <a:rPr lang="en-US" b="0" dirty="0"/>
              <a:t>(Because the probability of “A and B” is a fixed value – so the two different representations must have the same result!)</a:t>
            </a:r>
          </a:p>
          <a:p>
            <a:pPr algn="ctr"/>
            <a:r>
              <a:rPr lang="en-US" b="0" dirty="0" err="1">
                <a:solidFill>
                  <a:srgbClr val="000000"/>
                </a:solidFill>
              </a:rPr>
              <a:t>Pr</a:t>
            </a:r>
            <a:r>
              <a:rPr lang="en-US" b="0" dirty="0">
                <a:solidFill>
                  <a:srgbClr val="000000"/>
                </a:solidFill>
              </a:rPr>
              <a:t>[</a:t>
            </a:r>
            <a:r>
              <a:rPr lang="en-US" b="0" i="1" dirty="0">
                <a:solidFill>
                  <a:srgbClr val="000000"/>
                </a:solidFill>
              </a:rPr>
              <a:t>B</a:t>
            </a:r>
            <a:r>
              <a:rPr lang="en-US" b="0" dirty="0">
                <a:solidFill>
                  <a:srgbClr val="000000"/>
                </a:solidFill>
              </a:rPr>
              <a:t>] x </a:t>
            </a:r>
            <a:r>
              <a:rPr lang="en-US" b="0" dirty="0" err="1">
                <a:solidFill>
                  <a:srgbClr val="000000"/>
                </a:solidFill>
              </a:rPr>
              <a:t>Pr</a:t>
            </a:r>
            <a:r>
              <a:rPr lang="en-US" b="0" dirty="0">
                <a:solidFill>
                  <a:srgbClr val="000000"/>
                </a:solidFill>
              </a:rPr>
              <a:t>[</a:t>
            </a:r>
            <a:r>
              <a:rPr lang="en-US" b="0" i="1" dirty="0">
                <a:solidFill>
                  <a:srgbClr val="000000"/>
                </a:solidFill>
              </a:rPr>
              <a:t>A</a:t>
            </a:r>
            <a:r>
              <a:rPr lang="en-US" b="0" dirty="0">
                <a:solidFill>
                  <a:srgbClr val="000000"/>
                </a:solidFill>
              </a:rPr>
              <a:t>|</a:t>
            </a:r>
            <a:r>
              <a:rPr lang="en-US" b="0" i="1" dirty="0">
                <a:solidFill>
                  <a:srgbClr val="000000"/>
                </a:solidFill>
              </a:rPr>
              <a:t>B</a:t>
            </a:r>
            <a:r>
              <a:rPr lang="en-US" b="0" dirty="0">
                <a:solidFill>
                  <a:srgbClr val="000000"/>
                </a:solidFill>
              </a:rPr>
              <a:t>] = </a:t>
            </a:r>
            <a:r>
              <a:rPr lang="en-US" b="0" dirty="0" err="1">
                <a:solidFill>
                  <a:srgbClr val="FF0000"/>
                </a:solidFill>
              </a:rPr>
              <a:t>Pr</a:t>
            </a:r>
            <a:r>
              <a:rPr lang="en-US" b="0" dirty="0">
                <a:solidFill>
                  <a:srgbClr val="FF0000"/>
                </a:solidFill>
              </a:rPr>
              <a:t>[</a:t>
            </a:r>
            <a:r>
              <a:rPr lang="en-US" b="0" i="1" dirty="0">
                <a:solidFill>
                  <a:srgbClr val="FF0000"/>
                </a:solidFill>
              </a:rPr>
              <a:t>A</a:t>
            </a:r>
            <a:r>
              <a:rPr lang="en-US" b="0" dirty="0">
                <a:solidFill>
                  <a:srgbClr val="FF0000"/>
                </a:solidFill>
              </a:rPr>
              <a:t> and </a:t>
            </a:r>
            <a:r>
              <a:rPr lang="en-US" b="0" i="1" dirty="0">
                <a:solidFill>
                  <a:srgbClr val="FF0000"/>
                </a:solidFill>
              </a:rPr>
              <a:t>B</a:t>
            </a:r>
            <a:r>
              <a:rPr lang="en-US" b="0" dirty="0">
                <a:solidFill>
                  <a:srgbClr val="FF0000"/>
                </a:solidFill>
              </a:rPr>
              <a:t>] </a:t>
            </a:r>
            <a:r>
              <a:rPr lang="en-US" b="0" dirty="0">
                <a:solidFill>
                  <a:srgbClr val="000000"/>
                </a:solidFill>
              </a:rPr>
              <a:t>= </a:t>
            </a:r>
            <a:r>
              <a:rPr lang="en-US" b="0" dirty="0" err="1">
                <a:solidFill>
                  <a:srgbClr val="000000"/>
                </a:solidFill>
              </a:rPr>
              <a:t>Pr</a:t>
            </a:r>
            <a:r>
              <a:rPr lang="en-US" b="0" dirty="0">
                <a:solidFill>
                  <a:srgbClr val="000000"/>
                </a:solidFill>
              </a:rPr>
              <a:t>[</a:t>
            </a:r>
            <a:r>
              <a:rPr lang="en-US" b="0" i="1" dirty="0">
                <a:solidFill>
                  <a:srgbClr val="000000"/>
                </a:solidFill>
              </a:rPr>
              <a:t>A</a:t>
            </a:r>
            <a:r>
              <a:rPr lang="en-US" b="0" dirty="0">
                <a:solidFill>
                  <a:srgbClr val="000000"/>
                </a:solidFill>
              </a:rPr>
              <a:t>] x </a:t>
            </a:r>
            <a:r>
              <a:rPr lang="en-US" b="0" dirty="0" err="1">
                <a:solidFill>
                  <a:srgbClr val="000000"/>
                </a:solidFill>
              </a:rPr>
              <a:t>Pr</a:t>
            </a:r>
            <a:r>
              <a:rPr lang="en-US" b="0" dirty="0">
                <a:solidFill>
                  <a:srgbClr val="000000"/>
                </a:solidFill>
              </a:rPr>
              <a:t>[</a:t>
            </a:r>
            <a:r>
              <a:rPr lang="en-US" b="0" i="1" dirty="0">
                <a:solidFill>
                  <a:srgbClr val="000000"/>
                </a:solidFill>
              </a:rPr>
              <a:t>B</a:t>
            </a:r>
            <a:r>
              <a:rPr lang="en-US" b="0" dirty="0">
                <a:solidFill>
                  <a:srgbClr val="000000"/>
                </a:solidFill>
              </a:rPr>
              <a:t>|</a:t>
            </a:r>
            <a:r>
              <a:rPr lang="en-US" b="0" i="1" dirty="0">
                <a:solidFill>
                  <a:srgbClr val="000000"/>
                </a:solidFill>
              </a:rPr>
              <a:t>A</a:t>
            </a:r>
            <a:r>
              <a:rPr lang="en-US" b="0" dirty="0">
                <a:solidFill>
                  <a:srgbClr val="000000"/>
                </a:solidFill>
              </a:rPr>
              <a:t>]</a:t>
            </a:r>
          </a:p>
          <a:p>
            <a:pPr algn="ctr"/>
            <a:endParaRPr lang="en-US" b="0" dirty="0">
              <a:solidFill>
                <a:srgbClr val="000000"/>
              </a:solidFill>
            </a:endParaRPr>
          </a:p>
          <a:p>
            <a:pPr algn="ctr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194650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177086" y="2539823"/>
            <a:ext cx="1776043" cy="3819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71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4572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Bayes’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" y="594360"/>
            <a:ext cx="8641080" cy="3579849"/>
          </a:xfrm>
        </p:spPr>
        <p:txBody>
          <a:bodyPr>
            <a:normAutofit/>
          </a:bodyPr>
          <a:lstStyle/>
          <a:p>
            <a:r>
              <a:rPr lang="en-US" sz="1800" dirty="0"/>
              <a:t>Because there are two different ways to represent the probability of “A and B” when A and B are not independent – we know that the two representations will be equal. </a:t>
            </a:r>
          </a:p>
          <a:p>
            <a:pPr algn="ctr"/>
            <a:r>
              <a:rPr lang="en-US" sz="1800" b="0" dirty="0"/>
              <a:t>(Because the probability of “A and B” is a fixed value – so the two different representations must have the same result!)</a:t>
            </a:r>
          </a:p>
          <a:p>
            <a:pPr algn="ctr"/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B</a:t>
            </a:r>
            <a:r>
              <a:rPr lang="en-US" sz="1800" b="0" dirty="0">
                <a:solidFill>
                  <a:srgbClr val="000000"/>
                </a:solidFill>
              </a:rPr>
              <a:t>] x </a:t>
            </a:r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A</a:t>
            </a:r>
            <a:r>
              <a:rPr lang="en-US" sz="1800" b="0" dirty="0">
                <a:solidFill>
                  <a:srgbClr val="000000"/>
                </a:solidFill>
              </a:rPr>
              <a:t>|</a:t>
            </a:r>
            <a:r>
              <a:rPr lang="en-US" sz="1800" b="0" i="1" dirty="0">
                <a:solidFill>
                  <a:srgbClr val="000000"/>
                </a:solidFill>
              </a:rPr>
              <a:t>B</a:t>
            </a:r>
            <a:r>
              <a:rPr lang="en-US" sz="1800" b="0" dirty="0">
                <a:solidFill>
                  <a:srgbClr val="000000"/>
                </a:solidFill>
              </a:rPr>
              <a:t>] = </a:t>
            </a:r>
            <a:r>
              <a:rPr lang="en-US" sz="1800" b="0" dirty="0" err="1">
                <a:solidFill>
                  <a:srgbClr val="FF0000"/>
                </a:solidFill>
              </a:rPr>
              <a:t>Pr</a:t>
            </a:r>
            <a:r>
              <a:rPr lang="en-US" sz="1800" b="0" dirty="0">
                <a:solidFill>
                  <a:srgbClr val="FF0000"/>
                </a:solidFill>
              </a:rPr>
              <a:t>[</a:t>
            </a:r>
            <a:r>
              <a:rPr lang="en-US" sz="1800" b="0" i="1" dirty="0">
                <a:solidFill>
                  <a:srgbClr val="FF0000"/>
                </a:solidFill>
              </a:rPr>
              <a:t>A</a:t>
            </a:r>
            <a:r>
              <a:rPr lang="en-US" sz="1800" b="0" dirty="0">
                <a:solidFill>
                  <a:srgbClr val="FF0000"/>
                </a:solidFill>
              </a:rPr>
              <a:t> and </a:t>
            </a:r>
            <a:r>
              <a:rPr lang="en-US" sz="1800" b="0" i="1" dirty="0">
                <a:solidFill>
                  <a:srgbClr val="FF0000"/>
                </a:solidFill>
              </a:rPr>
              <a:t>B</a:t>
            </a:r>
            <a:r>
              <a:rPr lang="en-US" sz="1800" b="0" dirty="0">
                <a:solidFill>
                  <a:srgbClr val="FF0000"/>
                </a:solidFill>
              </a:rPr>
              <a:t>] </a:t>
            </a:r>
            <a:r>
              <a:rPr lang="en-US" sz="1800" b="0" dirty="0">
                <a:solidFill>
                  <a:srgbClr val="000000"/>
                </a:solidFill>
              </a:rPr>
              <a:t>= </a:t>
            </a:r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A</a:t>
            </a:r>
            <a:r>
              <a:rPr lang="en-US" sz="1800" b="0" dirty="0">
                <a:solidFill>
                  <a:srgbClr val="000000"/>
                </a:solidFill>
              </a:rPr>
              <a:t>] x </a:t>
            </a:r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B</a:t>
            </a:r>
            <a:r>
              <a:rPr lang="en-US" sz="1800" b="0" dirty="0">
                <a:solidFill>
                  <a:srgbClr val="000000"/>
                </a:solidFill>
              </a:rPr>
              <a:t>|</a:t>
            </a:r>
            <a:r>
              <a:rPr lang="en-US" sz="1800" b="0" i="1" dirty="0">
                <a:solidFill>
                  <a:srgbClr val="000000"/>
                </a:solidFill>
              </a:rPr>
              <a:t>A</a:t>
            </a:r>
            <a:r>
              <a:rPr lang="en-US" sz="1800" b="0" dirty="0">
                <a:solidFill>
                  <a:srgbClr val="000000"/>
                </a:solidFill>
              </a:rPr>
              <a:t>]</a:t>
            </a:r>
          </a:p>
          <a:p>
            <a:pPr algn="ctr"/>
            <a:endParaRPr lang="en-US" sz="1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07553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8059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4572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Bayes’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94360"/>
            <a:ext cx="8290560" cy="3579849"/>
          </a:xfrm>
        </p:spPr>
        <p:txBody>
          <a:bodyPr>
            <a:normAutofit/>
          </a:bodyPr>
          <a:lstStyle/>
          <a:p>
            <a:r>
              <a:rPr lang="en-US" sz="1800" dirty="0"/>
              <a:t>Because there are two different ways to represent the probability of “A and B” when A and B are not independent – we know that the two representations will be equal. </a:t>
            </a:r>
          </a:p>
          <a:p>
            <a:pPr algn="ctr"/>
            <a:r>
              <a:rPr lang="en-US" sz="1800" b="0" dirty="0"/>
              <a:t>(Because the probability of “A and B” is a fixed value – so the two different representations must have the same result!)</a:t>
            </a:r>
          </a:p>
          <a:p>
            <a:pPr algn="ctr"/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B</a:t>
            </a:r>
            <a:r>
              <a:rPr lang="en-US" sz="1800" b="0" dirty="0">
                <a:solidFill>
                  <a:srgbClr val="000000"/>
                </a:solidFill>
              </a:rPr>
              <a:t>] x </a:t>
            </a:r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A</a:t>
            </a:r>
            <a:r>
              <a:rPr lang="en-US" sz="1800" b="0" dirty="0">
                <a:solidFill>
                  <a:srgbClr val="000000"/>
                </a:solidFill>
              </a:rPr>
              <a:t>|</a:t>
            </a:r>
            <a:r>
              <a:rPr lang="en-US" sz="1800" b="0" i="1" dirty="0">
                <a:solidFill>
                  <a:srgbClr val="000000"/>
                </a:solidFill>
              </a:rPr>
              <a:t>B</a:t>
            </a:r>
            <a:r>
              <a:rPr lang="en-US" sz="1800" b="0" dirty="0">
                <a:solidFill>
                  <a:srgbClr val="000000"/>
                </a:solidFill>
              </a:rPr>
              <a:t>] = </a:t>
            </a:r>
            <a:r>
              <a:rPr lang="en-US" sz="1800" b="0" dirty="0" err="1">
                <a:solidFill>
                  <a:srgbClr val="FF0000"/>
                </a:solidFill>
              </a:rPr>
              <a:t>Pr</a:t>
            </a:r>
            <a:r>
              <a:rPr lang="en-US" sz="1800" b="0" dirty="0">
                <a:solidFill>
                  <a:srgbClr val="FF0000"/>
                </a:solidFill>
              </a:rPr>
              <a:t>[</a:t>
            </a:r>
            <a:r>
              <a:rPr lang="en-US" sz="1800" b="0" i="1" dirty="0">
                <a:solidFill>
                  <a:srgbClr val="FF0000"/>
                </a:solidFill>
              </a:rPr>
              <a:t>A</a:t>
            </a:r>
            <a:r>
              <a:rPr lang="en-US" sz="1800" b="0" dirty="0">
                <a:solidFill>
                  <a:srgbClr val="FF0000"/>
                </a:solidFill>
              </a:rPr>
              <a:t> and </a:t>
            </a:r>
            <a:r>
              <a:rPr lang="en-US" sz="1800" b="0" i="1" dirty="0">
                <a:solidFill>
                  <a:srgbClr val="FF0000"/>
                </a:solidFill>
              </a:rPr>
              <a:t>B</a:t>
            </a:r>
            <a:r>
              <a:rPr lang="en-US" sz="1800" b="0" dirty="0">
                <a:solidFill>
                  <a:srgbClr val="FF0000"/>
                </a:solidFill>
              </a:rPr>
              <a:t>] </a:t>
            </a:r>
            <a:r>
              <a:rPr lang="en-US" sz="1800" b="0" dirty="0">
                <a:solidFill>
                  <a:srgbClr val="000000"/>
                </a:solidFill>
              </a:rPr>
              <a:t>= </a:t>
            </a:r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A</a:t>
            </a:r>
            <a:r>
              <a:rPr lang="en-US" sz="1800" b="0" dirty="0">
                <a:solidFill>
                  <a:srgbClr val="000000"/>
                </a:solidFill>
              </a:rPr>
              <a:t>] x </a:t>
            </a:r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B</a:t>
            </a:r>
            <a:r>
              <a:rPr lang="en-US" sz="1800" b="0" dirty="0">
                <a:solidFill>
                  <a:srgbClr val="000000"/>
                </a:solidFill>
              </a:rPr>
              <a:t>|</a:t>
            </a:r>
            <a:r>
              <a:rPr lang="en-US" sz="1800" b="0" i="1" dirty="0">
                <a:solidFill>
                  <a:srgbClr val="000000"/>
                </a:solidFill>
              </a:rPr>
              <a:t>A</a:t>
            </a:r>
            <a:r>
              <a:rPr lang="en-US" sz="1800" b="0" dirty="0">
                <a:solidFill>
                  <a:srgbClr val="000000"/>
                </a:solidFill>
              </a:rPr>
              <a:t>]</a:t>
            </a:r>
          </a:p>
          <a:p>
            <a:pPr algn="ctr"/>
            <a:r>
              <a:rPr lang="en-US" sz="1800" b="0" dirty="0">
                <a:solidFill>
                  <a:srgbClr val="000000"/>
                </a:solidFill>
              </a:rPr>
              <a:t>So</a:t>
            </a:r>
            <a:r>
              <a:rPr lang="is-IS" sz="1800" b="0" dirty="0">
                <a:solidFill>
                  <a:srgbClr val="000000"/>
                </a:solidFill>
              </a:rPr>
              <a:t>…</a:t>
            </a:r>
            <a:endParaRPr lang="en-US" sz="1800" b="0" dirty="0">
              <a:solidFill>
                <a:srgbClr val="000000"/>
              </a:solidFill>
            </a:endParaRPr>
          </a:p>
          <a:p>
            <a:pPr algn="ctr"/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B</a:t>
            </a:r>
            <a:r>
              <a:rPr lang="en-US" sz="1800" b="0" dirty="0">
                <a:solidFill>
                  <a:srgbClr val="000000"/>
                </a:solidFill>
              </a:rPr>
              <a:t>] x </a:t>
            </a:r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A</a:t>
            </a:r>
            <a:r>
              <a:rPr lang="en-US" sz="1800" b="0" dirty="0">
                <a:solidFill>
                  <a:srgbClr val="000000"/>
                </a:solidFill>
              </a:rPr>
              <a:t>|</a:t>
            </a:r>
            <a:r>
              <a:rPr lang="en-US" sz="1800" b="0" i="1" dirty="0">
                <a:solidFill>
                  <a:srgbClr val="000000"/>
                </a:solidFill>
              </a:rPr>
              <a:t>B</a:t>
            </a:r>
            <a:r>
              <a:rPr lang="en-US" sz="1800" b="0" dirty="0">
                <a:solidFill>
                  <a:srgbClr val="000000"/>
                </a:solidFill>
              </a:rPr>
              <a:t>] = </a:t>
            </a:r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A</a:t>
            </a:r>
            <a:r>
              <a:rPr lang="en-US" sz="1800" b="0" dirty="0">
                <a:solidFill>
                  <a:srgbClr val="000000"/>
                </a:solidFill>
              </a:rPr>
              <a:t>] x </a:t>
            </a:r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B</a:t>
            </a:r>
            <a:r>
              <a:rPr lang="en-US" sz="1800" b="0" dirty="0">
                <a:solidFill>
                  <a:srgbClr val="000000"/>
                </a:solidFill>
              </a:rPr>
              <a:t>|</a:t>
            </a:r>
            <a:r>
              <a:rPr lang="en-US" sz="1800" b="0" i="1" dirty="0">
                <a:solidFill>
                  <a:srgbClr val="000000"/>
                </a:solidFill>
              </a:rPr>
              <a:t>A</a:t>
            </a:r>
            <a:r>
              <a:rPr lang="en-US" sz="1800" b="0" dirty="0">
                <a:solidFill>
                  <a:srgbClr val="000000"/>
                </a:solidFill>
              </a:rPr>
              <a:t>]</a:t>
            </a:r>
          </a:p>
          <a:p>
            <a:pPr algn="ctr"/>
            <a:endParaRPr lang="en-US" sz="1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202894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709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9144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Bayes’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526543"/>
            <a:ext cx="8656320" cy="3579849"/>
          </a:xfrm>
        </p:spPr>
        <p:txBody>
          <a:bodyPr/>
          <a:lstStyle/>
          <a:p>
            <a:r>
              <a:rPr lang="en-US" sz="1800" dirty="0"/>
              <a:t>Because there are two different ways to represent the probability of “A and B” when A and B are not independent – we know that the two representations will be equal. </a:t>
            </a:r>
          </a:p>
          <a:p>
            <a:pPr algn="ctr"/>
            <a:r>
              <a:rPr lang="en-US" sz="1800" b="0" dirty="0"/>
              <a:t>(Because the probability of “A and B” is a fixed value – so the two different representations must have the same result!)</a:t>
            </a:r>
          </a:p>
          <a:p>
            <a:pPr algn="ctr"/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B</a:t>
            </a:r>
            <a:r>
              <a:rPr lang="en-US" sz="1800" b="0" dirty="0">
                <a:solidFill>
                  <a:srgbClr val="000000"/>
                </a:solidFill>
              </a:rPr>
              <a:t>] x </a:t>
            </a:r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A</a:t>
            </a:r>
            <a:r>
              <a:rPr lang="en-US" sz="1800" b="0" dirty="0">
                <a:solidFill>
                  <a:srgbClr val="000000"/>
                </a:solidFill>
              </a:rPr>
              <a:t>|</a:t>
            </a:r>
            <a:r>
              <a:rPr lang="en-US" sz="1800" b="0" i="1" dirty="0">
                <a:solidFill>
                  <a:srgbClr val="000000"/>
                </a:solidFill>
              </a:rPr>
              <a:t>B</a:t>
            </a:r>
            <a:r>
              <a:rPr lang="en-US" sz="1800" b="0" dirty="0">
                <a:solidFill>
                  <a:srgbClr val="000000"/>
                </a:solidFill>
              </a:rPr>
              <a:t>] = </a:t>
            </a:r>
            <a:r>
              <a:rPr lang="en-US" sz="1800" b="0" dirty="0" err="1">
                <a:solidFill>
                  <a:srgbClr val="FF0000"/>
                </a:solidFill>
              </a:rPr>
              <a:t>Pr</a:t>
            </a:r>
            <a:r>
              <a:rPr lang="en-US" sz="1800" b="0" dirty="0">
                <a:solidFill>
                  <a:srgbClr val="FF0000"/>
                </a:solidFill>
              </a:rPr>
              <a:t>[</a:t>
            </a:r>
            <a:r>
              <a:rPr lang="en-US" sz="1800" b="0" i="1" dirty="0">
                <a:solidFill>
                  <a:srgbClr val="FF0000"/>
                </a:solidFill>
              </a:rPr>
              <a:t>A</a:t>
            </a:r>
            <a:r>
              <a:rPr lang="en-US" sz="1800" b="0" dirty="0">
                <a:solidFill>
                  <a:srgbClr val="FF0000"/>
                </a:solidFill>
              </a:rPr>
              <a:t> and </a:t>
            </a:r>
            <a:r>
              <a:rPr lang="en-US" sz="1800" b="0" i="1" dirty="0">
                <a:solidFill>
                  <a:srgbClr val="FF0000"/>
                </a:solidFill>
              </a:rPr>
              <a:t>B</a:t>
            </a:r>
            <a:r>
              <a:rPr lang="en-US" sz="1800" b="0" dirty="0">
                <a:solidFill>
                  <a:srgbClr val="FF0000"/>
                </a:solidFill>
              </a:rPr>
              <a:t>] </a:t>
            </a:r>
            <a:r>
              <a:rPr lang="en-US" sz="1800" b="0" dirty="0">
                <a:solidFill>
                  <a:srgbClr val="000000"/>
                </a:solidFill>
              </a:rPr>
              <a:t>= </a:t>
            </a:r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A</a:t>
            </a:r>
            <a:r>
              <a:rPr lang="en-US" sz="1800" b="0" dirty="0">
                <a:solidFill>
                  <a:srgbClr val="000000"/>
                </a:solidFill>
              </a:rPr>
              <a:t>] x </a:t>
            </a:r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B</a:t>
            </a:r>
            <a:r>
              <a:rPr lang="en-US" sz="1800" b="0" dirty="0">
                <a:solidFill>
                  <a:srgbClr val="000000"/>
                </a:solidFill>
              </a:rPr>
              <a:t>|</a:t>
            </a:r>
            <a:r>
              <a:rPr lang="en-US" sz="1800" b="0" i="1" dirty="0">
                <a:solidFill>
                  <a:srgbClr val="000000"/>
                </a:solidFill>
              </a:rPr>
              <a:t>A</a:t>
            </a:r>
            <a:r>
              <a:rPr lang="en-US" sz="1800" b="0" dirty="0">
                <a:solidFill>
                  <a:srgbClr val="000000"/>
                </a:solidFill>
              </a:rPr>
              <a:t>]</a:t>
            </a:r>
          </a:p>
          <a:p>
            <a:pPr algn="ctr"/>
            <a:r>
              <a:rPr lang="en-US" sz="1800" b="0" dirty="0">
                <a:solidFill>
                  <a:srgbClr val="000000"/>
                </a:solidFill>
              </a:rPr>
              <a:t>So</a:t>
            </a:r>
            <a:r>
              <a:rPr lang="is-IS" sz="1800" b="0" dirty="0">
                <a:solidFill>
                  <a:srgbClr val="000000"/>
                </a:solidFill>
              </a:rPr>
              <a:t>…</a:t>
            </a:r>
            <a:endParaRPr lang="en-US" sz="1800" b="0" dirty="0">
              <a:solidFill>
                <a:srgbClr val="000000"/>
              </a:solidFill>
            </a:endParaRPr>
          </a:p>
          <a:p>
            <a:pPr algn="ctr"/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B</a:t>
            </a:r>
            <a:r>
              <a:rPr lang="en-US" sz="1800" b="0" dirty="0">
                <a:solidFill>
                  <a:srgbClr val="000000"/>
                </a:solidFill>
              </a:rPr>
              <a:t>] x </a:t>
            </a:r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A</a:t>
            </a:r>
            <a:r>
              <a:rPr lang="en-US" sz="1800" b="0" dirty="0">
                <a:solidFill>
                  <a:srgbClr val="000000"/>
                </a:solidFill>
              </a:rPr>
              <a:t>|</a:t>
            </a:r>
            <a:r>
              <a:rPr lang="en-US" sz="1800" b="0" i="1" dirty="0">
                <a:solidFill>
                  <a:srgbClr val="000000"/>
                </a:solidFill>
              </a:rPr>
              <a:t>B</a:t>
            </a:r>
            <a:r>
              <a:rPr lang="en-US" sz="1800" b="0" dirty="0">
                <a:solidFill>
                  <a:srgbClr val="000000"/>
                </a:solidFill>
              </a:rPr>
              <a:t>] = </a:t>
            </a:r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A</a:t>
            </a:r>
            <a:r>
              <a:rPr lang="en-US" sz="1800" b="0" dirty="0">
                <a:solidFill>
                  <a:srgbClr val="000000"/>
                </a:solidFill>
              </a:rPr>
              <a:t>] x </a:t>
            </a:r>
            <a:r>
              <a:rPr lang="en-US" sz="1800" b="0" dirty="0" err="1">
                <a:solidFill>
                  <a:srgbClr val="000000"/>
                </a:solidFill>
              </a:rPr>
              <a:t>Pr</a:t>
            </a:r>
            <a:r>
              <a:rPr lang="en-US" sz="1800" b="0" dirty="0">
                <a:solidFill>
                  <a:srgbClr val="000000"/>
                </a:solidFill>
              </a:rPr>
              <a:t>[</a:t>
            </a:r>
            <a:r>
              <a:rPr lang="en-US" sz="1800" b="0" i="1" dirty="0">
                <a:solidFill>
                  <a:srgbClr val="000000"/>
                </a:solidFill>
              </a:rPr>
              <a:t>B</a:t>
            </a:r>
            <a:r>
              <a:rPr lang="en-US" sz="1800" b="0" dirty="0">
                <a:solidFill>
                  <a:srgbClr val="000000"/>
                </a:solidFill>
              </a:rPr>
              <a:t>|</a:t>
            </a:r>
            <a:r>
              <a:rPr lang="en-US" sz="1800" b="0" i="1" dirty="0">
                <a:solidFill>
                  <a:srgbClr val="000000"/>
                </a:solidFill>
              </a:rPr>
              <a:t>A</a:t>
            </a:r>
            <a:r>
              <a:rPr lang="en-US" sz="1800" b="0" dirty="0">
                <a:solidFill>
                  <a:srgbClr val="000000"/>
                </a:solidFill>
              </a:rPr>
              <a:t>]</a:t>
            </a:r>
          </a:p>
          <a:p>
            <a:pPr algn="ctr"/>
            <a:r>
              <a:rPr lang="en-US" sz="1800" b="0" dirty="0">
                <a:solidFill>
                  <a:srgbClr val="000000"/>
                </a:solidFill>
              </a:rPr>
              <a:t>And therefore:</a:t>
            </a:r>
          </a:p>
          <a:p>
            <a:pPr algn="ctr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305971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869577"/>
              </p:ext>
            </p:extLst>
          </p:nvPr>
        </p:nvGraphicFramePr>
        <p:xfrm>
          <a:off x="779264" y="3649044"/>
          <a:ext cx="2833836" cy="687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5" imgW="1727200" imgH="419100" progId="Equation.3">
                  <p:embed/>
                </p:oleObj>
              </mc:Choice>
              <mc:Fallback>
                <p:oleObj name="Equation" r:id="rId5" imgW="17272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9264" y="3649044"/>
                        <a:ext cx="2833836" cy="687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071447"/>
              </p:ext>
            </p:extLst>
          </p:nvPr>
        </p:nvGraphicFramePr>
        <p:xfrm>
          <a:off x="5668061" y="3649044"/>
          <a:ext cx="2812999" cy="687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7" imgW="1714500" imgH="419100" progId="Equation.3">
                  <p:embed/>
                </p:oleObj>
              </mc:Choice>
              <mc:Fallback>
                <p:oleObj name="Equation" r:id="rId7" imgW="17145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68061" y="3649044"/>
                        <a:ext cx="2812999" cy="687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6533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Detecting Down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" y="548640"/>
            <a:ext cx="8549640" cy="4434840"/>
          </a:xfrm>
        </p:spPr>
        <p:txBody>
          <a:bodyPr>
            <a:normAutofit/>
          </a:bodyPr>
          <a:lstStyle/>
          <a:p>
            <a:r>
              <a:rPr lang="en-US" sz="1800" dirty="0"/>
              <a:t>Down Syndrome (DS) is a chromosomal condition that occurs in approximately one in 1000 pregnancies. The most accurate test for DS carries a risk of miscarriage (about one in 200), so a less accurate test (the “triple test”) is used initially to avoid this risk.</a:t>
            </a:r>
          </a:p>
          <a:p>
            <a:r>
              <a:rPr lang="en-US" sz="1800" dirty="0"/>
              <a:t>The triple test is not perfect. It does not always detect DS (a false negative), and it sometimes identifies a non-DS fetus as having DS (a false positive).</a:t>
            </a:r>
          </a:p>
          <a:p>
            <a:r>
              <a:rPr lang="en-US" sz="1800" dirty="0"/>
              <a:t>Under normal conditions, the triple test correctly detects DS with probability 0.60. The false-positive rate is 0.05.</a:t>
            </a:r>
            <a:endParaRPr lang="en-US" sz="1800" b="0" dirty="0"/>
          </a:p>
          <a:p>
            <a:r>
              <a:rPr lang="en-US" sz="1800" b="0" dirty="0">
                <a:solidFill>
                  <a:srgbClr val="FF0000"/>
                </a:solidFill>
              </a:rPr>
              <a:t>What are our events of interest?</a:t>
            </a:r>
          </a:p>
          <a:p>
            <a:r>
              <a:rPr lang="en-US" sz="1800" i="1" dirty="0"/>
              <a:t>	+ = “positive result”	 </a:t>
            </a:r>
            <a:r>
              <a:rPr lang="en-US" sz="1800" dirty="0"/>
              <a:t>or</a:t>
            </a:r>
            <a:r>
              <a:rPr lang="en-US" sz="1800" i="1" dirty="0"/>
              <a:t> 	</a:t>
            </a:r>
            <a:r>
              <a:rPr lang="en-US" sz="1800" b="0" i="1" dirty="0">
                <a:sym typeface="Symbol" panose="05050102010706020507" pitchFamily="18" charset="2"/>
              </a:rPr>
              <a:t>  </a:t>
            </a:r>
            <a:r>
              <a:rPr lang="en-US" sz="1800" i="1" dirty="0"/>
              <a:t>= “negative result”</a:t>
            </a:r>
            <a:endParaRPr lang="en-US" sz="1800" b="0" dirty="0"/>
          </a:p>
          <a:p>
            <a:r>
              <a:rPr lang="en-US" sz="1800" i="1" dirty="0"/>
              <a:t>	D = “DS”		 </a:t>
            </a:r>
            <a:r>
              <a:rPr lang="en-US" sz="1800" dirty="0"/>
              <a:t>or 	</a:t>
            </a:r>
            <a:r>
              <a:rPr lang="en-US" sz="1800" i="1" dirty="0"/>
              <a:t>N = </a:t>
            </a:r>
            <a:r>
              <a:rPr lang="en-US" sz="1800" dirty="0"/>
              <a:t>“</a:t>
            </a:r>
            <a:r>
              <a:rPr lang="en-US" sz="1800" i="1" dirty="0"/>
              <a:t>no DS” </a:t>
            </a:r>
          </a:p>
          <a:p>
            <a:r>
              <a:rPr lang="en-US" sz="1800" i="1" dirty="0"/>
              <a:t>Which probabilities do we know?</a:t>
            </a:r>
          </a:p>
          <a:p>
            <a:pPr algn="ctr"/>
            <a:r>
              <a:rPr lang="en-US" sz="1800" dirty="0"/>
              <a:t>P[ D ] </a:t>
            </a:r>
            <a:r>
              <a:rPr lang="en-US" sz="1800" i="1" dirty="0"/>
              <a:t>= 0.001	P</a:t>
            </a:r>
            <a:r>
              <a:rPr lang="en-US" sz="1800" dirty="0"/>
              <a:t>[ </a:t>
            </a:r>
            <a:r>
              <a:rPr lang="en-US" sz="1800" i="1" dirty="0"/>
              <a:t>+|D </a:t>
            </a:r>
            <a:r>
              <a:rPr lang="en-US" sz="1800" dirty="0"/>
              <a:t>] </a:t>
            </a:r>
            <a:r>
              <a:rPr lang="en-US" sz="1800" i="1" dirty="0"/>
              <a:t>= 0.6	P</a:t>
            </a:r>
            <a:r>
              <a:rPr lang="en-US" sz="1800" dirty="0"/>
              <a:t>[</a:t>
            </a:r>
            <a:r>
              <a:rPr lang="en-US" sz="1800" i="1" dirty="0"/>
              <a:t>+|N </a:t>
            </a:r>
            <a:r>
              <a:rPr lang="en-US" sz="1800" dirty="0"/>
              <a:t>] </a:t>
            </a:r>
            <a:r>
              <a:rPr lang="en-US" sz="1800" i="1" dirty="0"/>
              <a:t>= 0.05</a:t>
            </a:r>
          </a:p>
          <a:p>
            <a:endParaRPr lang="en-US" sz="1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01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Down Syndrome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2880" y="597709"/>
                <a:ext cx="8610600" cy="2435052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We often are interested in the opposite conditional probabilities from the information given about the test. </a:t>
                </a:r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In particular, we want to know chance that a fetus has the syndrome given a positive result:</a:t>
                </a:r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	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Pr</a:t>
                </a:r>
                <a:r>
                  <a:rPr lang="en-US" sz="2000" dirty="0">
                    <a:solidFill>
                      <a:srgbClr val="FF0000"/>
                    </a:solidFill>
                  </a:rPr>
                  <a:t>[ 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D</a:t>
                </a:r>
                <a:r>
                  <a:rPr lang="en-US" sz="2000" dirty="0">
                    <a:solidFill>
                      <a:srgbClr val="FF0000"/>
                    </a:solidFill>
                  </a:rPr>
                  <a:t> | 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+ </a:t>
                </a:r>
                <a:r>
                  <a:rPr lang="en-US" sz="2000" dirty="0">
                    <a:solidFill>
                      <a:srgbClr val="FF0000"/>
                    </a:solidFill>
                  </a:rPr>
                  <a:t>]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𝐏𝐫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+]</m:t>
                        </m:r>
                      </m:num>
                      <m:den>
                        <m:r>
                          <a:rPr lang="en-US" sz="2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𝐏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[+]</m:t>
                        </m:r>
                      </m:den>
                    </m:f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2880" y="597709"/>
                <a:ext cx="8610600" cy="2435052"/>
              </a:xfrm>
              <a:blipFill>
                <a:blip r:embed="rId2"/>
                <a:stretch>
                  <a:fillRect l="-708" t="-1250" r="-1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16AC2408-09E2-4D21-B7B9-76B1855C1A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2" b="7651"/>
          <a:stretch/>
        </p:blipFill>
        <p:spPr>
          <a:xfrm>
            <a:off x="3474720" y="1752600"/>
            <a:ext cx="5349240" cy="31930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EAC3A1-B431-4AC6-BFDD-666F05C4A2EA}"/>
              </a:ext>
            </a:extLst>
          </p:cNvPr>
          <p:cNvSpPr txBox="1"/>
          <p:nvPr/>
        </p:nvSpPr>
        <p:spPr>
          <a:xfrm>
            <a:off x="182880" y="3006656"/>
            <a:ext cx="32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We use Bayes’ Theorem to compute this.</a:t>
            </a:r>
          </a:p>
          <a:p>
            <a:r>
              <a:rPr lang="en-US" sz="2000" dirty="0">
                <a:solidFill>
                  <a:schemeClr val="tx2"/>
                </a:solidFill>
              </a:rPr>
              <a:t>However, we use a tree approach rather a long formula found in many textbooks.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027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E34BE6-DCC3-4028-8DC4-DBDF639437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2" b="7651"/>
          <a:stretch/>
        </p:blipFill>
        <p:spPr>
          <a:xfrm>
            <a:off x="5294522" y="30480"/>
            <a:ext cx="3727558" cy="22250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Down Syndrome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74320" y="597708"/>
                <a:ext cx="8058150" cy="4294331"/>
              </a:xfrm>
            </p:spPr>
            <p:txBody>
              <a:bodyPr>
                <a:normAutofit/>
              </a:bodyPr>
              <a:lstStyle/>
              <a:p>
                <a:r>
                  <a:rPr lang="en-US" sz="2400" b="0" dirty="0">
                    <a:solidFill>
                      <a:schemeClr val="tx2"/>
                    </a:solidFill>
                  </a:rPr>
                  <a:t>The intermediate calculations are:</a:t>
                </a:r>
              </a:p>
              <a:p>
                <a:r>
                  <a:rPr lang="en-US" sz="2000" b="0" dirty="0" err="1">
                    <a:solidFill>
                      <a:schemeClr val="tx2"/>
                    </a:solidFill>
                  </a:rPr>
                  <a:t>Pr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[D</a:t>
                </a:r>
                <a:r>
                  <a:rPr lang="en-US" sz="2000" b="0" i="1" dirty="0">
                    <a:solidFill>
                      <a:schemeClr val="tx2"/>
                    </a:solidFill>
                  </a:rPr>
                  <a:t>+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]=(0.60 x 0.001) </a:t>
                </a:r>
                <a:r>
                  <a:rPr lang="en-US" sz="2000" b="0" dirty="0">
                    <a:solidFill>
                      <a:srgbClr val="FF6600"/>
                    </a:solidFill>
                  </a:rPr>
                  <a:t>= 0.00060</a:t>
                </a:r>
                <a:endParaRPr lang="en-US" sz="2000" b="0" dirty="0">
                  <a:solidFill>
                    <a:schemeClr val="tx2"/>
                  </a:solidFill>
                </a:endParaRPr>
              </a:p>
              <a:p>
                <a:r>
                  <a:rPr lang="en-US" sz="2000" b="0" dirty="0" err="1">
                    <a:solidFill>
                      <a:schemeClr val="tx2"/>
                    </a:solidFill>
                  </a:rPr>
                  <a:t>Pr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[</a:t>
                </a:r>
                <a:r>
                  <a:rPr lang="en-US" sz="2000" b="0" i="1" dirty="0">
                    <a:solidFill>
                      <a:schemeClr val="tx2"/>
                    </a:solidFill>
                  </a:rPr>
                  <a:t>+</a:t>
                </a:r>
                <a:r>
                  <a:rPr lang="en-US" sz="2000" b="0" dirty="0">
                    <a:solidFill>
                      <a:schemeClr val="tx2"/>
                    </a:solidFill>
                  </a:rPr>
                  <a:t>] = (0.60 x 0.001) + (0.05 x 0.999)</a:t>
                </a:r>
              </a:p>
              <a:p>
                <a:r>
                  <a:rPr lang="en-US" sz="2000" b="0" dirty="0">
                    <a:solidFill>
                      <a:schemeClr val="tx2"/>
                    </a:solidFill>
                  </a:rPr>
                  <a:t>	     = 0.00060 + 0.04995 </a:t>
                </a:r>
                <a:r>
                  <a:rPr lang="en-US" sz="2000" b="0" dirty="0">
                    <a:solidFill>
                      <a:srgbClr val="FF6600"/>
                    </a:solidFill>
                  </a:rPr>
                  <a:t>= 0.05055</a:t>
                </a:r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Thus, 	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Pr</a:t>
                </a:r>
                <a:r>
                  <a:rPr lang="en-US" sz="2000" dirty="0">
                    <a:solidFill>
                      <a:srgbClr val="FF0000"/>
                    </a:solidFill>
                  </a:rPr>
                  <a:t>[ 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D</a:t>
                </a:r>
                <a:r>
                  <a:rPr lang="en-US" sz="2000" dirty="0">
                    <a:solidFill>
                      <a:srgbClr val="FF0000"/>
                    </a:solidFill>
                  </a:rPr>
                  <a:t> | 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+ </a:t>
                </a:r>
                <a:r>
                  <a:rPr lang="en-US" sz="2000" dirty="0">
                    <a:solidFill>
                      <a:srgbClr val="FF0000"/>
                    </a:solidFill>
                  </a:rPr>
                  <a:t>]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𝐏𝐫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[ 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]</m:t>
                        </m:r>
                      </m:num>
                      <m:den>
                        <m:r>
                          <a:rPr lang="en-US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𝐏</m:t>
                        </m:r>
                        <m:r>
                          <a:rPr lang="en-US" sz="2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𝐫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[ 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]</m:t>
                        </m:r>
                      </m:den>
                    </m:f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𝟎𝟎𝟎𝟔𝟎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𝟎𝟓𝟎𝟓𝟓</m:t>
                        </m:r>
                      </m:den>
                    </m:f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𝟎𝟏𝟐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endParaRPr lang="en-US" sz="2800" b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en-US" sz="2400" b="0" dirty="0"/>
                  <a:t>In other words, if the test is positive, then there is only a 1% chance that the fetus has Down's Syndrome.</a:t>
                </a:r>
              </a:p>
              <a:p>
                <a:r>
                  <a:rPr lang="en-US" sz="2400" b="0" dirty="0">
                    <a:solidFill>
                      <a:srgbClr val="FF6600"/>
                    </a:solidFill>
                  </a:rPr>
                  <a:t>Showing that the test by itself is virtually worthless and hence the need for multiple tests ("triple").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4320" y="597708"/>
                <a:ext cx="8058150" cy="4294331"/>
              </a:xfrm>
              <a:blipFill>
                <a:blip r:embed="rId3"/>
                <a:stretch>
                  <a:fillRect l="-1135" t="-1136" r="-16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83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5976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Mendel’s Peas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33" y="635933"/>
            <a:ext cx="8605853" cy="4026008"/>
          </a:xfrm>
        </p:spPr>
        <p:txBody>
          <a:bodyPr>
            <a:normAutofit lnSpcReduction="10000"/>
          </a:bodyPr>
          <a:lstStyle/>
          <a:p>
            <a:r>
              <a:rPr lang="en-US" sz="1800" dirty="0" err="1"/>
              <a:t>Gregor</a:t>
            </a:r>
            <a:r>
              <a:rPr lang="en-US" sz="1800" dirty="0"/>
              <a:t> Mendel was a scientist from the mid-late 1800’s. His research centered around what we now recognize as dominant and recessive genetic traits.</a:t>
            </a:r>
          </a:p>
          <a:p>
            <a:r>
              <a:rPr lang="en-US" sz="1800" b="0" dirty="0"/>
              <a:t>Mendel did a study on pea plants, looking at the gene trait that determines pea pod color. Green pea pods are a dominant trait, while yellow pods are a recessive trait. A single pea plant has two copies of this gene – and if either one is the dominant version, the plant will have green pea pods.</a:t>
            </a:r>
          </a:p>
          <a:p>
            <a:r>
              <a:rPr lang="en-US" sz="1800" b="0" dirty="0"/>
              <a:t>In order to determine whether a single plant had two copies of the dominant gene (homozygote) or if it had one of each (heterozygote), Mendel crossed the plant to itself so its offspring had a single parent. Looking at 10 offspring of the single plant, if all ten had green pods, he inferred that the parent plant was a homozygote. If any of the offspring had yellow pods, he inferred that the parent plant was a heterozygote.</a:t>
            </a:r>
          </a:p>
        </p:txBody>
      </p:sp>
    </p:spTree>
    <p:extLst>
      <p:ext uri="{BB962C8B-B14F-4D97-AF65-F5344CB8AC3E}">
        <p14:creationId xmlns:p14="http://schemas.microsoft.com/office/powerpoint/2010/main" val="387883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2502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Mendel’s peas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137" y="709986"/>
            <a:ext cx="7520940" cy="3579849"/>
          </a:xfrm>
        </p:spPr>
        <p:txBody>
          <a:bodyPr/>
          <a:lstStyle/>
          <a:p>
            <a:r>
              <a:rPr lang="en-US" sz="1800" dirty="0"/>
              <a:t>By using the same plant as both “mother” and “father”</a:t>
            </a:r>
          </a:p>
          <a:p>
            <a:r>
              <a:rPr lang="en-US" sz="1800" dirty="0"/>
              <a:t>Mendel eliminated </a:t>
            </a:r>
            <a:r>
              <a:rPr lang="en-US" sz="1800"/>
              <a:t>all extra </a:t>
            </a:r>
            <a:r>
              <a:rPr lang="en-US" sz="1800" dirty="0"/>
              <a:t>variables, and caused the following: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775" y="1563923"/>
            <a:ext cx="4317222" cy="338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709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Mendel’s Peas Computation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216" y="599957"/>
            <a:ext cx="8381000" cy="4331807"/>
          </a:xfrm>
        </p:spPr>
        <p:txBody>
          <a:bodyPr>
            <a:normAutofit/>
          </a:bodyPr>
          <a:lstStyle/>
          <a:p>
            <a:r>
              <a:rPr lang="en-US" sz="1800" dirty="0"/>
              <a:t>So, if Mendel took 10 offspring in order to determine whether or not the single parent was a homozygote or a heterozygote – is there any chance he was wrong?</a:t>
            </a:r>
          </a:p>
          <a:p>
            <a:r>
              <a:rPr lang="en-US" sz="1800" b="0" dirty="0"/>
              <a:t>Are the different offspring “independent” in a probability sense? </a:t>
            </a:r>
            <a:r>
              <a:rPr lang="en-US" sz="1800" dirty="0"/>
              <a:t>Yes.</a:t>
            </a:r>
          </a:p>
          <a:p>
            <a:r>
              <a:rPr lang="en-US" sz="1800" b="0" dirty="0"/>
              <a:t>What are the odds of an offspring having yellow pods? </a:t>
            </a:r>
            <a:r>
              <a:rPr lang="en-US" sz="1800" dirty="0"/>
              <a:t>¼ (or 0.25)</a:t>
            </a:r>
          </a:p>
          <a:p>
            <a:r>
              <a:rPr lang="en-US" sz="1800" b="0" dirty="0"/>
              <a:t>Meaning that there’s a 75% chance that an offspring still has green pods.</a:t>
            </a:r>
          </a:p>
          <a:p>
            <a:r>
              <a:rPr lang="en-US" sz="1800" b="0" dirty="0"/>
              <a:t>What are the odds that ALL TEN have green pods?</a:t>
            </a:r>
          </a:p>
          <a:p>
            <a:pPr algn="ctr"/>
            <a:r>
              <a:rPr lang="en-US" sz="1800" b="0" dirty="0" err="1"/>
              <a:t>Pr</a:t>
            </a:r>
            <a:r>
              <a:rPr lang="en-US" sz="1800" b="0" dirty="0"/>
              <a:t>[</a:t>
            </a:r>
            <a:r>
              <a:rPr lang="en-US" sz="1800" b="0" i="1" dirty="0"/>
              <a:t>first is green </a:t>
            </a:r>
            <a:r>
              <a:rPr lang="en-US" sz="1800" b="0" dirty="0"/>
              <a:t>and </a:t>
            </a:r>
            <a:r>
              <a:rPr lang="en-US" sz="1800" b="0" i="1" dirty="0"/>
              <a:t>second is green</a:t>
            </a:r>
            <a:r>
              <a:rPr lang="en-US" sz="1800" b="0" dirty="0"/>
              <a:t> and </a:t>
            </a:r>
            <a:r>
              <a:rPr lang="is-IS" sz="1800" b="0" dirty="0"/>
              <a:t>… and </a:t>
            </a:r>
            <a:r>
              <a:rPr lang="is-IS" sz="1800" b="0" i="1" dirty="0"/>
              <a:t>tenth is green</a:t>
            </a:r>
            <a:r>
              <a:rPr lang="is-IS" sz="1800" b="0" dirty="0"/>
              <a:t>] =</a:t>
            </a:r>
          </a:p>
          <a:p>
            <a:pPr algn="ctr"/>
            <a:r>
              <a:rPr lang="en-US" sz="1800" dirty="0"/>
              <a:t>¾</a:t>
            </a:r>
            <a:r>
              <a:rPr lang="is-IS" sz="1800" dirty="0"/>
              <a:t> · </a:t>
            </a:r>
            <a:r>
              <a:rPr lang="en-US" sz="1800" dirty="0"/>
              <a:t>¾</a:t>
            </a:r>
            <a:r>
              <a:rPr lang="is-IS" sz="1800" dirty="0"/>
              <a:t> · </a:t>
            </a:r>
            <a:r>
              <a:rPr lang="en-US" sz="1800" dirty="0"/>
              <a:t>¾</a:t>
            </a:r>
            <a:r>
              <a:rPr lang="is-IS" sz="1800" dirty="0"/>
              <a:t> · </a:t>
            </a:r>
            <a:r>
              <a:rPr lang="en-US" sz="1800" dirty="0"/>
              <a:t>¾</a:t>
            </a:r>
            <a:r>
              <a:rPr lang="is-IS" sz="1800" dirty="0"/>
              <a:t> · </a:t>
            </a:r>
            <a:r>
              <a:rPr lang="en-US" sz="1800" dirty="0"/>
              <a:t>¾</a:t>
            </a:r>
            <a:r>
              <a:rPr lang="is-IS" sz="1800" dirty="0"/>
              <a:t> · </a:t>
            </a:r>
            <a:r>
              <a:rPr lang="en-US" sz="1800" dirty="0"/>
              <a:t>¾</a:t>
            </a:r>
            <a:r>
              <a:rPr lang="is-IS" sz="1800" dirty="0"/>
              <a:t> · </a:t>
            </a:r>
            <a:r>
              <a:rPr lang="en-US" sz="1800" dirty="0"/>
              <a:t>¾</a:t>
            </a:r>
            <a:r>
              <a:rPr lang="is-IS" sz="1800" dirty="0"/>
              <a:t> · </a:t>
            </a:r>
            <a:r>
              <a:rPr lang="en-US" sz="1800" dirty="0"/>
              <a:t>¾</a:t>
            </a:r>
            <a:r>
              <a:rPr lang="is-IS" sz="1800" dirty="0"/>
              <a:t> · </a:t>
            </a:r>
            <a:r>
              <a:rPr lang="en-US" sz="1800" dirty="0"/>
              <a:t>¾</a:t>
            </a:r>
            <a:r>
              <a:rPr lang="is-IS" sz="1800" dirty="0"/>
              <a:t> · </a:t>
            </a:r>
            <a:r>
              <a:rPr lang="en-US" sz="1800" dirty="0"/>
              <a:t>¾</a:t>
            </a:r>
            <a:endParaRPr lang="is-IS" sz="1800" dirty="0"/>
          </a:p>
          <a:p>
            <a:r>
              <a:rPr lang="en-US" sz="1800" b="0" dirty="0"/>
              <a:t>O</a:t>
            </a:r>
            <a:r>
              <a:rPr lang="is-IS" sz="1800" b="0" dirty="0"/>
              <a:t>r ( </a:t>
            </a:r>
            <a:r>
              <a:rPr lang="en-US" sz="1800" b="0" dirty="0"/>
              <a:t>¾</a:t>
            </a:r>
            <a:r>
              <a:rPr lang="is-IS" sz="1800" b="0" dirty="0"/>
              <a:t> )</a:t>
            </a:r>
            <a:r>
              <a:rPr lang="is-IS" sz="1800" b="0" baseline="30000" dirty="0"/>
              <a:t>10</a:t>
            </a:r>
            <a:r>
              <a:rPr lang="is-IS" sz="1800" b="0" dirty="0"/>
              <a:t> which is approximately 0.056 (or 5.6%)</a:t>
            </a:r>
            <a:endParaRPr lang="en-US" sz="1800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18708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0986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Probability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881" y="620943"/>
            <a:ext cx="8844197" cy="3579849"/>
          </a:xfrm>
        </p:spPr>
        <p:txBody>
          <a:bodyPr>
            <a:normAutofit/>
          </a:bodyPr>
          <a:lstStyle/>
          <a:p>
            <a:r>
              <a:rPr lang="en-US" sz="2000" dirty="0"/>
              <a:t>When looking at the probability of multiple events, sometimes it’s useful to use a “probability tree” to visualize the possible outcomes (and aid in calculating resulting probabilities for each outcome).</a:t>
            </a:r>
          </a:p>
          <a:p>
            <a:r>
              <a:rPr lang="en-US" sz="2000" b="0"/>
              <a:t>For example</a:t>
            </a:r>
            <a:r>
              <a:rPr lang="en-US" sz="2000" b="0" dirty="0"/>
              <a:t>, consider a couple that is planning to have two children.</a:t>
            </a:r>
          </a:p>
          <a:p>
            <a:r>
              <a:rPr lang="en-US" sz="2000" b="0" dirty="0"/>
              <a:t>What are the possible outcomes?</a:t>
            </a:r>
          </a:p>
          <a:p>
            <a:r>
              <a:rPr lang="en-US" sz="2000" dirty="0">
                <a:solidFill>
                  <a:srgbClr val="FF0000"/>
                </a:solidFill>
              </a:rPr>
              <a:t>MM, MF, FM, FF</a:t>
            </a:r>
            <a:endParaRPr lang="en-US" sz="2000" b="0" dirty="0"/>
          </a:p>
          <a:p>
            <a:r>
              <a:rPr lang="en-US" sz="2000" b="0" dirty="0"/>
              <a:t>Statistics indicate that the probability of a male child is 0.512, so what are the odds of each possible outcome?</a:t>
            </a:r>
          </a:p>
        </p:txBody>
      </p:sp>
    </p:spTree>
    <p:extLst>
      <p:ext uri="{BB962C8B-B14F-4D97-AF65-F5344CB8AC3E}">
        <p14:creationId xmlns:p14="http://schemas.microsoft.com/office/powerpoint/2010/main" val="361639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996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Probability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748" y="620943"/>
            <a:ext cx="8589364" cy="3579849"/>
          </a:xfrm>
        </p:spPr>
        <p:txBody>
          <a:bodyPr>
            <a:normAutofit/>
          </a:bodyPr>
          <a:lstStyle/>
          <a:p>
            <a:r>
              <a:rPr lang="en-US" sz="1800" dirty="0"/>
              <a:t>Use a tree to map out the possible outcomes, then apply the multiplication property to find the resulting probability for each outcome:</a:t>
            </a:r>
          </a:p>
        </p:txBody>
      </p:sp>
      <p:pic>
        <p:nvPicPr>
          <p:cNvPr id="4" name="Picture 3" descr="whitlock_5.7.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878" y="1558976"/>
            <a:ext cx="5209489" cy="335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019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Dependent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61" y="1100628"/>
            <a:ext cx="8634335" cy="3579849"/>
          </a:xfrm>
        </p:spPr>
        <p:txBody>
          <a:bodyPr>
            <a:normAutofit/>
          </a:bodyPr>
          <a:lstStyle/>
          <a:p>
            <a:r>
              <a:rPr lang="en-US" sz="2000" dirty="0"/>
              <a:t>Not all events are independent. Sometimes the outcome of one event will change the probabilities of a subsequent event.</a:t>
            </a:r>
          </a:p>
          <a:p>
            <a:r>
              <a:rPr lang="en-US" sz="2000" b="0" dirty="0"/>
              <a:t>A </a:t>
            </a:r>
            <a:r>
              <a:rPr lang="en-US" sz="2000" b="0"/>
              <a:t>basic example </a:t>
            </a:r>
            <a:r>
              <a:rPr lang="en-US" sz="2000" b="0" dirty="0"/>
              <a:t>can be seen using playing cards. Drawing one card from the deck has 52 possible outcomes. But if you then draw a second card – all probabilities have changed because there are now only 51 possible outcomes.</a:t>
            </a:r>
          </a:p>
          <a:p>
            <a:r>
              <a:rPr lang="en-US" sz="2000" b="0" dirty="0"/>
              <a:t>Notation:</a:t>
            </a:r>
          </a:p>
          <a:p>
            <a:pPr algn="ctr"/>
            <a:r>
              <a:rPr lang="en-US" sz="2000" b="0" dirty="0" err="1"/>
              <a:t>Pr</a:t>
            </a:r>
            <a:r>
              <a:rPr lang="en-US" sz="2000" b="0" dirty="0"/>
              <a:t>[ </a:t>
            </a:r>
            <a:r>
              <a:rPr lang="en-US" sz="2000" b="0" i="1" dirty="0"/>
              <a:t>B</a:t>
            </a:r>
            <a:r>
              <a:rPr lang="en-US" sz="2000" b="0" dirty="0"/>
              <a:t> | </a:t>
            </a:r>
            <a:r>
              <a:rPr lang="en-US" sz="2000" b="0" i="1" dirty="0"/>
              <a:t>A</a:t>
            </a:r>
            <a:r>
              <a:rPr lang="en-US" sz="2000" b="0" dirty="0"/>
              <a:t> ] </a:t>
            </a:r>
          </a:p>
          <a:p>
            <a:pPr algn="ctr"/>
            <a:r>
              <a:rPr lang="en-US" sz="2000" b="0" dirty="0"/>
              <a:t>(the probability of </a:t>
            </a:r>
            <a:r>
              <a:rPr lang="en-US" sz="2000" b="0" i="1" dirty="0"/>
              <a:t>event B</a:t>
            </a:r>
            <a:r>
              <a:rPr lang="en-US" sz="2000" b="0" dirty="0"/>
              <a:t> given that </a:t>
            </a:r>
            <a:r>
              <a:rPr lang="en-US" sz="2000" b="0" i="1" dirty="0"/>
              <a:t>event A</a:t>
            </a:r>
            <a:r>
              <a:rPr lang="en-US" sz="2000" b="0" dirty="0"/>
              <a:t> has already occurred.)</a:t>
            </a:r>
            <a:endParaRPr lang="en-US" sz="2000" b="0" i="1" dirty="0"/>
          </a:p>
        </p:txBody>
      </p:sp>
    </p:spTree>
    <p:extLst>
      <p:ext uri="{BB962C8B-B14F-4D97-AF65-F5344CB8AC3E}">
        <p14:creationId xmlns:p14="http://schemas.microsoft.com/office/powerpoint/2010/main" val="256329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9144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Jewel Wasps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284" y="646426"/>
            <a:ext cx="8485931" cy="4090466"/>
          </a:xfrm>
        </p:spPr>
        <p:txBody>
          <a:bodyPr>
            <a:normAutofit/>
          </a:bodyPr>
          <a:lstStyle/>
          <a:p>
            <a:r>
              <a:rPr lang="en-US" dirty="0"/>
              <a:t>The jewel wasp is considered a parasite – laying eggs on a live host. When the host dies, the offspring emerge from the pupal case and mate immediately.</a:t>
            </a:r>
          </a:p>
          <a:p>
            <a:r>
              <a:rPr lang="en-US" dirty="0"/>
              <a:t>Jewel wasp females have the incredible ability to manipulate </a:t>
            </a:r>
            <a:r>
              <a:rPr lang="en-US"/>
              <a:t>the sex </a:t>
            </a:r>
            <a:r>
              <a:rPr lang="en-US" dirty="0"/>
              <a:t>of their offspring when they lay their eggs.</a:t>
            </a:r>
          </a:p>
          <a:p>
            <a:r>
              <a:rPr lang="en-US" b="0" dirty="0"/>
              <a:t>When a female finds a “fresh” host that has not already been parasitized by another female jewel wasp, she lays mainly female eggs – producing just enough males to fertilize all her daughters. </a:t>
            </a:r>
          </a:p>
          <a:p>
            <a:r>
              <a:rPr lang="en-US" b="0" dirty="0"/>
              <a:t>But if the host has already been parasitized by another female, the newcomer will lay mostly male eggs – as there are mostly female eggs already laid in this host.</a:t>
            </a:r>
          </a:p>
          <a:p>
            <a:r>
              <a:rPr lang="en-US" b="0" dirty="0"/>
              <a:t>A host has a 20% chance of having already been parasitized.</a:t>
            </a:r>
          </a:p>
          <a:p>
            <a:r>
              <a:rPr lang="en-US" b="0" dirty="0"/>
              <a:t>When laying eggs in a new host, the female jewel wasp will lay 95% female eggs.</a:t>
            </a:r>
          </a:p>
          <a:p>
            <a:r>
              <a:rPr lang="en-US" b="0" dirty="0"/>
              <a:t>When laying eggs in an already parasitized host, the female will lay only 10% female eggs.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645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2366</TotalTime>
  <Words>1844</Words>
  <Application>Microsoft Office PowerPoint</Application>
  <PresentationFormat>On-screen Show (4:3)</PresentationFormat>
  <Paragraphs>136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Cambria Math</vt:lpstr>
      <vt:lpstr>Century Gothic</vt:lpstr>
      <vt:lpstr>Symbol</vt:lpstr>
      <vt:lpstr>Tunga</vt:lpstr>
      <vt:lpstr>Wingdings</vt:lpstr>
      <vt:lpstr>Default Theme</vt:lpstr>
      <vt:lpstr>Equation</vt:lpstr>
      <vt:lpstr>PowerPoint Presentation</vt:lpstr>
      <vt:lpstr>Review Quiz</vt:lpstr>
      <vt:lpstr>Mendel’s Peas</vt:lpstr>
      <vt:lpstr>Mendel’s peas</vt:lpstr>
      <vt:lpstr>Mendel’s Peas Computation</vt:lpstr>
      <vt:lpstr>Probability Trees</vt:lpstr>
      <vt:lpstr>Probability Trees</vt:lpstr>
      <vt:lpstr>Dependent Events</vt:lpstr>
      <vt:lpstr>Jewel Wasps</vt:lpstr>
      <vt:lpstr>Jewel Wasps</vt:lpstr>
      <vt:lpstr>Jewel Wasps</vt:lpstr>
      <vt:lpstr>Jewel Wasps</vt:lpstr>
      <vt:lpstr>Jewel Wasps</vt:lpstr>
      <vt:lpstr>Jewel Wasps</vt:lpstr>
      <vt:lpstr>Jewel Wasps</vt:lpstr>
      <vt:lpstr>Jewel Wasps</vt:lpstr>
      <vt:lpstr>Jewel Wasps</vt:lpstr>
      <vt:lpstr>Jewel Wasps</vt:lpstr>
      <vt:lpstr>Conditional multiplication rule</vt:lpstr>
      <vt:lpstr>Bayes’ Theorem</vt:lpstr>
      <vt:lpstr>Bayes’ Theorem</vt:lpstr>
      <vt:lpstr>Bayes’ Theorem</vt:lpstr>
      <vt:lpstr>Bayes’ Theorem</vt:lpstr>
      <vt:lpstr>Bayes’ Theorem</vt:lpstr>
      <vt:lpstr>Detecting Down Syndrome</vt:lpstr>
      <vt:lpstr>Down Syndrome</vt:lpstr>
      <vt:lpstr>Down Syndrome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Biostatistics</dc:title>
  <dc:creator>Andrew Parker</dc:creator>
  <cp:lastModifiedBy>Next Step</cp:lastModifiedBy>
  <cp:revision>51</cp:revision>
  <cp:lastPrinted>2017-02-28T22:43:32Z</cp:lastPrinted>
  <dcterms:created xsi:type="dcterms:W3CDTF">2017-02-25T23:17:17Z</dcterms:created>
  <dcterms:modified xsi:type="dcterms:W3CDTF">2018-10-10T15:59:19Z</dcterms:modified>
</cp:coreProperties>
</file>