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8" r:id="rId19"/>
    <p:sldId id="277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9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3,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3,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3,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3,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3,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3,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 1372 statistics with probability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07 probability basics</a:t>
            </a:r>
          </a:p>
        </p:txBody>
      </p:sp>
    </p:spTree>
    <p:extLst>
      <p:ext uri="{BB962C8B-B14F-4D97-AF65-F5344CB8AC3E}">
        <p14:creationId xmlns:p14="http://schemas.microsoft.com/office/powerpoint/2010/main" val="2652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2770182"/>
          </a:xfrm>
        </p:spPr>
        <p:txBody>
          <a:bodyPr>
            <a:normAutofit/>
          </a:bodyPr>
          <a:lstStyle/>
          <a:p>
            <a:pPr algn="ctr"/>
            <a:r>
              <a:rPr lang="en-US" sz="1600" dirty="0"/>
              <a:t>Discrete Probability Distribution</a:t>
            </a:r>
            <a:endParaRPr lang="en-US" sz="1600" b="0" dirty="0"/>
          </a:p>
          <a:p>
            <a:r>
              <a:rPr lang="en-US" sz="1600" b="0" dirty="0"/>
              <a:t>In a discrete probability distribution, the variable is either discrete numeric or categorical.</a:t>
            </a:r>
            <a:endParaRPr lang="en-US" sz="1600" dirty="0"/>
          </a:p>
          <a:p>
            <a:r>
              <a:rPr lang="en-US" sz="1600" b="0" dirty="0"/>
              <a:t>Each rectangle has an area that is proportional to the probability of each discrete event occurring.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0" y="1097280"/>
            <a:ext cx="3749040" cy="3712464"/>
          </a:xfrm>
        </p:spPr>
        <p:txBody>
          <a:bodyPr>
            <a:normAutofit/>
          </a:bodyPr>
          <a:lstStyle/>
          <a:p>
            <a:pPr algn="ctr"/>
            <a:r>
              <a:rPr lang="en-US" sz="1600" dirty="0"/>
              <a:t>Continuous Probability Distribution</a:t>
            </a:r>
            <a:endParaRPr lang="en-US" sz="1600" b="0" dirty="0"/>
          </a:p>
          <a:p>
            <a:r>
              <a:rPr lang="en-US" sz="1600" b="0" dirty="0"/>
              <a:t>In a continuous distribution, the explanatory variable is continuous numeric.</a:t>
            </a:r>
          </a:p>
          <a:p>
            <a:r>
              <a:rPr lang="en-US" sz="1600" b="0" dirty="0"/>
              <a:t>The probability of any particular value occurring is zero. </a:t>
            </a:r>
            <a:r>
              <a:rPr lang="en-US" sz="1600" b="0" i="1" dirty="0"/>
              <a:t>[Imagine the probability of hitting a specific point on a dartboard.]</a:t>
            </a:r>
          </a:p>
          <a:p>
            <a:r>
              <a:rPr lang="en-US" sz="1600" b="0" dirty="0"/>
              <a:t>Because of this, probabilities are measured for </a:t>
            </a:r>
            <a:r>
              <a:rPr lang="en-US" sz="1600" b="0" i="1" dirty="0"/>
              <a:t>ranges</a:t>
            </a:r>
            <a:r>
              <a:rPr lang="en-US" sz="1600" b="0" dirty="0"/>
              <a:t> of values. [regions on a dartboard)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Discrete vs. continuous distributions</a:t>
            </a:r>
          </a:p>
        </p:txBody>
      </p:sp>
    </p:spTree>
    <p:extLst>
      <p:ext uri="{BB962C8B-B14F-4D97-AF65-F5344CB8AC3E}">
        <p14:creationId xmlns:p14="http://schemas.microsoft.com/office/powerpoint/2010/main" val="168791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PROBABILITIES OF COMBINED EVENTS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“AND”, “OR”, and “NOT” IN PROBABILITY</a:t>
            </a:r>
          </a:p>
        </p:txBody>
      </p:sp>
    </p:spTree>
    <p:extLst>
      <p:ext uri="{BB962C8B-B14F-4D97-AF65-F5344CB8AC3E}">
        <p14:creationId xmlns:p14="http://schemas.microsoft.com/office/powerpoint/2010/main" val="2709021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“OR” COMBINATION OF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733" y="1100628"/>
            <a:ext cx="8319541" cy="3579849"/>
          </a:xfrm>
        </p:spPr>
        <p:txBody>
          <a:bodyPr>
            <a:normAutofit/>
          </a:bodyPr>
          <a:lstStyle/>
          <a:p>
            <a:r>
              <a:rPr lang="en-US" sz="2000" dirty="0"/>
              <a:t>When two events are mutually exclusive, </a:t>
            </a:r>
          </a:p>
          <a:p>
            <a:r>
              <a:rPr lang="en-US" sz="2000" dirty="0"/>
              <a:t>the probability of “event A OR event B” is itself a new event;</a:t>
            </a:r>
          </a:p>
          <a:p>
            <a:r>
              <a:rPr lang="en-US" sz="2000" dirty="0"/>
              <a:t>And its probability is the sum of the probabilities of each event</a:t>
            </a:r>
          </a:p>
          <a:p>
            <a:pPr algn="ctr"/>
            <a:r>
              <a:rPr lang="en-US" sz="2000" b="0" dirty="0" err="1"/>
              <a:t>Pr</a:t>
            </a:r>
            <a:r>
              <a:rPr lang="en-US" sz="2000" b="0" dirty="0"/>
              <a:t>[A </a:t>
            </a:r>
            <a:r>
              <a:rPr lang="en-US" sz="2000" b="0" i="1" dirty="0"/>
              <a:t>or</a:t>
            </a:r>
            <a:r>
              <a:rPr lang="en-US" sz="2000" b="0" dirty="0"/>
              <a:t> B] = </a:t>
            </a:r>
            <a:r>
              <a:rPr lang="en-US" sz="2000" b="0" dirty="0" err="1"/>
              <a:t>Pr</a:t>
            </a:r>
            <a:r>
              <a:rPr lang="en-US" sz="2000" b="0" dirty="0"/>
              <a:t>[A] + </a:t>
            </a:r>
            <a:r>
              <a:rPr lang="en-US" sz="2000" b="0" dirty="0" err="1"/>
              <a:t>Pr</a:t>
            </a:r>
            <a:r>
              <a:rPr lang="en-US" sz="2000" b="0" dirty="0"/>
              <a:t>[B]</a:t>
            </a:r>
          </a:p>
          <a:p>
            <a:r>
              <a:rPr lang="en-US" sz="2000" b="0" dirty="0"/>
              <a:t>What is the probability of a random individual having “Type O” blood?</a:t>
            </a:r>
          </a:p>
          <a:p>
            <a:r>
              <a:rPr lang="en-US" sz="2000" b="0" dirty="0"/>
              <a:t>“having Type O+” OR “having type O-”</a:t>
            </a:r>
          </a:p>
          <a:p>
            <a:r>
              <a:rPr lang="en-US" sz="2000" b="0" dirty="0"/>
              <a:t>First, are these two events mutually exclusive?</a:t>
            </a:r>
          </a:p>
        </p:txBody>
      </p:sp>
    </p:spTree>
    <p:extLst>
      <p:ext uri="{BB962C8B-B14F-4D97-AF65-F5344CB8AC3E}">
        <p14:creationId xmlns:p14="http://schemas.microsoft.com/office/powerpoint/2010/main" val="73956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54351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Example of an “OR”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473" y="702991"/>
            <a:ext cx="7520940" cy="733527"/>
          </a:xfrm>
        </p:spPr>
        <p:txBody>
          <a:bodyPr/>
          <a:lstStyle/>
          <a:p>
            <a:r>
              <a:rPr lang="en-US" dirty="0"/>
              <a:t>A person cannot have two different types of blood – so the two events, “having Type O-” </a:t>
            </a:r>
            <a:r>
              <a:rPr lang="en-US" i="1" dirty="0"/>
              <a:t>OR</a:t>
            </a:r>
            <a:r>
              <a:rPr lang="en-US" dirty="0"/>
              <a:t> “having Type O+” are </a:t>
            </a:r>
            <a:r>
              <a:rPr lang="en-US" i="1" dirty="0"/>
              <a:t>mutually exclusive.</a:t>
            </a:r>
          </a:p>
        </p:txBody>
      </p:sp>
      <p:pic>
        <p:nvPicPr>
          <p:cNvPr id="5" name="Picture 4" descr="whitlock_5.5-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20" y="1436518"/>
            <a:ext cx="3770039" cy="33062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8E5AFC-9439-490D-86C5-5E93234E0F1B}"/>
              </a:ext>
            </a:extLst>
          </p:cNvPr>
          <p:cNvSpPr txBox="1"/>
          <p:nvPr/>
        </p:nvSpPr>
        <p:spPr>
          <a:xfrm>
            <a:off x="4969762" y="1523493"/>
            <a:ext cx="37700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r>
              <a:rPr lang="en-US" dirty="0"/>
              <a:t>So, </a:t>
            </a:r>
            <a:r>
              <a:rPr lang="en-US" dirty="0" err="1"/>
              <a:t>Pr</a:t>
            </a:r>
            <a:r>
              <a:rPr lang="en-US" dirty="0"/>
              <a:t>[type O] </a:t>
            </a:r>
          </a:p>
          <a:p>
            <a:r>
              <a:rPr lang="en-US" dirty="0"/>
              <a:t>    = </a:t>
            </a:r>
            <a:r>
              <a:rPr lang="en-US" dirty="0" err="1"/>
              <a:t>Pr</a:t>
            </a:r>
            <a:r>
              <a:rPr lang="en-US" dirty="0"/>
              <a:t>[Type O-] + </a:t>
            </a:r>
            <a:r>
              <a:rPr lang="en-US" dirty="0" err="1"/>
              <a:t>Pr</a:t>
            </a:r>
            <a:r>
              <a:rPr lang="en-US" dirty="0"/>
              <a:t>[Type O+]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66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“NOT” – the opposite of an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43" y="1100628"/>
            <a:ext cx="8724275" cy="3579849"/>
          </a:xfrm>
        </p:spPr>
        <p:txBody>
          <a:bodyPr>
            <a:normAutofit/>
          </a:bodyPr>
          <a:lstStyle/>
          <a:p>
            <a:r>
              <a:rPr lang="en-US" sz="2000" dirty="0"/>
              <a:t>Probability of an event NOT occurring is whatever is left out of 100%.</a:t>
            </a:r>
          </a:p>
          <a:p>
            <a:r>
              <a:rPr lang="en-US" sz="2000" b="0" dirty="0"/>
              <a:t>Symbolically:</a:t>
            </a:r>
          </a:p>
          <a:p>
            <a:pPr algn="ctr"/>
            <a:r>
              <a:rPr lang="en-US" sz="2000" b="0" dirty="0" err="1"/>
              <a:t>Pr</a:t>
            </a:r>
            <a:r>
              <a:rPr lang="en-US" sz="2000" b="0" dirty="0"/>
              <a:t>[</a:t>
            </a:r>
            <a:r>
              <a:rPr lang="en-US" sz="2000" b="0" i="1" dirty="0"/>
              <a:t>not</a:t>
            </a:r>
            <a:r>
              <a:rPr lang="en-US" sz="2000" b="0" dirty="0"/>
              <a:t> A] = 1 – </a:t>
            </a:r>
            <a:r>
              <a:rPr lang="en-US" sz="2000" b="0" dirty="0" err="1"/>
              <a:t>Pr</a:t>
            </a:r>
            <a:r>
              <a:rPr lang="en-US" sz="2000" b="0" dirty="0"/>
              <a:t>[A]</a:t>
            </a:r>
          </a:p>
          <a:p>
            <a:pPr algn="ctr"/>
            <a:endParaRPr lang="en-US" sz="2000" b="0" dirty="0"/>
          </a:p>
          <a:p>
            <a:r>
              <a:rPr lang="en-US" sz="2000" b="0" i="1" dirty="0"/>
              <a:t>Probabilities may be written as proportions instead of percentages</a:t>
            </a:r>
            <a:r>
              <a:rPr lang="is-IS" sz="2000" b="0" i="1" dirty="0"/>
              <a:t>… and 100% = 1.00</a:t>
            </a:r>
            <a:endParaRPr lang="en-US" sz="2000" b="0" i="1" dirty="0"/>
          </a:p>
        </p:txBody>
      </p:sp>
    </p:spTree>
    <p:extLst>
      <p:ext uri="{BB962C8B-B14F-4D97-AF65-F5344CB8AC3E}">
        <p14:creationId xmlns:p14="http://schemas.microsoft.com/office/powerpoint/2010/main" val="3638230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685" y="91440"/>
            <a:ext cx="8004748" cy="548640"/>
          </a:xfrm>
        </p:spPr>
        <p:txBody>
          <a:bodyPr/>
          <a:lstStyle/>
          <a:p>
            <a:pPr algn="ctr"/>
            <a:r>
              <a:rPr lang="en-US" dirty="0"/>
              <a:t>“OR” for non-mutually exclusive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51" y="727279"/>
            <a:ext cx="7520940" cy="3579849"/>
          </a:xfrm>
        </p:spPr>
        <p:txBody>
          <a:bodyPr/>
          <a:lstStyle/>
          <a:p>
            <a:r>
              <a:rPr lang="en-US" dirty="0"/>
              <a:t>What happens if two events are NOT mutually exclusive, but we still want to know the probability of getting one event OR the other event?</a:t>
            </a:r>
          </a:p>
          <a:p>
            <a:r>
              <a:rPr lang="en-US" b="0" dirty="0"/>
              <a:t>We </a:t>
            </a:r>
            <a:r>
              <a:rPr lang="en-US" b="0" i="1" dirty="0"/>
              <a:t>still</a:t>
            </a:r>
            <a:r>
              <a:rPr lang="en-US" b="0" dirty="0"/>
              <a:t> add the probabilities of each event together</a:t>
            </a:r>
            <a:r>
              <a:rPr lang="is-IS" b="0" dirty="0"/>
              <a:t>…</a:t>
            </a:r>
          </a:p>
          <a:p>
            <a:r>
              <a:rPr lang="is-IS" b="0" dirty="0"/>
              <a:t>But we might be counting some outcomes TWICE! (because some outcomes belong to BOTH events)</a:t>
            </a:r>
          </a:p>
          <a:p>
            <a:endParaRPr lang="is-IS" b="0" dirty="0"/>
          </a:p>
          <a:p>
            <a:r>
              <a:rPr lang="is-IS" b="0" dirty="0"/>
              <a:t>A: having positive blood			     B: Having type O blood</a:t>
            </a:r>
          </a:p>
          <a:p>
            <a:r>
              <a:rPr lang="is-IS" b="0" dirty="0"/>
              <a:t>	type</a:t>
            </a:r>
            <a:endParaRPr lang="en-US" b="0" dirty="0"/>
          </a:p>
        </p:txBody>
      </p:sp>
      <p:pic>
        <p:nvPicPr>
          <p:cNvPr id="4" name="Picture 3" descr="whitlock_5.5-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575" y="2306756"/>
            <a:ext cx="2531699" cy="222027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01576" y="2319537"/>
            <a:ext cx="2184824" cy="1847729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34439" y="4680477"/>
            <a:ext cx="4233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Who is being double-counted here?</a:t>
            </a:r>
          </a:p>
        </p:txBody>
      </p:sp>
    </p:spTree>
    <p:extLst>
      <p:ext uri="{BB962C8B-B14F-4D97-AF65-F5344CB8AC3E}">
        <p14:creationId xmlns:p14="http://schemas.microsoft.com/office/powerpoint/2010/main" val="4180515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general addition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2 ways to calculate the probability of “event A” OR “event B”</a:t>
            </a:r>
          </a:p>
          <a:p>
            <a:r>
              <a:rPr lang="en-US" dirty="0"/>
              <a:t>Depending on whether there is overlap between the events (outcomes common to both events).</a:t>
            </a:r>
          </a:p>
          <a:p>
            <a:r>
              <a:rPr lang="en-US" b="0" dirty="0"/>
              <a:t>Mutually Exclusive:</a:t>
            </a:r>
          </a:p>
          <a:p>
            <a:pPr algn="ctr"/>
            <a:r>
              <a:rPr lang="en-US" b="0" dirty="0" err="1"/>
              <a:t>Pr</a:t>
            </a:r>
            <a:r>
              <a:rPr lang="en-US" b="0" dirty="0"/>
              <a:t>[A </a:t>
            </a:r>
            <a:r>
              <a:rPr lang="en-US" b="0" i="1" dirty="0"/>
              <a:t>or</a:t>
            </a:r>
            <a:r>
              <a:rPr lang="en-US" b="0" dirty="0"/>
              <a:t> B] = </a:t>
            </a:r>
            <a:r>
              <a:rPr lang="en-US" b="0" dirty="0" err="1"/>
              <a:t>Pr</a:t>
            </a:r>
            <a:r>
              <a:rPr lang="en-US" b="0" dirty="0"/>
              <a:t>[A] + </a:t>
            </a:r>
            <a:r>
              <a:rPr lang="en-US" b="0" dirty="0" err="1"/>
              <a:t>Pr</a:t>
            </a:r>
            <a:r>
              <a:rPr lang="en-US" b="0" dirty="0"/>
              <a:t>[B]</a:t>
            </a:r>
          </a:p>
          <a:p>
            <a:r>
              <a:rPr lang="en-US" b="0" dirty="0"/>
              <a:t>Not Mutually Exclusive:</a:t>
            </a:r>
          </a:p>
          <a:p>
            <a:pPr algn="ctr"/>
            <a:r>
              <a:rPr lang="en-US" b="0" dirty="0" err="1"/>
              <a:t>Pr</a:t>
            </a:r>
            <a:r>
              <a:rPr lang="en-US" b="0" dirty="0"/>
              <a:t>[A </a:t>
            </a:r>
            <a:r>
              <a:rPr lang="en-US" b="0" i="1" dirty="0"/>
              <a:t>or</a:t>
            </a:r>
            <a:r>
              <a:rPr lang="en-US" b="0" dirty="0"/>
              <a:t> B] = </a:t>
            </a:r>
            <a:r>
              <a:rPr lang="en-US" b="0" dirty="0" err="1"/>
              <a:t>Pr</a:t>
            </a:r>
            <a:r>
              <a:rPr lang="en-US" b="0" dirty="0"/>
              <a:t>[A] + </a:t>
            </a:r>
            <a:r>
              <a:rPr lang="en-US" b="0" dirty="0" err="1"/>
              <a:t>Pr</a:t>
            </a:r>
            <a:r>
              <a:rPr lang="en-US" b="0" dirty="0"/>
              <a:t>[B] – </a:t>
            </a:r>
            <a:r>
              <a:rPr lang="en-US" b="0" dirty="0" err="1"/>
              <a:t>Pr</a:t>
            </a:r>
            <a:r>
              <a:rPr lang="en-US" b="0" dirty="0"/>
              <a:t>[A </a:t>
            </a:r>
            <a:r>
              <a:rPr lang="en-US" b="0" i="1" dirty="0"/>
              <a:t>and</a:t>
            </a:r>
            <a:r>
              <a:rPr lang="en-US" b="0" dirty="0"/>
              <a:t> B]</a:t>
            </a:r>
          </a:p>
          <a:p>
            <a:pPr algn="ctr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3745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Just remember the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don’t need to learn both properties, just this one.</a:t>
            </a:r>
          </a:p>
          <a:p>
            <a:pPr algn="ctr"/>
            <a:r>
              <a:rPr lang="en-US" sz="2800" dirty="0"/>
              <a:t>WHY NOT?</a:t>
            </a:r>
          </a:p>
        </p:txBody>
      </p:sp>
      <p:pic>
        <p:nvPicPr>
          <p:cNvPr id="4" name="Picture 3" descr="whitlock_5.5-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677" y="2087060"/>
            <a:ext cx="6228285" cy="239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83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9144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Independence and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706387"/>
            <a:ext cx="7520940" cy="3579849"/>
          </a:xfrm>
        </p:spPr>
        <p:txBody>
          <a:bodyPr/>
          <a:lstStyle/>
          <a:p>
            <a:r>
              <a:rPr lang="en-US" dirty="0"/>
              <a:t>Two events are </a:t>
            </a:r>
            <a:r>
              <a:rPr lang="en-US" i="1" dirty="0"/>
              <a:t>“independent</a:t>
            </a:r>
            <a:r>
              <a:rPr lang="en-US" dirty="0"/>
              <a:t>” if the chance of one event occurring does not affect the chances of the other event occurring.</a:t>
            </a:r>
          </a:p>
          <a:p>
            <a:r>
              <a:rPr lang="en-US" b="0" dirty="0"/>
              <a:t>Example: Rolling a die twice. The odds of rolling a three on a six-sided die do not change if you roll the die more than once.</a:t>
            </a:r>
          </a:p>
        </p:txBody>
      </p:sp>
      <p:pic>
        <p:nvPicPr>
          <p:cNvPr id="4" name="Picture 3" descr="whitlock_5.6-1.jpg">
            <a:extLst>
              <a:ext uri="{FF2B5EF4-FFF2-40B4-BE49-F238E27FC236}">
                <a16:creationId xmlns:a16="http://schemas.microsoft.com/office/drawing/2014/main" id="{F7B52246-03C7-4BA8-9571-267D7BF7538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439" y="2017818"/>
            <a:ext cx="4523958" cy="292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12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multiplication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events A and B are independent if and only if</a:t>
            </a:r>
          </a:p>
          <a:p>
            <a:pPr algn="ctr"/>
            <a:r>
              <a:rPr lang="en-US" sz="2000" b="0" dirty="0" err="1"/>
              <a:t>Pr</a:t>
            </a:r>
            <a:r>
              <a:rPr lang="en-US" sz="2000" b="0" dirty="0"/>
              <a:t>[A </a:t>
            </a:r>
            <a:r>
              <a:rPr lang="en-US" sz="2000" b="0" i="1" dirty="0"/>
              <a:t>and</a:t>
            </a:r>
            <a:r>
              <a:rPr lang="en-US" sz="2000" b="0" dirty="0"/>
              <a:t> B] = </a:t>
            </a:r>
            <a:r>
              <a:rPr lang="en-US" sz="2000" b="0" dirty="0" err="1"/>
              <a:t>Pr</a:t>
            </a:r>
            <a:r>
              <a:rPr lang="en-US" sz="2000" b="0" dirty="0"/>
              <a:t>[A] x </a:t>
            </a:r>
            <a:r>
              <a:rPr lang="en-US" sz="2000" b="0" dirty="0" err="1"/>
              <a:t>Pr</a:t>
            </a:r>
            <a:r>
              <a:rPr lang="en-US" sz="2000" b="0" dirty="0"/>
              <a:t>[B]</a:t>
            </a:r>
          </a:p>
          <a:p>
            <a:r>
              <a:rPr lang="en-US" sz="2000" b="0" dirty="0"/>
              <a:t>For our dice example:</a:t>
            </a:r>
          </a:p>
          <a:p>
            <a:pPr algn="ctr"/>
            <a:r>
              <a:rPr lang="en-US" sz="2000" b="0" dirty="0"/>
              <a:t>1/36=</a:t>
            </a:r>
            <a:r>
              <a:rPr lang="en-US" sz="2000" b="0" dirty="0" err="1"/>
              <a:t>Pr</a:t>
            </a:r>
            <a:r>
              <a:rPr lang="en-US" sz="2000" b="0" dirty="0"/>
              <a:t>[(</a:t>
            </a:r>
            <a:r>
              <a:rPr lang="en-US" sz="2000" b="0" i="1" dirty="0"/>
              <a:t>first roll is a 3) </a:t>
            </a:r>
            <a:r>
              <a:rPr lang="en-US" sz="2000" b="0" dirty="0"/>
              <a:t>and</a:t>
            </a:r>
            <a:r>
              <a:rPr lang="en-US" sz="2000" b="0" i="1" dirty="0"/>
              <a:t> (second roll is a 3)</a:t>
            </a:r>
            <a:r>
              <a:rPr lang="en-US" sz="2000" b="0" dirty="0"/>
              <a:t>] =</a:t>
            </a:r>
          </a:p>
          <a:p>
            <a:pPr algn="ctr"/>
            <a:r>
              <a:rPr lang="en-US" sz="2000" b="0" dirty="0" err="1"/>
              <a:t>Pr</a:t>
            </a:r>
            <a:r>
              <a:rPr lang="en-US" sz="2000" b="0" dirty="0"/>
              <a:t>[</a:t>
            </a:r>
            <a:r>
              <a:rPr lang="en-US" sz="2000" b="0" i="1" dirty="0"/>
              <a:t>first roll is a 3</a:t>
            </a:r>
            <a:r>
              <a:rPr lang="en-US" sz="2000" b="0" dirty="0"/>
              <a:t>] x </a:t>
            </a:r>
            <a:r>
              <a:rPr lang="en-US" sz="2000" b="0" dirty="0" err="1"/>
              <a:t>Pr</a:t>
            </a:r>
            <a:r>
              <a:rPr lang="en-US" sz="2000" b="0" dirty="0"/>
              <a:t>[</a:t>
            </a:r>
            <a:r>
              <a:rPr lang="en-US" sz="2000" b="0" i="1" dirty="0"/>
              <a:t>second roll is a 3</a:t>
            </a:r>
            <a:r>
              <a:rPr lang="en-US" sz="2000" b="0" dirty="0"/>
              <a:t>]=1/6*1/6</a:t>
            </a:r>
          </a:p>
          <a:p>
            <a:pPr algn="ctr"/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41047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Randomness and Probabilities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Say you’re listening to music on your phone and you hit ‘shuffle’. Your phone randomly selects one track to play from your library of songs.</a:t>
            </a:r>
          </a:p>
          <a:p>
            <a:r>
              <a:rPr lang="en-US" sz="1800" dirty="0"/>
              <a:t>What is the chance that your </a:t>
            </a:r>
            <a:r>
              <a:rPr lang="en-US" sz="1800" i="1" dirty="0"/>
              <a:t>single most favorite song </a:t>
            </a:r>
            <a:r>
              <a:rPr lang="en-US" sz="1800" dirty="0"/>
              <a:t>is played?</a:t>
            </a:r>
          </a:p>
          <a:p>
            <a:endParaRPr lang="en-US" sz="1800" dirty="0"/>
          </a:p>
          <a:p>
            <a:r>
              <a:rPr lang="en-US" sz="1800" b="0" dirty="0"/>
              <a:t>Pressing “shuffle” on your phone is an example of a </a:t>
            </a:r>
            <a:r>
              <a:rPr lang="en-US" sz="1800" dirty="0"/>
              <a:t>random trial</a:t>
            </a:r>
            <a:r>
              <a:rPr lang="en-US" sz="1800" b="0" dirty="0"/>
              <a:t>.</a:t>
            </a:r>
          </a:p>
          <a:p>
            <a:r>
              <a:rPr lang="en-US" sz="1800" b="0" dirty="0"/>
              <a:t>A ‘random trial’ is a process or experiment with two or more outcomes whose occurrence cannot be predicted with certainty.</a:t>
            </a:r>
          </a:p>
        </p:txBody>
      </p:sp>
    </p:spTree>
    <p:extLst>
      <p:ext uri="{BB962C8B-B14F-4D97-AF65-F5344CB8AC3E}">
        <p14:creationId xmlns:p14="http://schemas.microsoft.com/office/powerpoint/2010/main" val="171531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9144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Non-example of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706387"/>
            <a:ext cx="7916306" cy="3579849"/>
          </a:xfrm>
        </p:spPr>
        <p:txBody>
          <a:bodyPr/>
          <a:lstStyle/>
          <a:p>
            <a:r>
              <a:rPr lang="en-US" b="0" dirty="0"/>
              <a:t>Drawing  a card with a certain denomination from a deck of playing cards without replacement.</a:t>
            </a:r>
          </a:p>
          <a:p>
            <a:r>
              <a:rPr lang="en-US" b="0" dirty="0"/>
              <a:t>The odds of drawing a three are not the same on the second attempt.</a:t>
            </a:r>
          </a:p>
          <a:p>
            <a:r>
              <a:rPr lang="en-US" b="0" dirty="0"/>
              <a:t>The odds depend on what happened the first attempt.</a:t>
            </a:r>
          </a:p>
          <a:p>
            <a:r>
              <a:rPr lang="en-US" b="0" dirty="0"/>
              <a:t>Calculate the "conditional" probabilities.</a:t>
            </a:r>
          </a:p>
          <a:p>
            <a:r>
              <a:rPr lang="en-US" b="0" dirty="0"/>
              <a:t>Is getting a 3 on the first card independent of getting a 3 on the 2</a:t>
            </a:r>
            <a:r>
              <a:rPr lang="en-US" b="0" baseline="30000" dirty="0"/>
              <a:t>nd</a:t>
            </a:r>
            <a:r>
              <a:rPr lang="en-US" b="0" dirty="0"/>
              <a:t> card?</a:t>
            </a:r>
          </a:p>
          <a:p>
            <a:pPr algn="ctr"/>
            <a:r>
              <a:rPr lang="en-US" sz="2400" dirty="0"/>
              <a:t>Use the multiplication test to show "no".</a:t>
            </a:r>
          </a:p>
        </p:txBody>
      </p:sp>
    </p:spTree>
    <p:extLst>
      <p:ext uri="{BB962C8B-B14F-4D97-AF65-F5344CB8AC3E}">
        <p14:creationId xmlns:p14="http://schemas.microsoft.com/office/powerpoint/2010/main" val="359826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Defining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803" y="1100628"/>
            <a:ext cx="8514413" cy="3951057"/>
          </a:xfrm>
        </p:spPr>
        <p:txBody>
          <a:bodyPr>
            <a:normAutofit/>
          </a:bodyPr>
          <a:lstStyle/>
          <a:p>
            <a:r>
              <a:rPr lang="en-US" sz="2000" b="0" dirty="0"/>
              <a:t>First, we must determine all possible </a:t>
            </a:r>
            <a:r>
              <a:rPr lang="en-US" sz="2000" dirty="0"/>
              <a:t>outcomes</a:t>
            </a:r>
            <a:r>
              <a:rPr lang="en-US" sz="2000" b="0" dirty="0"/>
              <a:t> for a random trial. </a:t>
            </a:r>
          </a:p>
          <a:p>
            <a:r>
              <a:rPr lang="en-US" sz="1800" b="0" dirty="0"/>
              <a:t>- There are 2350 songs on my phone. Each song represents a possible </a:t>
            </a:r>
            <a:r>
              <a:rPr lang="en-US" sz="1800" dirty="0"/>
              <a:t>outcome</a:t>
            </a:r>
            <a:r>
              <a:rPr lang="en-US" sz="1800" b="0" dirty="0"/>
              <a:t> when I hit “shuffle”.</a:t>
            </a:r>
          </a:p>
          <a:p>
            <a:r>
              <a:rPr lang="en-US" sz="2000" b="0" dirty="0"/>
              <a:t>Then, we must define the </a:t>
            </a:r>
            <a:r>
              <a:rPr lang="en-US" sz="2000" dirty="0"/>
              <a:t>event of interest</a:t>
            </a:r>
            <a:r>
              <a:rPr lang="en-US" sz="2000" b="0" dirty="0"/>
              <a:t>.</a:t>
            </a:r>
          </a:p>
          <a:p>
            <a:r>
              <a:rPr lang="en-US" sz="1800" b="0" dirty="0"/>
              <a:t>An “event of interest” is the </a:t>
            </a:r>
            <a:r>
              <a:rPr lang="en-US" sz="1800" b="0" i="1" dirty="0"/>
              <a:t>subset</a:t>
            </a:r>
            <a:r>
              <a:rPr lang="en-US" sz="1800" b="0" dirty="0"/>
              <a:t> of possible outcomes in which we are interested.</a:t>
            </a:r>
          </a:p>
          <a:p>
            <a:pPr>
              <a:buFontTx/>
              <a:buChar char="-"/>
            </a:pPr>
            <a:r>
              <a:rPr lang="en-US" sz="1800" b="0" dirty="0"/>
              <a:t>There is just one “single most favorite song” on my phone. </a:t>
            </a:r>
          </a:p>
          <a:p>
            <a:pPr>
              <a:buFontTx/>
              <a:buChar char="-"/>
            </a:pPr>
            <a:r>
              <a:rPr lang="en-US" sz="1800" b="0" dirty="0"/>
              <a:t>Other possible events of interest might be “songs rated 5-stars”; “songs by MF DOOM”; or “songs longer than 8 minutes”</a:t>
            </a:r>
          </a:p>
        </p:txBody>
      </p:sp>
    </p:spTree>
    <p:extLst>
      <p:ext uri="{BB962C8B-B14F-4D97-AF65-F5344CB8AC3E}">
        <p14:creationId xmlns:p14="http://schemas.microsoft.com/office/powerpoint/2010/main" val="29065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743" y="1100628"/>
            <a:ext cx="8514413" cy="3579849"/>
          </a:xfrm>
        </p:spPr>
        <p:txBody>
          <a:bodyPr>
            <a:noAutofit/>
          </a:bodyPr>
          <a:lstStyle/>
          <a:p>
            <a:r>
              <a:rPr lang="en-US" sz="2000" dirty="0"/>
              <a:t>The “probability” of an event is the </a:t>
            </a:r>
            <a:r>
              <a:rPr lang="en-US" sz="2000" i="1" dirty="0"/>
              <a:t>proportion</a:t>
            </a:r>
            <a:r>
              <a:rPr lang="en-US" sz="2000" dirty="0"/>
              <a:t> of all random trials in which the specified event occurs, provided that the same random process is repeated over and over again independently and under the same conditions. </a:t>
            </a:r>
            <a:r>
              <a:rPr lang="en-US" sz="2000" b="0" i="1" dirty="0"/>
              <a:t>(Probabilities range from 0 to 1.)</a:t>
            </a:r>
            <a:endParaRPr lang="en-US" sz="2000" dirty="0"/>
          </a:p>
          <a:p>
            <a:r>
              <a:rPr lang="en-US" sz="2000" dirty="0" err="1"/>
              <a:t>Notation:</a:t>
            </a:r>
            <a:r>
              <a:rPr lang="en-US" sz="2000" b="0" dirty="0" err="1"/>
              <a:t>We</a:t>
            </a:r>
            <a:r>
              <a:rPr lang="en-US" sz="2000" b="0" dirty="0"/>
              <a:t> use </a:t>
            </a:r>
            <a:r>
              <a:rPr lang="en-US" sz="2000" b="0" dirty="0" err="1"/>
              <a:t>Pr</a:t>
            </a:r>
            <a:r>
              <a:rPr lang="en-US" sz="2000" b="0" dirty="0"/>
              <a:t>[A] or P(A) to represent “probability of event A”</a:t>
            </a:r>
          </a:p>
          <a:p>
            <a:r>
              <a:rPr lang="en-US" sz="2000" dirty="0"/>
              <a:t>Examples </a:t>
            </a:r>
            <a:r>
              <a:rPr lang="en-US" sz="2000" b="0" dirty="0"/>
              <a:t>(suppose we have 112 songs by MF DOOM and 155 songs longer than 8 minutes):</a:t>
            </a:r>
            <a:endParaRPr lang="en-US" sz="2000" dirty="0"/>
          </a:p>
          <a:p>
            <a:pPr>
              <a:buFontTx/>
              <a:buChar char="•"/>
            </a:pPr>
            <a:r>
              <a:rPr lang="en-US" sz="2000" b="0" dirty="0" err="1"/>
              <a:t>Pr</a:t>
            </a:r>
            <a:r>
              <a:rPr lang="en-US" sz="2000" b="0" dirty="0"/>
              <a:t>[</a:t>
            </a:r>
            <a:r>
              <a:rPr lang="en-US" sz="2000" b="0" i="1" dirty="0"/>
              <a:t>playing my single most favorite song</a:t>
            </a:r>
            <a:r>
              <a:rPr lang="en-US" sz="2000" b="0" dirty="0"/>
              <a:t>] = 1/2350 ≈ 0.00043</a:t>
            </a:r>
          </a:p>
          <a:p>
            <a:pPr>
              <a:buFontTx/>
              <a:buChar char="•"/>
            </a:pPr>
            <a:r>
              <a:rPr lang="en-US" sz="2000" b="0" dirty="0" err="1"/>
              <a:t>Pr</a:t>
            </a:r>
            <a:r>
              <a:rPr lang="en-US" sz="2000" b="0" dirty="0"/>
              <a:t>[</a:t>
            </a:r>
            <a:r>
              <a:rPr lang="en-US" sz="2000" b="0" i="1" dirty="0"/>
              <a:t>playing a song by MF DOOM</a:t>
            </a:r>
            <a:r>
              <a:rPr lang="en-US" sz="2000" b="0" dirty="0"/>
              <a:t>] = 112/2350 ≈4.8%</a:t>
            </a:r>
          </a:p>
          <a:p>
            <a:pPr>
              <a:buFontTx/>
              <a:buChar char="•"/>
            </a:pPr>
            <a:r>
              <a:rPr lang="en-US" sz="2000" b="0" dirty="0" err="1"/>
              <a:t>Pr</a:t>
            </a:r>
            <a:r>
              <a:rPr lang="en-US" sz="2000" b="0" dirty="0"/>
              <a:t>[</a:t>
            </a:r>
            <a:r>
              <a:rPr lang="en-US" sz="2000" b="0" i="1" dirty="0"/>
              <a:t>playing a song longer than 8 minutes</a:t>
            </a:r>
            <a:r>
              <a:rPr lang="en-US" sz="2000" b="0" dirty="0"/>
              <a:t>] = 155/2350 ≈ 6.3%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267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95" y="1100628"/>
            <a:ext cx="7879205" cy="3579849"/>
          </a:xfrm>
        </p:spPr>
        <p:txBody>
          <a:bodyPr/>
          <a:lstStyle/>
          <a:p>
            <a:r>
              <a:rPr lang="en-US" sz="2400" dirty="0"/>
              <a:t>Example: a six-sided die.</a:t>
            </a:r>
          </a:p>
          <a:p>
            <a:r>
              <a:rPr lang="en-US" sz="2400" b="0" dirty="0"/>
              <a:t>What are the possible </a:t>
            </a:r>
            <a:r>
              <a:rPr lang="en-US" sz="2400" dirty="0"/>
              <a:t>outcomes</a:t>
            </a:r>
            <a:r>
              <a:rPr lang="en-US" sz="2400" b="0" dirty="0"/>
              <a:t> of rolling the die?</a:t>
            </a:r>
          </a:p>
          <a:p>
            <a:r>
              <a:rPr lang="en-US" sz="2400" b="0" dirty="0"/>
              <a:t>(i.e., What is the sample space?)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err="1"/>
              <a:t>Pr</a:t>
            </a:r>
            <a:r>
              <a:rPr lang="en-US" sz="2400" b="0" dirty="0"/>
              <a:t>[</a:t>
            </a:r>
            <a:r>
              <a:rPr lang="en-US" sz="2400" b="0" i="1" dirty="0"/>
              <a:t>rolling a four</a:t>
            </a:r>
            <a:r>
              <a:rPr lang="en-US" sz="2400" b="0" dirty="0"/>
              <a:t>] = ______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err="1"/>
              <a:t>Pr</a:t>
            </a:r>
            <a:r>
              <a:rPr lang="en-US" sz="2400" b="0" dirty="0"/>
              <a:t>[</a:t>
            </a:r>
            <a:r>
              <a:rPr lang="en-US" sz="2400" b="0" i="1" dirty="0"/>
              <a:t>rolling an even number</a:t>
            </a:r>
            <a:r>
              <a:rPr lang="en-US" sz="2400" b="0" dirty="0"/>
              <a:t>] = ______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err="1"/>
              <a:t>Pr</a:t>
            </a:r>
            <a:r>
              <a:rPr lang="en-US" sz="2400" b="0" dirty="0"/>
              <a:t>[</a:t>
            </a:r>
            <a:r>
              <a:rPr lang="en-US" sz="2400" b="0" i="1" dirty="0"/>
              <a:t>rolling a number greater </a:t>
            </a:r>
            <a:r>
              <a:rPr lang="en-US" sz="2400" b="0" i="1" dirty="0" err="1"/>
              <a:t>thafn</a:t>
            </a:r>
            <a:r>
              <a:rPr lang="en-US" sz="2400" b="0" i="1" dirty="0"/>
              <a:t> two</a:t>
            </a:r>
            <a:r>
              <a:rPr lang="en-US" sz="2400" b="0" dirty="0"/>
              <a:t>] = _______</a:t>
            </a:r>
          </a:p>
        </p:txBody>
      </p:sp>
    </p:spTree>
    <p:extLst>
      <p:ext uri="{BB962C8B-B14F-4D97-AF65-F5344CB8AC3E}">
        <p14:creationId xmlns:p14="http://schemas.microsoft.com/office/powerpoint/2010/main" val="418605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a “</a:t>
            </a:r>
            <a:r>
              <a:rPr lang="en-US" dirty="0" err="1"/>
              <a:t>venn</a:t>
            </a:r>
            <a:r>
              <a:rPr lang="en-US" dirty="0"/>
              <a:t> diagram”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25" y="1100628"/>
            <a:ext cx="8394491" cy="3579849"/>
          </a:xfrm>
        </p:spPr>
        <p:txBody>
          <a:bodyPr/>
          <a:lstStyle/>
          <a:p>
            <a:r>
              <a:rPr lang="en-US" sz="2000" b="0" dirty="0"/>
              <a:t>What is </a:t>
            </a:r>
            <a:r>
              <a:rPr lang="en-US" sz="2000" b="0" dirty="0" err="1"/>
              <a:t>Pr</a:t>
            </a:r>
            <a:r>
              <a:rPr lang="en-US" sz="2000" b="0" dirty="0"/>
              <a:t>[</a:t>
            </a:r>
            <a:r>
              <a:rPr lang="en-US" sz="2000" b="0" i="1" dirty="0"/>
              <a:t>rolling a four</a:t>
            </a:r>
            <a:r>
              <a:rPr lang="en-US" sz="2000" b="0" dirty="0"/>
              <a:t>] = ?</a:t>
            </a:r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r>
              <a:rPr lang="en-US" sz="2000" b="0" dirty="0"/>
              <a:t>What is </a:t>
            </a:r>
            <a:r>
              <a:rPr lang="en-US" sz="2000" b="0" dirty="0" err="1"/>
              <a:t>Pr</a:t>
            </a:r>
            <a:r>
              <a:rPr lang="en-US" sz="2000" b="0" dirty="0"/>
              <a:t>[</a:t>
            </a:r>
            <a:r>
              <a:rPr lang="en-US" sz="2000" b="0" i="1" dirty="0"/>
              <a:t>rolling a number greater than two</a:t>
            </a:r>
            <a:r>
              <a:rPr lang="en-US" sz="2000" b="0" dirty="0"/>
              <a:t>] = ?</a:t>
            </a:r>
          </a:p>
          <a:p>
            <a:endParaRPr lang="en-US" b="0" dirty="0"/>
          </a:p>
        </p:txBody>
      </p:sp>
      <p:pic>
        <p:nvPicPr>
          <p:cNvPr id="4" name="Picture 3" descr="whitlock_5.2-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701" y="1109806"/>
            <a:ext cx="2203711" cy="1488090"/>
          </a:xfrm>
          <a:prstGeom prst="rect">
            <a:avLst/>
          </a:prstGeom>
        </p:spPr>
      </p:pic>
      <p:pic>
        <p:nvPicPr>
          <p:cNvPr id="5" name="Picture 4" descr="whitlock_5.2-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701" y="3192387"/>
            <a:ext cx="2203711" cy="148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89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725" y="365760"/>
            <a:ext cx="7924175" cy="548640"/>
          </a:xfrm>
        </p:spPr>
        <p:txBody>
          <a:bodyPr/>
          <a:lstStyle/>
          <a:p>
            <a:pPr algn="ctr"/>
            <a:r>
              <a:rPr lang="en-US" dirty="0"/>
              <a:t>Why do we study dice, coins &amp; cards?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0" dirty="0"/>
              <a:t>Dice are simple and familiar, and so it’s easier to think about the structure of probability in this context.</a:t>
            </a:r>
          </a:p>
          <a:p>
            <a:r>
              <a:rPr lang="en-US" sz="2000" b="0" dirty="0"/>
              <a:t> The same issues, structure and properties that we see with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rolling dice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flipping coins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drawing cards</a:t>
            </a:r>
          </a:p>
          <a:p>
            <a:r>
              <a:rPr lang="en-US" sz="2000" b="0" dirty="0"/>
              <a:t>are </a:t>
            </a:r>
            <a:r>
              <a:rPr lang="en-US" sz="2000" b="0" i="1" dirty="0"/>
              <a:t>also</a:t>
            </a:r>
            <a:r>
              <a:rPr lang="en-US" sz="2000" b="0" dirty="0"/>
              <a:t> present in important (non-gambling) applications: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Medical informatics: mutations and health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Astronomy: distance, age and collision prediction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Engineering: fatigue, deterioration and risks</a:t>
            </a:r>
          </a:p>
        </p:txBody>
      </p:sp>
    </p:spTree>
    <p:extLst>
      <p:ext uri="{BB962C8B-B14F-4D97-AF65-F5344CB8AC3E}">
        <p14:creationId xmlns:p14="http://schemas.microsoft.com/office/powerpoint/2010/main" val="293036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Mutual exclusivity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events are called “mutually exclusive” if they cannot both occur at the same time.</a:t>
            </a:r>
            <a:endParaRPr lang="en-US" b="0" dirty="0"/>
          </a:p>
          <a:p>
            <a:r>
              <a:rPr lang="en-US" b="0" dirty="0"/>
              <a:t>For example: A six-sided die cannot roll two different numbers simultaneously. Rolling a two and rolling a three are mutually exclusive events.</a:t>
            </a:r>
          </a:p>
          <a:p>
            <a:r>
              <a:rPr lang="en-US" b="0" dirty="0"/>
              <a:t>Non-example: A six-sided die </a:t>
            </a:r>
            <a:r>
              <a:rPr lang="en-US" dirty="0"/>
              <a:t>can</a:t>
            </a:r>
            <a:r>
              <a:rPr lang="en-US" b="0" dirty="0"/>
              <a:t> roll an even number AND a multiple of three at the same time. These two events are NOT mutually exclusive.</a:t>
            </a:r>
          </a:p>
          <a:p>
            <a:pPr algn="ctr"/>
            <a:r>
              <a:rPr lang="en-US" b="0" dirty="0"/>
              <a:t>Events “A” and “B” are mutually exclusive if </a:t>
            </a:r>
            <a:r>
              <a:rPr lang="en-US" dirty="0" err="1"/>
              <a:t>Pr</a:t>
            </a:r>
            <a:r>
              <a:rPr lang="en-US" dirty="0"/>
              <a:t>[A </a:t>
            </a:r>
            <a:r>
              <a:rPr lang="en-US" i="1" dirty="0"/>
              <a:t>and</a:t>
            </a:r>
            <a:r>
              <a:rPr lang="en-US" dirty="0"/>
              <a:t> B] = 0</a:t>
            </a:r>
          </a:p>
          <a:p>
            <a:pPr algn="ctr"/>
            <a:r>
              <a:rPr lang="en-US" b="0" i="1" dirty="0"/>
              <a:t>(the probability that both events occur at once is zero.)</a:t>
            </a:r>
          </a:p>
          <a:p>
            <a:pPr algn="ctr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0470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947378"/>
            <a:ext cx="3200400" cy="3712464"/>
          </a:xfrm>
        </p:spPr>
        <p:txBody>
          <a:bodyPr>
            <a:normAutofit/>
          </a:bodyPr>
          <a:lstStyle/>
          <a:p>
            <a:pPr algn="ctr"/>
            <a:r>
              <a:rPr lang="en-US" sz="1600" dirty="0"/>
              <a:t>Discrete Probability Distribution</a:t>
            </a:r>
          </a:p>
          <a:p>
            <a:pPr algn="ctr"/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600" dirty="0"/>
              <a:t>Continuous Probability Distribution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Discrete vs. continuous distributions</a:t>
            </a:r>
          </a:p>
        </p:txBody>
      </p:sp>
      <p:pic>
        <p:nvPicPr>
          <p:cNvPr id="5" name="Picture 4" descr="whitlock_5.4-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259" y="1554404"/>
            <a:ext cx="2502519" cy="1655858"/>
          </a:xfrm>
          <a:prstGeom prst="rect">
            <a:avLst/>
          </a:prstGeom>
        </p:spPr>
      </p:pic>
      <p:pic>
        <p:nvPicPr>
          <p:cNvPr id="6" name="Picture 5" descr="whitlock_5.4-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258" y="3210262"/>
            <a:ext cx="2502519" cy="1655858"/>
          </a:xfrm>
          <a:prstGeom prst="rect">
            <a:avLst/>
          </a:prstGeom>
        </p:spPr>
      </p:pic>
      <p:pic>
        <p:nvPicPr>
          <p:cNvPr id="7" name="Picture 6" descr="whitlock_5.4-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296" y="1753488"/>
            <a:ext cx="2026158" cy="1456774"/>
          </a:xfrm>
          <a:prstGeom prst="rect">
            <a:avLst/>
          </a:prstGeom>
        </p:spPr>
      </p:pic>
      <p:pic>
        <p:nvPicPr>
          <p:cNvPr id="9" name="Picture 8" descr="whitlock_5.4-4a.jp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5" r="18319"/>
          <a:stretch/>
        </p:blipFill>
        <p:spPr>
          <a:xfrm>
            <a:off x="5441430" y="3331663"/>
            <a:ext cx="2233534" cy="139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357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1939</TotalTime>
  <Words>1303</Words>
  <Application>Microsoft Office PowerPoint</Application>
  <PresentationFormat>On-screen Show (4:3)</PresentationFormat>
  <Paragraphs>117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Tunga</vt:lpstr>
      <vt:lpstr>Wingdings</vt:lpstr>
      <vt:lpstr>Default Theme</vt:lpstr>
      <vt:lpstr>MAT 1372 statistics with probability</vt:lpstr>
      <vt:lpstr>Randomness and Probabilities</vt:lpstr>
      <vt:lpstr>Defining probability</vt:lpstr>
      <vt:lpstr>Probability</vt:lpstr>
      <vt:lpstr>Dice</vt:lpstr>
      <vt:lpstr>Using a “venn diagram”</vt:lpstr>
      <vt:lpstr>Why do we study dice, coins &amp; cards?</vt:lpstr>
      <vt:lpstr>Mutual exclusivity</vt:lpstr>
      <vt:lpstr>Discrete vs. continuous distributions</vt:lpstr>
      <vt:lpstr>Discrete vs. continuous distributions</vt:lpstr>
      <vt:lpstr>PROBABILITIES OF COMBINED EVENTS</vt:lpstr>
      <vt:lpstr>THE “OR” COMBINATION OF EVENTS</vt:lpstr>
      <vt:lpstr>Example of an “OR” event</vt:lpstr>
      <vt:lpstr>“NOT” – the opposite of an event</vt:lpstr>
      <vt:lpstr>“OR” for non-mutually exclusive events</vt:lpstr>
      <vt:lpstr>The general addition property</vt:lpstr>
      <vt:lpstr>Just remember the one</vt:lpstr>
      <vt:lpstr>Independence and multiplication</vt:lpstr>
      <vt:lpstr>The multiplication TEST</vt:lpstr>
      <vt:lpstr>Non-example of independence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Biostatistics</dc:title>
  <dc:creator>Andrew Parker</dc:creator>
  <cp:lastModifiedBy>Next Step</cp:lastModifiedBy>
  <cp:revision>33</cp:revision>
  <dcterms:created xsi:type="dcterms:W3CDTF">2017-02-25T23:17:17Z</dcterms:created>
  <dcterms:modified xsi:type="dcterms:W3CDTF">2018-10-03T20:00:49Z</dcterms:modified>
</cp:coreProperties>
</file>