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3"/>
  </p:normalViewPr>
  <p:slideViewPr>
    <p:cSldViewPr snapToGrid="0" snapToObjects="1">
      <p:cViewPr varScale="1">
        <p:scale>
          <a:sx n="60" d="100"/>
          <a:sy n="60" d="100"/>
        </p:scale>
        <p:origin x="91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September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C3AA4-67BE-44F7-809A-3582401494AF}" type="datetime4">
              <a:rPr lang="en-US" smtClean="0"/>
              <a:pPr/>
              <a:t>September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72EEB-1769-4776-AD69-E7C1260563EB}" type="datetime4">
              <a:rPr lang="en-US" smtClean="0"/>
              <a:pPr/>
              <a:t>September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September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September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September 13,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September 13,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012D-77A1-44B0-BB26-329BA1EE55C9}" type="datetime4">
              <a:rPr lang="en-US" smtClean="0"/>
              <a:pPr/>
              <a:t>September 13,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September 13,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September 13, 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September 13,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September 13, 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emf"/><Relationship Id="rId5" Type="http://schemas.openxmlformats.org/officeDocument/2006/relationships/oleObject" Target="../embeddings/oleObject7.bin"/><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emf"/><Relationship Id="rId5" Type="http://schemas.openxmlformats.org/officeDocument/2006/relationships/oleObject" Target="../embeddings/oleObject9.bin"/><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emf"/><Relationship Id="rId5" Type="http://schemas.openxmlformats.org/officeDocument/2006/relationships/oleObject" Target="../embeddings/oleObject11.bin"/><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oleObject" Target="../embeddings/oleObject5.bin"/><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MAT 1372</a:t>
            </a:r>
            <a:br>
              <a:rPr lang="en-US" dirty="0"/>
            </a:br>
            <a:r>
              <a:rPr lang="en-US" dirty="0"/>
              <a:t>Biostatistics</a:t>
            </a:r>
          </a:p>
        </p:txBody>
      </p:sp>
      <p:graphicFrame>
        <p:nvGraphicFramePr>
          <p:cNvPr id="4" name="Object 3"/>
          <p:cNvGraphicFramePr>
            <a:graphicFrameLocks noChangeAspect="1"/>
          </p:cNvGraphicFramePr>
          <p:nvPr>
            <p:extLst>
              <p:ext uri="{D42A27DB-BD31-4B8C-83A1-F6EECF244321}">
                <p14:modId xmlns:p14="http://schemas.microsoft.com/office/powerpoint/2010/main" val="4114927418"/>
              </p:ext>
            </p:extLst>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33797" name="Equation" r:id="rId3" imgW="114300" imgH="165100" progId="Equation.3">
                  <p:embed/>
                </p:oleObj>
              </mc:Choice>
              <mc:Fallback>
                <p:oleObj name="Equation" r:id="rId3" imgW="114300" imgH="165100" progId="Equation.3">
                  <p:embed/>
                  <p:pic>
                    <p:nvPicPr>
                      <p:cNvPr id="0" name=""/>
                      <p:cNvPicPr/>
                      <p:nvPr/>
                    </p:nvPicPr>
                    <p:blipFill>
                      <a:blip r:embed="rId4"/>
                      <a:stretch>
                        <a:fillRect/>
                      </a:stretch>
                    </p:blipFill>
                    <p:spPr>
                      <a:xfrm>
                        <a:off x="4514850" y="3346450"/>
                        <a:ext cx="114300" cy="165100"/>
                      </a:xfrm>
                      <a:prstGeom prst="rect">
                        <a:avLst/>
                      </a:prstGeom>
                    </p:spPr>
                  </p:pic>
                </p:oleObj>
              </mc:Fallback>
            </mc:AlternateContent>
          </a:graphicData>
        </a:graphic>
      </p:graphicFrame>
    </p:spTree>
    <p:extLst>
      <p:ext uri="{BB962C8B-B14F-4D97-AF65-F5344CB8AC3E}">
        <p14:creationId xmlns:p14="http://schemas.microsoft.com/office/powerpoint/2010/main" val="26529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Fisher’s z-transformation Example</a:t>
            </a:r>
          </a:p>
        </p:txBody>
      </p:sp>
      <p:sp>
        <p:nvSpPr>
          <p:cNvPr id="3" name="Content Placeholder 2"/>
          <p:cNvSpPr>
            <a:spLocks noGrp="1"/>
          </p:cNvSpPr>
          <p:nvPr>
            <p:ph idx="1"/>
          </p:nvPr>
        </p:nvSpPr>
        <p:spPr/>
        <p:txBody>
          <a:bodyPr/>
          <a:lstStyle/>
          <a:p>
            <a:r>
              <a:rPr lang="en-US" dirty="0"/>
              <a:t>Our first step is to convert our </a:t>
            </a:r>
            <a:r>
              <a:rPr lang="en-US" i="1" dirty="0"/>
              <a:t>r</a:t>
            </a:r>
            <a:r>
              <a:rPr lang="en-US" dirty="0"/>
              <a:t> statistic via “Fisher’s z-transformation”:</a:t>
            </a:r>
          </a:p>
          <a:p>
            <a:endParaRPr lang="en-US" dirty="0"/>
          </a:p>
          <a:p>
            <a:endParaRPr lang="en-US" dirty="0"/>
          </a:p>
          <a:p>
            <a:endParaRPr lang="en-US" dirty="0"/>
          </a:p>
          <a:p>
            <a:r>
              <a:rPr lang="en-US" b="0" dirty="0"/>
              <a:t>Not to be confused with the “Z”-score, Fisher’s “z” is lower-case.</a:t>
            </a:r>
          </a:p>
          <a:p>
            <a:r>
              <a:rPr lang="en-US" b="0" dirty="0"/>
              <a:t>We’ll also need the standard error for the sampling distribution of </a:t>
            </a:r>
            <a:r>
              <a:rPr lang="en-US" b="0" i="1" dirty="0"/>
              <a:t>z</a:t>
            </a:r>
            <a:r>
              <a:rPr lang="en-US" b="0" dirty="0"/>
              <a:t>:</a:t>
            </a:r>
          </a:p>
        </p:txBody>
      </p:sp>
      <p:graphicFrame>
        <p:nvGraphicFramePr>
          <p:cNvPr id="6" name="Object 5"/>
          <p:cNvGraphicFramePr>
            <a:graphicFrameLocks noChangeAspect="1"/>
          </p:cNvGraphicFramePr>
          <p:nvPr>
            <p:extLst>
              <p:ext uri="{D42A27DB-BD31-4B8C-83A1-F6EECF244321}">
                <p14:modId xmlns:p14="http://schemas.microsoft.com/office/powerpoint/2010/main" val="3275262962"/>
              </p:ext>
            </p:extLst>
          </p:nvPr>
        </p:nvGraphicFramePr>
        <p:xfrm>
          <a:off x="3110559" y="1557396"/>
          <a:ext cx="2783182" cy="775641"/>
        </p:xfrm>
        <a:graphic>
          <a:graphicData uri="http://schemas.openxmlformats.org/presentationml/2006/ole">
            <mc:AlternateContent xmlns:mc="http://schemas.openxmlformats.org/markup-compatibility/2006">
              <mc:Choice xmlns:v="urn:schemas-microsoft-com:vml" Requires="v">
                <p:oleObj spid="_x0000_s32779" name="Equation" r:id="rId3" imgW="1549400" imgH="431800" progId="Equation.3">
                  <p:embed/>
                </p:oleObj>
              </mc:Choice>
              <mc:Fallback>
                <p:oleObj name="Equation" r:id="rId3" imgW="1549400" imgH="431800" progId="Equation.3">
                  <p:embed/>
                  <p:pic>
                    <p:nvPicPr>
                      <p:cNvPr id="0" name=""/>
                      <p:cNvPicPr/>
                      <p:nvPr/>
                    </p:nvPicPr>
                    <p:blipFill>
                      <a:blip r:embed="rId4"/>
                      <a:stretch>
                        <a:fillRect/>
                      </a:stretch>
                    </p:blipFill>
                    <p:spPr>
                      <a:xfrm>
                        <a:off x="3110559" y="1557396"/>
                        <a:ext cx="2783182" cy="77564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68302696"/>
              </p:ext>
            </p:extLst>
          </p:nvPr>
        </p:nvGraphicFramePr>
        <p:xfrm>
          <a:off x="3606094" y="3344802"/>
          <a:ext cx="1915085" cy="803863"/>
        </p:xfrm>
        <a:graphic>
          <a:graphicData uri="http://schemas.openxmlformats.org/presentationml/2006/ole">
            <mc:AlternateContent xmlns:mc="http://schemas.openxmlformats.org/markup-compatibility/2006">
              <mc:Choice xmlns:v="urn:schemas-microsoft-com:vml" Requires="v">
                <p:oleObj spid="_x0000_s32780" name="Equation" r:id="rId5" imgW="1028700" imgH="431800" progId="Equation.3">
                  <p:embed/>
                </p:oleObj>
              </mc:Choice>
              <mc:Fallback>
                <p:oleObj name="Equation" r:id="rId5" imgW="1028700" imgH="431800" progId="Equation.3">
                  <p:embed/>
                  <p:pic>
                    <p:nvPicPr>
                      <p:cNvPr id="0" name=""/>
                      <p:cNvPicPr/>
                      <p:nvPr/>
                    </p:nvPicPr>
                    <p:blipFill>
                      <a:blip r:embed="rId6"/>
                      <a:stretch>
                        <a:fillRect/>
                      </a:stretch>
                    </p:blipFill>
                    <p:spPr>
                      <a:xfrm>
                        <a:off x="3606094" y="3344802"/>
                        <a:ext cx="1915085" cy="803863"/>
                      </a:xfrm>
                      <a:prstGeom prst="rect">
                        <a:avLst/>
                      </a:prstGeom>
                    </p:spPr>
                  </p:pic>
                </p:oleObj>
              </mc:Fallback>
            </mc:AlternateContent>
          </a:graphicData>
        </a:graphic>
      </p:graphicFrame>
    </p:spTree>
    <p:extLst>
      <p:ext uri="{BB962C8B-B14F-4D97-AF65-F5344CB8AC3E}">
        <p14:creationId xmlns:p14="http://schemas.microsoft.com/office/powerpoint/2010/main" val="206834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Confidence interval for z</a:t>
            </a:r>
          </a:p>
        </p:txBody>
      </p:sp>
      <p:sp>
        <p:nvSpPr>
          <p:cNvPr id="3" name="Content Placeholder 2"/>
          <p:cNvSpPr>
            <a:spLocks noGrp="1"/>
          </p:cNvSpPr>
          <p:nvPr>
            <p:ph idx="1"/>
          </p:nvPr>
        </p:nvSpPr>
        <p:spPr/>
        <p:txBody>
          <a:bodyPr/>
          <a:lstStyle/>
          <a:p>
            <a:r>
              <a:rPr lang="en-US" dirty="0"/>
              <a:t>Because “z” is normally distributed (and “r” was not), we then use basic facts about the normal distribution to build a confidence interval.</a:t>
            </a:r>
          </a:p>
          <a:p>
            <a:endParaRPr lang="en-US" dirty="0"/>
          </a:p>
          <a:p>
            <a:endParaRPr lang="en-US" dirty="0"/>
          </a:p>
          <a:p>
            <a:endParaRPr lang="en-US" dirty="0"/>
          </a:p>
          <a:p>
            <a:r>
              <a:rPr lang="en-US" dirty="0"/>
              <a:t>And then convert our results </a:t>
            </a:r>
            <a:r>
              <a:rPr lang="en-US" i="1" dirty="0"/>
              <a:t>back</a:t>
            </a:r>
            <a:r>
              <a:rPr lang="en-US" dirty="0"/>
              <a:t> into a correlation coefficient:</a:t>
            </a:r>
          </a:p>
        </p:txBody>
      </p:sp>
      <p:graphicFrame>
        <p:nvGraphicFramePr>
          <p:cNvPr id="4" name="Object 3"/>
          <p:cNvGraphicFramePr>
            <a:graphicFrameLocks noChangeAspect="1"/>
          </p:cNvGraphicFramePr>
          <p:nvPr>
            <p:extLst>
              <p:ext uri="{D42A27DB-BD31-4B8C-83A1-F6EECF244321}">
                <p14:modId xmlns:p14="http://schemas.microsoft.com/office/powerpoint/2010/main" val="223293543"/>
              </p:ext>
            </p:extLst>
          </p:nvPr>
        </p:nvGraphicFramePr>
        <p:xfrm>
          <a:off x="1583737" y="1891124"/>
          <a:ext cx="6030730" cy="648876"/>
        </p:xfrm>
        <a:graphic>
          <a:graphicData uri="http://schemas.openxmlformats.org/presentationml/2006/ole">
            <mc:AlternateContent xmlns:mc="http://schemas.openxmlformats.org/markup-compatibility/2006">
              <mc:Choice xmlns:v="urn:schemas-microsoft-com:vml" Requires="v">
                <p:oleObj spid="_x0000_s34825" name="Equation" r:id="rId3" imgW="2006600" imgH="215900" progId="Equation.3">
                  <p:embed/>
                </p:oleObj>
              </mc:Choice>
              <mc:Fallback>
                <p:oleObj name="Equation" r:id="rId3" imgW="2006600" imgH="215900" progId="Equation.3">
                  <p:embed/>
                  <p:pic>
                    <p:nvPicPr>
                      <p:cNvPr id="0" name=""/>
                      <p:cNvPicPr/>
                      <p:nvPr/>
                    </p:nvPicPr>
                    <p:blipFill>
                      <a:blip r:embed="rId4"/>
                      <a:stretch>
                        <a:fillRect/>
                      </a:stretch>
                    </p:blipFill>
                    <p:spPr>
                      <a:xfrm>
                        <a:off x="1583737" y="1891124"/>
                        <a:ext cx="6030730" cy="648876"/>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7724229"/>
              </p:ext>
            </p:extLst>
          </p:nvPr>
        </p:nvGraphicFramePr>
        <p:xfrm>
          <a:off x="3906425" y="3225800"/>
          <a:ext cx="1368484" cy="875830"/>
        </p:xfrm>
        <a:graphic>
          <a:graphicData uri="http://schemas.openxmlformats.org/presentationml/2006/ole">
            <mc:AlternateContent xmlns:mc="http://schemas.openxmlformats.org/markup-compatibility/2006">
              <mc:Choice xmlns:v="urn:schemas-microsoft-com:vml" Requires="v">
                <p:oleObj spid="_x0000_s34826" name="Equation" r:id="rId5" imgW="635000" imgH="406400" progId="Equation.3">
                  <p:embed/>
                </p:oleObj>
              </mc:Choice>
              <mc:Fallback>
                <p:oleObj name="Equation" r:id="rId5" imgW="635000" imgH="406400" progId="Equation.3">
                  <p:embed/>
                  <p:pic>
                    <p:nvPicPr>
                      <p:cNvPr id="0" name=""/>
                      <p:cNvPicPr/>
                      <p:nvPr/>
                    </p:nvPicPr>
                    <p:blipFill>
                      <a:blip r:embed="rId6"/>
                      <a:stretch>
                        <a:fillRect/>
                      </a:stretch>
                    </p:blipFill>
                    <p:spPr>
                      <a:xfrm>
                        <a:off x="3906425" y="3225800"/>
                        <a:ext cx="1368484" cy="875830"/>
                      </a:xfrm>
                      <a:prstGeom prst="rect">
                        <a:avLst/>
                      </a:prstGeom>
                    </p:spPr>
                  </p:pic>
                </p:oleObj>
              </mc:Fallback>
            </mc:AlternateContent>
          </a:graphicData>
        </a:graphic>
      </p:graphicFrame>
    </p:spTree>
    <p:extLst>
      <p:ext uri="{BB962C8B-B14F-4D97-AF65-F5344CB8AC3E}">
        <p14:creationId xmlns:p14="http://schemas.microsoft.com/office/powerpoint/2010/main" val="177224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Confidence interval for z example</a:t>
            </a:r>
          </a:p>
        </p:txBody>
      </p:sp>
      <p:sp>
        <p:nvSpPr>
          <p:cNvPr id="3" name="Content Placeholder 2"/>
          <p:cNvSpPr>
            <a:spLocks noGrp="1"/>
          </p:cNvSpPr>
          <p:nvPr>
            <p:ph idx="1"/>
          </p:nvPr>
        </p:nvSpPr>
        <p:spPr/>
        <p:txBody>
          <a:bodyPr/>
          <a:lstStyle/>
          <a:p>
            <a:r>
              <a:rPr lang="en-US" dirty="0"/>
              <a:t>For our example, here is what we get:</a:t>
            </a:r>
          </a:p>
          <a:p>
            <a:endParaRPr lang="en-US" dirty="0"/>
          </a:p>
          <a:p>
            <a:endParaRPr lang="en-US" dirty="0"/>
          </a:p>
          <a:p>
            <a:endParaRPr lang="en-US" dirty="0"/>
          </a:p>
          <a:p>
            <a:r>
              <a:rPr lang="en-US" dirty="0"/>
              <a:t>And converting our results </a:t>
            </a:r>
            <a:r>
              <a:rPr lang="en-US" i="1" dirty="0"/>
              <a:t>back</a:t>
            </a:r>
            <a:r>
              <a:rPr lang="en-US" dirty="0"/>
              <a:t> into a correlation coefficient:</a:t>
            </a:r>
          </a:p>
        </p:txBody>
      </p:sp>
      <p:graphicFrame>
        <p:nvGraphicFramePr>
          <p:cNvPr id="6" name="Object 5"/>
          <p:cNvGraphicFramePr>
            <a:graphicFrameLocks noChangeAspect="1"/>
          </p:cNvGraphicFramePr>
          <p:nvPr>
            <p:extLst>
              <p:ext uri="{D42A27DB-BD31-4B8C-83A1-F6EECF244321}">
                <p14:modId xmlns:p14="http://schemas.microsoft.com/office/powerpoint/2010/main" val="3810003732"/>
              </p:ext>
            </p:extLst>
          </p:nvPr>
        </p:nvGraphicFramePr>
        <p:xfrm>
          <a:off x="1234239" y="1622593"/>
          <a:ext cx="6705613" cy="487681"/>
        </p:xfrm>
        <a:graphic>
          <a:graphicData uri="http://schemas.openxmlformats.org/presentationml/2006/ole">
            <mc:AlternateContent xmlns:mc="http://schemas.openxmlformats.org/markup-compatibility/2006">
              <mc:Choice xmlns:v="urn:schemas-microsoft-com:vml" Requires="v">
                <p:oleObj spid="_x0000_s35850" name="Equation" r:id="rId3" imgW="2794000" imgH="203200" progId="Equation.3">
                  <p:embed/>
                </p:oleObj>
              </mc:Choice>
              <mc:Fallback>
                <p:oleObj name="Equation" r:id="rId3" imgW="2794000" imgH="203200" progId="Equation.3">
                  <p:embed/>
                  <p:pic>
                    <p:nvPicPr>
                      <p:cNvPr id="0" name=""/>
                      <p:cNvPicPr/>
                      <p:nvPr/>
                    </p:nvPicPr>
                    <p:blipFill>
                      <a:blip r:embed="rId4"/>
                      <a:stretch>
                        <a:fillRect/>
                      </a:stretch>
                    </p:blipFill>
                    <p:spPr>
                      <a:xfrm>
                        <a:off x="1234239" y="1622593"/>
                        <a:ext cx="6705613" cy="48768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43504272"/>
              </p:ext>
            </p:extLst>
          </p:nvPr>
        </p:nvGraphicFramePr>
        <p:xfrm>
          <a:off x="3392547" y="2029926"/>
          <a:ext cx="2313928" cy="435563"/>
        </p:xfrm>
        <a:graphic>
          <a:graphicData uri="http://schemas.openxmlformats.org/presentationml/2006/ole">
            <mc:AlternateContent xmlns:mc="http://schemas.openxmlformats.org/markup-compatibility/2006">
              <mc:Choice xmlns:v="urn:schemas-microsoft-com:vml" Requires="v">
                <p:oleObj spid="_x0000_s35851" name="Equation" r:id="rId5" imgW="1079500" imgH="203200" progId="Equation.3">
                  <p:embed/>
                </p:oleObj>
              </mc:Choice>
              <mc:Fallback>
                <p:oleObj name="Equation" r:id="rId5" imgW="1079500" imgH="203200" progId="Equation.3">
                  <p:embed/>
                  <p:pic>
                    <p:nvPicPr>
                      <p:cNvPr id="0" name=""/>
                      <p:cNvPicPr/>
                      <p:nvPr/>
                    </p:nvPicPr>
                    <p:blipFill>
                      <a:blip r:embed="rId6"/>
                      <a:stretch>
                        <a:fillRect/>
                      </a:stretch>
                    </p:blipFill>
                    <p:spPr>
                      <a:xfrm>
                        <a:off x="3392547" y="2029926"/>
                        <a:ext cx="2313928" cy="4355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2579732"/>
              </p:ext>
            </p:extLst>
          </p:nvPr>
        </p:nvGraphicFramePr>
        <p:xfrm>
          <a:off x="2564460" y="3225800"/>
          <a:ext cx="3992504" cy="998126"/>
        </p:xfrm>
        <a:graphic>
          <a:graphicData uri="http://schemas.openxmlformats.org/presentationml/2006/ole">
            <mc:AlternateContent xmlns:mc="http://schemas.openxmlformats.org/markup-compatibility/2006">
              <mc:Choice xmlns:v="urn:schemas-microsoft-com:vml" Requires="v">
                <p:oleObj spid="_x0000_s35852" name="Equation" r:id="rId7" imgW="1625600" imgH="406400" progId="Equation.3">
                  <p:embed/>
                </p:oleObj>
              </mc:Choice>
              <mc:Fallback>
                <p:oleObj name="Equation" r:id="rId7" imgW="1625600" imgH="406400" progId="Equation.3">
                  <p:embed/>
                  <p:pic>
                    <p:nvPicPr>
                      <p:cNvPr id="0" name=""/>
                      <p:cNvPicPr/>
                      <p:nvPr/>
                    </p:nvPicPr>
                    <p:blipFill>
                      <a:blip r:embed="rId8"/>
                      <a:stretch>
                        <a:fillRect/>
                      </a:stretch>
                    </p:blipFill>
                    <p:spPr>
                      <a:xfrm>
                        <a:off x="2564460" y="3225800"/>
                        <a:ext cx="3992504" cy="998126"/>
                      </a:xfrm>
                      <a:prstGeom prst="rect">
                        <a:avLst/>
                      </a:prstGeom>
                    </p:spPr>
                  </p:pic>
                </p:oleObj>
              </mc:Fallback>
            </mc:AlternateContent>
          </a:graphicData>
        </a:graphic>
      </p:graphicFrame>
    </p:spTree>
    <p:extLst>
      <p:ext uri="{BB962C8B-B14F-4D97-AF65-F5344CB8AC3E}">
        <p14:creationId xmlns:p14="http://schemas.microsoft.com/office/powerpoint/2010/main" val="394491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0"/>
            <a:ext cx="7520940" cy="548640"/>
          </a:xfrm>
        </p:spPr>
        <p:txBody>
          <a:bodyPr/>
          <a:lstStyle/>
          <a:p>
            <a:pPr algn="ctr"/>
            <a:r>
              <a:rPr lang="en-US" dirty="0"/>
              <a:t>Linear Correlation</a:t>
            </a:r>
          </a:p>
        </p:txBody>
      </p:sp>
      <p:sp>
        <p:nvSpPr>
          <p:cNvPr id="3" name="Content Placeholder 2"/>
          <p:cNvSpPr>
            <a:spLocks noGrp="1"/>
          </p:cNvSpPr>
          <p:nvPr>
            <p:ph idx="1"/>
          </p:nvPr>
        </p:nvSpPr>
        <p:spPr>
          <a:xfrm>
            <a:off x="339634" y="548640"/>
            <a:ext cx="8503920" cy="3579849"/>
          </a:xfrm>
        </p:spPr>
        <p:txBody>
          <a:bodyPr/>
          <a:lstStyle/>
          <a:p>
            <a:r>
              <a:rPr lang="en-US" dirty="0"/>
              <a:t>The </a:t>
            </a:r>
            <a:r>
              <a:rPr lang="en-US" i="1" dirty="0"/>
              <a:t>linear correlation coefficient</a:t>
            </a:r>
            <a:r>
              <a:rPr lang="en-US" dirty="0"/>
              <a:t> measures the tendency of two numerical variables (call them X and Y) to co-vary – that is to change together along a line.</a:t>
            </a:r>
          </a:p>
        </p:txBody>
      </p:sp>
      <p:pic>
        <p:nvPicPr>
          <p:cNvPr id="4" name="Picture 3" descr="whitlock_16.0-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80255" y="1445125"/>
            <a:ext cx="4760179" cy="3416178"/>
          </a:xfrm>
          <a:prstGeom prst="rect">
            <a:avLst/>
          </a:prstGeom>
        </p:spPr>
      </p:pic>
    </p:spTree>
    <p:extLst>
      <p:ext uri="{BB962C8B-B14F-4D97-AF65-F5344CB8AC3E}">
        <p14:creationId xmlns:p14="http://schemas.microsoft.com/office/powerpoint/2010/main" val="2775761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0"/>
            <a:ext cx="7520940" cy="548640"/>
          </a:xfrm>
        </p:spPr>
        <p:txBody>
          <a:bodyPr/>
          <a:lstStyle/>
          <a:p>
            <a:pPr algn="ctr"/>
            <a:r>
              <a:rPr lang="en-US" dirty="0"/>
              <a:t>Correlation Coefficient</a:t>
            </a:r>
          </a:p>
        </p:txBody>
      </p:sp>
      <p:sp>
        <p:nvSpPr>
          <p:cNvPr id="3" name="Content Placeholder 2"/>
          <p:cNvSpPr>
            <a:spLocks noGrp="1"/>
          </p:cNvSpPr>
          <p:nvPr>
            <p:ph idx="1"/>
          </p:nvPr>
        </p:nvSpPr>
        <p:spPr>
          <a:xfrm>
            <a:off x="274319" y="565051"/>
            <a:ext cx="8516983" cy="741235"/>
          </a:xfrm>
        </p:spPr>
        <p:txBody>
          <a:bodyPr/>
          <a:lstStyle/>
          <a:p>
            <a:r>
              <a:rPr lang="en-US" dirty="0"/>
              <a:t>The </a:t>
            </a:r>
            <a:r>
              <a:rPr lang="en-US" i="1" dirty="0"/>
              <a:t>correlation coefficient</a:t>
            </a:r>
            <a:r>
              <a:rPr lang="en-US" dirty="0"/>
              <a:t> measures the strength and direction of the association between two numerical variables.</a:t>
            </a:r>
          </a:p>
        </p:txBody>
      </p:sp>
      <p:pic>
        <p:nvPicPr>
          <p:cNvPr id="4" name="Picture 3" descr="whitlock_16.0-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97766" y="1153817"/>
            <a:ext cx="4980028" cy="3573954"/>
          </a:xfrm>
          <a:prstGeom prst="rect">
            <a:avLst/>
          </a:prstGeom>
        </p:spPr>
      </p:pic>
      <p:sp>
        <p:nvSpPr>
          <p:cNvPr id="5" name="TextBox 4">
            <a:extLst>
              <a:ext uri="{FF2B5EF4-FFF2-40B4-BE49-F238E27FC236}">
                <a16:creationId xmlns:a16="http://schemas.microsoft.com/office/drawing/2014/main" id="{43025331-FC77-4E79-ABA7-D65B168285B3}"/>
              </a:ext>
            </a:extLst>
          </p:cNvPr>
          <p:cNvSpPr txBox="1"/>
          <p:nvPr/>
        </p:nvSpPr>
        <p:spPr>
          <a:xfrm>
            <a:off x="104503" y="1471232"/>
            <a:ext cx="3297698" cy="2862322"/>
          </a:xfrm>
          <a:prstGeom prst="rect">
            <a:avLst/>
          </a:prstGeom>
          <a:noFill/>
        </p:spPr>
        <p:txBody>
          <a:bodyPr wrap="none" rtlCol="0">
            <a:spAutoFit/>
          </a:bodyPr>
          <a:lstStyle/>
          <a:p>
            <a:r>
              <a:rPr lang="en-US" dirty="0"/>
              <a:t>X and Y must have </a:t>
            </a:r>
          </a:p>
          <a:p>
            <a:r>
              <a:rPr lang="en-US" dirty="0"/>
              <a:t>the same length.</a:t>
            </a:r>
          </a:p>
          <a:p>
            <a:r>
              <a:rPr lang="en-US" dirty="0"/>
              <a:t>Values from X are paired</a:t>
            </a:r>
          </a:p>
          <a:p>
            <a:r>
              <a:rPr lang="en-US" dirty="0"/>
              <a:t>with values of Y.</a:t>
            </a:r>
          </a:p>
          <a:p>
            <a:r>
              <a:rPr lang="en-US" dirty="0"/>
              <a:t>In this case, each pair </a:t>
            </a:r>
          </a:p>
          <a:p>
            <a:r>
              <a:rPr lang="en-US" dirty="0"/>
              <a:t>of values corresponds</a:t>
            </a:r>
          </a:p>
          <a:p>
            <a:r>
              <a:rPr lang="en-US" dirty="0"/>
              <a:t>to the body &amp; brain masses </a:t>
            </a:r>
          </a:p>
          <a:p>
            <a:r>
              <a:rPr lang="en-US" dirty="0"/>
              <a:t>of a particular animal.</a:t>
            </a:r>
          </a:p>
          <a:p>
            <a:r>
              <a:rPr lang="en-US" dirty="0"/>
              <a:t>Note the log-log scale</a:t>
            </a:r>
          </a:p>
          <a:p>
            <a:endParaRPr lang="en-US" dirty="0"/>
          </a:p>
        </p:txBody>
      </p:sp>
    </p:spTree>
    <p:extLst>
      <p:ext uri="{BB962C8B-B14F-4D97-AF65-F5344CB8AC3E}">
        <p14:creationId xmlns:p14="http://schemas.microsoft.com/office/powerpoint/2010/main" val="1410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
            <a:ext cx="7520940" cy="548640"/>
          </a:xfrm>
        </p:spPr>
        <p:txBody>
          <a:bodyPr/>
          <a:lstStyle/>
          <a:p>
            <a:pPr algn="ctr"/>
            <a:r>
              <a:rPr lang="en-US" dirty="0"/>
              <a:t>Computing correlation coefficient</a:t>
            </a:r>
          </a:p>
        </p:txBody>
      </p:sp>
      <p:sp>
        <p:nvSpPr>
          <p:cNvPr id="3" name="Content Placeholder 2"/>
          <p:cNvSpPr>
            <a:spLocks noGrp="1"/>
          </p:cNvSpPr>
          <p:nvPr>
            <p:ph idx="1"/>
          </p:nvPr>
        </p:nvSpPr>
        <p:spPr>
          <a:xfrm>
            <a:off x="336883" y="906062"/>
            <a:ext cx="8357937" cy="4099075"/>
          </a:xfrm>
        </p:spPr>
        <p:txBody>
          <a:bodyPr/>
          <a:lstStyle/>
          <a:p>
            <a:r>
              <a:rPr lang="en-US" dirty="0"/>
              <a:t>In order to compute an </a:t>
            </a:r>
            <a:r>
              <a:rPr lang="en-US" i="1" dirty="0"/>
              <a:t>estimate</a:t>
            </a:r>
            <a:r>
              <a:rPr lang="en-US" dirty="0"/>
              <a:t> for the correlation coefficient, we must first compute the average for both X and Y.</a:t>
            </a:r>
          </a:p>
          <a:p>
            <a:r>
              <a:rPr lang="en-US" b="0" dirty="0"/>
              <a:t>Then our estimate for the correlation coefficient is:</a:t>
            </a:r>
          </a:p>
          <a:p>
            <a:endParaRPr lang="en-US" b="0" dirty="0"/>
          </a:p>
          <a:p>
            <a:endParaRPr lang="en-US" b="0" dirty="0"/>
          </a:p>
          <a:p>
            <a:endParaRPr lang="en-US" b="0" dirty="0"/>
          </a:p>
          <a:p>
            <a:endParaRPr lang="en-US" b="0" dirty="0"/>
          </a:p>
          <a:p>
            <a:r>
              <a:rPr lang="en-US" b="0" dirty="0"/>
              <a:t>The numerator is the </a:t>
            </a:r>
            <a:r>
              <a:rPr lang="en-US" b="0" i="1" dirty="0"/>
              <a:t>sum of products</a:t>
            </a:r>
            <a:r>
              <a:rPr lang="en-US" b="0" dirty="0"/>
              <a:t>, measuring how X and Y vary together.</a:t>
            </a:r>
          </a:p>
          <a:p>
            <a:r>
              <a:rPr lang="en-US" b="0" dirty="0"/>
              <a:t>The denominator is the product (of the square roots) of the sums of squares for each of X and Y separately. (Similar to standard deviation)</a:t>
            </a:r>
          </a:p>
          <a:p>
            <a:r>
              <a:rPr lang="en-US" b="0" dirty="0"/>
              <a:t>When doing exercises for this section, it is important to use the definition rather than the built in function. It is suggested that you try them using both Excel and R.</a:t>
            </a:r>
          </a:p>
        </p:txBody>
      </p:sp>
      <p:graphicFrame>
        <p:nvGraphicFramePr>
          <p:cNvPr id="4" name="Object 3"/>
          <p:cNvGraphicFramePr>
            <a:graphicFrameLocks noChangeAspect="1"/>
          </p:cNvGraphicFramePr>
          <p:nvPr>
            <p:extLst>
              <p:ext uri="{D42A27DB-BD31-4B8C-83A1-F6EECF244321}">
                <p14:modId xmlns:p14="http://schemas.microsoft.com/office/powerpoint/2010/main" val="2484875847"/>
              </p:ext>
            </p:extLst>
          </p:nvPr>
        </p:nvGraphicFramePr>
        <p:xfrm>
          <a:off x="3056246" y="1877581"/>
          <a:ext cx="3028969" cy="1219719"/>
        </p:xfrm>
        <a:graphic>
          <a:graphicData uri="http://schemas.openxmlformats.org/presentationml/2006/ole">
            <mc:AlternateContent xmlns:mc="http://schemas.openxmlformats.org/markup-compatibility/2006">
              <mc:Choice xmlns:v="urn:schemas-microsoft-com:vml" Requires="v">
                <p:oleObj spid="_x0000_s1033" name="Equation" r:id="rId3" imgW="1892300" imgH="762000" progId="Equation.3">
                  <p:embed/>
                </p:oleObj>
              </mc:Choice>
              <mc:Fallback>
                <p:oleObj name="Equation" r:id="rId3" imgW="1892300" imgH="762000" progId="Equation.3">
                  <p:embed/>
                  <p:pic>
                    <p:nvPicPr>
                      <p:cNvPr id="0" name=""/>
                      <p:cNvPicPr/>
                      <p:nvPr/>
                    </p:nvPicPr>
                    <p:blipFill>
                      <a:blip r:embed="rId4"/>
                      <a:stretch>
                        <a:fillRect/>
                      </a:stretch>
                    </p:blipFill>
                    <p:spPr>
                      <a:xfrm>
                        <a:off x="3056246" y="1877581"/>
                        <a:ext cx="3028969" cy="1219719"/>
                      </a:xfrm>
                      <a:prstGeom prst="rect">
                        <a:avLst/>
                      </a:prstGeom>
                    </p:spPr>
                  </p:pic>
                </p:oleObj>
              </mc:Fallback>
            </mc:AlternateContent>
          </a:graphicData>
        </a:graphic>
      </p:graphicFrame>
    </p:spTree>
    <p:extLst>
      <p:ext uri="{BB962C8B-B14F-4D97-AF65-F5344CB8AC3E}">
        <p14:creationId xmlns:p14="http://schemas.microsoft.com/office/powerpoint/2010/main" val="286378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60960"/>
            <a:ext cx="7520940" cy="548640"/>
          </a:xfrm>
        </p:spPr>
        <p:txBody>
          <a:bodyPr/>
          <a:lstStyle/>
          <a:p>
            <a:pPr algn="ctr"/>
            <a:r>
              <a:rPr lang="en-US" dirty="0"/>
              <a:t>Possible values</a:t>
            </a:r>
          </a:p>
        </p:txBody>
      </p:sp>
      <p:sp>
        <p:nvSpPr>
          <p:cNvPr id="3" name="Content Placeholder 2"/>
          <p:cNvSpPr>
            <a:spLocks noGrp="1"/>
          </p:cNvSpPr>
          <p:nvPr>
            <p:ph idx="1"/>
          </p:nvPr>
        </p:nvSpPr>
        <p:spPr>
          <a:xfrm>
            <a:off x="373781" y="609600"/>
            <a:ext cx="8217952" cy="3579849"/>
          </a:xfrm>
        </p:spPr>
        <p:txBody>
          <a:bodyPr>
            <a:normAutofit/>
          </a:bodyPr>
          <a:lstStyle/>
          <a:p>
            <a:r>
              <a:rPr lang="en-US" sz="1800" dirty="0"/>
              <a:t>The potential values for “r” range from -1 to +1.</a:t>
            </a:r>
            <a:endParaRPr lang="en-US" sz="1800" b="0" dirty="0"/>
          </a:p>
          <a:p>
            <a:r>
              <a:rPr lang="en-US" sz="1800" b="0" dirty="0"/>
              <a:t>The </a:t>
            </a:r>
            <a:r>
              <a:rPr lang="en-US" sz="1800" b="0" i="1" dirty="0"/>
              <a:t>strongest</a:t>
            </a:r>
            <a:r>
              <a:rPr lang="en-US" sz="1800" b="0" dirty="0"/>
              <a:t> correlations are -1 and +1. These values indicate that our data is </a:t>
            </a:r>
            <a:r>
              <a:rPr lang="en-US" sz="1800" b="0" i="1" dirty="0"/>
              <a:t>exactly </a:t>
            </a:r>
            <a:r>
              <a:rPr lang="en-US" sz="1800" b="0" dirty="0"/>
              <a:t>linear, and are very, very unlikely to occur naturally.</a:t>
            </a:r>
          </a:p>
          <a:p>
            <a:r>
              <a:rPr lang="en-US" sz="1800" b="0" dirty="0"/>
              <a:t>Correlations close to zero indicate that our data is not at all linearly correlated. This means that our data is all over the place, or that we have a correlation that is simply nonlinear.</a:t>
            </a:r>
            <a:endParaRPr lang="en-US" sz="1800" dirty="0"/>
          </a:p>
        </p:txBody>
      </p:sp>
      <p:pic>
        <p:nvPicPr>
          <p:cNvPr id="4" name="Picture 3" descr="correlation-coefficient-perfect-linear-relations.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2610262"/>
            <a:ext cx="9066147" cy="2266537"/>
          </a:xfrm>
          <a:prstGeom prst="rect">
            <a:avLst/>
          </a:prstGeom>
        </p:spPr>
      </p:pic>
    </p:spTree>
    <p:extLst>
      <p:ext uri="{BB962C8B-B14F-4D97-AF65-F5344CB8AC3E}">
        <p14:creationId xmlns:p14="http://schemas.microsoft.com/office/powerpoint/2010/main" val="233262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4918"/>
            <a:ext cx="7520940" cy="548640"/>
          </a:xfrm>
        </p:spPr>
        <p:txBody>
          <a:bodyPr/>
          <a:lstStyle/>
          <a:p>
            <a:pPr algn="ctr"/>
            <a:r>
              <a:rPr lang="en-US" dirty="0"/>
              <a:t>More Examples</a:t>
            </a:r>
          </a:p>
        </p:txBody>
      </p:sp>
      <p:pic>
        <p:nvPicPr>
          <p:cNvPr id="4" name="Content Placeholder 3" descr="400px-Correlation_examples2.svg.png"/>
          <p:cNvPicPr>
            <a:picLocks noGrp="1" noChangeAspect="1"/>
          </p:cNvPicPr>
          <p:nvPr>
            <p:ph idx="1"/>
          </p:nvPr>
        </p:nvPicPr>
        <p:blipFill>
          <a:blip r:embed="rId2">
            <a:extLst>
              <a:ext uri="{28A0092B-C50C-407E-A947-70E740481C1C}">
                <a14:useLocalDpi xmlns:a14="http://schemas.microsoft.com/office/drawing/2010/main" val="0"/>
              </a:ext>
            </a:extLst>
          </a:blip>
          <a:srcRect l="1937" r="1937"/>
          <a:stretch>
            <a:fillRect/>
          </a:stretch>
        </p:blipFill>
        <p:spPr>
          <a:xfrm>
            <a:off x="197317" y="731660"/>
            <a:ext cx="8506347" cy="4048887"/>
          </a:xfrm>
        </p:spPr>
      </p:pic>
    </p:spTree>
    <p:extLst>
      <p:ext uri="{BB962C8B-B14F-4D97-AF65-F5344CB8AC3E}">
        <p14:creationId xmlns:p14="http://schemas.microsoft.com/office/powerpoint/2010/main" val="320335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4918"/>
            <a:ext cx="7520940" cy="548640"/>
          </a:xfrm>
        </p:spPr>
        <p:txBody>
          <a:bodyPr/>
          <a:lstStyle/>
          <a:p>
            <a:pPr algn="ctr"/>
            <a:r>
              <a:rPr lang="en-US" dirty="0"/>
              <a:t>R code with an example</a:t>
            </a:r>
          </a:p>
        </p:txBody>
      </p:sp>
      <p:sp>
        <p:nvSpPr>
          <p:cNvPr id="3" name="Content Placeholder 2"/>
          <p:cNvSpPr>
            <a:spLocks noGrp="1"/>
          </p:cNvSpPr>
          <p:nvPr>
            <p:ph idx="1"/>
          </p:nvPr>
        </p:nvSpPr>
        <p:spPr>
          <a:xfrm>
            <a:off x="421907" y="619365"/>
            <a:ext cx="7520940" cy="4097014"/>
          </a:xfrm>
        </p:spPr>
        <p:txBody>
          <a:bodyPr>
            <a:normAutofit/>
          </a:bodyPr>
          <a:lstStyle/>
          <a:p>
            <a:r>
              <a:rPr lang="en-US" dirty="0"/>
              <a:t>This data pairs the number of visits by non-parent seabirds with the birds’ future likelihood to engage in aggressive behavior.</a:t>
            </a:r>
          </a:p>
          <a:p>
            <a:r>
              <a:rPr lang="en-US" b="0" dirty="0"/>
              <a:t>Enter this data into two lists in R: “</a:t>
            </a:r>
            <a:r>
              <a:rPr lang="en-US" b="0" dirty="0" err="1"/>
              <a:t>numvisits</a:t>
            </a:r>
            <a:r>
              <a:rPr lang="en-US" b="0" dirty="0"/>
              <a:t>” and “</a:t>
            </a:r>
            <a:r>
              <a:rPr lang="en-US" b="0" dirty="0" err="1"/>
              <a:t>futureaggro</a:t>
            </a:r>
            <a:r>
              <a:rPr lang="en-US" b="0" dirty="0"/>
              <a:t>”</a:t>
            </a:r>
          </a:p>
          <a:p>
            <a:r>
              <a:rPr lang="en-US" b="0" dirty="0"/>
              <a:t>(These lists must end up being the same size!)</a:t>
            </a:r>
          </a:p>
          <a:p>
            <a:r>
              <a:rPr lang="en-US" b="0" dirty="0"/>
              <a:t>Compute the average for each list: “</a:t>
            </a:r>
            <a:r>
              <a:rPr lang="en-US" b="0" dirty="0" err="1"/>
              <a:t>avgvisits</a:t>
            </a:r>
            <a:r>
              <a:rPr lang="en-US" b="0" dirty="0"/>
              <a:t>” and “</a:t>
            </a:r>
            <a:r>
              <a:rPr lang="en-US" b="0" dirty="0" err="1"/>
              <a:t>avgaggro</a:t>
            </a:r>
            <a:r>
              <a:rPr lang="en-US" b="0" dirty="0"/>
              <a:t>”</a:t>
            </a:r>
          </a:p>
          <a:p>
            <a:r>
              <a:rPr lang="en-US" b="0" dirty="0"/>
              <a:t>Compute the sums:</a:t>
            </a:r>
          </a:p>
          <a:p>
            <a:pPr>
              <a:buFont typeface="Arial"/>
              <a:buChar char="•"/>
            </a:pPr>
            <a:r>
              <a:rPr lang="en-US" b="0" dirty="0" err="1"/>
              <a:t>sumproduct</a:t>
            </a:r>
            <a:r>
              <a:rPr lang="en-US" b="0" dirty="0"/>
              <a:t> = sum( (</a:t>
            </a:r>
            <a:r>
              <a:rPr lang="en-US" b="0" dirty="0" err="1"/>
              <a:t>numvisits-avgvisits</a:t>
            </a:r>
            <a:r>
              <a:rPr lang="en-US" b="0" dirty="0"/>
              <a:t>)(</a:t>
            </a:r>
            <a:r>
              <a:rPr lang="en-US" b="0" dirty="0" err="1"/>
              <a:t>futureaggro-avgaggro</a:t>
            </a:r>
            <a:r>
              <a:rPr lang="en-US" b="0" dirty="0"/>
              <a:t>) )</a:t>
            </a:r>
          </a:p>
          <a:p>
            <a:pPr>
              <a:buFont typeface="Arial"/>
              <a:buChar char="•"/>
            </a:pPr>
            <a:r>
              <a:rPr lang="en-US" b="0" dirty="0" err="1"/>
              <a:t>ssvisits</a:t>
            </a:r>
            <a:r>
              <a:rPr lang="en-US" b="0" dirty="0"/>
              <a:t> = sum( (</a:t>
            </a:r>
            <a:r>
              <a:rPr lang="en-US" b="0" dirty="0" err="1"/>
              <a:t>numvisits-avgvisits</a:t>
            </a:r>
            <a:r>
              <a:rPr lang="en-US" b="0" dirty="0"/>
              <a:t>)^2 )</a:t>
            </a:r>
          </a:p>
          <a:p>
            <a:pPr>
              <a:buFont typeface="Arial"/>
              <a:buChar char="•"/>
            </a:pPr>
            <a:r>
              <a:rPr lang="en-US" b="0" dirty="0" err="1"/>
              <a:t>ssaggro</a:t>
            </a:r>
            <a:r>
              <a:rPr lang="en-US" b="0" dirty="0"/>
              <a:t> = sum( (</a:t>
            </a:r>
            <a:r>
              <a:rPr lang="en-US" b="0" dirty="0" err="1"/>
              <a:t>futureaggro-avgaggro</a:t>
            </a:r>
            <a:r>
              <a:rPr lang="en-US" b="0" dirty="0"/>
              <a:t>)^2 )</a:t>
            </a:r>
          </a:p>
          <a:p>
            <a:r>
              <a:rPr lang="en-US" b="0" dirty="0"/>
              <a:t>r = </a:t>
            </a:r>
            <a:r>
              <a:rPr lang="en-US" b="0" dirty="0" err="1"/>
              <a:t>sumproduct</a:t>
            </a:r>
            <a:r>
              <a:rPr lang="en-US" b="0" dirty="0"/>
              <a:t> / ( sqrt(</a:t>
            </a:r>
            <a:r>
              <a:rPr lang="en-US" b="0" dirty="0" err="1"/>
              <a:t>ssvisits</a:t>
            </a:r>
            <a:r>
              <a:rPr lang="en-US" b="0" dirty="0"/>
              <a:t>)*sqrt(</a:t>
            </a:r>
            <a:r>
              <a:rPr lang="en-US" b="0" dirty="0" err="1"/>
              <a:t>ssaggro</a:t>
            </a:r>
            <a:r>
              <a:rPr lang="en-US" b="0" dirty="0"/>
              <a:t>) )</a:t>
            </a:r>
          </a:p>
          <a:p>
            <a:r>
              <a:rPr lang="en-US" b="0" dirty="0" err="1"/>
              <a:t>cor</a:t>
            </a:r>
            <a:r>
              <a:rPr lang="en-US" b="0" dirty="0"/>
              <a:t>( </a:t>
            </a:r>
            <a:r>
              <a:rPr lang="en-US" b="0" dirty="0" err="1"/>
              <a:t>numvisits</a:t>
            </a:r>
            <a:r>
              <a:rPr lang="en-US" b="0" dirty="0"/>
              <a:t>, </a:t>
            </a:r>
            <a:r>
              <a:rPr lang="en-US" b="0" dirty="0" err="1"/>
              <a:t>futureaggro</a:t>
            </a:r>
            <a:r>
              <a:rPr lang="en-US" b="0" dirty="0"/>
              <a:t>) #this is the built-in</a:t>
            </a:r>
          </a:p>
          <a:p>
            <a:r>
              <a:rPr lang="en-US" b="0" dirty="0"/>
              <a:t>With both commands, we should end up with r = 0.534</a:t>
            </a:r>
            <a:r>
              <a:rPr lang="is-IS" b="0" dirty="0"/>
              <a:t>…</a:t>
            </a:r>
            <a:endParaRPr lang="en-US" b="0" dirty="0"/>
          </a:p>
          <a:p>
            <a:pPr>
              <a:buFont typeface="Arial"/>
              <a:buChar char="•"/>
            </a:pPr>
            <a:endParaRPr lang="en-US" b="0" dirty="0"/>
          </a:p>
        </p:txBody>
      </p:sp>
    </p:spTree>
    <p:extLst>
      <p:ext uri="{BB962C8B-B14F-4D97-AF65-F5344CB8AC3E}">
        <p14:creationId xmlns:p14="http://schemas.microsoft.com/office/powerpoint/2010/main" val="378795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90" y="0"/>
            <a:ext cx="7520940" cy="548640"/>
          </a:xfrm>
        </p:spPr>
        <p:txBody>
          <a:bodyPr/>
          <a:lstStyle/>
          <a:p>
            <a:pPr algn="ctr"/>
            <a:r>
              <a:rPr lang="en-US" dirty="0"/>
              <a:t>Standard error</a:t>
            </a:r>
          </a:p>
        </p:txBody>
      </p:sp>
      <p:sp>
        <p:nvSpPr>
          <p:cNvPr id="3" name="Content Placeholder 2"/>
          <p:cNvSpPr>
            <a:spLocks noGrp="1"/>
          </p:cNvSpPr>
          <p:nvPr>
            <p:ph idx="1"/>
          </p:nvPr>
        </p:nvSpPr>
        <p:spPr>
          <a:xfrm>
            <a:off x="320841" y="673512"/>
            <a:ext cx="8357937" cy="3240762"/>
          </a:xfrm>
        </p:spPr>
        <p:txBody>
          <a:bodyPr>
            <a:normAutofit/>
          </a:bodyPr>
          <a:lstStyle/>
          <a:p>
            <a:r>
              <a:rPr lang="en-US" sz="1800" dirty="0"/>
              <a:t>As with all sample statistics, there is a standard error for our approximation of the correlation coefficient.</a:t>
            </a:r>
          </a:p>
          <a:p>
            <a:endParaRPr lang="en-US" sz="1800" dirty="0"/>
          </a:p>
          <a:p>
            <a:endParaRPr lang="en-US" sz="1800" dirty="0"/>
          </a:p>
          <a:p>
            <a:r>
              <a:rPr lang="en-US" sz="1800" dirty="0"/>
              <a:t>Remember that “n” is the number of pairs that we’re working with.</a:t>
            </a:r>
          </a:p>
          <a:p>
            <a:r>
              <a:rPr lang="en-US" sz="1800" b="0" dirty="0"/>
              <a:t>We then convert our </a:t>
            </a:r>
            <a:r>
              <a:rPr lang="en-US" sz="1800" b="0" i="1" dirty="0"/>
              <a:t>r</a:t>
            </a:r>
            <a:r>
              <a:rPr lang="en-US" sz="1800" b="0" dirty="0"/>
              <a:t> and our </a:t>
            </a:r>
            <a:r>
              <a:rPr lang="en-US" sz="1800" b="0" i="1" dirty="0"/>
              <a:t>SE</a:t>
            </a:r>
            <a:r>
              <a:rPr lang="en-US" sz="1800" b="0" dirty="0"/>
              <a:t> into another context that is normally distributed, compute the confidence interval and then convert back.</a:t>
            </a:r>
          </a:p>
        </p:txBody>
      </p:sp>
      <p:graphicFrame>
        <p:nvGraphicFramePr>
          <p:cNvPr id="4" name="Object 3"/>
          <p:cNvGraphicFramePr>
            <a:graphicFrameLocks noChangeAspect="1"/>
          </p:cNvGraphicFramePr>
          <p:nvPr>
            <p:extLst>
              <p:ext uri="{D42A27DB-BD31-4B8C-83A1-F6EECF244321}">
                <p14:modId xmlns:p14="http://schemas.microsoft.com/office/powerpoint/2010/main" val="1645188654"/>
              </p:ext>
            </p:extLst>
          </p:nvPr>
        </p:nvGraphicFramePr>
        <p:xfrm>
          <a:off x="3844193" y="1204025"/>
          <a:ext cx="1439534" cy="762106"/>
        </p:xfrm>
        <a:graphic>
          <a:graphicData uri="http://schemas.openxmlformats.org/presentationml/2006/ole">
            <mc:AlternateContent xmlns:mc="http://schemas.openxmlformats.org/markup-compatibility/2006">
              <mc:Choice xmlns:v="urn:schemas-microsoft-com:vml" Requires="v">
                <p:oleObj spid="_x0000_s30730" name="Equation" r:id="rId3" imgW="863600" imgH="457200" progId="Equation.3">
                  <p:embed/>
                </p:oleObj>
              </mc:Choice>
              <mc:Fallback>
                <p:oleObj name="Equation" r:id="rId3" imgW="863600" imgH="457200" progId="Equation.3">
                  <p:embed/>
                  <p:pic>
                    <p:nvPicPr>
                      <p:cNvPr id="0" name=""/>
                      <p:cNvPicPr/>
                      <p:nvPr/>
                    </p:nvPicPr>
                    <p:blipFill>
                      <a:blip r:embed="rId4"/>
                      <a:stretch>
                        <a:fillRect/>
                      </a:stretch>
                    </p:blipFill>
                    <p:spPr>
                      <a:xfrm>
                        <a:off x="3844193" y="1204025"/>
                        <a:ext cx="1439534" cy="762106"/>
                      </a:xfrm>
                      <a:prstGeom prst="rect">
                        <a:avLst/>
                      </a:prstGeom>
                    </p:spPr>
                  </p:pic>
                </p:oleObj>
              </mc:Fallback>
            </mc:AlternateContent>
          </a:graphicData>
        </a:graphic>
      </p:graphicFrame>
    </p:spTree>
    <p:extLst>
      <p:ext uri="{BB962C8B-B14F-4D97-AF65-F5344CB8AC3E}">
        <p14:creationId xmlns:p14="http://schemas.microsoft.com/office/powerpoint/2010/main" val="393851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Fisher’s z-transformation</a:t>
            </a:r>
          </a:p>
        </p:txBody>
      </p:sp>
      <p:sp>
        <p:nvSpPr>
          <p:cNvPr id="3" name="Content Placeholder 2"/>
          <p:cNvSpPr>
            <a:spLocks noGrp="1"/>
          </p:cNvSpPr>
          <p:nvPr>
            <p:ph idx="1"/>
          </p:nvPr>
        </p:nvSpPr>
        <p:spPr/>
        <p:txBody>
          <a:bodyPr/>
          <a:lstStyle/>
          <a:p>
            <a:r>
              <a:rPr lang="en-US" dirty="0"/>
              <a:t>Our first step is to convert our </a:t>
            </a:r>
            <a:r>
              <a:rPr lang="en-US" i="1" dirty="0"/>
              <a:t>r</a:t>
            </a:r>
            <a:r>
              <a:rPr lang="en-US" dirty="0"/>
              <a:t> statistic via “Fisher’s z-transformation”:</a:t>
            </a:r>
          </a:p>
          <a:p>
            <a:endParaRPr lang="en-US" dirty="0"/>
          </a:p>
          <a:p>
            <a:endParaRPr lang="en-US" dirty="0"/>
          </a:p>
          <a:p>
            <a:endParaRPr lang="en-US" dirty="0"/>
          </a:p>
          <a:p>
            <a:r>
              <a:rPr lang="en-US" b="0" dirty="0"/>
              <a:t>Not to be confused with the “Z”-score, Fisher’s “z” is lower-case.</a:t>
            </a:r>
          </a:p>
          <a:p>
            <a:r>
              <a:rPr lang="en-US" b="0" dirty="0"/>
              <a:t>We’ll also need the standard error for the sampling distribution of </a:t>
            </a:r>
            <a:r>
              <a:rPr lang="en-US" b="0" i="1" dirty="0"/>
              <a:t>z</a:t>
            </a:r>
            <a:r>
              <a:rPr lang="en-US" b="0"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532855503"/>
              </p:ext>
            </p:extLst>
          </p:nvPr>
        </p:nvGraphicFramePr>
        <p:xfrm>
          <a:off x="3625146" y="1547988"/>
          <a:ext cx="1887318" cy="822677"/>
        </p:xfrm>
        <a:graphic>
          <a:graphicData uri="http://schemas.openxmlformats.org/presentationml/2006/ole">
            <mc:AlternateContent xmlns:mc="http://schemas.openxmlformats.org/markup-compatibility/2006">
              <mc:Choice xmlns:v="urn:schemas-microsoft-com:vml" Requires="v">
                <p:oleObj spid="_x0000_s31755" name="Equation" r:id="rId3" imgW="990600" imgH="431800" progId="Equation.3">
                  <p:embed/>
                </p:oleObj>
              </mc:Choice>
              <mc:Fallback>
                <p:oleObj name="Equation" r:id="rId3" imgW="990600" imgH="431800" progId="Equation.3">
                  <p:embed/>
                  <p:pic>
                    <p:nvPicPr>
                      <p:cNvPr id="0" name=""/>
                      <p:cNvPicPr/>
                      <p:nvPr/>
                    </p:nvPicPr>
                    <p:blipFill>
                      <a:blip r:embed="rId4"/>
                      <a:stretch>
                        <a:fillRect/>
                      </a:stretch>
                    </p:blipFill>
                    <p:spPr>
                      <a:xfrm>
                        <a:off x="3625146" y="1547988"/>
                        <a:ext cx="1887318" cy="822677"/>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743496795"/>
              </p:ext>
            </p:extLst>
          </p:nvPr>
        </p:nvGraphicFramePr>
        <p:xfrm>
          <a:off x="3801767" y="3335396"/>
          <a:ext cx="1572767" cy="822678"/>
        </p:xfrm>
        <a:graphic>
          <a:graphicData uri="http://schemas.openxmlformats.org/presentationml/2006/ole">
            <mc:AlternateContent xmlns:mc="http://schemas.openxmlformats.org/markup-compatibility/2006">
              <mc:Choice xmlns:v="urn:schemas-microsoft-com:vml" Requires="v">
                <p:oleObj spid="_x0000_s31756" name="Equation" r:id="rId5" imgW="825500" imgH="431800" progId="Equation.3">
                  <p:embed/>
                </p:oleObj>
              </mc:Choice>
              <mc:Fallback>
                <p:oleObj name="Equation" r:id="rId5" imgW="825500" imgH="431800" progId="Equation.3">
                  <p:embed/>
                  <p:pic>
                    <p:nvPicPr>
                      <p:cNvPr id="0" name=""/>
                      <p:cNvPicPr/>
                      <p:nvPr/>
                    </p:nvPicPr>
                    <p:blipFill>
                      <a:blip r:embed="rId6"/>
                      <a:stretch>
                        <a:fillRect/>
                      </a:stretch>
                    </p:blipFill>
                    <p:spPr>
                      <a:xfrm>
                        <a:off x="3801767" y="3335396"/>
                        <a:ext cx="1572767" cy="822678"/>
                      </a:xfrm>
                      <a:prstGeom prst="rect">
                        <a:avLst/>
                      </a:prstGeom>
                    </p:spPr>
                  </p:pic>
                </p:oleObj>
              </mc:Fallback>
            </mc:AlternateContent>
          </a:graphicData>
        </a:graphic>
      </p:graphicFrame>
    </p:spTree>
    <p:extLst>
      <p:ext uri="{BB962C8B-B14F-4D97-AF65-F5344CB8AC3E}">
        <p14:creationId xmlns:p14="http://schemas.microsoft.com/office/powerpoint/2010/main" val="225211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69781</TotalTime>
  <Words>660</Words>
  <Application>Microsoft Office PowerPoint</Application>
  <PresentationFormat>On-screen Show (4:3)</PresentationFormat>
  <Paragraphs>73</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Century Gothic</vt:lpstr>
      <vt:lpstr>Tunga</vt:lpstr>
      <vt:lpstr>Wingdings</vt:lpstr>
      <vt:lpstr>Default Theme</vt:lpstr>
      <vt:lpstr>Equation</vt:lpstr>
      <vt:lpstr>MAT 1372 Biostatistics</vt:lpstr>
      <vt:lpstr>Linear Correlation</vt:lpstr>
      <vt:lpstr>Correlation Coefficient</vt:lpstr>
      <vt:lpstr>Computing correlation coefficient</vt:lpstr>
      <vt:lpstr>Possible values</vt:lpstr>
      <vt:lpstr>More Examples</vt:lpstr>
      <vt:lpstr>R code with an example</vt:lpstr>
      <vt:lpstr>Standard error</vt:lpstr>
      <vt:lpstr>Fisher’s z-transformation</vt:lpstr>
      <vt:lpstr>Fisher’s z-transformation Example</vt:lpstr>
      <vt:lpstr>Confidence interval for z</vt:lpstr>
      <vt:lpstr>Confidence interval for z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1372 Biostatistics</dc:title>
  <dc:creator>Andrew Parker</dc:creator>
  <cp:lastModifiedBy>Next Step</cp:lastModifiedBy>
  <cp:revision>148</cp:revision>
  <cp:lastPrinted>2017-04-19T04:24:28Z</cp:lastPrinted>
  <dcterms:created xsi:type="dcterms:W3CDTF">2017-02-25T23:17:17Z</dcterms:created>
  <dcterms:modified xsi:type="dcterms:W3CDTF">2018-09-13T15:42:17Z</dcterms:modified>
</cp:coreProperties>
</file>