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83" r:id="rId3"/>
    <p:sldId id="268" r:id="rId4"/>
    <p:sldId id="284" r:id="rId5"/>
    <p:sldId id="285" r:id="rId6"/>
    <p:sldId id="277" r:id="rId7"/>
    <p:sldId id="278" r:id="rId8"/>
    <p:sldId id="263" r:id="rId9"/>
    <p:sldId id="294" r:id="rId10"/>
    <p:sldId id="264" r:id="rId11"/>
    <p:sldId id="295" r:id="rId12"/>
    <p:sldId id="265" r:id="rId13"/>
    <p:sldId id="296" r:id="rId14"/>
    <p:sldId id="267" r:id="rId15"/>
    <p:sldId id="269" r:id="rId16"/>
    <p:sldId id="270" r:id="rId17"/>
    <p:sldId id="271" r:id="rId18"/>
    <p:sldId id="272" r:id="rId19"/>
    <p:sldId id="274" r:id="rId20"/>
    <p:sldId id="286" r:id="rId21"/>
    <p:sldId id="287" r:id="rId22"/>
    <p:sldId id="259" r:id="rId23"/>
    <p:sldId id="261" r:id="rId24"/>
    <p:sldId id="262" r:id="rId25"/>
    <p:sldId id="288" r:id="rId26"/>
    <p:sldId id="289" r:id="rId27"/>
    <p:sldId id="290" r:id="rId28"/>
    <p:sldId id="266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Box</a:t>
            </a:r>
            <a:r>
              <a:rPr lang="en-US" baseline="0"/>
              <a:t> and whisker plot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'3.5.17'!$F$15:$F$19</c:f>
              <c:numCache>
                <c:formatCode>General</c:formatCode>
                <c:ptCount val="5"/>
                <c:pt idx="0">
                  <c:v>2.35</c:v>
                </c:pt>
                <c:pt idx="1">
                  <c:v>2.9750000000000001</c:v>
                </c:pt>
                <c:pt idx="2">
                  <c:v>3.4950000000000001</c:v>
                </c:pt>
                <c:pt idx="3">
                  <c:v>4.1950000000000003</c:v>
                </c:pt>
                <c:pt idx="4">
                  <c:v>5.12</c:v>
                </c:pt>
              </c:numCache>
            </c:numRef>
          </c:xVal>
          <c:yVal>
            <c:numRef>
              <c:f>'3.5.17'!$G$15:$G$19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27-4D91-A80E-3369AC008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258432"/>
        <c:axId val="259253952"/>
      </c:scatterChart>
      <c:valAx>
        <c:axId val="259258432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53952"/>
        <c:crosses val="autoZero"/>
        <c:crossBetween val="midCat"/>
      </c:valAx>
      <c:valAx>
        <c:axId val="25925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58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762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'3.5.17'!$J$1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'3.5.17'!$I$2:$I$13</c:f>
              <c:strCache>
                <c:ptCount val="12"/>
                <c:pt idx="0">
                  <c:v>2.26-2.5</c:v>
                </c:pt>
                <c:pt idx="1">
                  <c:v>2.51-2.75</c:v>
                </c:pt>
                <c:pt idx="2">
                  <c:v>2.76-3</c:v>
                </c:pt>
                <c:pt idx="3">
                  <c:v>3.01-3.25</c:v>
                </c:pt>
                <c:pt idx="4">
                  <c:v>3.26-3.5</c:v>
                </c:pt>
                <c:pt idx="5">
                  <c:v>3.51-3.75</c:v>
                </c:pt>
                <c:pt idx="6">
                  <c:v>3.76-4</c:v>
                </c:pt>
                <c:pt idx="7">
                  <c:v>4.01-4.25</c:v>
                </c:pt>
                <c:pt idx="8">
                  <c:v>4.26-4.5</c:v>
                </c:pt>
                <c:pt idx="9">
                  <c:v>4.51-4.75</c:v>
                </c:pt>
                <c:pt idx="10">
                  <c:v>4.76-5</c:v>
                </c:pt>
                <c:pt idx="11">
                  <c:v>5.01-5.25</c:v>
                </c:pt>
              </c:strCache>
            </c:strRef>
          </c:cat>
          <c:val>
            <c:numRef>
              <c:f>'3.5.17'!$J$2:$J$13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B-432E-A8B1-5EA016937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overlap val="-27"/>
        <c:axId val="253620064"/>
        <c:axId val="198713568"/>
      </c:barChart>
      <c:catAx>
        <c:axId val="2536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713568"/>
        <c:crosses val="autoZero"/>
        <c:auto val="1"/>
        <c:lblAlgn val="ctr"/>
        <c:lblOffset val="100"/>
        <c:noMultiLvlLbl val="0"/>
      </c:catAx>
      <c:valAx>
        <c:axId val="1987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62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0.13962</cdr:x>
      <cdr:y>0.33519</cdr:y>
    </cdr:from>
    <cdr:to>
      <cdr:x>0.1429</cdr:x>
      <cdr:y>0.78484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58AFC9E-DCDE-4681-8A40-F6964CE4B66A}"/>
            </a:ext>
          </a:extLst>
        </cdr:cNvPr>
        <cdr:cNvCxnSpPr/>
      </cdr:nvCxnSpPr>
      <cdr:spPr>
        <a:xfrm xmlns:a="http://schemas.openxmlformats.org/drawingml/2006/main" flipH="1">
          <a:off x="638331" y="4246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0.30483</cdr:x>
      <cdr:y>0.38713</cdr:y>
    </cdr:from>
    <cdr:to>
      <cdr:x>0.30811</cdr:x>
      <cdr:y>0.83677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7B989864-EC4D-43D1-B0F4-FFCEA16D7373}"/>
            </a:ext>
          </a:extLst>
        </cdr:cNvPr>
        <cdr:cNvCxnSpPr/>
      </cdr:nvCxnSpPr>
      <cdr:spPr>
        <a:xfrm xmlns:a="http://schemas.openxmlformats.org/drawingml/2006/main" flipH="1">
          <a:off x="1393669" y="49042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0.43925</cdr:x>
      <cdr:y>0.37529</cdr:y>
    </cdr:from>
    <cdr:to>
      <cdr:x>0.44253</cdr:x>
      <cdr:y>0.82494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F94F7A27-2F47-4B1D-9396-966B67F2E039}"/>
            </a:ext>
          </a:extLst>
        </cdr:cNvPr>
        <cdr:cNvCxnSpPr/>
      </cdr:nvCxnSpPr>
      <cdr:spPr>
        <a:xfrm xmlns:a="http://schemas.openxmlformats.org/drawingml/2006/main" flipH="1">
          <a:off x="2008266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0.60974</cdr:x>
      <cdr:y>0.37529</cdr:y>
    </cdr:from>
    <cdr:to>
      <cdr:x>0.61302</cdr:x>
      <cdr:y>0.82494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BA5D72AD-C1B1-4968-B709-C5F489BBF9AA}"/>
            </a:ext>
          </a:extLst>
        </cdr:cNvPr>
        <cdr:cNvCxnSpPr/>
      </cdr:nvCxnSpPr>
      <cdr:spPr>
        <a:xfrm xmlns:a="http://schemas.openxmlformats.org/drawingml/2006/main" flipH="1">
          <a:off x="2787754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0.85237</cdr:x>
      <cdr:y>0.37529</cdr:y>
    </cdr:from>
    <cdr:to>
      <cdr:x>0.85565</cdr:x>
      <cdr:y>0.82494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42ED582B-FAD4-4AE6-B465-0C7B40C05A6F}"/>
            </a:ext>
          </a:extLst>
        </cdr:cNvPr>
        <cdr:cNvCxnSpPr/>
      </cdr:nvCxnSpPr>
      <cdr:spPr>
        <a:xfrm xmlns:a="http://schemas.openxmlformats.org/drawingml/2006/main" flipH="1">
          <a:off x="3897027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</cdr:x>
      <cdr:y>0.375</cdr:y>
    </cdr:from>
    <cdr:to>
      <cdr:x>0.61667</cdr:x>
      <cdr:y>0.375</cdr:y>
    </cdr:to>
    <cdr:cxnSp macro="">
      <cdr:nvCxnSpPr>
        <cdr:cNvPr id="12" name="Straight Connector 11">
          <a:extLst xmlns:a="http://schemas.openxmlformats.org/drawingml/2006/main">
            <a:ext uri="{FF2B5EF4-FFF2-40B4-BE49-F238E27FC236}">
              <a16:creationId xmlns:a16="http://schemas.microsoft.com/office/drawing/2014/main" id="{8A2B9E21-F98C-4ABE-A4E8-C800DB21E4B3}"/>
            </a:ext>
          </a:extLst>
        </cdr:cNvPr>
        <cdr:cNvCxnSpPr/>
      </cdr:nvCxnSpPr>
      <cdr:spPr>
        <a:xfrm xmlns:a="http://schemas.openxmlformats.org/drawingml/2006/main">
          <a:off x="1417320" y="475060"/>
          <a:ext cx="140208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0.29778</cdr:x>
      <cdr:y>0.75445</cdr:y>
    </cdr:from>
    <cdr:to>
      <cdr:x>0.60444</cdr:x>
      <cdr:y>0.75445</cdr:y>
    </cdr:to>
    <cdr:cxnSp macro="">
      <cdr:nvCxnSpPr>
        <cdr:cNvPr id="13" name="Straight Connector 12">
          <a:extLst xmlns:a="http://schemas.openxmlformats.org/drawingml/2006/main">
            <a:ext uri="{FF2B5EF4-FFF2-40B4-BE49-F238E27FC236}">
              <a16:creationId xmlns:a16="http://schemas.microsoft.com/office/drawing/2014/main" id="{83A0610F-753D-46C8-8BA5-4D6A5C23E692}"/>
            </a:ext>
          </a:extLst>
        </cdr:cNvPr>
        <cdr:cNvCxnSpPr/>
      </cdr:nvCxnSpPr>
      <cdr:spPr>
        <a:xfrm xmlns:a="http://schemas.openxmlformats.org/drawingml/2006/main">
          <a:off x="1361440" y="955755"/>
          <a:ext cx="140208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</cdr:x>
      <cdr:y>0.57597</cdr:y>
    </cdr:from>
    <cdr:to>
      <cdr:x>0.31015</cdr:x>
      <cdr:y>0.59154</cdr:y>
    </cdr:to>
    <cdr:cxnSp macro="">
      <cdr:nvCxnSpPr>
        <cdr:cNvPr id="14" name="Straight Connector 13">
          <a:extLst xmlns:a="http://schemas.openxmlformats.org/drawingml/2006/main">
            <a:ext uri="{FF2B5EF4-FFF2-40B4-BE49-F238E27FC236}">
              <a16:creationId xmlns:a16="http://schemas.microsoft.com/office/drawing/2014/main" id="{BF8768FB-E5D0-45D5-A454-9734EC10A77F}"/>
            </a:ext>
          </a:extLst>
        </cdr:cNvPr>
        <cdr:cNvCxnSpPr/>
      </cdr:nvCxnSpPr>
      <cdr:spPr>
        <a:xfrm xmlns:a="http://schemas.openxmlformats.org/drawingml/2006/main" flipV="1">
          <a:off x="685800" y="729653"/>
          <a:ext cx="732206" cy="19725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0.62536</cdr:x>
      <cdr:y>0.56812</cdr:y>
    </cdr:from>
    <cdr:to>
      <cdr:x>0.84493</cdr:x>
      <cdr:y>0.58382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:a16="http://schemas.microsoft.com/office/drawing/2014/main" id="{1A18F612-A181-4ED1-831C-2E00379B2326}"/>
            </a:ext>
          </a:extLst>
        </cdr:cNvPr>
        <cdr:cNvCxnSpPr/>
      </cdr:nvCxnSpPr>
      <cdr:spPr>
        <a:xfrm xmlns:a="http://schemas.openxmlformats.org/drawingml/2006/main">
          <a:off x="2859157" y="719713"/>
          <a:ext cx="1003852" cy="19879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A2459-1139-244B-8031-CACABF9E48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F62F2-E00D-9B42-8B3F-2C9D6A71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F62F2-E00D-9B42-8B3F-2C9D6A713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w/ probability</a:t>
            </a:r>
          </a:p>
        </p:txBody>
      </p:sp>
    </p:spTree>
    <p:extLst>
      <p:ext uri="{BB962C8B-B14F-4D97-AF65-F5344CB8AC3E}">
        <p14:creationId xmlns:p14="http://schemas.microsoft.com/office/powerpoint/2010/main" val="374612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58" y="47105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What do we do with these deviations?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4" y="740409"/>
            <a:ext cx="8304551" cy="4468899"/>
          </a:xfrm>
        </p:spPr>
        <p:txBody>
          <a:bodyPr>
            <a:normAutofit/>
          </a:bodyPr>
          <a:lstStyle/>
          <a:p>
            <a:r>
              <a:rPr lang="en-US" sz="1800" b="0" dirty="0"/>
              <a:t>Well, we have an issue here:</a:t>
            </a:r>
          </a:p>
          <a:p>
            <a:pPr lvl="1"/>
            <a:r>
              <a:rPr lang="en-US" sz="1800" b="0" dirty="0"/>
              <a:t>Some values are negative and some are positive!</a:t>
            </a:r>
          </a:p>
          <a:p>
            <a:pPr lvl="1"/>
            <a:r>
              <a:rPr lang="en-US" sz="1800" b="0" dirty="0"/>
              <a:t>We want distance which is always measured positively.</a:t>
            </a:r>
          </a:p>
          <a:p>
            <a:r>
              <a:rPr lang="en-US" sz="1800" b="0" dirty="0"/>
              <a:t>Exercise: Find </a:t>
            </a:r>
            <a:r>
              <a:rPr lang="en-US" sz="1800" dirty="0"/>
              <a:t>sum</a:t>
            </a:r>
            <a:r>
              <a:rPr lang="en-US" sz="1800" b="0" dirty="0"/>
              <a:t> of individual deviations </a:t>
            </a:r>
            <a:r>
              <a:rPr lang="en-US" sz="1800" dirty="0"/>
              <a:t>sum(deviations). </a:t>
            </a:r>
            <a:r>
              <a:rPr lang="en-US" sz="1800" b="0" dirty="0"/>
              <a:t>Is it really 0?</a:t>
            </a:r>
          </a:p>
          <a:p>
            <a:endParaRPr lang="en-US" sz="18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114870-140E-44E0-A903-7E43E5026F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59" b="16352"/>
          <a:stretch/>
        </p:blipFill>
        <p:spPr>
          <a:xfrm>
            <a:off x="1095152" y="2175442"/>
            <a:ext cx="6368721" cy="25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6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58" y="47105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What do we do with these deviations?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4" y="740410"/>
            <a:ext cx="8304551" cy="4190900"/>
          </a:xfrm>
        </p:spPr>
        <p:txBody>
          <a:bodyPr>
            <a:normAutofit/>
          </a:bodyPr>
          <a:lstStyle/>
          <a:p>
            <a:r>
              <a:rPr lang="en-US" sz="1800" b="0" dirty="0"/>
              <a:t>One approach would be to take the abs and then find its mean:</a:t>
            </a:r>
          </a:p>
          <a:p>
            <a:pPr algn="ctr"/>
            <a:r>
              <a:rPr lang="en-US" sz="1800" dirty="0"/>
              <a:t>mean(abs(deviations))</a:t>
            </a:r>
          </a:p>
          <a:p>
            <a:r>
              <a:rPr lang="en-US" sz="1800" b="0" dirty="0"/>
              <a:t>This is a valid measure of spread, but rarely used.</a:t>
            </a:r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46703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07" y="5996"/>
            <a:ext cx="7744293" cy="548640"/>
          </a:xfrm>
        </p:spPr>
        <p:txBody>
          <a:bodyPr/>
          <a:lstStyle/>
          <a:p>
            <a:pPr algn="ctr"/>
            <a:r>
              <a:rPr lang="en-US" dirty="0"/>
              <a:t>Calculating the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78" y="635932"/>
            <a:ext cx="8469443" cy="4265851"/>
          </a:xfrm>
        </p:spPr>
        <p:txBody>
          <a:bodyPr>
            <a:normAutofit/>
          </a:bodyPr>
          <a:lstStyle/>
          <a:p>
            <a:r>
              <a:rPr lang="en-US" sz="1800" b="0" dirty="0"/>
              <a:t>We instead combine the deviations in the following way:</a:t>
            </a:r>
          </a:p>
          <a:p>
            <a:pPr algn="ctr"/>
            <a:r>
              <a:rPr lang="en-US" sz="1800" dirty="0">
                <a:solidFill>
                  <a:schemeClr val="accent2"/>
                </a:solidFill>
              </a:rPr>
              <a:t>Square each </a:t>
            </a:r>
            <a:r>
              <a:rPr lang="en-US" sz="1800" dirty="0"/>
              <a:t>(making them positive) and then sum</a:t>
            </a:r>
          </a:p>
          <a:p>
            <a:r>
              <a:rPr lang="en-US" sz="1800" b="0" dirty="0"/>
              <a:t>Unfortunately the calculation separates in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population data: </a:t>
            </a:r>
            <a:r>
              <a:rPr lang="en-US" sz="1800" b="0" dirty="0"/>
              <a:t>divide by n (size of population)</a:t>
            </a:r>
          </a:p>
          <a:p>
            <a:pPr marL="0" indent="0" algn="ctr"/>
            <a:r>
              <a:rPr lang="en-US" sz="1800" dirty="0"/>
              <a:t>variance = mean((Variable - mean(Variable))^2)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sample data: </a:t>
            </a:r>
            <a:r>
              <a:rPr lang="en-US" sz="1800" b="0" dirty="0"/>
              <a:t>divide by n </a:t>
            </a:r>
            <a:r>
              <a:rPr lang="en-US" sz="1800" b="0" dirty="0">
                <a:sym typeface="Symbol" panose="05050102010706020507" pitchFamily="18" charset="2"/>
              </a:rPr>
              <a:t> 1 (size of sample minus 1)</a:t>
            </a:r>
            <a:endParaRPr lang="en-US" sz="1800" b="0" dirty="0"/>
          </a:p>
          <a:p>
            <a:pPr algn="ctr"/>
            <a:r>
              <a:rPr lang="en-US" sz="1800" dirty="0"/>
              <a:t>variance = sum((Variable - mean(Variable))^2)/ ( length(Variable) - 1 )</a:t>
            </a:r>
          </a:p>
          <a:p>
            <a:r>
              <a:rPr lang="en-US" sz="1800" b="0" dirty="0"/>
              <a:t>[As a justification for this split, a sample has more uncertainty and we do not want to minimize the spread, so we make it slightly bigger]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9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07" y="5996"/>
            <a:ext cx="7744293" cy="548640"/>
          </a:xfrm>
        </p:spPr>
        <p:txBody>
          <a:bodyPr/>
          <a:lstStyle/>
          <a:p>
            <a:pPr algn="ctr"/>
            <a:r>
              <a:rPr lang="en-US" dirty="0"/>
              <a:t>Calculating the STD DEV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7278" y="635932"/>
                <a:ext cx="8469443" cy="4265851"/>
              </a:xfrm>
            </p:spPr>
            <p:txBody>
              <a:bodyPr>
                <a:normAutofit/>
              </a:bodyPr>
              <a:lstStyle/>
              <a:p>
                <a:r>
                  <a:rPr lang="en-US" sz="1800" b="0" dirty="0"/>
                  <a:t>The variance should be looked at as a stepping stone.</a:t>
                </a:r>
              </a:p>
              <a:p>
                <a:r>
                  <a:rPr lang="en-US" sz="1800" b="0" dirty="0"/>
                  <a:t>Our main measure of spread is:</a:t>
                </a:r>
              </a:p>
              <a:p>
                <a:pPr algn="ctr"/>
                <a:r>
                  <a:rPr lang="en-US" sz="1800" dirty="0"/>
                  <a:t>STD DEV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1" i="0" smtClean="0">
                            <a:latin typeface="Cambria Math" panose="02040503050406030204" pitchFamily="18" charset="0"/>
                          </a:rPr>
                          <m:t>𝐯𝐚𝐫𝐢𝐚𝐧𝐜𝐞</m:t>
                        </m:r>
                      </m:e>
                    </m:rad>
                  </m:oMath>
                </a14:m>
                <a:r>
                  <a:rPr lang="en-US" sz="1800" dirty="0"/>
                  <a:t> 	</a:t>
                </a:r>
                <a:r>
                  <a:rPr lang="en-US" sz="1800" b="0" dirty="0"/>
                  <a:t>[in R: </a:t>
                </a:r>
                <a:r>
                  <a:rPr lang="en-US" sz="1800" b="0" dirty="0" err="1"/>
                  <a:t>stddev</a:t>
                </a:r>
                <a:r>
                  <a:rPr lang="en-US" sz="1800" b="0" dirty="0"/>
                  <a:t> = sqrt(variance)]</a:t>
                </a:r>
              </a:p>
              <a:p>
                <a:r>
                  <a:rPr lang="en-US" sz="1800" b="0" dirty="0"/>
                  <a:t>This brings back our original unit of measure.</a:t>
                </a:r>
              </a:p>
              <a:p>
                <a:r>
                  <a:rPr lang="en-US" sz="1800" b="0" dirty="0"/>
                  <a:t>Informally think of </a:t>
                </a:r>
                <a:r>
                  <a:rPr lang="en-US" sz="1800" dirty="0"/>
                  <a:t>STD DEV </a:t>
                </a:r>
                <a:r>
                  <a:rPr lang="en-US" sz="1800" b="0" dirty="0"/>
                  <a:t>as </a:t>
                </a:r>
                <a:r>
                  <a:rPr lang="en-US" sz="1800" dirty="0"/>
                  <a:t>average "distance" of data point from mean.</a:t>
                </a:r>
              </a:p>
              <a:p>
                <a:pPr marL="0" lvl="1" indent="0">
                  <a:buNone/>
                </a:pPr>
                <a:r>
                  <a:rPr lang="en-US" sz="1800" dirty="0"/>
                  <a:t>In actuality, it is slightly larger than the average distance for 2 reasons:</a:t>
                </a:r>
              </a:p>
              <a:p>
                <a:pPr marL="342900" lvl="1" indent="-342900">
                  <a:buFont typeface="+mj-lt"/>
                  <a:buAutoNum type="arabicPeriod"/>
                </a:pPr>
                <a:r>
                  <a:rPr lang="en-US" sz="1800"/>
                  <a:t>The sample variance </a:t>
                </a:r>
                <a:r>
                  <a:rPr lang="en-US" sz="1800" dirty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1800" dirty="0"/>
                  <a:t> times an average. For a data set of size 51, </a:t>
                </a:r>
              </a:p>
              <a:p>
                <a:pPr marL="0" lvl="1" indent="0">
                  <a:buNone/>
                </a:pPr>
                <a:r>
                  <a:rPr lang="en-US" sz="1800" dirty="0"/>
                  <a:t>      this is a boost of 2%, which means a 1% boost for std dev.</a:t>
                </a:r>
              </a:p>
              <a:p>
                <a:pPr marL="342900" lvl="1" indent="-342900">
                  <a:buFont typeface="+mj-lt"/>
                  <a:buAutoNum type="arabicPeriod" startAt="2"/>
                </a:pPr>
                <a:r>
                  <a:rPr lang="en-US" sz="1800" dirty="0"/>
                  <a:t>Taking square root of a sum of squares weights larger deviations more.</a:t>
                </a:r>
              </a:p>
              <a:p>
                <a:pPr marL="346075" lvl="1" indent="0">
                  <a:buNone/>
                </a:pPr>
                <a:r>
                  <a:rPr lang="en-US" sz="1800" dirty="0"/>
                  <a:t>For example, if deviations are 6 and 8. Then average deviation is 7.</a:t>
                </a:r>
              </a:p>
              <a:p>
                <a:pPr marL="346075" lvl="1" indent="0">
                  <a:buNone/>
                </a:pPr>
                <a:r>
                  <a:rPr lang="en-US" sz="1800" dirty="0"/>
                  <a:t> However,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7.07</m:t>
                    </m:r>
                  </m:oMath>
                </a14:m>
                <a:r>
                  <a:rPr lang="en-US" sz="1800" dirty="0"/>
                  <a:t> which is another 1% boost.</a:t>
                </a:r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7278" y="635932"/>
                <a:ext cx="8469443" cy="4265851"/>
              </a:xfrm>
              <a:blipFill>
                <a:blip r:embed="rId2"/>
                <a:stretch>
                  <a:fillRect l="-576" t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 course there are built-in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/>
              <a:t>var(Variable)</a:t>
            </a:r>
          </a:p>
          <a:p>
            <a:pPr algn="ctr"/>
            <a:r>
              <a:rPr lang="en-US" sz="3600" b="0" dirty="0" err="1"/>
              <a:t>sd</a:t>
            </a:r>
            <a:r>
              <a:rPr lang="en-US" sz="3600" b="0" dirty="0"/>
              <a:t>(Variable)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146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tidarren.jpg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2" r="13586"/>
          <a:stretch/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did </a:t>
            </a:r>
            <a:r>
              <a:rPr lang="en-US" i="1" dirty="0"/>
              <a:t>what</a:t>
            </a:r>
            <a:r>
              <a:rPr lang="en-US" dirty="0"/>
              <a:t> now?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study in spider mating habits</a:t>
            </a:r>
          </a:p>
        </p:txBody>
      </p:sp>
    </p:spTree>
    <p:extLst>
      <p:ext uri="{BB962C8B-B14F-4D97-AF65-F5344CB8AC3E}">
        <p14:creationId xmlns:p14="http://schemas.microsoft.com/office/powerpoint/2010/main" val="3945459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Tidarren</a:t>
            </a:r>
            <a:r>
              <a:rPr lang="en-US" dirty="0"/>
              <a:t> Spiders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100628"/>
            <a:ext cx="8604354" cy="3891097"/>
          </a:xfrm>
        </p:spPr>
        <p:txBody>
          <a:bodyPr>
            <a:normAutofit/>
          </a:bodyPr>
          <a:lstStyle/>
          <a:p>
            <a:r>
              <a:rPr lang="en-US" sz="2000" b="0" dirty="0"/>
              <a:t>Male </a:t>
            </a:r>
            <a:r>
              <a:rPr lang="en-US" sz="2000" b="0" dirty="0" err="1"/>
              <a:t>tidarren</a:t>
            </a:r>
            <a:r>
              <a:rPr lang="en-US" sz="2000" b="0" dirty="0"/>
              <a:t> spiders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are, on average, 100x smaller than females;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have disproportionately large sexual organs (pedipalps), constituting roughly 10% of their body mass.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just before reaching sexual maturity voluntarily amputate one of their two pedipalps.</a:t>
            </a:r>
          </a:p>
          <a:p>
            <a:pPr marL="0" indent="0"/>
            <a:r>
              <a:rPr lang="en-US" sz="2000" b="0" dirty="0"/>
              <a:t>Scientists hypothesized that the males do this in order to improve their speed – in order to improve their hunt for a mate.</a:t>
            </a:r>
          </a:p>
          <a:p>
            <a:pPr marL="0" indent="0"/>
            <a:r>
              <a:rPr lang="en-US" sz="2000" b="0" dirty="0"/>
              <a:t>Testing this theory, they studied the running speed of male </a:t>
            </a:r>
            <a:r>
              <a:rPr lang="en-US" sz="2000" b="0" dirty="0" err="1"/>
              <a:t>tidarren</a:t>
            </a:r>
            <a:r>
              <a:rPr lang="en-US" sz="2000" b="0" dirty="0"/>
              <a:t> spiders prior to amputation and then again after.</a:t>
            </a:r>
          </a:p>
        </p:txBody>
      </p:sp>
    </p:spTree>
    <p:extLst>
      <p:ext uri="{BB962C8B-B14F-4D97-AF65-F5344CB8AC3E}">
        <p14:creationId xmlns:p14="http://schemas.microsoft.com/office/powerpoint/2010/main" val="6896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Male spider speed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157" y="593960"/>
            <a:ext cx="7520940" cy="4097961"/>
          </a:xfrm>
        </p:spPr>
        <p:txBody>
          <a:bodyPr>
            <a:normAutofit/>
          </a:bodyPr>
          <a:lstStyle/>
          <a:p>
            <a:r>
              <a:rPr lang="en-US" sz="1800" dirty="0"/>
              <a:t>Prior to amputation:</a:t>
            </a:r>
          </a:p>
          <a:p>
            <a:pPr algn="ctr"/>
            <a:r>
              <a:rPr lang="hr-HR" sz="1800" b="0" dirty="0"/>
              <a:t>1.25, 2.94, 2.38, 3.09, 3.41, 3.00, 2.31, 2.93, </a:t>
            </a:r>
          </a:p>
          <a:p>
            <a:pPr algn="ctr"/>
            <a:r>
              <a:rPr lang="hr-HR" sz="1800" b="0" dirty="0"/>
              <a:t>2.98, 3.55, 2.84, 1.64, 3.22, 2.87, 2.37, 1.91</a:t>
            </a:r>
          </a:p>
          <a:p>
            <a:r>
              <a:rPr lang="en-US" sz="1800" dirty="0"/>
              <a:t>A</a:t>
            </a:r>
            <a:r>
              <a:rPr lang="hr-HR" sz="1800" dirty="0"/>
              <a:t>nd after:</a:t>
            </a:r>
          </a:p>
          <a:p>
            <a:pPr algn="ctr"/>
            <a:r>
              <a:rPr lang="hr-HR" sz="1800" b="0" dirty="0"/>
              <a:t>2.40, 3.50, 4.49, 3.17, 5.26, 3.22, 2.32, 3.31, </a:t>
            </a:r>
          </a:p>
          <a:p>
            <a:pPr algn="ctr"/>
            <a:r>
              <a:rPr lang="hr-HR" sz="1800" b="0" dirty="0"/>
              <a:t>3.70, 4.70, 4.94, 5.06, 3.22, 3.52, 5.45, 3.40</a:t>
            </a:r>
            <a:endParaRPr lang="en-US" sz="1800" b="0" dirty="0"/>
          </a:p>
          <a:p>
            <a:r>
              <a:rPr lang="en-US" sz="1800" dirty="0"/>
              <a:t>Save each of these sets to variables in R.</a:t>
            </a:r>
          </a:p>
          <a:p>
            <a:r>
              <a:rPr lang="en-US" sz="1800" b="0" dirty="0"/>
              <a:t>Calculate the quartile data for both sets of measurements.</a:t>
            </a:r>
          </a:p>
          <a:p>
            <a:r>
              <a:rPr lang="en-US" sz="1800" b="0" dirty="0"/>
              <a:t>What’s the IQR for each?</a:t>
            </a:r>
          </a:p>
          <a:p>
            <a:r>
              <a:rPr lang="en-US" sz="1800" b="0" dirty="0"/>
              <a:t>Do this for the other measures of spread </a:t>
            </a:r>
            <a:r>
              <a:rPr lang="en-US" sz="1800" dirty="0"/>
              <a:t>using the definitions </a:t>
            </a:r>
            <a:r>
              <a:rPr lang="en-US" sz="1800" b="0" dirty="0"/>
              <a:t>rather than the built-in functions.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52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Constructing a Data Frame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4" y="1100628"/>
            <a:ext cx="8349522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1800" b="0" dirty="0"/>
              <a:t>We often need to deal with data sets that are more complex than just a single list of observed measurements.</a:t>
            </a:r>
          </a:p>
          <a:p>
            <a:r>
              <a:rPr lang="en-US" sz="1800" b="0" dirty="0"/>
              <a:t>In R, we call these constructions </a:t>
            </a:r>
            <a:r>
              <a:rPr lang="en-US" sz="1800" dirty="0"/>
              <a:t>data frames</a:t>
            </a:r>
            <a:r>
              <a:rPr lang="en-US" sz="1800" b="0" dirty="0"/>
              <a:t>:</a:t>
            </a:r>
          </a:p>
          <a:p>
            <a:pPr algn="ctr"/>
            <a:r>
              <a:rPr lang="en-US" sz="1800" b="0" dirty="0" err="1"/>
              <a:t>NewVariable</a:t>
            </a:r>
            <a:r>
              <a:rPr lang="en-US" sz="1800" b="0" dirty="0"/>
              <a:t> = </a:t>
            </a:r>
            <a:r>
              <a:rPr lang="en-US" sz="1800" b="0" dirty="0" err="1"/>
              <a:t>data.frame</a:t>
            </a:r>
            <a:r>
              <a:rPr lang="en-US" sz="1800" b="0" dirty="0"/>
              <a:t>(</a:t>
            </a:r>
            <a:r>
              <a:rPr lang="en-US" sz="1800" b="0" dirty="0" err="1"/>
              <a:t>ListOne</a:t>
            </a:r>
            <a:r>
              <a:rPr lang="en-US" sz="1800" b="0" dirty="0"/>
              <a:t>, </a:t>
            </a:r>
            <a:r>
              <a:rPr lang="en-US" sz="1800" b="0" dirty="0" err="1"/>
              <a:t>ListTwo</a:t>
            </a:r>
            <a:r>
              <a:rPr lang="en-US" sz="1800" b="0" dirty="0"/>
              <a:t>, </a:t>
            </a:r>
            <a:r>
              <a:rPr lang="is-IS" sz="1800" b="0" dirty="0"/>
              <a:t>… )</a:t>
            </a:r>
          </a:p>
          <a:p>
            <a:r>
              <a:rPr lang="is-IS" sz="1800" b="0" dirty="0"/>
              <a:t>ListOne and ListTwo become columns in the new data frame that we created and named NewVariable.</a:t>
            </a:r>
          </a:p>
          <a:p>
            <a:r>
              <a:rPr lang="is-IS" sz="1800" b="0" dirty="0"/>
              <a:t>Use the male spider data to create a data frame.</a:t>
            </a:r>
          </a:p>
          <a:p>
            <a:r>
              <a:rPr lang="en-US" sz="1800" dirty="0"/>
              <a:t>Use your newly created data frame to create:</a:t>
            </a:r>
          </a:p>
          <a:p>
            <a:pPr algn="ctr"/>
            <a:r>
              <a:rPr lang="en-US" sz="1800" b="0" dirty="0"/>
              <a:t>A box plot : boxplot(</a:t>
            </a:r>
            <a:r>
              <a:rPr lang="is-IS" sz="1800" b="0" dirty="0"/>
              <a:t>…)</a:t>
            </a:r>
            <a:endParaRPr lang="en-US" sz="1800" b="0" dirty="0"/>
          </a:p>
          <a:p>
            <a:pPr algn="ctr"/>
            <a:r>
              <a:rPr lang="en-US" sz="1800" b="0" dirty="0"/>
              <a:t>A scatterplot: plot(</a:t>
            </a:r>
            <a:r>
              <a:rPr lang="is-IS" sz="1800" b="0" dirty="0"/>
              <a:t>…)</a:t>
            </a:r>
          </a:p>
          <a:p>
            <a:r>
              <a:rPr lang="en-US" sz="1800" b="0" dirty="0"/>
              <a:t>U</a:t>
            </a:r>
            <a:r>
              <a:rPr lang="is-IS" sz="1800" b="0" dirty="0"/>
              <a:t>se xlab, ylab, and main to give this last graph appropriate labels.</a:t>
            </a:r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25671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5976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Customization of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620" y="650923"/>
            <a:ext cx="8199620" cy="4205890"/>
          </a:xfrm>
        </p:spPr>
        <p:txBody>
          <a:bodyPr>
            <a:noAutofit/>
          </a:bodyPr>
          <a:lstStyle/>
          <a:p>
            <a:r>
              <a:rPr lang="en-US" sz="1800" dirty="0"/>
              <a:t>Sometimes, the automatic values for the x-axis or y-axis are NOT what we want. We can adjust them by adding a few extra parameters:</a:t>
            </a:r>
          </a:p>
          <a:p>
            <a:pPr algn="ctr"/>
            <a:r>
              <a:rPr lang="en-US" sz="1800" b="0" dirty="0" err="1"/>
              <a:t>xlim</a:t>
            </a:r>
            <a:r>
              <a:rPr lang="en-US" sz="1800" b="0" dirty="0"/>
              <a:t> = c(min, max)</a:t>
            </a:r>
          </a:p>
          <a:p>
            <a:pPr algn="ctr"/>
            <a:r>
              <a:rPr lang="en-US" sz="1800" b="0" dirty="0" err="1"/>
              <a:t>ylim</a:t>
            </a:r>
            <a:r>
              <a:rPr lang="en-US" sz="1800" b="0" dirty="0"/>
              <a:t> = c(min, max)</a:t>
            </a:r>
          </a:p>
          <a:p>
            <a:r>
              <a:rPr lang="en-US" sz="1800" b="0" dirty="0"/>
              <a:t>Use the spider speed data to generate a scatter plot, but this time specify that scale on BOTH x and y-axis ranges from 0 to 6:    </a:t>
            </a:r>
            <a:r>
              <a:rPr lang="en-US" sz="2400" b="0" dirty="0"/>
              <a:t>c(0,6)</a:t>
            </a:r>
            <a:endParaRPr lang="en-US" dirty="0"/>
          </a:p>
          <a:p>
            <a:r>
              <a:rPr lang="en-US" sz="1800" b="0" dirty="0"/>
              <a:t>To add a sub-heading use:	sub="subtitle"</a:t>
            </a:r>
          </a:p>
          <a:p>
            <a:r>
              <a:rPr lang="en-US" sz="1800" b="0" dirty="0"/>
              <a:t>To change main title to red, subheading to blue &amp; axis labels to green:</a:t>
            </a:r>
            <a:endParaRPr lang="en-US" sz="2800" b="0" dirty="0"/>
          </a:p>
          <a:p>
            <a:pPr algn="ctr"/>
            <a:r>
              <a:rPr lang="en-US" sz="1800" b="0" dirty="0" err="1"/>
              <a:t>col.main</a:t>
            </a:r>
            <a:r>
              <a:rPr lang="en-US" sz="1800" b="0" dirty="0"/>
              <a:t>="red", </a:t>
            </a:r>
            <a:r>
              <a:rPr lang="en-US" sz="1800" b="0" dirty="0" err="1"/>
              <a:t>col.sub</a:t>
            </a:r>
            <a:r>
              <a:rPr lang="en-US" sz="1800" b="0" dirty="0"/>
              <a:t>="blue", </a:t>
            </a:r>
            <a:r>
              <a:rPr lang="en-US" sz="1800" b="0" dirty="0" err="1"/>
              <a:t>col.lab</a:t>
            </a:r>
            <a:r>
              <a:rPr lang="en-US" sz="1800" b="0" dirty="0"/>
              <a:t>="green"</a:t>
            </a:r>
          </a:p>
          <a:p>
            <a:r>
              <a:rPr lang="en-US" sz="1800" b="0" dirty="0"/>
              <a:t>Complete code is available on </a:t>
            </a:r>
            <a:r>
              <a:rPr lang="en-US" sz="1800" b="0" dirty="0" err="1"/>
              <a:t>openlab</a:t>
            </a:r>
            <a:r>
              <a:rPr lang="en-US" sz="1800" b="0" dirty="0"/>
              <a:t>.</a:t>
            </a:r>
          </a:p>
          <a:p>
            <a:r>
              <a:rPr lang="en-US" sz="1800" b="0" dirty="0"/>
              <a:t>See the plots on the next slide for results.</a:t>
            </a:r>
          </a:p>
        </p:txBody>
      </p:sp>
    </p:spTree>
    <p:extLst>
      <p:ext uri="{BB962C8B-B14F-4D97-AF65-F5344CB8AC3E}">
        <p14:creationId xmlns:p14="http://schemas.microsoft.com/office/powerpoint/2010/main" val="212645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A338-8DB2-4663-9BB8-0670FAC5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 summary-reminder:</a:t>
            </a:r>
            <a:br>
              <a:rPr lang="en-US" dirty="0"/>
            </a:br>
            <a:r>
              <a:rPr lang="en-US" dirty="0"/>
              <a:t>Measures of central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5BD74-5268-4CD8-88C8-64E901841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last session, we studied 3 measures of central location:</a:t>
            </a:r>
          </a:p>
          <a:p>
            <a:pPr>
              <a:buFont typeface="+mj-lt"/>
              <a:buAutoNum type="arabicPeriod"/>
            </a:pPr>
            <a:r>
              <a:rPr lang="en-US" dirty="0"/>
              <a:t>Mean (or average)</a:t>
            </a:r>
          </a:p>
          <a:p>
            <a:pPr>
              <a:buFont typeface="+mj-lt"/>
              <a:buAutoNum type="arabicPeriod"/>
            </a:pPr>
            <a:r>
              <a:rPr lang="en-US" dirty="0"/>
              <a:t>Median (half-way point)</a:t>
            </a:r>
          </a:p>
          <a:p>
            <a:pPr>
              <a:buFont typeface="+mj-lt"/>
              <a:buAutoNum type="arabicPeriod"/>
            </a:pPr>
            <a:r>
              <a:rPr lang="en-US" dirty="0"/>
              <a:t>Mode (observation(s) that occur(s) most frequently)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9D2781-7C8F-49C2-8A95-2495F3B525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28" t="11900" r="4900" b="9401"/>
          <a:stretch/>
        </p:blipFill>
        <p:spPr>
          <a:xfrm>
            <a:off x="209006" y="0"/>
            <a:ext cx="3213463" cy="4937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CCA22A-00C5-4AA6-A01A-D5E0A7C38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091" y="0"/>
            <a:ext cx="5446903" cy="506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95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233" y="136922"/>
            <a:ext cx="4070767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3.5.11 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33" y="1232297"/>
            <a:ext cx="7886700" cy="3532565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Compute sample variance and standard deviation of data sets.</a:t>
            </a:r>
          </a:p>
          <a:p>
            <a:pPr lvl="1"/>
            <a:r>
              <a:rPr lang="en-US" sz="1800" dirty="0"/>
              <a:t>Each data set is symmetric so mean is the respective middle value. </a:t>
            </a:r>
          </a:p>
          <a:p>
            <a:pPr lvl="1"/>
            <a:r>
              <a:rPr lang="en-US" sz="1800" dirty="0"/>
              <a:t>If we take middle value away, then half the time, we are 1 unit from the mean and half the time 2 units from mean, so s should = ~1.5.</a:t>
            </a:r>
          </a:p>
          <a:p>
            <a:pPr lvl="1"/>
            <a:r>
              <a:rPr lang="en-US" sz="1800" dirty="0"/>
              <a:t>Doing the calculations, we get s = 1.58 for each data set</a:t>
            </a:r>
          </a:p>
          <a:p>
            <a:pPr marL="342900" lvl="1" indent="0">
              <a:buNone/>
            </a:pPr>
            <a:r>
              <a:rPr lang="en-US" sz="1800" dirty="0"/>
              <a:t>	(typically s is slightly bigger than average distance to mean)</a:t>
            </a:r>
          </a:p>
          <a:p>
            <a:pPr lvl="1"/>
            <a:r>
              <a:rPr lang="en-US" sz="1800" dirty="0"/>
              <a:t>Conclusion s (and s</a:t>
            </a:r>
            <a:r>
              <a:rPr lang="en-US" sz="1800" baseline="30000" dirty="0"/>
              <a:t>2</a:t>
            </a:r>
            <a:r>
              <a:rPr lang="en-US" sz="1800" dirty="0"/>
              <a:t>) are </a:t>
            </a:r>
            <a:r>
              <a:rPr lang="en-US" sz="1800" b="1" dirty="0"/>
              <a:t>invariant</a:t>
            </a:r>
            <a:r>
              <a:rPr lang="en-US" sz="1800" dirty="0"/>
              <a:t> under translation, i.e.,</a:t>
            </a:r>
          </a:p>
          <a:p>
            <a:pPr marL="342900" lvl="1" indent="0">
              <a:buNone/>
            </a:pPr>
            <a:r>
              <a:rPr lang="en-US" sz="1800" dirty="0"/>
              <a:t> </a:t>
            </a:r>
            <a:r>
              <a:rPr lang="en-US" sz="1800" b="1" i="1" dirty="0"/>
              <a:t>if we change a data set by adding or subtracting the same thing from each data value, s (and s</a:t>
            </a:r>
            <a:r>
              <a:rPr lang="en-US" sz="1800" b="1" i="1" baseline="30000" dirty="0"/>
              <a:t>2</a:t>
            </a:r>
            <a:r>
              <a:rPr lang="en-US" sz="1800" b="1" i="1" dirty="0"/>
              <a:t>) stays the same.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2257" y="316074"/>
            <a:ext cx="2824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/>
              <a:t>(a) 1, 2, 3, 4, 5</a:t>
            </a:r>
          </a:p>
          <a:p>
            <a:pPr lvl="1"/>
            <a:r>
              <a:rPr lang="en-US" dirty="0"/>
              <a:t>(b) 6, 7, 8, 9, 10</a:t>
            </a:r>
          </a:p>
          <a:p>
            <a:pPr lvl="1"/>
            <a:r>
              <a:rPr lang="en-US" dirty="0"/>
              <a:t>(c) 11, 12, 13, 14, 15</a:t>
            </a:r>
          </a:p>
        </p:txBody>
      </p:sp>
    </p:spTree>
    <p:extLst>
      <p:ext uri="{BB962C8B-B14F-4D97-AF65-F5344CB8AC3E}">
        <p14:creationId xmlns:p14="http://schemas.microsoft.com/office/powerpoint/2010/main" val="32945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56" y="136922"/>
            <a:ext cx="4070767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3.5.11 (</a:t>
            </a:r>
            <a:r>
              <a:rPr lang="en-US" dirty="0" err="1"/>
              <a:t>d,e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translation and 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455" y="1232297"/>
            <a:ext cx="8254094" cy="3532565"/>
          </a:xfrm>
        </p:spPr>
        <p:txBody>
          <a:bodyPr>
            <a:noAutofit/>
          </a:bodyPr>
          <a:lstStyle/>
          <a:p>
            <a:pPr marL="0" indent="0"/>
            <a:r>
              <a:rPr lang="en-US" sz="1800" dirty="0"/>
              <a:t>Compute sample variance and standard deviation of data sets.</a:t>
            </a:r>
          </a:p>
          <a:p>
            <a:pPr lvl="1"/>
            <a:r>
              <a:rPr lang="en-US" sz="1800" dirty="0"/>
              <a:t>Each data set is symmetric so mean is the respective middle value. </a:t>
            </a:r>
          </a:p>
          <a:p>
            <a:pPr lvl="1"/>
            <a:r>
              <a:rPr lang="en-US" sz="1800" dirty="0"/>
              <a:t>In (d), if we take middle value away, then half the time, we are 2 units from the mean and half the time 4 units from mean, so s = ~3.</a:t>
            </a:r>
          </a:p>
          <a:p>
            <a:pPr lvl="1"/>
            <a:r>
              <a:rPr lang="en-US" sz="1800" dirty="0"/>
              <a:t>Doing the calculations for (d), we get s = 3.16.</a:t>
            </a:r>
          </a:p>
          <a:p>
            <a:pPr lvl="1"/>
            <a:r>
              <a:rPr lang="en-US" sz="1800" dirty="0"/>
              <a:t>In (e), if we take middle value away, then half the time, we are 10 units from the mean and half the time 20 units from mean, so s = ~15.</a:t>
            </a:r>
          </a:p>
          <a:p>
            <a:pPr lvl="1"/>
            <a:r>
              <a:rPr lang="en-US" sz="1800" dirty="0"/>
              <a:t>Doing the calculations for (e), we get s = 15.8.</a:t>
            </a:r>
          </a:p>
          <a:p>
            <a:pPr lvl="1"/>
            <a:r>
              <a:rPr lang="en-US" sz="1800" dirty="0"/>
              <a:t>Conclusion:</a:t>
            </a:r>
            <a:r>
              <a:rPr lang="en-US" sz="1800" b="1" i="1" dirty="0"/>
              <a:t> if we change a data set by scaling, s is scaled in the same.</a:t>
            </a:r>
          </a:p>
          <a:p>
            <a:pPr lvl="1"/>
            <a:r>
              <a:rPr lang="en-US" sz="1800" dirty="0"/>
              <a:t>How is s</a:t>
            </a:r>
            <a:r>
              <a:rPr lang="en-US" sz="1800" baseline="30000" dirty="0"/>
              <a:t>2</a:t>
            </a:r>
            <a:r>
              <a:rPr lang="en-US" sz="1800" dirty="0"/>
              <a:t> affected by scaling?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1480" y="316074"/>
            <a:ext cx="2826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/>
              <a:t>(a) 1, 2, 3, 4, 5</a:t>
            </a:r>
          </a:p>
          <a:p>
            <a:pPr lvl="1"/>
            <a:r>
              <a:rPr lang="en-US" dirty="0"/>
              <a:t>(d) 2, 4, 6, 8, 10</a:t>
            </a:r>
          </a:p>
          <a:p>
            <a:pPr lvl="1"/>
            <a:r>
              <a:rPr lang="en-US" dirty="0"/>
              <a:t>(e) 10, 20, 30, 40, 50</a:t>
            </a:r>
          </a:p>
        </p:txBody>
      </p:sp>
    </p:spTree>
    <p:extLst>
      <p:ext uri="{BB962C8B-B14F-4D97-AF65-F5344CB8AC3E}">
        <p14:creationId xmlns:p14="http://schemas.microsoft.com/office/powerpoint/2010/main" val="27903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365760"/>
            <a:ext cx="8121831" cy="548640"/>
          </a:xfrm>
        </p:spPr>
        <p:txBody>
          <a:bodyPr/>
          <a:lstStyle/>
          <a:p>
            <a:r>
              <a:rPr lang="en-US" dirty="0"/>
              <a:t>3.5.17 acidity of 40 successive rainfalls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119076"/>
            <a:ext cx="7886700" cy="3263504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/>
              <a:t>The acidity is measured on a pH scale: 1 (very acidic) to 7 (neutral).</a:t>
            </a:r>
          </a:p>
          <a:p>
            <a:pPr marL="342900" lvl="1" indent="0">
              <a:buNone/>
            </a:pPr>
            <a:r>
              <a:rPr lang="en-US" dirty="0"/>
              <a:t>3.71, 4.23, 4.16, 2.98, 3.23, 4.67, 3.99, 5.04, 4.55, 3.24, 2.80, 3.44,</a:t>
            </a:r>
          </a:p>
          <a:p>
            <a:pPr marL="342900" lvl="1" indent="0">
              <a:buNone/>
            </a:pPr>
            <a:r>
              <a:rPr lang="en-US" dirty="0"/>
              <a:t>3.27, 2.66, 2.95, 4.70, 5.12, 3.77, 3.12, 2.38, 4.57, 3.88, 2.97, 3.70, 2.53, 2.67,</a:t>
            </a:r>
          </a:p>
          <a:p>
            <a:pPr marL="342900" lvl="1" indent="0">
              <a:buNone/>
            </a:pPr>
            <a:r>
              <a:rPr lang="en-US" dirty="0"/>
              <a:t>4.12, 4.80, 3.55, 3.86, 2.51, 3.33, 3.85, 2.35, 3.12, 4.39, 5.09, 3.38, 2.73, 3.07</a:t>
            </a:r>
          </a:p>
          <a:p>
            <a:pPr marL="0" indent="0"/>
            <a:r>
              <a:rPr lang="en-US" dirty="0"/>
              <a:t>Find</a:t>
            </a:r>
          </a:p>
          <a:p>
            <a:pPr marL="342900" lvl="1" indent="0">
              <a:buNone/>
            </a:pPr>
            <a:r>
              <a:rPr lang="en-US" b="1" dirty="0"/>
              <a:t>(a) </a:t>
            </a:r>
            <a:r>
              <a:rPr lang="en-US" dirty="0"/>
              <a:t>s, sample standard deviation</a:t>
            </a:r>
          </a:p>
          <a:p>
            <a:pPr marL="342900" lvl="1" indent="0">
              <a:buNone/>
            </a:pPr>
            <a:r>
              <a:rPr lang="en-US" b="1" dirty="0"/>
              <a:t>(b) </a:t>
            </a:r>
            <a:r>
              <a:rPr lang="en-US" dirty="0"/>
              <a:t>r, range (max – min)</a:t>
            </a:r>
          </a:p>
          <a:p>
            <a:pPr marL="342900" lvl="1" indent="0">
              <a:buNone/>
            </a:pPr>
            <a:r>
              <a:rPr lang="en-US" b="1" dirty="0"/>
              <a:t>(c) </a:t>
            </a:r>
            <a:r>
              <a:rPr lang="en-US" dirty="0" err="1"/>
              <a:t>iqr</a:t>
            </a:r>
            <a:r>
              <a:rPr lang="en-US" dirty="0"/>
              <a:t>, interquartile range (Q3 – Q1)</a:t>
            </a:r>
          </a:p>
          <a:p>
            <a:pPr marL="342900" lvl="1" indent="0">
              <a:buNone/>
            </a:pPr>
            <a:r>
              <a:rPr lang="en-US" b="1" dirty="0"/>
              <a:t>(d) </a:t>
            </a:r>
            <a:r>
              <a:rPr lang="en-US" dirty="0"/>
              <a:t>Box plot</a:t>
            </a:r>
          </a:p>
          <a:p>
            <a:pPr marL="0" indent="0"/>
            <a:r>
              <a:rPr lang="en-US" dirty="0"/>
              <a:t>Create a grouped frequency table and a histogram.</a:t>
            </a:r>
          </a:p>
          <a:p>
            <a:pPr marL="0" indent="0"/>
            <a:r>
              <a:rPr lang="en-US" dirty="0"/>
              <a:t>Analyze the distribution.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97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240"/>
            <a:ext cx="7886700" cy="994172"/>
          </a:xfrm>
        </p:spPr>
        <p:txBody>
          <a:bodyPr/>
          <a:lstStyle/>
          <a:p>
            <a:r>
              <a:rPr lang="en-US" dirty="0"/>
              <a:t>3.5.17 acidity of 40 successive rainfalls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013411"/>
            <a:ext cx="8373291" cy="3976599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The acidity is measured on a pH scale: 1 (very acidic) to 7 (neutral).</a:t>
            </a:r>
          </a:p>
          <a:p>
            <a:pPr marL="342900" lvl="1" indent="0">
              <a:buNone/>
            </a:pPr>
            <a:r>
              <a:rPr lang="en-US" dirty="0"/>
              <a:t>3.71, 4.23, 4.16, 2.98, 3.23, 4.67, 3.99, 5.04, 4.55, 3.24, 2.80, 3.44,</a:t>
            </a:r>
          </a:p>
          <a:p>
            <a:pPr marL="342900" lvl="1" indent="0">
              <a:buNone/>
            </a:pPr>
            <a:r>
              <a:rPr lang="en-US" dirty="0"/>
              <a:t>3.27, 2.66, 2.95, 4.70, 5.12, 3.77, 3.12, 2.38, 4.57, 3.88, 2.97, 3.70, 2.53, 2.67,</a:t>
            </a:r>
          </a:p>
          <a:p>
            <a:pPr marL="342900" lvl="1" indent="0">
              <a:buNone/>
            </a:pPr>
            <a:r>
              <a:rPr lang="en-US" dirty="0"/>
              <a:t>4.12, 4.80, 3.55, 3.86, 2.51, 3.33, 3.85, 2.35, 3.12, 4.39, 5.09, 3.38, 2.73, 3.07</a:t>
            </a:r>
          </a:p>
          <a:p>
            <a:pPr marL="0" indent="0"/>
            <a:r>
              <a:rPr lang="en-US" dirty="0"/>
              <a:t>Find</a:t>
            </a:r>
          </a:p>
          <a:p>
            <a:pPr marL="342900" lvl="1" indent="0">
              <a:buNone/>
            </a:pPr>
            <a:r>
              <a:rPr lang="en-US" b="1" dirty="0"/>
              <a:t>(a) </a:t>
            </a:r>
            <a:r>
              <a:rPr lang="en-US" dirty="0"/>
              <a:t>s: sample standard deviation = 0.8</a:t>
            </a:r>
          </a:p>
          <a:p>
            <a:pPr marL="342900" lvl="1" indent="0">
              <a:buNone/>
            </a:pPr>
            <a:r>
              <a:rPr lang="en-US" b="1" dirty="0"/>
              <a:t>(b) </a:t>
            </a:r>
            <a:r>
              <a:rPr lang="en-US" dirty="0"/>
              <a:t>R: range (max – min) = 2.8</a:t>
            </a:r>
          </a:p>
          <a:p>
            <a:pPr marL="342900" lvl="1" indent="0">
              <a:buNone/>
            </a:pPr>
            <a:r>
              <a:rPr lang="en-US" b="1" dirty="0"/>
              <a:t>(c) </a:t>
            </a:r>
            <a:r>
              <a:rPr lang="en-US" dirty="0"/>
              <a:t>IQR: interquartile range (Q3 – Q1) =1.2</a:t>
            </a:r>
          </a:p>
          <a:p>
            <a:pPr marL="342900" lvl="1" indent="0">
              <a:buNone/>
            </a:pPr>
            <a:r>
              <a:rPr lang="en-US" b="1" dirty="0"/>
              <a:t>(d) </a:t>
            </a:r>
            <a:r>
              <a:rPr lang="en-US" dirty="0"/>
              <a:t>Box plot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/>
            <a:r>
              <a:rPr lang="en-US" dirty="0"/>
              <a:t>Create a grouped frequency table</a:t>
            </a:r>
          </a:p>
          <a:p>
            <a:pPr marL="0" indent="0"/>
            <a:r>
              <a:rPr lang="en-US" dirty="0"/>
              <a:t>and a histogram. Analyze the distribution</a:t>
            </a:r>
          </a:p>
          <a:p>
            <a:pPr marL="342900" lvl="1" indent="0">
              <a:buNone/>
            </a:pPr>
            <a:r>
              <a:rPr lang="en-US" dirty="0"/>
              <a:t>Since mean &gt; median, skewed to right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256670"/>
              </p:ext>
            </p:extLst>
          </p:nvPr>
        </p:nvGraphicFramePr>
        <p:xfrm>
          <a:off x="4251959" y="3110630"/>
          <a:ext cx="4487091" cy="135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922"/>
            <a:ext cx="9026434" cy="994172"/>
          </a:xfrm>
        </p:spPr>
        <p:txBody>
          <a:bodyPr/>
          <a:lstStyle/>
          <a:p>
            <a:r>
              <a:rPr lang="en-US" dirty="0"/>
              <a:t>Exercise 2.5.16 (example with frequency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22" y="1131094"/>
            <a:ext cx="8005497" cy="384585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Find sample standard deviation of data set given by frequency table:</a:t>
            </a:r>
          </a:p>
          <a:p>
            <a:pPr marL="0" indent="0"/>
            <a:r>
              <a:rPr lang="en-US" b="1" dirty="0"/>
              <a:t>Val	</a:t>
            </a:r>
            <a:r>
              <a:rPr lang="en-US" b="1" dirty="0" err="1"/>
              <a:t>Freq</a:t>
            </a:r>
            <a:endParaRPr lang="en-US" dirty="0"/>
          </a:p>
          <a:p>
            <a:pPr marL="0" indent="0"/>
            <a:r>
              <a:rPr lang="en-US" dirty="0"/>
              <a:t>3	1	</a:t>
            </a:r>
          </a:p>
          <a:p>
            <a:pPr marL="0" indent="0"/>
            <a:r>
              <a:rPr lang="en-US" dirty="0"/>
              <a:t>4	2	</a:t>
            </a:r>
          </a:p>
          <a:p>
            <a:pPr marL="385763" indent="-385763">
              <a:buAutoNum type="arabicPlain" startAt="5"/>
            </a:pPr>
            <a:r>
              <a:rPr lang="en-US" dirty="0"/>
              <a:t>         3</a:t>
            </a:r>
          </a:p>
          <a:p>
            <a:pPr marL="0" indent="0"/>
            <a:r>
              <a:rPr lang="en-US" dirty="0"/>
              <a:t>6	2 </a:t>
            </a:r>
          </a:p>
          <a:p>
            <a:pPr marL="0" indent="0"/>
            <a:r>
              <a:rPr lang="en-US" dirty="0"/>
              <a:t>Do this in both Excel and R (create 2 vectors and use basic operations). Answers are:</a:t>
            </a:r>
          </a:p>
          <a:p>
            <a:pPr marL="0" indent="0"/>
            <a:r>
              <a:rPr lang="en-US" dirty="0"/>
              <a:t>Mean = 1.07</a:t>
            </a:r>
          </a:p>
          <a:p>
            <a:pPr marL="0" indent="0"/>
            <a:r>
              <a:rPr lang="en-US" dirty="0"/>
              <a:t>s = 1.04</a:t>
            </a:r>
          </a:p>
          <a:p>
            <a:pPr marL="0" indent="0"/>
            <a:r>
              <a:rPr lang="en-US" dirty="0"/>
              <a:t>Now put result in words using informal words such as average and distance.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3.6 Normal Data Sets &amp; the Empirical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Many of the large data sets one encounters in practice have histograms with the following properties:</a:t>
            </a:r>
          </a:p>
          <a:p>
            <a:r>
              <a:rPr lang="en-US" dirty="0"/>
              <a:t>symmetric about their point of highest frequency </a:t>
            </a:r>
          </a:p>
          <a:p>
            <a:r>
              <a:rPr lang="en-US" dirty="0"/>
              <a:t>decrease on both sides of this point in a bell-shaped fashion.</a:t>
            </a:r>
          </a:p>
          <a:p>
            <a:pPr marL="0" indent="0"/>
            <a:r>
              <a:rPr lang="en-US" dirty="0"/>
              <a:t>Such data sets are said to be </a:t>
            </a:r>
            <a:r>
              <a:rPr lang="en-US" i="1" dirty="0"/>
              <a:t>normal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28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8583" y="1777914"/>
            <a:ext cx="5483525" cy="319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370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50544"/>
          <a:stretch/>
        </p:blipFill>
        <p:spPr bwMode="auto">
          <a:xfrm>
            <a:off x="418257" y="2030858"/>
            <a:ext cx="4360984" cy="263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 rotWithShape="1">
          <a:blip r:embed="rId2" cstate="print"/>
          <a:srcRect t="49674" r="21570"/>
          <a:stretch/>
        </p:blipFill>
        <p:spPr bwMode="auto">
          <a:xfrm>
            <a:off x="4779242" y="2030858"/>
            <a:ext cx="3995482" cy="27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91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53579"/>
          <a:stretch/>
        </p:blipFill>
        <p:spPr bwMode="auto">
          <a:xfrm>
            <a:off x="360034" y="1043579"/>
            <a:ext cx="8522708" cy="191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 rotWithShape="1">
          <a:blip r:embed="rId2" cstate="print"/>
          <a:srcRect t="74531"/>
          <a:stretch/>
        </p:blipFill>
        <p:spPr bwMode="auto">
          <a:xfrm>
            <a:off x="360034" y="4231821"/>
            <a:ext cx="8522708" cy="10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 rotWithShape="1">
          <a:blip r:embed="rId2" cstate="print"/>
          <a:srcRect t="45366" b="29296"/>
          <a:stretch/>
        </p:blipFill>
        <p:spPr bwMode="auto">
          <a:xfrm>
            <a:off x="360034" y="3072493"/>
            <a:ext cx="8522708" cy="104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77002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Reminders from session 3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53" y="651449"/>
            <a:ext cx="8401251" cy="4161183"/>
          </a:xfrm>
        </p:spPr>
        <p:txBody>
          <a:bodyPr>
            <a:normAutofit/>
          </a:bodyPr>
          <a:lstStyle/>
          <a:p>
            <a:r>
              <a:rPr lang="en-US" i="1" dirty="0"/>
              <a:t>mean</a:t>
            </a:r>
            <a:r>
              <a:rPr lang="en-US" dirty="0"/>
              <a:t> or average is the most common measure of central location: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Sum of all observations divided by #observations.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Sensitive to (heavily influenced) by outliers, skewing.</a:t>
            </a:r>
          </a:p>
          <a:p>
            <a:r>
              <a:rPr lang="en-US" i="1" dirty="0"/>
              <a:t>median</a:t>
            </a:r>
            <a:r>
              <a:rPr lang="en-US" dirty="0"/>
              <a:t> is middle measurement(s) when observations are put in numerical order. </a:t>
            </a:r>
            <a:r>
              <a:rPr lang="en-US" b="0" dirty="0"/>
              <a:t>When #observations is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ODD: middle observation.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EVEN: average the TWO “middle” measurements.</a:t>
            </a:r>
          </a:p>
          <a:p>
            <a:r>
              <a:rPr lang="en-US" b="0" dirty="0"/>
              <a:t>  Better choice for highly </a:t>
            </a:r>
            <a:r>
              <a:rPr lang="en-US" dirty="0"/>
              <a:t>skewed</a:t>
            </a:r>
            <a:r>
              <a:rPr lang="en-US" b="0" dirty="0"/>
              <a:t> data sets such as income distribution.</a:t>
            </a:r>
          </a:p>
          <a:p>
            <a:r>
              <a:rPr lang="en-US" dirty="0"/>
              <a:t>The mode is the set of observations that occur most frequently.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If observations </a:t>
            </a:r>
            <a:r>
              <a:rPr lang="en-US" b="0" dirty="0" err="1"/>
              <a:t>aregrouped</a:t>
            </a:r>
            <a:r>
              <a:rPr lang="en-US" b="0" dirty="0"/>
              <a:t>, then mode is location(s) of peak(s) in distribution (sometimes we want just highest, sometimes we want the set of all peaks).</a:t>
            </a:r>
          </a:p>
          <a:p>
            <a:pPr algn="ctr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7157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xfordmathcenter.com/images/notes/290-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75" y="1054031"/>
            <a:ext cx="6495554" cy="45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41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2403566" cy="548640"/>
          </a:xfrm>
        </p:spPr>
        <p:txBody>
          <a:bodyPr/>
          <a:lstStyle/>
          <a:p>
            <a:r>
              <a:rPr lang="en-US" dirty="0"/>
              <a:t>Acid rain</a:t>
            </a:r>
            <a:br>
              <a:rPr lang="en-US" dirty="0"/>
            </a:b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2389755"/>
            <a:ext cx="8384721" cy="2652508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Recall the data set from 3.5.17</a:t>
            </a:r>
          </a:p>
          <a:p>
            <a:pPr marL="0" indent="0"/>
            <a:r>
              <a:rPr lang="en-US" dirty="0"/>
              <a:t>(a) Is this normal?</a:t>
            </a:r>
          </a:p>
          <a:p>
            <a:pPr marL="0" indent="0"/>
            <a:r>
              <a:rPr lang="en-US" dirty="0"/>
              <a:t>No! Appears uniform or triangular.</a:t>
            </a:r>
          </a:p>
          <a:p>
            <a:pPr marL="0" indent="0"/>
            <a:r>
              <a:rPr lang="en-US" dirty="0"/>
              <a:t>(b) Pretend that the answer to (a) is yes &amp; give an interval that you would expect to contain approximately 95 percent of the data observations.</a:t>
            </a:r>
          </a:p>
          <a:p>
            <a:pPr marL="0" indent="0"/>
            <a:r>
              <a:rPr lang="en-US" dirty="0"/>
              <a:t>Mean is 3.6 and s is 0.8, so interval is [3.6-2*0.8, 3.6+2*0.8]=[2.0, 5.2]</a:t>
            </a:r>
          </a:p>
          <a:p>
            <a:pPr marL="0" indent="0"/>
            <a:r>
              <a:rPr lang="en-US" dirty="0"/>
              <a:t>(c) What percentage of the data lies in the interval given in part (g)?</a:t>
            </a:r>
          </a:p>
          <a:p>
            <a:pPr marL="0" indent="0"/>
            <a:r>
              <a:rPr lang="en-US" dirty="0"/>
              <a:t>100% There are no tails to cut off!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127801"/>
              </p:ext>
            </p:extLst>
          </p:nvPr>
        </p:nvGraphicFramePr>
        <p:xfrm>
          <a:off x="3552008" y="332354"/>
          <a:ext cx="5134791" cy="2841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4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A338-8DB2-4663-9BB8-0670FAC5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4: Measures of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5BD74-5268-4CD8-88C8-64E901841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032316"/>
          </a:xfrm>
        </p:spPr>
        <p:txBody>
          <a:bodyPr>
            <a:normAutofit/>
          </a:bodyPr>
          <a:lstStyle/>
          <a:p>
            <a:r>
              <a:rPr lang="en-US" sz="1800" dirty="0"/>
              <a:t>In this session, we study measures of spread: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Range = max </a:t>
            </a:r>
            <a:r>
              <a:rPr lang="en-US" sz="1800" dirty="0">
                <a:sym typeface="Symbol" panose="05050102010706020507" pitchFamily="18" charset="2"/>
              </a:rPr>
              <a:t>- </a:t>
            </a:r>
            <a:r>
              <a:rPr lang="en-US" sz="1800" dirty="0"/>
              <a:t>min (also provided as an interval)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Inter-quartile range IQR = Q3 </a:t>
            </a:r>
            <a:r>
              <a:rPr lang="en-US" sz="1800" dirty="0">
                <a:sym typeface="Symbol" panose="05050102010706020507" pitchFamily="18" charset="2"/>
              </a:rPr>
              <a:t>- </a:t>
            </a:r>
            <a:r>
              <a:rPr lang="en-US" sz="1800" dirty="0"/>
              <a:t>Q1  (3</a:t>
            </a:r>
            <a:r>
              <a:rPr lang="en-US" sz="1800" baseline="30000" dirty="0"/>
              <a:t>rd</a:t>
            </a:r>
            <a:r>
              <a:rPr lang="en-US" sz="1800" dirty="0"/>
              <a:t> quartile </a:t>
            </a:r>
            <a:r>
              <a:rPr lang="en-US" sz="1800" dirty="0">
                <a:sym typeface="Symbol" panose="05050102010706020507" pitchFamily="18" charset="2"/>
              </a:rPr>
              <a:t></a:t>
            </a:r>
            <a:r>
              <a:rPr lang="en-US" sz="1800" dirty="0"/>
              <a:t> 1</a:t>
            </a:r>
            <a:r>
              <a:rPr lang="en-US" sz="1800" baseline="30000" dirty="0"/>
              <a:t>st</a:t>
            </a:r>
            <a:r>
              <a:rPr lang="en-US" sz="1800" dirty="0"/>
              <a:t> quartile)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Variance = sum of squares of deviations from mean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Standard deviation = sqrt(variance)</a:t>
            </a:r>
          </a:p>
        </p:txBody>
      </p:sp>
    </p:spTree>
    <p:extLst>
      <p:ext uri="{BB962C8B-B14F-4D97-AF65-F5344CB8AC3E}">
        <p14:creationId xmlns:p14="http://schemas.microsoft.com/office/powerpoint/2010/main" val="414844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1DAB-AC8D-45FB-9BDD-6669FE9F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= max </a:t>
            </a:r>
            <a:r>
              <a:rPr lang="en-US" dirty="0">
                <a:sym typeface="Symbol" panose="05050102010706020507" pitchFamily="18" charset="2"/>
              </a:rPr>
              <a:t> </a:t>
            </a:r>
            <a:r>
              <a:rPr lang="en-US" dirty="0"/>
              <a:t>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5A75-6D24-469A-96A2-81D7FAEEB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4" y="1100628"/>
            <a:ext cx="8229600" cy="3579849"/>
          </a:xfrm>
        </p:spPr>
        <p:txBody>
          <a:bodyPr>
            <a:normAutofit/>
          </a:bodyPr>
          <a:lstStyle/>
          <a:p>
            <a:r>
              <a:rPr lang="en-US" sz="1800" dirty="0"/>
              <a:t>Sometimes provided as an interval, i.e., "(min, max)"</a:t>
            </a:r>
          </a:p>
          <a:p>
            <a:r>
              <a:rPr lang="en-US" sz="1800" dirty="0"/>
              <a:t>The range is a crude measure of spread.</a:t>
            </a:r>
          </a:p>
          <a:p>
            <a:pPr lvl="2"/>
            <a:r>
              <a:rPr lang="en-US" sz="1800" b="0" dirty="0"/>
              <a:t>Only for uniform distribution (where each observation is equally likely) does it tell whole story.</a:t>
            </a:r>
          </a:p>
          <a:p>
            <a:r>
              <a:rPr lang="en-US" sz="1800" dirty="0"/>
              <a:t>If the observations are integers: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Range = max - min + 1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Example: if ages at birthday party are 3 to 7, range is 7 – 3 + 1 = 5.</a:t>
            </a:r>
          </a:p>
          <a:p>
            <a:pPr marL="401638" lvl="1" indent="0">
              <a:buNone/>
              <a:tabLst>
                <a:tab pos="854075" algn="l"/>
              </a:tabLst>
            </a:pPr>
            <a:r>
              <a:rPr lang="en-US" sz="1800" dirty="0"/>
              <a:t>(There may be 3, 4, 5, 6 &amp; 7 year old's present: </a:t>
            </a:r>
            <a:r>
              <a:rPr lang="en-US" sz="1800" b="1" dirty="0"/>
              <a:t>five</a:t>
            </a:r>
            <a:r>
              <a:rPr lang="en-US" sz="1800" dirty="0"/>
              <a:t> categories.)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2258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852" y="-8994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quartiles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539645"/>
            <a:ext cx="8169640" cy="4676931"/>
          </a:xfrm>
        </p:spPr>
        <p:txBody>
          <a:bodyPr>
            <a:normAutofit/>
          </a:bodyPr>
          <a:lstStyle/>
          <a:p>
            <a:r>
              <a:rPr lang="en-US" dirty="0"/>
              <a:t>Median = “middle” number in a sorted list of values, </a:t>
            </a:r>
          </a:p>
          <a:p>
            <a:r>
              <a:rPr lang="en-US" dirty="0"/>
              <a:t>The lower quartile Q1 and upper quartile</a:t>
            </a:r>
            <a:r>
              <a:rPr lang="en-US" b="0" dirty="0"/>
              <a:t> </a:t>
            </a:r>
            <a:r>
              <a:rPr lang="en-US" dirty="0"/>
              <a:t>Q3 are the </a:t>
            </a:r>
            <a:r>
              <a:rPr lang="en-US" dirty="0" err="1"/>
              <a:t>the</a:t>
            </a:r>
            <a:r>
              <a:rPr lang="en-US" dirty="0"/>
              <a:t> middles of the two halves of data on either side of the median.</a:t>
            </a:r>
          </a:p>
          <a:p>
            <a:r>
              <a:rPr lang="en-US" b="0" dirty="0"/>
              <a:t>Example:		1, 2, 3, 4, </a:t>
            </a:r>
            <a:r>
              <a:rPr lang="en-US" b="0" dirty="0">
                <a:solidFill>
                  <a:srgbClr val="FF0000"/>
                </a:solidFill>
              </a:rPr>
              <a:t>5</a:t>
            </a:r>
            <a:r>
              <a:rPr lang="en-US" b="0" dirty="0"/>
              <a:t>, 6, 7, 8, 9 (the median is in red.)</a:t>
            </a:r>
          </a:p>
          <a:p>
            <a:r>
              <a:rPr lang="en-US" b="0" dirty="0"/>
              <a:t>	What is Q1, the median of the “bottom half”?</a:t>
            </a:r>
          </a:p>
          <a:p>
            <a:r>
              <a:rPr lang="en-US" b="0" dirty="0"/>
              <a:t>	What about Q3, the median of the “top half”?</a:t>
            </a:r>
          </a:p>
          <a:p>
            <a:r>
              <a:rPr lang="en-US" b="0" dirty="0"/>
              <a:t>In R, Quartiles for the mpg of </a:t>
            </a:r>
            <a:r>
              <a:rPr lang="en-US" b="0" dirty="0" err="1"/>
              <a:t>mtcars</a:t>
            </a:r>
            <a:r>
              <a:rPr lang="en-US" b="0" dirty="0"/>
              <a:t> can be gotten using </a:t>
            </a:r>
            <a:r>
              <a:rPr lang="en-US" dirty="0"/>
              <a:t>summary</a:t>
            </a:r>
            <a:r>
              <a:rPr lang="en-US" b="0" dirty="0"/>
              <a:t>(</a:t>
            </a:r>
            <a:r>
              <a:rPr lang="en-US" b="0" dirty="0" err="1"/>
              <a:t>mtcars$mpg</a:t>
            </a:r>
            <a:r>
              <a:rPr lang="en-US" b="0" dirty="0"/>
              <a:t>):</a:t>
            </a:r>
          </a:p>
          <a:p>
            <a:endParaRPr lang="en-US" b="0" dirty="0"/>
          </a:p>
          <a:p>
            <a:endParaRPr lang="en-US" b="0" dirty="0"/>
          </a:p>
          <a:p>
            <a:pPr marL="0" lvl="1" indent="0">
              <a:buNone/>
            </a:pPr>
            <a:r>
              <a:rPr lang="fr-FR" b="1" dirty="0"/>
              <a:t>quantile(</a:t>
            </a:r>
            <a:r>
              <a:rPr lang="fr-FR" b="1" dirty="0" err="1"/>
              <a:t>mtcars$mpg</a:t>
            </a:r>
            <a:r>
              <a:rPr lang="fr-FR" b="1" dirty="0"/>
              <a:t>) </a:t>
            </a:r>
            <a:r>
              <a:rPr lang="fr-FR" b="0" dirty="0" err="1"/>
              <a:t>will</a:t>
            </a:r>
            <a:r>
              <a:rPr lang="fr-FR" b="0" dirty="0"/>
              <a:t> </a:t>
            </a:r>
            <a:r>
              <a:rPr lang="fr-FR" b="0" dirty="0" err="1"/>
              <a:t>give</a:t>
            </a:r>
            <a:r>
              <a:rPr lang="fr-FR" b="0" dirty="0"/>
              <a:t> a  5# </a:t>
            </a:r>
            <a:r>
              <a:rPr lang="fr-FR" b="0" dirty="0" err="1"/>
              <a:t>summary</a:t>
            </a:r>
            <a:r>
              <a:rPr lang="fr-FR" b="0" dirty="0"/>
              <a:t> </a:t>
            </a:r>
            <a:r>
              <a:rPr lang="fr-FR" b="0" dirty="0" err="1"/>
              <a:t>without</a:t>
            </a:r>
            <a:r>
              <a:rPr lang="fr-FR" b="0" dirty="0"/>
              <a:t> the </a:t>
            </a:r>
            <a:r>
              <a:rPr lang="fr-FR" b="0" dirty="0" err="1"/>
              <a:t>mean</a:t>
            </a:r>
            <a:r>
              <a:rPr lang="fr-FR" dirty="0"/>
              <a:t>:</a:t>
            </a:r>
          </a:p>
          <a:p>
            <a:pPr marL="0" lvl="1" indent="0" algn="ctr">
              <a:buNone/>
            </a:pPr>
            <a:r>
              <a:rPr lang="fr-FR" dirty="0"/>
              <a:t>0%    25%    50%    75%   100% </a:t>
            </a:r>
          </a:p>
          <a:p>
            <a:pPr marL="0" lvl="1" indent="0" algn="ctr">
              <a:buNone/>
            </a:pPr>
            <a:r>
              <a:rPr lang="fr-FR" dirty="0"/>
              <a:t>10.400 15.425 19.200 22.800 33.900</a:t>
            </a:r>
            <a:endParaRPr lang="fr-FR" b="0" dirty="0"/>
          </a:p>
          <a:p>
            <a:r>
              <a:rPr lang="en-US" dirty="0"/>
              <a:t>Exercise</a:t>
            </a:r>
            <a:r>
              <a:rPr lang="en-US" b="0" dirty="0"/>
              <a:t>: On a # line, plot points using the values of the 5# summary and then make a box plot above the # line.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52F4E7-74D5-41A9-B975-FFBA95397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53603"/>
              </p:ext>
            </p:extLst>
          </p:nvPr>
        </p:nvGraphicFramePr>
        <p:xfrm>
          <a:off x="886478" y="2989647"/>
          <a:ext cx="7356054" cy="567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009">
                  <a:extLst>
                    <a:ext uri="{9D8B030D-6E8A-4147-A177-3AD203B41FA5}">
                      <a16:colId xmlns:a16="http://schemas.microsoft.com/office/drawing/2014/main" val="2084440824"/>
                    </a:ext>
                  </a:extLst>
                </a:gridCol>
                <a:gridCol w="1226009">
                  <a:extLst>
                    <a:ext uri="{9D8B030D-6E8A-4147-A177-3AD203B41FA5}">
                      <a16:colId xmlns:a16="http://schemas.microsoft.com/office/drawing/2014/main" val="2386416553"/>
                    </a:ext>
                  </a:extLst>
                </a:gridCol>
                <a:gridCol w="1226009">
                  <a:extLst>
                    <a:ext uri="{9D8B030D-6E8A-4147-A177-3AD203B41FA5}">
                      <a16:colId xmlns:a16="http://schemas.microsoft.com/office/drawing/2014/main" val="4015421033"/>
                    </a:ext>
                  </a:extLst>
                </a:gridCol>
                <a:gridCol w="1226009">
                  <a:extLst>
                    <a:ext uri="{9D8B030D-6E8A-4147-A177-3AD203B41FA5}">
                      <a16:colId xmlns:a16="http://schemas.microsoft.com/office/drawing/2014/main" val="2887949407"/>
                    </a:ext>
                  </a:extLst>
                </a:gridCol>
                <a:gridCol w="1226009">
                  <a:extLst>
                    <a:ext uri="{9D8B030D-6E8A-4147-A177-3AD203B41FA5}">
                      <a16:colId xmlns:a16="http://schemas.microsoft.com/office/drawing/2014/main" val="844651747"/>
                    </a:ext>
                  </a:extLst>
                </a:gridCol>
                <a:gridCol w="1226009">
                  <a:extLst>
                    <a:ext uri="{9D8B030D-6E8A-4147-A177-3AD203B41FA5}">
                      <a16:colId xmlns:a16="http://schemas.microsoft.com/office/drawing/2014/main" val="586469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Min.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1st Qu.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Median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3rd Qu.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Max.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204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20.09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75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24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Interquartile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3" y="830806"/>
            <a:ext cx="8244591" cy="4026007"/>
          </a:xfrm>
        </p:spPr>
        <p:txBody>
          <a:bodyPr>
            <a:normAutofit/>
          </a:bodyPr>
          <a:lstStyle/>
          <a:p>
            <a:r>
              <a:rPr lang="en-US" dirty="0"/>
              <a:t>The “interquartile range” (IQR) is the span from the first quartile to the third quartile. This measures the range for the “middle 50%” of the data.</a:t>
            </a:r>
          </a:p>
          <a:p>
            <a:r>
              <a:rPr lang="en-US" b="0" dirty="0"/>
              <a:t>Measurements that are 1.5 </a:t>
            </a:r>
            <a:r>
              <a:rPr lang="en-US" b="0" dirty="0">
                <a:sym typeface="Symbol" panose="05050102010706020507" pitchFamily="18" charset="2"/>
              </a:rPr>
              <a:t></a:t>
            </a:r>
            <a:r>
              <a:rPr lang="en-US" b="0" dirty="0"/>
              <a:t> IQR ABOVE the third quartile, OR 1.5 </a:t>
            </a:r>
            <a:r>
              <a:rPr lang="en-US" b="0" dirty="0">
                <a:sym typeface="Symbol" panose="05050102010706020507" pitchFamily="18" charset="2"/>
              </a:rPr>
              <a:t></a:t>
            </a:r>
            <a:r>
              <a:rPr lang="en-US" b="0" dirty="0"/>
              <a:t> IQR BELOW the first quartile are considered to be “outliers”.</a:t>
            </a:r>
          </a:p>
          <a:p>
            <a:r>
              <a:rPr lang="en-US" b="0" dirty="0"/>
              <a:t>What’s the </a:t>
            </a:r>
            <a:r>
              <a:rPr lang="en-US" dirty="0"/>
              <a:t>IQR</a:t>
            </a:r>
            <a:r>
              <a:rPr lang="en-US" b="0" dirty="0"/>
              <a:t> for the mpg data?</a:t>
            </a:r>
          </a:p>
          <a:p>
            <a:r>
              <a:rPr lang="en-US" b="0" dirty="0"/>
              <a:t>Are there any </a:t>
            </a:r>
            <a:r>
              <a:rPr lang="en-US" dirty="0"/>
              <a:t>outliers</a:t>
            </a:r>
            <a:r>
              <a:rPr lang="en-US" b="0" dirty="0"/>
              <a:t> for the mpg data?</a:t>
            </a:r>
            <a:endParaRPr lang="en-US" dirty="0"/>
          </a:p>
          <a:p>
            <a:r>
              <a:rPr lang="fr-FR" b="0" dirty="0"/>
              <a:t>To </a:t>
            </a:r>
            <a:r>
              <a:rPr lang="fr-FR" b="0" dirty="0" err="1"/>
              <a:t>find</a:t>
            </a:r>
            <a:r>
              <a:rPr lang="fr-FR" b="0" dirty="0"/>
              <a:t> IQR, </a:t>
            </a:r>
            <a:r>
              <a:rPr lang="fr-FR" b="0" dirty="0" err="1"/>
              <a:t>subtract</a:t>
            </a:r>
            <a:r>
              <a:rPr lang="fr-FR" b="0" dirty="0"/>
              <a:t> Q1 </a:t>
            </a:r>
            <a:r>
              <a:rPr lang="fr-FR" b="0" dirty="0" err="1"/>
              <a:t>from</a:t>
            </a:r>
            <a:r>
              <a:rPr lang="fr-FR" b="0" dirty="0"/>
              <a:t> Q3:</a:t>
            </a:r>
          </a:p>
          <a:p>
            <a:r>
              <a:rPr lang="fr-FR" dirty="0"/>
              <a:t>quartiles[4]-quartiles[2]</a:t>
            </a:r>
          </a:p>
          <a:p>
            <a:r>
              <a:rPr lang="fr-FR" b="0" dirty="0"/>
              <a:t>Or use the </a:t>
            </a:r>
            <a:r>
              <a:rPr lang="fr-FR" b="0" dirty="0" err="1"/>
              <a:t>built-in</a:t>
            </a:r>
            <a:r>
              <a:rPr lang="fr-FR" b="0" dirty="0"/>
              <a:t> </a:t>
            </a:r>
            <a:r>
              <a:rPr lang="fr-FR" b="0" dirty="0" err="1"/>
              <a:t>function</a:t>
            </a:r>
            <a:r>
              <a:rPr lang="fr-FR" b="0" dirty="0"/>
              <a:t>:</a:t>
            </a:r>
          </a:p>
          <a:p>
            <a:r>
              <a:rPr lang="fr-FR" dirty="0"/>
              <a:t>IQR(</a:t>
            </a:r>
            <a:r>
              <a:rPr lang="fr-FR" dirty="0" err="1"/>
              <a:t>mtcars$mpg</a:t>
            </a:r>
            <a:r>
              <a:rPr lang="fr-F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6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96" y="554986"/>
            <a:ext cx="8141158" cy="4346798"/>
          </a:xfrm>
        </p:spPr>
        <p:txBody>
          <a:bodyPr>
            <a:normAutofit/>
          </a:bodyPr>
          <a:lstStyle/>
          <a:p>
            <a:r>
              <a:rPr lang="en-US" sz="1800" dirty="0"/>
              <a:t>The </a:t>
            </a:r>
            <a:r>
              <a:rPr lang="en-US" sz="1800" i="1" dirty="0"/>
              <a:t>standard deviation </a:t>
            </a:r>
            <a:r>
              <a:rPr lang="en-US" sz="1800" dirty="0"/>
              <a:t>is the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commonly used measure of the ‘spread’ of a sample’s distribution.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Measures how far "on average" individual observations are from the mean.</a:t>
            </a:r>
          </a:p>
          <a:p>
            <a:r>
              <a:rPr lang="en-US" sz="1800" dirty="0"/>
              <a:t>Deviation</a:t>
            </a:r>
            <a:r>
              <a:rPr lang="en-US" sz="1800" b="0" dirty="0"/>
              <a:t> of a data value x is its </a:t>
            </a:r>
            <a:r>
              <a:rPr lang="en-US" sz="1800" dirty="0"/>
              <a:t>distance from the mean </a:t>
            </a:r>
          </a:p>
          <a:p>
            <a:r>
              <a:rPr lang="en-US" sz="1800" b="0" dirty="0"/>
              <a:t>What does our list of deviations look like?</a:t>
            </a:r>
          </a:p>
          <a:p>
            <a:pPr algn="ctr"/>
            <a:r>
              <a:rPr lang="en-US" sz="1800" dirty="0"/>
              <a:t>deviations = Variable - mean(Variable)</a:t>
            </a:r>
          </a:p>
          <a:p>
            <a:r>
              <a:rPr lang="en-US" b="0" dirty="0"/>
              <a:t>When we subtract a number from a list, R interprets that as </a:t>
            </a:r>
          </a:p>
          <a:p>
            <a:pPr algn="ctr"/>
            <a:r>
              <a:rPr lang="en-US" b="0" dirty="0"/>
              <a:t>“subtract this value from EVERY item in the list” (USEFUL!)</a:t>
            </a:r>
          </a:p>
          <a:p>
            <a:r>
              <a:rPr lang="en-US" dirty="0"/>
              <a:t>Let's go back to the snake data set; here is list of individual “deviations”:</a:t>
            </a:r>
          </a:p>
          <a:p>
            <a:pPr lvl="1"/>
            <a:r>
              <a:rPr lang="en-US" dirty="0"/>
              <a:t>SRR = c(0.9, 1.4, 1.2, 1.2, 1.3, 2.0, 1.4, 1.6); </a:t>
            </a:r>
            <a:r>
              <a:rPr lang="en-US" dirty="0" err="1"/>
              <a:t>ave</a:t>
            </a:r>
            <a:r>
              <a:rPr lang="en-US" dirty="0"/>
              <a:t>=mean(SRR)</a:t>
            </a:r>
          </a:p>
          <a:p>
            <a:pPr lvl="1"/>
            <a:r>
              <a:rPr lang="en-US" dirty="0"/>
              <a:t>deviations = SRR - mean(SRR); deviations</a:t>
            </a:r>
          </a:p>
          <a:p>
            <a:pPr algn="ctr"/>
            <a:r>
              <a:rPr lang="pl-PL" b="0" dirty="0"/>
              <a:t>-0.475  0.025 -0.175 -0.175 -0.075  0.625  0.025  0.225</a:t>
            </a:r>
            <a:endParaRPr lang="en-US" b="0" dirty="0"/>
          </a:p>
          <a:p>
            <a:pPr algn="ctr"/>
            <a:endParaRPr lang="en-US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F02368-C134-4AFB-A6A6-F49006EE4F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59" b="16352"/>
          <a:stretch/>
        </p:blipFill>
        <p:spPr>
          <a:xfrm>
            <a:off x="1843299" y="4669260"/>
            <a:ext cx="5380952" cy="218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120B-6F6E-451C-89E6-BB0CEB2E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25" y="17535"/>
            <a:ext cx="7924175" cy="548640"/>
          </a:xfrm>
        </p:spPr>
        <p:txBody>
          <a:bodyPr/>
          <a:lstStyle/>
          <a:p>
            <a:r>
              <a:rPr lang="en-US" dirty="0"/>
              <a:t>A closer look at data and deviations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CA395-26E6-4152-80C6-5AF5DBC26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353" y="607695"/>
            <a:ext cx="8455952" cy="722342"/>
          </a:xfrm>
        </p:spPr>
        <p:txBody>
          <a:bodyPr/>
          <a:lstStyle/>
          <a:p>
            <a:r>
              <a:rPr lang="en-US" dirty="0"/>
              <a:t>The deviations are essentially a translation of our data so that is around the x-axis. Here is the snake data plotted together with average: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898957-BF25-42ED-B076-13111CC4C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60"/>
          <a:stretch/>
        </p:blipFill>
        <p:spPr>
          <a:xfrm>
            <a:off x="577378" y="1469035"/>
            <a:ext cx="7520939" cy="43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8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6119</TotalTime>
  <Words>2167</Words>
  <Application>Microsoft Office PowerPoint</Application>
  <PresentationFormat>On-screen Show (4:3)</PresentationFormat>
  <Paragraphs>228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Symbol</vt:lpstr>
      <vt:lpstr>Tunga</vt:lpstr>
      <vt:lpstr>Wingdings</vt:lpstr>
      <vt:lpstr>Default Theme</vt:lpstr>
      <vt:lpstr>MAT 1372 statistics w/ probability</vt:lpstr>
      <vt:lpstr>Day 3 summary-reminder: Measures of central location</vt:lpstr>
      <vt:lpstr>Reminders from session 3 (cont.)</vt:lpstr>
      <vt:lpstr>Day 4: Measures of spread</vt:lpstr>
      <vt:lpstr>Range = max  min</vt:lpstr>
      <vt:lpstr>quartiles</vt:lpstr>
      <vt:lpstr>Interquartile range</vt:lpstr>
      <vt:lpstr>Standard Deviation</vt:lpstr>
      <vt:lpstr>A closer look at data and deviations</vt:lpstr>
      <vt:lpstr>What do we do with these deviations?</vt:lpstr>
      <vt:lpstr>What do we do with these deviations?</vt:lpstr>
      <vt:lpstr>Calculating the variance</vt:lpstr>
      <vt:lpstr>Calculating the STD DEV</vt:lpstr>
      <vt:lpstr>Of course there are built-in functions</vt:lpstr>
      <vt:lpstr>You did what now?</vt:lpstr>
      <vt:lpstr>Tidarren Spiders</vt:lpstr>
      <vt:lpstr>Male spider speed data</vt:lpstr>
      <vt:lpstr>Constructing a Data Frame in R</vt:lpstr>
      <vt:lpstr>Customization of graph</vt:lpstr>
      <vt:lpstr>PowerPoint Presentation</vt:lpstr>
      <vt:lpstr>Exercise 3.5.11 (a,b,c): translation</vt:lpstr>
      <vt:lpstr>Exercise 3.5.11 (d,e): translation and scaling</vt:lpstr>
      <vt:lpstr>3.5.17 acidity of 40 successive rainfalls</vt:lpstr>
      <vt:lpstr>3.5.17 acidity of 40 successive rainfalls</vt:lpstr>
      <vt:lpstr>Exercise 2.5.16 (example with frequency table)</vt:lpstr>
      <vt:lpstr>3.6 Normal Data Sets &amp; the Empirical Rule</vt:lpstr>
      <vt:lpstr>PowerPoint Presentation</vt:lpstr>
      <vt:lpstr>PowerPoint Presentation</vt:lpstr>
      <vt:lpstr>PowerPoint Presentation</vt:lpstr>
      <vt:lpstr>PowerPoint Presentation</vt:lpstr>
      <vt:lpstr>Acid rain  revisited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76</cp:revision>
  <dcterms:created xsi:type="dcterms:W3CDTF">2017-02-08T00:45:41Z</dcterms:created>
  <dcterms:modified xsi:type="dcterms:W3CDTF">2018-09-20T15:27:12Z</dcterms:modified>
</cp:coreProperties>
</file>