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83" r:id="rId3"/>
    <p:sldId id="257" r:id="rId4"/>
    <p:sldId id="258" r:id="rId5"/>
    <p:sldId id="259" r:id="rId6"/>
    <p:sldId id="260" r:id="rId7"/>
    <p:sldId id="261" r:id="rId8"/>
    <p:sldId id="281" r:id="rId9"/>
    <p:sldId id="267" r:id="rId10"/>
    <p:sldId id="282" r:id="rId11"/>
    <p:sldId id="285" r:id="rId12"/>
    <p:sldId id="262" r:id="rId13"/>
    <p:sldId id="286" r:id="rId14"/>
    <p:sldId id="284" r:id="rId15"/>
    <p:sldId id="287" r:id="rId16"/>
    <p:sldId id="288" r:id="rId17"/>
    <p:sldId id="289" r:id="rId18"/>
    <p:sldId id="290" r:id="rId19"/>
    <p:sldId id="264" r:id="rId20"/>
    <p:sldId id="270" r:id="rId21"/>
    <p:sldId id="263" r:id="rId22"/>
    <p:sldId id="265" r:id="rId23"/>
    <p:sldId id="266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7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# Fire deaths in</a:t>
            </a:r>
            <a:r>
              <a:rPr lang="en-US" sz="1600" baseline="0"/>
              <a:t> a month of 2002</a:t>
            </a:r>
            <a:r>
              <a:rPr lang="en-US" sz="160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'3.2.11'!$G$1:$G$6</c:f>
              <c:strCache>
                <c:ptCount val="6"/>
                <c:pt idx="0">
                  <c:v>2-3</c:v>
                </c:pt>
                <c:pt idx="1">
                  <c:v>4-5</c:v>
                </c:pt>
                <c:pt idx="2">
                  <c:v>6-7</c:v>
                </c:pt>
                <c:pt idx="3">
                  <c:v>8-9</c:v>
                </c:pt>
                <c:pt idx="4">
                  <c:v>10-11</c:v>
                </c:pt>
                <c:pt idx="5">
                  <c:v>12-13</c:v>
                </c:pt>
              </c:strCache>
            </c:strRef>
          </c:cat>
          <c:val>
            <c:numRef>
              <c:f>'3.2.11'!$H$1:$H$6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73-43B1-A607-135A754AC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277499200"/>
        <c:axId val="279330272"/>
      </c:barChart>
      <c:catAx>
        <c:axId val="2774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330272"/>
        <c:crosses val="autoZero"/>
        <c:auto val="1"/>
        <c:lblAlgn val="ctr"/>
        <c:lblOffset val="100"/>
        <c:noMultiLvlLbl val="0"/>
      </c:catAx>
      <c:valAx>
        <c:axId val="27933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49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Seasonal influence on # of fire deaths?</a:t>
            </a:r>
          </a:p>
        </c:rich>
      </c:tx>
      <c:layout>
        <c:manualLayout>
          <c:xMode val="edge"/>
          <c:yMode val="edge"/>
          <c:x val="0.1262312859126859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'3.2.11'!$A$1:$A$12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'3.2.11'!$B$1:$B$12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4-499B-BFAB-302F006301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644656"/>
        <c:axId val="283642976"/>
      </c:barChart>
      <c:catAx>
        <c:axId val="2836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2976"/>
        <c:crosses val="autoZero"/>
        <c:auto val="1"/>
        <c:lblAlgn val="ctr"/>
        <c:lblOffset val="100"/>
        <c:noMultiLvlLbl val="0"/>
      </c:catAx>
      <c:valAx>
        <c:axId val="28364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Histogram</a:t>
            </a:r>
            <a:r>
              <a:rPr lang="en-US" baseline="0" dirty="0"/>
              <a:t> for s</a:t>
            </a:r>
            <a:r>
              <a:rPr lang="en-US" dirty="0"/>
              <a:t>peed of cars on a</a:t>
            </a:r>
            <a:r>
              <a:rPr lang="en-US" baseline="0" dirty="0"/>
              <a:t> city street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'3.3.4'!$F$1:$F$10</c:f>
              <c:strCache>
                <c:ptCount val="10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26-28</c:v>
                </c:pt>
                <c:pt idx="4">
                  <c:v>29-31</c:v>
                </c:pt>
                <c:pt idx="5">
                  <c:v>32-34</c:v>
                </c:pt>
                <c:pt idx="6">
                  <c:v>35-37</c:v>
                </c:pt>
                <c:pt idx="7">
                  <c:v>38-40</c:v>
                </c:pt>
                <c:pt idx="8">
                  <c:v>41-43</c:v>
                </c:pt>
                <c:pt idx="9">
                  <c:v>44-46</c:v>
                </c:pt>
              </c:strCache>
            </c:strRef>
          </c:cat>
          <c:val>
            <c:numRef>
              <c:f>'3.3.4'!$G$1:$G$10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9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B7-49EF-90D9-7EC016748A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-27"/>
        <c:axId val="275977312"/>
        <c:axId val="275973952"/>
      </c:barChart>
      <c:catAx>
        <c:axId val="27597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3952"/>
        <c:crosses val="autoZero"/>
        <c:auto val="1"/>
        <c:lblAlgn val="ctr"/>
        <c:lblOffset val="100"/>
        <c:noMultiLvlLbl val="0"/>
      </c:catAx>
      <c:valAx>
        <c:axId val="2759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A2459-1139-244B-8031-CACABF9E485B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F62F2-E00D-9B42-8B3F-2C9D6A713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44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18,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18,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KSKxQcyY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</a:t>
            </a:r>
            <a:br>
              <a:rPr lang="en-US" dirty="0"/>
            </a:br>
            <a:r>
              <a:rPr lang="en-US" dirty="0"/>
              <a:t>statistics w/ probability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092DCE5-03DA-4E8B-8D7C-6AA994BE8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9140000">
            <a:off x="1160298" y="2531056"/>
            <a:ext cx="6511131" cy="388050"/>
          </a:xfrm>
        </p:spPr>
        <p:txBody>
          <a:bodyPr>
            <a:normAutofit/>
          </a:bodyPr>
          <a:lstStyle/>
          <a:p>
            <a:r>
              <a:rPr lang="en-US" dirty="0"/>
              <a:t>Lesson 03 – Measures Of Central Location</a:t>
            </a:r>
          </a:p>
        </p:txBody>
      </p:sp>
    </p:spTree>
    <p:extLst>
      <p:ext uri="{BB962C8B-B14F-4D97-AF65-F5344CB8AC3E}">
        <p14:creationId xmlns:p14="http://schemas.microsoft.com/office/powerpoint/2010/main" val="3746124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A36B5CB-5262-4A25-8087-AAC1EE2DF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5776" y="1222076"/>
            <a:ext cx="4590476" cy="260952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61" y="80947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Mode for discrete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639742"/>
            <a:ext cx="8244590" cy="4050890"/>
          </a:xfrm>
          <a:ln>
            <a:solidFill>
              <a:srgbClr val="31B6FD"/>
            </a:solidFill>
          </a:ln>
        </p:spPr>
        <p:txBody>
          <a:bodyPr>
            <a:normAutofit/>
          </a:bodyPr>
          <a:lstStyle/>
          <a:p>
            <a:pPr marL="346075" indent="-346075"/>
            <a:r>
              <a:rPr lang="en-US" sz="1800" b="0" dirty="0"/>
              <a:t>To find mode, create a</a:t>
            </a:r>
            <a:r>
              <a:rPr lang="en-US" sz="1800" dirty="0"/>
              <a:t> frequency table </a:t>
            </a:r>
            <a:r>
              <a:rPr lang="en-US" sz="1800" b="0" dirty="0"/>
              <a:t>and then a </a:t>
            </a:r>
            <a:r>
              <a:rPr lang="en-US" sz="1800" dirty="0"/>
              <a:t>bar graph.</a:t>
            </a:r>
          </a:p>
          <a:p>
            <a:r>
              <a:rPr lang="en-US" sz="1800" dirty="0" err="1"/>
              <a:t>SnakeTable</a:t>
            </a:r>
            <a:r>
              <a:rPr lang="en-US" sz="1800" dirty="0"/>
              <a:t>=table(</a:t>
            </a:r>
            <a:r>
              <a:rPr lang="en-US" sz="1800" b="0" dirty="0" err="1"/>
              <a:t>SnakeRotationRates</a:t>
            </a:r>
            <a:r>
              <a:rPr lang="en-US" sz="1800" b="0" dirty="0"/>
              <a:t>)</a:t>
            </a:r>
          </a:p>
          <a:p>
            <a:r>
              <a:rPr lang="en-US" sz="1800" b="0" dirty="0" err="1"/>
              <a:t>barplot</a:t>
            </a:r>
            <a:r>
              <a:rPr lang="en-US" sz="1800" b="0" dirty="0"/>
              <a:t>(</a:t>
            </a:r>
            <a:r>
              <a:rPr lang="en-US" sz="1800" dirty="0" err="1"/>
              <a:t>SnakeTable</a:t>
            </a:r>
            <a:r>
              <a:rPr lang="en-US" sz="1800" dirty="0"/>
              <a:t>,</a:t>
            </a:r>
          </a:p>
          <a:p>
            <a:r>
              <a:rPr lang="en-US" sz="1800" b="0" dirty="0"/>
              <a:t>	</a:t>
            </a:r>
            <a:r>
              <a:rPr lang="en-US" sz="1800" b="0" dirty="0" err="1"/>
              <a:t>xlab</a:t>
            </a:r>
            <a:r>
              <a:rPr lang="en-US" sz="1800" b="0" dirty="0"/>
              <a:t>="cycles per second",</a:t>
            </a:r>
          </a:p>
          <a:p>
            <a:r>
              <a:rPr lang="en-US" sz="1800" b="0" dirty="0"/>
              <a:t>	main="Snake Rotation Rates"</a:t>
            </a:r>
          </a:p>
          <a:p>
            <a:r>
              <a:rPr lang="en-US" sz="1800" b="0" dirty="0"/>
              <a:t>)</a:t>
            </a:r>
          </a:p>
          <a:p>
            <a:r>
              <a:rPr lang="en-US" sz="1800" b="0" dirty="0"/>
              <a:t>We see that there are 2 observations </a:t>
            </a:r>
          </a:p>
          <a:p>
            <a:r>
              <a:rPr lang="en-US" sz="1800" b="0" dirty="0"/>
              <a:t>that have the highest frequencies.</a:t>
            </a:r>
          </a:p>
          <a:p>
            <a:r>
              <a:rPr lang="en-US" sz="1800" b="0" dirty="0"/>
              <a:t>So the </a:t>
            </a:r>
            <a:r>
              <a:rPr lang="en-US" sz="1800" dirty="0"/>
              <a:t>mode</a:t>
            </a:r>
            <a:r>
              <a:rPr lang="en-US" sz="1800" b="0" dirty="0"/>
              <a:t> is the </a:t>
            </a:r>
            <a:r>
              <a:rPr lang="en-US" sz="1800" dirty="0"/>
              <a:t>set {1.2, 1.4}.</a:t>
            </a:r>
          </a:p>
          <a:p>
            <a:r>
              <a:rPr lang="en-US" sz="1800" b="0" dirty="0"/>
              <a:t>This works if there are fewer than say 20 different observations.</a:t>
            </a:r>
          </a:p>
        </p:txBody>
      </p:sp>
    </p:spTree>
    <p:extLst>
      <p:ext uri="{BB962C8B-B14F-4D97-AF65-F5344CB8AC3E}">
        <p14:creationId xmlns:p14="http://schemas.microsoft.com/office/powerpoint/2010/main" val="44738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9E4F7-757B-414B-A920-DC091409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mode (discrete)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1FC3A-4E08-40D7-B18F-152AAB8B6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#Here is code for the mode:</a:t>
            </a:r>
          </a:p>
          <a:p>
            <a:pPr>
              <a:spcBef>
                <a:spcPts val="0"/>
              </a:spcBef>
            </a:pPr>
            <a:r>
              <a:rPr lang="en-US" b="0" dirty="0"/>
              <a:t>Mode = function(x){</a:t>
            </a:r>
          </a:p>
          <a:p>
            <a:pPr>
              <a:spcBef>
                <a:spcPts val="0"/>
              </a:spcBef>
            </a:pPr>
            <a:r>
              <a:rPr lang="en-US" b="0" dirty="0"/>
              <a:t>  ta = table(x)</a:t>
            </a:r>
          </a:p>
          <a:p>
            <a:pPr>
              <a:spcBef>
                <a:spcPts val="0"/>
              </a:spcBef>
            </a:pPr>
            <a:r>
              <a:rPr lang="en-US" b="0" dirty="0"/>
              <a:t>  names(ta)[ta == max(ta)]</a:t>
            </a:r>
          </a:p>
          <a:p>
            <a:pPr>
              <a:spcBef>
                <a:spcPts val="0"/>
              </a:spcBef>
            </a:pPr>
            <a:r>
              <a:rPr lang="en-US" b="0" dirty="0"/>
              <a:t>} </a:t>
            </a:r>
          </a:p>
          <a:p>
            <a:pPr>
              <a:spcBef>
                <a:spcPts val="0"/>
              </a:spcBef>
            </a:pPr>
            <a:r>
              <a:rPr lang="fr-FR" b="0" dirty="0" err="1"/>
              <a:t>snakesMode</a:t>
            </a:r>
            <a:r>
              <a:rPr lang="fr-FR" b="0" dirty="0"/>
              <a:t> = Mode(</a:t>
            </a:r>
            <a:r>
              <a:rPr lang="fr-FR" b="0" dirty="0" err="1"/>
              <a:t>SnakeRotationRates</a:t>
            </a:r>
            <a:r>
              <a:rPr lang="fr-FR" b="0" dirty="0"/>
              <a:t>)</a:t>
            </a:r>
          </a:p>
          <a:p>
            <a:pPr>
              <a:spcBef>
                <a:spcPts val="0"/>
              </a:spcBef>
            </a:pPr>
            <a:r>
              <a:rPr lang="fr-FR" b="0" dirty="0"/>
              <a:t>[1] "1.2" "1.4"</a:t>
            </a:r>
          </a:p>
          <a:p>
            <a:pPr>
              <a:spcBef>
                <a:spcPts val="0"/>
              </a:spcBef>
            </a:pPr>
            <a:r>
              <a:rPr lang="fr-FR" b="0" dirty="0"/>
              <a:t>Note </a:t>
            </a:r>
            <a:r>
              <a:rPr lang="fr-FR" b="0" dirty="0" err="1"/>
              <a:t>that</a:t>
            </a:r>
            <a:r>
              <a:rPr lang="fr-FR" b="0" dirty="0"/>
              <a:t> a </a:t>
            </a:r>
            <a:r>
              <a:rPr lang="fr-FR" b="0" dirty="0" err="1"/>
              <a:t>list</a:t>
            </a:r>
            <a:r>
              <a:rPr lang="fr-FR" b="0" dirty="0"/>
              <a:t> of strings </a:t>
            </a:r>
            <a:r>
              <a:rPr lang="fr-FR" b="0" dirty="0" err="1"/>
              <a:t>is</a:t>
            </a:r>
            <a:r>
              <a:rPr lang="fr-FR" b="0" dirty="0"/>
              <a:t> </a:t>
            </a:r>
            <a:r>
              <a:rPr lang="fr-FR" b="0" dirty="0" err="1"/>
              <a:t>returned</a:t>
            </a:r>
            <a:r>
              <a:rPr lang="fr-FR" b="0" dirty="0"/>
              <a:t> </a:t>
            </a:r>
            <a:r>
              <a:rPr lang="fr-FR" b="0" dirty="0" err="1"/>
              <a:t>even</a:t>
            </a:r>
            <a:r>
              <a:rPr lang="fr-FR" b="0" dirty="0"/>
              <a:t> if the input </a:t>
            </a:r>
            <a:r>
              <a:rPr lang="fr-FR" b="0" dirty="0" err="1"/>
              <a:t>is</a:t>
            </a:r>
            <a:r>
              <a:rPr lang="fr-FR" b="0" dirty="0"/>
              <a:t> </a:t>
            </a:r>
            <a:r>
              <a:rPr lang="fr-FR" b="0" dirty="0" err="1"/>
              <a:t>numeric</a:t>
            </a:r>
            <a:r>
              <a:rPr lang="fr-FR" b="0" dirty="0"/>
              <a:t>.</a:t>
            </a:r>
          </a:p>
          <a:p>
            <a:pPr>
              <a:spcBef>
                <a:spcPts val="0"/>
              </a:spcBef>
            </a:pPr>
            <a:r>
              <a:rPr lang="fr-FR" b="0" dirty="0"/>
              <a:t>To change the strings to </a:t>
            </a:r>
            <a:r>
              <a:rPr lang="fr-FR" b="0" dirty="0" err="1"/>
              <a:t>numbers</a:t>
            </a:r>
            <a:r>
              <a:rPr lang="fr-FR" b="0" dirty="0"/>
              <a:t>, </a:t>
            </a:r>
            <a:r>
              <a:rPr lang="fr-FR" b="0" dirty="0" err="1"/>
              <a:t>we</a:t>
            </a:r>
            <a:r>
              <a:rPr lang="fr-FR" b="0" dirty="0"/>
              <a:t> use</a:t>
            </a:r>
          </a:p>
          <a:p>
            <a:pPr>
              <a:spcBef>
                <a:spcPts val="0"/>
              </a:spcBef>
            </a:pPr>
            <a:r>
              <a:rPr lang="en-US" dirty="0" err="1"/>
              <a:t>as.numeric</a:t>
            </a:r>
            <a:r>
              <a:rPr lang="en-US" dirty="0"/>
              <a:t>(</a:t>
            </a:r>
            <a:r>
              <a:rPr lang="en-US" dirty="0" err="1"/>
              <a:t>snakesMode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321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5996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Mode for grouped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26" y="554636"/>
            <a:ext cx="8336761" cy="1528998"/>
          </a:xfrm>
        </p:spPr>
        <p:txBody>
          <a:bodyPr>
            <a:normAutofit/>
          </a:bodyPr>
          <a:lstStyle/>
          <a:p>
            <a:r>
              <a:rPr lang="en-US" sz="2400" b="0" dirty="0"/>
              <a:t>For grouped data, mode is location(s) of peak(s). </a:t>
            </a:r>
          </a:p>
          <a:p>
            <a:r>
              <a:rPr lang="en-US" sz="2400" b="0" dirty="0"/>
              <a:t>They do not have to all be of the same height.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A8ABB3-8A8E-455A-96CF-23280FC0488C}"/>
              </a:ext>
            </a:extLst>
          </p:cNvPr>
          <p:cNvSpPr txBox="1"/>
          <p:nvPr/>
        </p:nvSpPr>
        <p:spPr>
          <a:xfrm>
            <a:off x="487812" y="2083634"/>
            <a:ext cx="42155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Body mass given in last lecture</a:t>
            </a:r>
          </a:p>
          <a:p>
            <a:r>
              <a:rPr lang="en-US" sz="2000" dirty="0"/>
              <a:t> shows 2 modes:</a:t>
            </a:r>
          </a:p>
          <a:p>
            <a:pPr algn="ctr"/>
            <a:r>
              <a:rPr lang="en-US" sz="2000" dirty="0"/>
              <a:t>{1.75, 2.9}</a:t>
            </a:r>
          </a:p>
          <a:p>
            <a:r>
              <a:rPr lang="en-US" sz="2000" dirty="0"/>
              <a:t>but 1.75 is clearly much stronger.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630603-185D-4865-803B-BE9CE4E3D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59" r="31509"/>
          <a:stretch/>
        </p:blipFill>
        <p:spPr>
          <a:xfrm>
            <a:off x="4703351" y="1526951"/>
            <a:ext cx="3952836" cy="333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30FABB-F73D-48A1-8051-952379D9A7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82" t="9124" r="6679" b="4187"/>
          <a:stretch/>
        </p:blipFill>
        <p:spPr>
          <a:xfrm>
            <a:off x="3934690" y="1454727"/>
            <a:ext cx="4807528" cy="310341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82C1F92-AA10-4CFA-AD06-C06144D5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Mode for grouped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0B74-DD4E-4F9C-BA2E-5ABD8AAAE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20" y="962083"/>
            <a:ext cx="7520940" cy="2750935"/>
          </a:xfrm>
        </p:spPr>
        <p:txBody>
          <a:bodyPr>
            <a:normAutofit/>
          </a:bodyPr>
          <a:lstStyle/>
          <a:p>
            <a:r>
              <a:rPr lang="en-US" dirty="0"/>
              <a:t>Outputs the midpoint(s) of the category(s) that have the maximum value:</a:t>
            </a:r>
          </a:p>
          <a:p>
            <a:r>
              <a:rPr lang="en-US" b="0" dirty="0" err="1"/>
              <a:t>ModeC</a:t>
            </a:r>
            <a:r>
              <a:rPr lang="en-US" b="0" dirty="0"/>
              <a:t> = function(</a:t>
            </a:r>
            <a:r>
              <a:rPr lang="en-US" b="0" dirty="0" err="1"/>
              <a:t>x,numBreaks</a:t>
            </a:r>
            <a:r>
              <a:rPr lang="en-US" b="0" dirty="0"/>
              <a:t>){</a:t>
            </a:r>
          </a:p>
          <a:p>
            <a:r>
              <a:rPr lang="en-US" b="0" dirty="0"/>
              <a:t>	h = hist(x, breaks=</a:t>
            </a:r>
            <a:r>
              <a:rPr lang="en-US" b="0" dirty="0" err="1"/>
              <a:t>numBreaks</a:t>
            </a:r>
            <a:r>
              <a:rPr lang="en-US" b="0" dirty="0"/>
              <a:t>)</a:t>
            </a:r>
          </a:p>
          <a:p>
            <a:r>
              <a:rPr lang="en-US" b="0" dirty="0"/>
              <a:t>	</a:t>
            </a:r>
            <a:r>
              <a:rPr lang="en-US" b="0" dirty="0" err="1"/>
              <a:t>h$mids</a:t>
            </a:r>
            <a:r>
              <a:rPr lang="en-US" b="0" dirty="0"/>
              <a:t>[</a:t>
            </a:r>
            <a:r>
              <a:rPr lang="en-US" b="0" dirty="0" err="1"/>
              <a:t>h$counts</a:t>
            </a:r>
            <a:r>
              <a:rPr lang="en-US" b="0" dirty="0"/>
              <a:t> == max(</a:t>
            </a:r>
            <a:r>
              <a:rPr lang="en-US" b="0" dirty="0" err="1"/>
              <a:t>h$counts</a:t>
            </a:r>
            <a:r>
              <a:rPr lang="en-US" b="0" dirty="0"/>
              <a:t>)]</a:t>
            </a:r>
          </a:p>
          <a:p>
            <a:r>
              <a:rPr lang="en-US" b="0" dirty="0"/>
              <a:t>} </a:t>
            </a:r>
          </a:p>
          <a:p>
            <a:r>
              <a:rPr lang="en-US" b="0" dirty="0" err="1"/>
              <a:t>ModeC</a:t>
            </a:r>
            <a:r>
              <a:rPr lang="en-US" b="0" dirty="0"/>
              <a:t>(SnakeRotationRates,5)</a:t>
            </a:r>
          </a:p>
          <a:p>
            <a:r>
              <a:rPr lang="en-US" b="0" dirty="0"/>
              <a:t>[1] 1.3</a:t>
            </a:r>
          </a:p>
        </p:txBody>
      </p:sp>
    </p:spTree>
    <p:extLst>
      <p:ext uri="{BB962C8B-B14F-4D97-AF65-F5344CB8AC3E}">
        <p14:creationId xmlns:p14="http://schemas.microsoft.com/office/powerpoint/2010/main" val="21308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DBE3-1B01-44B6-840E-80C4B0C4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/>
          <a:lstStyle/>
          <a:p>
            <a:r>
              <a:rPr lang="en-US" dirty="0"/>
              <a:t>Summary of r, measures of central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76E15-006F-49B2-9706-0E977396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one variable "raw" data set: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140295-9A4F-45DF-AE8E-C82157FE6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938482"/>
              </p:ext>
            </p:extLst>
          </p:nvPr>
        </p:nvGraphicFramePr>
        <p:xfrm>
          <a:off x="1524000" y="1397000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4911201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48069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578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Mean or 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mean(raw)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568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median(raw)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86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 for discrete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 "Mode" function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870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Mode for grouped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See "</a:t>
                      </a:r>
                      <a:r>
                        <a:rPr lang="en-US" dirty="0" err="1"/>
                        <a:t>ModeC</a:t>
                      </a:r>
                      <a:r>
                        <a:rPr lang="en-US" dirty="0"/>
                        <a:t>" function,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has 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input: </a:t>
                      </a:r>
                      <a:r>
                        <a:rPr lang="en-US" dirty="0" err="1"/>
                        <a:t>numBreaks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95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252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3999" cy="548640"/>
          </a:xfrm>
        </p:spPr>
        <p:txBody>
          <a:bodyPr/>
          <a:lstStyle/>
          <a:p>
            <a:r>
              <a:rPr lang="en-US" sz="2400" dirty="0"/>
              <a:t>Mean: sum of all data points divided by their number: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435" y="1052540"/>
            <a:ext cx="5043202" cy="1081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090043"/>
              </p:ext>
            </p:extLst>
          </p:nvPr>
        </p:nvGraphicFramePr>
        <p:xfrm>
          <a:off x="1100181" y="2256551"/>
          <a:ext cx="1498888" cy="1277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0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val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freq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9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3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2960" y="1813963"/>
            <a:ext cx="7627537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Glypha"/>
              </a:rPr>
              <a:t>When data is given as frequency table, we multiply each value by  its frequency:</a:t>
            </a:r>
            <a:endParaRPr lang="en-US" alt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262738"/>
              </p:ext>
            </p:extLst>
          </p:nvPr>
        </p:nvGraphicFramePr>
        <p:xfrm>
          <a:off x="3434564" y="2304384"/>
          <a:ext cx="3552771" cy="852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1625600" imgH="393700" progId="Equation.DSMT4">
                  <p:embed/>
                </p:oleObj>
              </mc:Choice>
              <mc:Fallback>
                <p:oleObj name="Equation" r:id="rId4" imgW="1625600" imgH="3937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4564" y="2304384"/>
                        <a:ext cx="3552771" cy="852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11758" y="3733866"/>
            <a:ext cx="6805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We say that the values are “weighted” by their frequencies</a:t>
            </a:r>
          </a:p>
        </p:txBody>
      </p:sp>
    </p:spTree>
    <p:extLst>
      <p:ext uri="{BB962C8B-B14F-4D97-AF65-F5344CB8AC3E}">
        <p14:creationId xmlns:p14="http://schemas.microsoft.com/office/powerpoint/2010/main" val="427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985" y="242946"/>
            <a:ext cx="8624029" cy="994172"/>
          </a:xfrm>
        </p:spPr>
        <p:txBody>
          <a:bodyPr>
            <a:normAutofit/>
          </a:bodyPr>
          <a:lstStyle/>
          <a:p>
            <a:r>
              <a:rPr lang="en-US" dirty="0"/>
              <a:t>3.2.11 #of fire deaths in Ontario (Canada)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97" y="1250153"/>
            <a:ext cx="7886700" cy="3712447"/>
          </a:xfrm>
        </p:spPr>
        <p:txBody>
          <a:bodyPr>
            <a:normAutofit/>
          </a:bodyPr>
          <a:lstStyle/>
          <a:p>
            <a:pPr marL="0" indent="0" algn="ctr"/>
            <a:r>
              <a:rPr lang="en-US" dirty="0"/>
              <a:t>6, 13, 5, 7, 7, 3, 7, 2, 5, 6, 9, 8  (= 			     sorted)</a:t>
            </a:r>
          </a:p>
          <a:p>
            <a:pPr marL="0" indent="0" algn="ctr"/>
            <a:endParaRPr lang="en-US" dirty="0"/>
          </a:p>
          <a:p>
            <a:pPr marL="0" indent="0"/>
            <a:r>
              <a:rPr lang="en-US" dirty="0"/>
              <a:t>mean and median are both 6.5</a:t>
            </a:r>
          </a:p>
          <a:p>
            <a:pPr marL="0" indent="0"/>
            <a:r>
              <a:rPr lang="en-US" dirty="0"/>
              <a:t>mode is 7</a:t>
            </a:r>
          </a:p>
          <a:p>
            <a:pPr marL="0" indent="0"/>
            <a:r>
              <a:rPr lang="en-US" dirty="0"/>
              <a:t>From histogram:</a:t>
            </a:r>
          </a:p>
          <a:p>
            <a:r>
              <a:rPr lang="en-US" dirty="0"/>
              <a:t>Roughly symmetrical</a:t>
            </a:r>
          </a:p>
          <a:p>
            <a:pPr marL="0" indent="0"/>
            <a:r>
              <a:rPr lang="en-US" dirty="0"/>
              <a:t>(also median is same as mean)</a:t>
            </a:r>
          </a:p>
          <a:p>
            <a:r>
              <a:rPr lang="en-US" dirty="0"/>
              <a:t>One outlier on right</a:t>
            </a:r>
          </a:p>
          <a:p>
            <a:pPr marL="0" indent="0"/>
            <a:r>
              <a:rPr lang="en-US" dirty="0"/>
              <a:t>(perhaps a night club panic)</a:t>
            </a:r>
          </a:p>
          <a:p>
            <a:endParaRPr lang="en-US" dirty="0"/>
          </a:p>
          <a:p>
            <a:pPr marL="0" indent="0"/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213510"/>
              </p:ext>
            </p:extLst>
          </p:nvPr>
        </p:nvGraphicFramePr>
        <p:xfrm>
          <a:off x="4231440" y="1922685"/>
          <a:ext cx="4427720" cy="2367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CA33ACB-FDFC-45E9-975F-473B5EA56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672461"/>
              </p:ext>
            </p:extLst>
          </p:nvPr>
        </p:nvGraphicFramePr>
        <p:xfrm>
          <a:off x="4564504" y="1245529"/>
          <a:ext cx="1880796" cy="471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466">
                  <a:extLst>
                    <a:ext uri="{9D8B030D-6E8A-4147-A177-3AD203B41FA5}">
                      <a16:colId xmlns:a16="http://schemas.microsoft.com/office/drawing/2014/main" val="2593341985"/>
                    </a:ext>
                  </a:extLst>
                </a:gridCol>
                <a:gridCol w="313466">
                  <a:extLst>
                    <a:ext uri="{9D8B030D-6E8A-4147-A177-3AD203B41FA5}">
                      <a16:colId xmlns:a16="http://schemas.microsoft.com/office/drawing/2014/main" val="2940578167"/>
                    </a:ext>
                  </a:extLst>
                </a:gridCol>
                <a:gridCol w="313466">
                  <a:extLst>
                    <a:ext uri="{9D8B030D-6E8A-4147-A177-3AD203B41FA5}">
                      <a16:colId xmlns:a16="http://schemas.microsoft.com/office/drawing/2014/main" val="600804470"/>
                    </a:ext>
                  </a:extLst>
                </a:gridCol>
                <a:gridCol w="313466">
                  <a:extLst>
                    <a:ext uri="{9D8B030D-6E8A-4147-A177-3AD203B41FA5}">
                      <a16:colId xmlns:a16="http://schemas.microsoft.com/office/drawing/2014/main" val="701230577"/>
                    </a:ext>
                  </a:extLst>
                </a:gridCol>
                <a:gridCol w="313466">
                  <a:extLst>
                    <a:ext uri="{9D8B030D-6E8A-4147-A177-3AD203B41FA5}">
                      <a16:colId xmlns:a16="http://schemas.microsoft.com/office/drawing/2014/main" val="2617653804"/>
                    </a:ext>
                  </a:extLst>
                </a:gridCol>
                <a:gridCol w="313466">
                  <a:extLst>
                    <a:ext uri="{9D8B030D-6E8A-4147-A177-3AD203B41FA5}">
                      <a16:colId xmlns:a16="http://schemas.microsoft.com/office/drawing/2014/main" val="334015486"/>
                    </a:ext>
                  </a:extLst>
                </a:gridCol>
              </a:tblGrid>
              <a:tr h="235744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2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3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5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5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6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515151589"/>
                  </a:ext>
                </a:extLst>
              </a:tr>
              <a:tr h="235744"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7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8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>
                          <a:effectLst/>
                        </a:rPr>
                        <a:t>9</a:t>
                      </a:r>
                      <a:endParaRPr lang="en-US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500" u="none" strike="noStrike" dirty="0">
                          <a:effectLst/>
                        </a:rPr>
                        <a:t>13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2906351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208225"/>
              </p:ext>
            </p:extLst>
          </p:nvPr>
        </p:nvGraphicFramePr>
        <p:xfrm>
          <a:off x="166255" y="367654"/>
          <a:ext cx="8672945" cy="5686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422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760"/>
            <a:ext cx="9144000" cy="548640"/>
          </a:xfrm>
        </p:spPr>
        <p:txBody>
          <a:bodyPr>
            <a:noAutofit/>
          </a:bodyPr>
          <a:lstStyle/>
          <a:p>
            <a:r>
              <a:rPr lang="en-US" sz="2000" dirty="0"/>
              <a:t>3.2.11 ages for members of a young adults’ orchestra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1800" b="0" dirty="0"/>
              <a:t>Find the sample mean of the given ages.</a:t>
            </a:r>
          </a:p>
          <a:p>
            <a:pPr marL="0" indent="0"/>
            <a:r>
              <a:rPr lang="en-US" sz="1800" b="0" dirty="0"/>
              <a:t>	17.9</a:t>
            </a:r>
          </a:p>
          <a:p>
            <a:pPr marL="0" indent="0"/>
            <a:r>
              <a:rPr lang="en-US" sz="1800" b="0" dirty="0"/>
              <a:t>Is there anything else noteworthy?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Mode and median are 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0" dirty="0"/>
              <a:t>Roughly symmetrical</a:t>
            </a:r>
          </a:p>
          <a:p>
            <a:pPr marL="0" indent="0"/>
            <a:r>
              <a:rPr lang="en-US" sz="1800" b="0" dirty="0"/>
              <a:t>   (slightly skewed to left; mean &lt; median)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401974"/>
              </p:ext>
            </p:extLst>
          </p:nvPr>
        </p:nvGraphicFramePr>
        <p:xfrm>
          <a:off x="5999018" y="1100628"/>
          <a:ext cx="1842883" cy="25075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578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Age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Frequency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568" y="108942"/>
            <a:ext cx="7886700" cy="994172"/>
          </a:xfrm>
        </p:spPr>
        <p:txBody>
          <a:bodyPr/>
          <a:lstStyle/>
          <a:p>
            <a:r>
              <a:rPr lang="en-US" dirty="0"/>
              <a:t>3.3.4 car speed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24411"/>
            <a:ext cx="8230537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The speeds of 40 cars as measured by a radar device on a city street:</a:t>
            </a:r>
          </a:p>
          <a:p>
            <a:pPr marL="0" indent="0"/>
            <a:r>
              <a:rPr lang="en-US" sz="1800" b="0" dirty="0"/>
              <a:t>22, 26, 31, 38, 27, 29, 33, 40, 36, 27, 25, 42, 28, 19, 28, 26, 33, 26, 37, 22,</a:t>
            </a:r>
          </a:p>
          <a:p>
            <a:pPr marL="0" indent="0"/>
            <a:r>
              <a:rPr lang="en-US" sz="1800" b="0" dirty="0"/>
              <a:t>31, 30, 44, 29, 25, 17, 46, 28, 31, 29, 40, 38, 26, 43, 45, 21, 29, 36, 33, 30</a:t>
            </a:r>
          </a:p>
          <a:p>
            <a:pPr marL="0" indent="0"/>
            <a:r>
              <a:rPr lang="en-US" sz="1800" b="0" dirty="0"/>
              <a:t>Display data as table and graph, and find measures of central location.</a:t>
            </a:r>
          </a:p>
        </p:txBody>
      </p:sp>
    </p:spTree>
    <p:extLst>
      <p:ext uri="{BB962C8B-B14F-4D97-AF65-F5344CB8AC3E}">
        <p14:creationId xmlns:p14="http://schemas.microsoft.com/office/powerpoint/2010/main" val="6444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A338-8DB2-4663-9BB8-0670FAC5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Measures of central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5BD74-5268-4CD8-88C8-64E901841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section we study 3 measures of central location:</a:t>
            </a:r>
          </a:p>
          <a:p>
            <a:pPr>
              <a:buFont typeface="+mj-lt"/>
              <a:buAutoNum type="arabicPeriod"/>
            </a:pPr>
            <a:r>
              <a:rPr lang="en-US" dirty="0"/>
              <a:t>Mean (or average)</a:t>
            </a:r>
          </a:p>
          <a:p>
            <a:pPr>
              <a:buFont typeface="+mj-lt"/>
              <a:buAutoNum type="arabicPeriod"/>
            </a:pPr>
            <a:r>
              <a:rPr lang="en-US" dirty="0"/>
              <a:t>Median (half-way point)</a:t>
            </a:r>
          </a:p>
          <a:p>
            <a:pPr>
              <a:buFont typeface="+mj-lt"/>
              <a:buAutoNum type="arabicPeriod"/>
            </a:pPr>
            <a:r>
              <a:rPr lang="en-US" dirty="0"/>
              <a:t>Mode (observation(s) that occur(s) most frequently)</a:t>
            </a:r>
          </a:p>
          <a:p>
            <a:pPr marL="0" indent="0"/>
            <a:r>
              <a:rPr lang="en-US" dirty="0"/>
              <a:t>Along the way, we will take advantage of opportunities to make use of the table and graphical tools we developed on day  2.</a:t>
            </a:r>
          </a:p>
          <a:p>
            <a:pPr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970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8296"/>
            <a:ext cx="7886700" cy="994172"/>
          </a:xfrm>
        </p:spPr>
        <p:txBody>
          <a:bodyPr/>
          <a:lstStyle/>
          <a:p>
            <a:r>
              <a:rPr lang="en-US" dirty="0"/>
              <a:t>3.3.4 car speed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31" y="1007539"/>
            <a:ext cx="8230537" cy="3263504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The speeds of 40 cars on a city street sorted:</a:t>
            </a:r>
          </a:p>
          <a:p>
            <a:pPr marL="0" indent="0"/>
            <a:endParaRPr lang="en-US" sz="1800" dirty="0"/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The 2 data values that straddle middle are 29 and 30 so median = 29.5</a:t>
            </a:r>
          </a:p>
          <a:p>
            <a:pPr marL="0" indent="0"/>
            <a:r>
              <a:rPr lang="en-US" sz="1800" dirty="0"/>
              <a:t>Range (max-min+1)=46-17+1=30 &gt;15, so we create a grouped table and a histogram rather than frequency table.</a:t>
            </a:r>
          </a:p>
          <a:p>
            <a:pPr marL="0" indent="0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AC915E-9C41-483A-AC5C-055813929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031705"/>
              </p:ext>
            </p:extLst>
          </p:nvPr>
        </p:nvGraphicFramePr>
        <p:xfrm>
          <a:off x="602884" y="1382927"/>
          <a:ext cx="5603960" cy="6187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198">
                  <a:extLst>
                    <a:ext uri="{9D8B030D-6E8A-4147-A177-3AD203B41FA5}">
                      <a16:colId xmlns:a16="http://schemas.microsoft.com/office/drawing/2014/main" val="2079369742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687304196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389537657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255041998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863689531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910816278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704894124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166064579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4166466914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103219590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919078590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462882389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3306660228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587242668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4053963679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1957049078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564573381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325511026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2128651074"/>
                    </a:ext>
                  </a:extLst>
                </a:gridCol>
                <a:gridCol w="280198">
                  <a:extLst>
                    <a:ext uri="{9D8B030D-6E8A-4147-A177-3AD203B41FA5}">
                      <a16:colId xmlns:a16="http://schemas.microsoft.com/office/drawing/2014/main" val="1208968613"/>
                    </a:ext>
                  </a:extLst>
                </a:gridCol>
              </a:tblGrid>
              <a:tr h="30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3287008728"/>
                  </a:ext>
                </a:extLst>
              </a:tr>
              <a:tr h="309392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44" marR="7144" marT="7144" marB="0" anchor="b"/>
                </a:tc>
                <a:extLst>
                  <a:ext uri="{0D108BD9-81ED-4DB2-BD59-A6C34878D82A}">
                    <a16:rowId xmlns:a16="http://schemas.microsoft.com/office/drawing/2014/main" val="1900778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34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8992503"/>
              </p:ext>
            </p:extLst>
          </p:nvPr>
        </p:nvGraphicFramePr>
        <p:xfrm>
          <a:off x="96983" y="-15616"/>
          <a:ext cx="8589817" cy="3714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37309" y="3699163"/>
            <a:ext cx="84097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is skewed to the right (longer tail; also, mean = 31 &gt; 29.5 = median)</a:t>
            </a:r>
          </a:p>
          <a:p>
            <a:r>
              <a:rPr lang="en-US" dirty="0"/>
              <a:t>We surmise that speed limit is 25 mph. </a:t>
            </a:r>
          </a:p>
          <a:p>
            <a:r>
              <a:rPr lang="en-US" dirty="0"/>
              <a:t>Many people think they can go 5-10 mph over limit and not get a ticket.</a:t>
            </a:r>
          </a:p>
          <a:p>
            <a:r>
              <a:rPr lang="en-US" dirty="0"/>
              <a:t>  Others are risking a ticket but are in a rush or just arrogant</a:t>
            </a:r>
          </a:p>
        </p:txBody>
      </p:sp>
    </p:spTree>
    <p:extLst>
      <p:ext uri="{BB962C8B-B14F-4D97-AF65-F5344CB8AC3E}">
        <p14:creationId xmlns:p14="http://schemas.microsoft.com/office/powerpoint/2010/main" val="52351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440" y="12124"/>
            <a:ext cx="7886700" cy="994172"/>
          </a:xfrm>
        </p:spPr>
        <p:txBody>
          <a:bodyPr/>
          <a:lstStyle/>
          <a:p>
            <a:r>
              <a:rPr lang="en-US" dirty="0"/>
              <a:t>Women and the workforce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0301"/>
            <a:ext cx="8741140" cy="31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4440" y="3716913"/>
            <a:ext cx="6795450" cy="10618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Is it possible to find sample (a) mean? (b) median?</a:t>
            </a:r>
          </a:p>
          <a:p>
            <a:pPr lvl="1"/>
            <a:r>
              <a:rPr lang="en-US" sz="2100" dirty="0"/>
              <a:t>“mean” is 32.5%?</a:t>
            </a:r>
          </a:p>
          <a:p>
            <a:pPr lvl="1"/>
            <a:r>
              <a:rPr lang="en-US" sz="2100" dirty="0"/>
              <a:t>“median” is 24.3%?</a:t>
            </a:r>
          </a:p>
        </p:txBody>
      </p:sp>
    </p:spTree>
    <p:extLst>
      <p:ext uri="{BB962C8B-B14F-4D97-AF65-F5344CB8AC3E}">
        <p14:creationId xmlns:p14="http://schemas.microsoft.com/office/powerpoint/2010/main" val="39551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91440"/>
            <a:ext cx="7520940" cy="548640"/>
          </a:xfrm>
        </p:spPr>
        <p:txBody>
          <a:bodyPr/>
          <a:lstStyle/>
          <a:p>
            <a:r>
              <a:rPr lang="en-US" dirty="0"/>
              <a:t>answer is no.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795828"/>
            <a:ext cx="8368145" cy="3928572"/>
          </a:xfrm>
        </p:spPr>
        <p:txBody>
          <a:bodyPr>
            <a:noAutofit/>
          </a:bodyPr>
          <a:lstStyle/>
          <a:p>
            <a:pPr marL="0" indent="0"/>
            <a:r>
              <a:rPr lang="en-US" sz="1800" dirty="0"/>
              <a:t>Actual mean is 44.4%. </a:t>
            </a:r>
          </a:p>
          <a:p>
            <a:pPr marL="0" indent="0"/>
            <a:r>
              <a:rPr lang="en-US" sz="1800" dirty="0"/>
              <a:t>What is lacking in data presentation?</a:t>
            </a:r>
          </a:p>
          <a:p>
            <a:pPr marL="342900" lvl="1" indent="0">
              <a:buNone/>
            </a:pPr>
            <a:r>
              <a:rPr lang="en-US" sz="1800" dirty="0"/>
              <a:t>Basically weights, i.e., portion of workforce employed in a particular category</a:t>
            </a:r>
          </a:p>
          <a:p>
            <a:pPr marL="0" indent="0"/>
            <a:r>
              <a:rPr lang="en-US" sz="1800" dirty="0"/>
              <a:t>Let’s create a simple example to further illustrate issue</a:t>
            </a:r>
          </a:p>
          <a:p>
            <a:pPr marL="342900" lvl="1" indent="0">
              <a:buNone/>
            </a:pPr>
            <a:r>
              <a:rPr lang="en-US" sz="1800" dirty="0"/>
              <a:t>Suppose average age of men in class is 24.2 and that of women is 21.6</a:t>
            </a:r>
          </a:p>
          <a:p>
            <a:pPr marL="342900" lvl="1" indent="0">
              <a:buNone/>
            </a:pPr>
            <a:r>
              <a:rPr lang="en-US" sz="1800" dirty="0"/>
              <a:t>Is the average age of a student then (24.2+21.6)/2 = 22.9?</a:t>
            </a:r>
          </a:p>
          <a:p>
            <a:pPr marL="55563" indent="0"/>
            <a:r>
              <a:rPr lang="en-US" b="0" dirty="0"/>
              <a:t>Unless, there are equal numbers of women and men, this will not be the case.</a:t>
            </a:r>
          </a:p>
          <a:p>
            <a:pPr marL="0" indent="0"/>
            <a:r>
              <a:rPr lang="en-US" sz="1800" dirty="0"/>
              <a:t>Even if the weights are given, does median have a significance here?</a:t>
            </a:r>
          </a:p>
          <a:p>
            <a:pPr marL="0" indent="0"/>
            <a:r>
              <a:rPr lang="en-US" sz="1800" dirty="0"/>
              <a:t>Moral of story :</a:t>
            </a:r>
          </a:p>
          <a:p>
            <a:pPr marL="342900" lvl="1" indent="0">
              <a:buNone/>
            </a:pPr>
            <a:r>
              <a:rPr lang="en-US" sz="1800" dirty="0"/>
              <a:t>easy to create bad statistics if you are not careful</a:t>
            </a:r>
          </a:p>
        </p:txBody>
      </p:sp>
    </p:spTree>
    <p:extLst>
      <p:ext uri="{BB962C8B-B14F-4D97-AF65-F5344CB8AC3E}">
        <p14:creationId xmlns:p14="http://schemas.microsoft.com/office/powerpoint/2010/main" val="37660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49" y="109106"/>
            <a:ext cx="8349095" cy="994172"/>
          </a:xfrm>
        </p:spPr>
        <p:txBody>
          <a:bodyPr/>
          <a:lstStyle/>
          <a:p>
            <a:r>
              <a:rPr lang="en-US" dirty="0"/>
              <a:t>3.4.7 joggers use of neighborhood track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103278"/>
            <a:ext cx="8478981" cy="3727730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Joggers use a quarter-mile track around an athletic field. In a sample of 17 joggers, 1 did 2 loops, 4 did 4 loops, 5 did 6 loops, 6 did 8 loops, and 1 did 12 loops.</a:t>
            </a:r>
          </a:p>
          <a:p>
            <a:pPr marL="385763" indent="-385763">
              <a:buFont typeface="+mj-lt"/>
              <a:buAutoNum type="alphaLcParenR"/>
            </a:pPr>
            <a:r>
              <a:rPr lang="en-US" b="0" dirty="0"/>
              <a:t>What is mode of the number of loops run by these joggers?</a:t>
            </a:r>
          </a:p>
          <a:p>
            <a:pPr marL="385763" indent="-385763">
              <a:buFont typeface="+mj-lt"/>
              <a:buAutoNum type="alphaLcParenR"/>
            </a:pPr>
            <a:r>
              <a:rPr lang="en-US" b="0" dirty="0"/>
              <a:t>What is mean and median?</a:t>
            </a:r>
          </a:p>
          <a:p>
            <a:pPr marL="385763" indent="-385763">
              <a:buFont typeface="+mj-lt"/>
              <a:buAutoNum type="alphaLcParenR"/>
            </a:pPr>
            <a:r>
              <a:rPr lang="en-US" b="0" dirty="0"/>
              <a:t>Is the distribution symmetric or skewed?</a:t>
            </a:r>
          </a:p>
          <a:p>
            <a:pPr marL="385763" indent="-385763">
              <a:buFont typeface="+mj-lt"/>
              <a:buAutoNum type="alphaLcParenR"/>
            </a:pPr>
            <a:r>
              <a:rPr lang="en-US" b="0" dirty="0"/>
              <a:t>Are there any outliers?</a:t>
            </a:r>
          </a:p>
          <a:p>
            <a:pPr marL="0" indent="0"/>
            <a:r>
              <a:rPr lang="en-US" b="0" dirty="0"/>
              <a:t>Observation: if we remove the outlier (12), then data is skewed to left.</a:t>
            </a:r>
          </a:p>
        </p:txBody>
      </p:sp>
    </p:spTree>
    <p:extLst>
      <p:ext uri="{BB962C8B-B14F-4D97-AF65-F5344CB8AC3E}">
        <p14:creationId xmlns:p14="http://schemas.microsoft.com/office/powerpoint/2010/main" val="41694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3.4.8 Mind-warping challenge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618" y="1100628"/>
            <a:ext cx="8215746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1800" dirty="0"/>
              <a:t>Suppose the mean, median, and mode of the first 99 values of a data set of 198 values are all equal to 120.</a:t>
            </a:r>
          </a:p>
          <a:p>
            <a:pPr marL="0" indent="0"/>
            <a:r>
              <a:rPr lang="en-US" sz="1800" dirty="0"/>
              <a:t>If mean, median, and mode of the final 99 values are all equal to 100, what can you say about mean, median and mode of entire data set?</a:t>
            </a:r>
          </a:p>
          <a:p>
            <a:pPr lvl="1"/>
            <a:r>
              <a:rPr lang="en-US" sz="1800" dirty="0"/>
              <a:t>Mean is 110. Can you prove this?</a:t>
            </a:r>
          </a:p>
          <a:p>
            <a:pPr lvl="1"/>
            <a:r>
              <a:rPr lang="en-US" sz="1800" dirty="0"/>
              <a:t>Median will be in interval [100, 120]. Can you prove this?</a:t>
            </a:r>
          </a:p>
          <a:p>
            <a:pPr lvl="1"/>
            <a:r>
              <a:rPr lang="en-US" sz="1800" dirty="0"/>
              <a:t>Mode could be anything, although it is likely to be either 100 or 120.</a:t>
            </a:r>
          </a:p>
        </p:txBody>
      </p:sp>
    </p:spTree>
    <p:extLst>
      <p:ext uri="{BB962C8B-B14F-4D97-AF65-F5344CB8AC3E}">
        <p14:creationId xmlns:p14="http://schemas.microsoft.com/office/powerpoint/2010/main" val="38582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Gliding snakes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Why’d it have to be snakes?</a:t>
            </a:r>
          </a:p>
        </p:txBody>
      </p:sp>
      <p:pic>
        <p:nvPicPr>
          <p:cNvPr id="5" name="Picture Placeholder 4" descr="snake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5" r="21257"/>
          <a:stretch/>
        </p:blipFill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09802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Gliding snakes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5" y="1100628"/>
            <a:ext cx="7944787" cy="3579849"/>
          </a:xfrm>
        </p:spPr>
        <p:txBody>
          <a:bodyPr>
            <a:normAutofit/>
          </a:bodyPr>
          <a:lstStyle/>
          <a:p>
            <a:r>
              <a:rPr lang="en-US" dirty="0"/>
              <a:t>When a paradise tree snake flings itself from a treetop, it flattens its body and undulates rapidly in order to glide through the air.</a:t>
            </a:r>
          </a:p>
          <a:p>
            <a:pPr algn="ctr"/>
            <a:r>
              <a:rPr lang="en-US" b="0" dirty="0">
                <a:hlinkClick r:id="rId2"/>
              </a:rPr>
              <a:t>Flying Snake Video</a:t>
            </a:r>
            <a:endParaRPr lang="en-US" dirty="0"/>
          </a:p>
          <a:p>
            <a:r>
              <a:rPr lang="en-US" b="0" dirty="0"/>
              <a:t>Scientists measured the rate of rotation of eight snakes leaping from a 10 meter height. The rates of rotation were measured in cycles per second:</a:t>
            </a:r>
          </a:p>
          <a:p>
            <a:pPr algn="ctr"/>
            <a:r>
              <a:rPr lang="en-US" sz="2400" b="0" dirty="0"/>
              <a:t>0.9, 1.4, 1.2, 1.2, 1.3, 2.0, 1.4, 1.6</a:t>
            </a:r>
            <a:endParaRPr lang="en-US" sz="1800" b="0" dirty="0"/>
          </a:p>
          <a:p>
            <a:r>
              <a:rPr lang="en-US" sz="1800" b="0" dirty="0"/>
              <a:t>Save this to a variable in R Studio:</a:t>
            </a:r>
          </a:p>
          <a:p>
            <a:pPr algn="ctr"/>
            <a:r>
              <a:rPr lang="en-US" sz="1800" b="0" dirty="0" err="1"/>
              <a:t>SnakeRotationRates</a:t>
            </a:r>
            <a:r>
              <a:rPr lang="en-US" sz="1800" b="0" dirty="0"/>
              <a:t> &lt;- c(0.9, 1.4, 1.2, 1.2, 1.3, 2.0, 1.4, 1.6)</a:t>
            </a:r>
          </a:p>
        </p:txBody>
      </p:sp>
    </p:spTree>
    <p:extLst>
      <p:ext uri="{BB962C8B-B14F-4D97-AF65-F5344CB8AC3E}">
        <p14:creationId xmlns:p14="http://schemas.microsoft.com/office/powerpoint/2010/main" val="2303312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Generating a histogram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Generating a histogram for our data is as simple as:</a:t>
            </a:r>
          </a:p>
          <a:p>
            <a:pPr algn="ctr"/>
            <a:r>
              <a:rPr lang="en-US" sz="1800" b="0" dirty="0"/>
              <a:t>hist(</a:t>
            </a:r>
            <a:r>
              <a:rPr lang="en-US" sz="1800" b="0" dirty="0" err="1"/>
              <a:t>SnakeRotationRates</a:t>
            </a:r>
            <a:r>
              <a:rPr lang="en-US" sz="1800" b="0" dirty="0"/>
              <a:t>)</a:t>
            </a:r>
          </a:p>
          <a:p>
            <a:r>
              <a:rPr lang="en-US" sz="1800" b="0" dirty="0"/>
              <a:t>There are further customizations:</a:t>
            </a:r>
          </a:p>
          <a:p>
            <a:pPr marL="1371600"/>
            <a:r>
              <a:rPr lang="en-US" sz="1800" b="0" dirty="0"/>
              <a:t>hist(</a:t>
            </a:r>
            <a:r>
              <a:rPr lang="en-US" sz="1800" b="0" dirty="0" err="1"/>
              <a:t>SnakeRotationRates</a:t>
            </a:r>
            <a:r>
              <a:rPr lang="en-US" sz="1800" b="0" dirty="0"/>
              <a:t>, </a:t>
            </a:r>
          </a:p>
          <a:p>
            <a:pPr marL="1371600"/>
            <a:r>
              <a:rPr lang="en-US" sz="1800" b="0" dirty="0"/>
              <a:t>	breaks=5,</a:t>
            </a:r>
          </a:p>
          <a:p>
            <a:pPr marL="1371600"/>
            <a:r>
              <a:rPr lang="en-US" sz="1800" b="0" dirty="0"/>
              <a:t>	col="</a:t>
            </a:r>
            <a:r>
              <a:rPr lang="en-US" sz="1800" b="0" dirty="0" err="1"/>
              <a:t>lightblue</a:t>
            </a:r>
            <a:r>
              <a:rPr lang="en-US" sz="1800" b="0" dirty="0"/>
              <a:t>",</a:t>
            </a:r>
          </a:p>
          <a:p>
            <a:pPr marL="1371600"/>
            <a:r>
              <a:rPr lang="en-US" sz="1800" b="0" dirty="0"/>
              <a:t>	</a:t>
            </a:r>
            <a:r>
              <a:rPr lang="en-US" sz="1800" b="0" dirty="0" err="1"/>
              <a:t>xlab</a:t>
            </a:r>
            <a:r>
              <a:rPr lang="en-US" sz="1800" b="0" dirty="0"/>
              <a:t>="cycles per second",</a:t>
            </a:r>
          </a:p>
          <a:p>
            <a:pPr marL="1371600"/>
            <a:r>
              <a:rPr lang="en-US" sz="1800" b="0" dirty="0"/>
              <a:t>	main="Snake Rotation Rates"</a:t>
            </a:r>
          </a:p>
          <a:p>
            <a:pPr marL="1371600"/>
            <a:r>
              <a:rPr lang="en-US" sz="1800" b="0" dirty="0"/>
              <a:t>)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7052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Should look something like this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44D9F4-145B-40D7-8A49-06B1F01507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2185" y="1044945"/>
            <a:ext cx="6297612" cy="357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3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86" y="91440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mean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09666" y="640080"/>
                <a:ext cx="8259580" cy="4040397"/>
              </a:xfrm>
              <a:ln>
                <a:solidFill>
                  <a:srgbClr val="31B6FD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sz="1800" dirty="0"/>
                  <a:t>The “mean” is more commonly known as the average.</a:t>
                </a:r>
              </a:p>
              <a:p>
                <a:r>
                  <a:rPr lang="en-US" sz="1800" dirty="0"/>
                  <a:t>	</a:t>
                </a:r>
                <a:r>
                  <a:rPr lang="en-US" sz="1800" b="0" dirty="0"/>
                  <a:t>If the variable in question is X, then the mean is called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1800" b="0" dirty="0"/>
                  <a:t>(X-bar)</a:t>
                </a:r>
                <a:endParaRPr lang="en-US" sz="1800" dirty="0"/>
              </a:p>
              <a:p>
                <a:r>
                  <a:rPr lang="en-US" sz="1800" dirty="0"/>
                  <a:t>To calculate the sample mean, we take the SUM of our individual variable observations – and then divide that result by #observations.</a:t>
                </a:r>
              </a:p>
              <a:p>
                <a:r>
                  <a:rPr lang="en-US" sz="1800" b="0" dirty="0"/>
                  <a:t>In our snakes example, we have 8 observations:</a:t>
                </a:r>
              </a:p>
              <a:p>
                <a:pPr algn="ctr"/>
                <a:r>
                  <a:rPr lang="en-US" sz="1800" b="0" dirty="0"/>
                  <a:t>0.9, 1.4, 1.2, 1.2, 1.3, 2.0, 1.4, 1.6</a:t>
                </a:r>
                <a:endParaRPr lang="en-US" sz="1800" dirty="0"/>
              </a:p>
              <a:p>
                <a:r>
                  <a:rPr lang="en-US" sz="1800" b="0" dirty="0"/>
                  <a:t>What is the sum?</a:t>
                </a:r>
              </a:p>
              <a:p>
                <a:r>
                  <a:rPr lang="en-US" sz="1800" b="0" dirty="0"/>
                  <a:t>What do we get when we divide the sum by 8?</a:t>
                </a:r>
              </a:p>
              <a:p>
                <a:r>
                  <a:rPr lang="en-US" sz="1800" b="0" dirty="0"/>
                  <a:t>In R, we could do </a:t>
                </a:r>
                <a:r>
                  <a:rPr lang="en-US" sz="1800" dirty="0"/>
                  <a:t>sum(</a:t>
                </a:r>
                <a:r>
                  <a:rPr lang="en-US" sz="1800" dirty="0" err="1"/>
                  <a:t>SnakeRotationRates</a:t>
                </a:r>
                <a:r>
                  <a:rPr lang="en-US" sz="1800" dirty="0"/>
                  <a:t>)/length(</a:t>
                </a:r>
                <a:r>
                  <a:rPr lang="en-US" sz="1800" dirty="0" err="1"/>
                  <a:t>SnakeRotationRates</a:t>
                </a:r>
                <a:r>
                  <a:rPr lang="en-US" sz="1800" dirty="0"/>
                  <a:t>)</a:t>
                </a:r>
              </a:p>
              <a:p>
                <a:r>
                  <a:rPr lang="en-US" sz="1800" b="0" dirty="0"/>
                  <a:t>or use the built-in function:	 </a:t>
                </a:r>
                <a:r>
                  <a:rPr lang="en-US" sz="1800" dirty="0"/>
                  <a:t>mean(</a:t>
                </a:r>
                <a:r>
                  <a:rPr lang="en-US" sz="1800" dirty="0" err="1"/>
                  <a:t>SnakeRotationRates</a:t>
                </a:r>
                <a:r>
                  <a:rPr lang="en-US" sz="1800" dirty="0"/>
                  <a:t>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9666" y="640080"/>
                <a:ext cx="8259580" cy="4040397"/>
              </a:xfrm>
              <a:blipFill>
                <a:blip r:embed="rId2"/>
                <a:stretch>
                  <a:fillRect l="-590" t="-602"/>
                </a:stretch>
              </a:blipFill>
              <a:ln>
                <a:solidFill>
                  <a:srgbClr val="31B6FD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48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861" y="80947"/>
            <a:ext cx="7520940" cy="548640"/>
          </a:xfrm>
        </p:spPr>
        <p:txBody>
          <a:bodyPr/>
          <a:lstStyle/>
          <a:p>
            <a:pPr algn="ctr"/>
            <a:r>
              <a:rPr lang="en-US" dirty="0"/>
              <a:t>median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49705" y="629588"/>
                <a:ext cx="8244590" cy="4050890"/>
              </a:xfrm>
              <a:ln>
                <a:solidFill>
                  <a:srgbClr val="31B6FD"/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sz="1800" dirty="0"/>
                  <a:t>The “median” is another measure of central location.</a:t>
                </a:r>
              </a:p>
              <a:p>
                <a:r>
                  <a:rPr lang="en-US" sz="1800" dirty="0"/>
                  <a:t>	To calculate the median, we sort the individual variable observations.</a:t>
                </a:r>
              </a:p>
              <a:p>
                <a:r>
                  <a:rPr lang="en-US" sz="1800" b="0" dirty="0"/>
                  <a:t>In our snakes example, the sorted 8 observations are:</a:t>
                </a:r>
              </a:p>
              <a:p>
                <a:pPr algn="ctr"/>
                <a:r>
                  <a:rPr lang="en-US" sz="1800" dirty="0"/>
                  <a:t>sort(</a:t>
                </a:r>
                <a:r>
                  <a:rPr lang="en-US" sz="1800" dirty="0" err="1"/>
                  <a:t>SnakeRotationRates</a:t>
                </a:r>
                <a:r>
                  <a:rPr lang="en-US" sz="1800" dirty="0"/>
                  <a:t>) = 0.9 1.2 1.2 1.3 1.4 1.4 1.6 2.0</a:t>
                </a:r>
              </a:p>
              <a:p>
                <a:r>
                  <a:rPr lang="en-US" sz="1800" b="0" dirty="0"/>
                  <a:t>Since there is an even number of observations, the median is the average of the 2 values straddling the middle,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1.2+1.3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=1.35</m:t>
                    </m:r>
                  </m:oMath>
                </a14:m>
                <a:endParaRPr lang="en-US" sz="1800" b="0" dirty="0"/>
              </a:p>
              <a:p>
                <a:r>
                  <a:rPr lang="en-US" sz="1800" b="0" dirty="0"/>
                  <a:t>[For an odd number of observations, the median is the middle value.]</a:t>
                </a:r>
              </a:p>
              <a:p>
                <a:r>
                  <a:rPr lang="en-US" sz="1800" b="0" dirty="0"/>
                  <a:t>Using R, the command is </a:t>
                </a:r>
                <a:r>
                  <a:rPr lang="en-US" sz="1800" dirty="0"/>
                  <a:t>median(</a:t>
                </a:r>
                <a:r>
                  <a:rPr lang="en-US" sz="1800" dirty="0" err="1"/>
                  <a:t>SnakeRotationRates</a:t>
                </a:r>
                <a:r>
                  <a:rPr lang="en-US" sz="1800" dirty="0"/>
                  <a:t>)</a:t>
                </a:r>
              </a:p>
              <a:p>
                <a:r>
                  <a:rPr lang="en-US" sz="1800" b="0" dirty="0"/>
                  <a:t>Note that the mean = 1.375 &gt; the median = 1.35.</a:t>
                </a:r>
              </a:p>
              <a:p>
                <a:r>
                  <a:rPr lang="en-US" sz="1800" b="0" dirty="0"/>
                  <a:t>This order relationship is characteristic of data </a:t>
                </a:r>
                <a:r>
                  <a:rPr lang="en-US" sz="1800" dirty="0"/>
                  <a:t>skewed</a:t>
                </a:r>
                <a:r>
                  <a:rPr lang="en-US" sz="1800" b="0" dirty="0"/>
                  <a:t> to the right.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9705" y="629588"/>
                <a:ext cx="8244590" cy="4050890"/>
              </a:xfrm>
              <a:blipFill>
                <a:blip r:embed="rId2"/>
                <a:stretch>
                  <a:fillRect l="-591" t="-600"/>
                </a:stretch>
              </a:blipFill>
              <a:ln>
                <a:solidFill>
                  <a:srgbClr val="31B6FD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13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3" y="91440"/>
            <a:ext cx="8853055" cy="548640"/>
          </a:xfrm>
        </p:spPr>
        <p:txBody>
          <a:bodyPr/>
          <a:lstStyle/>
          <a:p>
            <a:r>
              <a:rPr lang="en-US" dirty="0"/>
              <a:t>Mode: </a:t>
            </a:r>
            <a:r>
              <a:rPr lang="en-US" sz="2400" dirty="0"/>
              <a:t>observation(s) with </a:t>
            </a:r>
            <a:r>
              <a:rPr lang="en-US" sz="2400" b="1" dirty="0"/>
              <a:t>highest</a:t>
            </a:r>
            <a:r>
              <a:rPr lang="en-US" sz="2400" dirty="0"/>
              <a:t> frequency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69" y="687763"/>
            <a:ext cx="8515004" cy="3579849"/>
          </a:xfrm>
        </p:spPr>
        <p:txBody>
          <a:bodyPr>
            <a:normAutofit/>
          </a:bodyPr>
          <a:lstStyle/>
          <a:p>
            <a:pPr marL="0" indent="0"/>
            <a:r>
              <a:rPr lang="en-US" sz="1800" b="0" dirty="0"/>
              <a:t>If more than one value has the highest frequency then </a:t>
            </a:r>
            <a:r>
              <a:rPr lang="en-US" sz="1800" dirty="0"/>
              <a:t>mode is a set</a:t>
            </a:r>
            <a:r>
              <a:rPr lang="en-US" sz="1800" b="0" dirty="0"/>
              <a:t>.</a:t>
            </a:r>
          </a:p>
          <a:p>
            <a:pPr marL="0" indent="0"/>
            <a:r>
              <a:rPr lang="en-US" sz="1800" b="0" dirty="0"/>
              <a:t>The mode is not as important as other 2 measures (mean, median).</a:t>
            </a:r>
          </a:p>
          <a:p>
            <a:pPr marL="0" indent="0"/>
            <a:r>
              <a:rPr lang="en-US" sz="1800" b="0" dirty="0"/>
              <a:t>However, there may be circumstances where it is the tool of choice.</a:t>
            </a:r>
          </a:p>
          <a:p>
            <a:pPr marL="0" indent="0"/>
            <a:r>
              <a:rPr lang="en-US" sz="1800" dirty="0"/>
              <a:t>Example</a:t>
            </a:r>
            <a:r>
              <a:rPr lang="en-US" sz="1800" b="0" dirty="0"/>
              <a:t>: at a birthday party for a young child, there are 10 children.</a:t>
            </a:r>
          </a:p>
          <a:p>
            <a:r>
              <a:rPr lang="en-US" sz="1800" b="0" dirty="0"/>
              <a:t> To guess the age of the birthday child, would you rather know the mean, median or mode of the children present? </a:t>
            </a:r>
          </a:p>
          <a:p>
            <a:r>
              <a:rPr lang="en-US" sz="1800" b="0" dirty="0"/>
              <a:t>Can you think of other situation where mode might be most helpful?</a:t>
            </a:r>
          </a:p>
        </p:txBody>
      </p:sp>
    </p:spTree>
    <p:extLst>
      <p:ext uri="{BB962C8B-B14F-4D97-AF65-F5344CB8AC3E}">
        <p14:creationId xmlns:p14="http://schemas.microsoft.com/office/powerpoint/2010/main" val="330732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3537</TotalTime>
  <Words>1366</Words>
  <Application>Microsoft Office PowerPoint</Application>
  <PresentationFormat>On-screen Show (4:3)</PresentationFormat>
  <Paragraphs>243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Calibri</vt:lpstr>
      <vt:lpstr>Cambria Math</vt:lpstr>
      <vt:lpstr>Century Gothic</vt:lpstr>
      <vt:lpstr>Glypha</vt:lpstr>
      <vt:lpstr>Times New Roman</vt:lpstr>
      <vt:lpstr>Tunga</vt:lpstr>
      <vt:lpstr>Wingdings</vt:lpstr>
      <vt:lpstr>Default Theme</vt:lpstr>
      <vt:lpstr>Equation</vt:lpstr>
      <vt:lpstr>MAT 1372 statistics w/ probability</vt:lpstr>
      <vt:lpstr>Day 3: Measures of central location</vt:lpstr>
      <vt:lpstr>Gliding snakes</vt:lpstr>
      <vt:lpstr>Gliding snakes</vt:lpstr>
      <vt:lpstr>Generating a histogram</vt:lpstr>
      <vt:lpstr>Should look something like this</vt:lpstr>
      <vt:lpstr>mean</vt:lpstr>
      <vt:lpstr>median</vt:lpstr>
      <vt:lpstr>Mode: observation(s) with highest frequency </vt:lpstr>
      <vt:lpstr>Mode for discrete</vt:lpstr>
      <vt:lpstr>Code for mode (discrete)</vt:lpstr>
      <vt:lpstr>Mode for grouped data</vt:lpstr>
      <vt:lpstr>Code for Mode for grouped data</vt:lpstr>
      <vt:lpstr>Summary of r, measures of central location</vt:lpstr>
      <vt:lpstr>Mean: sum of all data points divided by their number:</vt:lpstr>
      <vt:lpstr>3.2.11 #of fire deaths in Ontario (Canada)</vt:lpstr>
      <vt:lpstr>PowerPoint Presentation</vt:lpstr>
      <vt:lpstr>3.2.11 ages for members of a young adults’ orchestra</vt:lpstr>
      <vt:lpstr>3.3.4 car speed example</vt:lpstr>
      <vt:lpstr>3.3.4 car speed example</vt:lpstr>
      <vt:lpstr>PowerPoint Presentation</vt:lpstr>
      <vt:lpstr>Women and the workforce</vt:lpstr>
      <vt:lpstr>answer is no. </vt:lpstr>
      <vt:lpstr>3.4.7 joggers use of neighborhood track</vt:lpstr>
      <vt:lpstr>3.4.8 Mind-warping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biostatistics</dc:title>
  <dc:creator>Andrew Parker</dc:creator>
  <cp:lastModifiedBy>Next Step</cp:lastModifiedBy>
  <cp:revision>61</cp:revision>
  <dcterms:created xsi:type="dcterms:W3CDTF">2017-02-08T00:45:41Z</dcterms:created>
  <dcterms:modified xsi:type="dcterms:W3CDTF">2018-09-19T16:21:29Z</dcterms:modified>
</cp:coreProperties>
</file>