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5"/>
  </p:notesMasterIdLst>
  <p:sldIdLst>
    <p:sldId id="256" r:id="rId2"/>
    <p:sldId id="257" r:id="rId3"/>
    <p:sldId id="276" r:id="rId4"/>
    <p:sldId id="261" r:id="rId5"/>
    <p:sldId id="277" r:id="rId6"/>
    <p:sldId id="278" r:id="rId7"/>
    <p:sldId id="279" r:id="rId8"/>
    <p:sldId id="280" r:id="rId9"/>
    <p:sldId id="282" r:id="rId10"/>
    <p:sldId id="281" r:id="rId11"/>
    <p:sldId id="283" r:id="rId12"/>
    <p:sldId id="287" r:id="rId13"/>
    <p:sldId id="290" r:id="rId14"/>
    <p:sldId id="284" r:id="rId15"/>
    <p:sldId id="285" r:id="rId16"/>
    <p:sldId id="286" r:id="rId17"/>
    <p:sldId id="288" r:id="rId18"/>
    <p:sldId id="291" r:id="rId19"/>
    <p:sldId id="289" r:id="rId20"/>
    <p:sldId id="292" r:id="rId21"/>
    <p:sldId id="293" r:id="rId22"/>
    <p:sldId id="294" r:id="rId23"/>
    <p:sldId id="295" r:id="rId24"/>
    <p:sldId id="296" r:id="rId25"/>
    <p:sldId id="297" r:id="rId26"/>
    <p:sldId id="298" r:id="rId27"/>
    <p:sldId id="299" r:id="rId28"/>
    <p:sldId id="300" r:id="rId29"/>
    <p:sldId id="301" r:id="rId30"/>
    <p:sldId id="302" r:id="rId31"/>
    <p:sldId id="303" r:id="rId32"/>
    <p:sldId id="304" r:id="rId33"/>
    <p:sldId id="305"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13"/>
  </p:normalViewPr>
  <p:slideViewPr>
    <p:cSldViewPr snapToGrid="0" snapToObjects="1">
      <p:cViewPr varScale="1">
        <p:scale>
          <a:sx n="60" d="100"/>
          <a:sy n="60" d="100"/>
        </p:scale>
        <p:origin x="138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6ABFD0-BD44-664B-8681-74310AE509A9}" type="datetimeFigureOut">
              <a:rPr lang="en-US" smtClean="0"/>
              <a:t>9/17/2018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804E47-0FE9-D444-9A26-90A1E2091D9C}" type="slidenum">
              <a:rPr lang="en-US" smtClean="0"/>
              <a:t>‹#›</a:t>
            </a:fld>
            <a:endParaRPr lang="en-US"/>
          </a:p>
        </p:txBody>
      </p:sp>
    </p:spTree>
    <p:extLst>
      <p:ext uri="{BB962C8B-B14F-4D97-AF65-F5344CB8AC3E}">
        <p14:creationId xmlns:p14="http://schemas.microsoft.com/office/powerpoint/2010/main" val="139801901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804E47-0FE9-D444-9A26-90A1E2091D9C}" type="slidenum">
              <a:rPr lang="en-US" smtClean="0"/>
              <a:t>7</a:t>
            </a:fld>
            <a:endParaRPr lang="en-US"/>
          </a:p>
        </p:txBody>
      </p:sp>
    </p:spTree>
    <p:extLst>
      <p:ext uri="{BB962C8B-B14F-4D97-AF65-F5344CB8AC3E}">
        <p14:creationId xmlns:p14="http://schemas.microsoft.com/office/powerpoint/2010/main" val="1775145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804E47-0FE9-D444-9A26-90A1E2091D9C}" type="slidenum">
              <a:rPr lang="en-US" smtClean="0"/>
              <a:t>11</a:t>
            </a:fld>
            <a:endParaRPr lang="en-US"/>
          </a:p>
        </p:txBody>
      </p:sp>
    </p:spTree>
    <p:extLst>
      <p:ext uri="{BB962C8B-B14F-4D97-AF65-F5344CB8AC3E}">
        <p14:creationId xmlns:p14="http://schemas.microsoft.com/office/powerpoint/2010/main" val="20784106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 this better than a contingency</a:t>
            </a:r>
            <a:r>
              <a:rPr lang="en-US" baseline="0" dirty="0"/>
              <a:t> table?</a:t>
            </a:r>
          </a:p>
          <a:p>
            <a:r>
              <a:rPr lang="en-US" baseline="0" dirty="0"/>
              <a:t>What is gained? Lost?</a:t>
            </a:r>
            <a:endParaRPr lang="en-US" dirty="0"/>
          </a:p>
        </p:txBody>
      </p:sp>
      <p:sp>
        <p:nvSpPr>
          <p:cNvPr id="4" name="Slide Number Placeholder 3"/>
          <p:cNvSpPr>
            <a:spLocks noGrp="1"/>
          </p:cNvSpPr>
          <p:nvPr>
            <p:ph type="sldNum" sz="quarter" idx="10"/>
          </p:nvPr>
        </p:nvSpPr>
        <p:spPr/>
        <p:txBody>
          <a:bodyPr/>
          <a:lstStyle/>
          <a:p>
            <a:fld id="{67804E47-0FE9-D444-9A26-90A1E2091D9C}" type="slidenum">
              <a:rPr lang="en-US" smtClean="0"/>
              <a:t>15</a:t>
            </a:fld>
            <a:endParaRPr lang="en-US"/>
          </a:p>
        </p:txBody>
      </p:sp>
    </p:spTree>
    <p:extLst>
      <p:ext uri="{BB962C8B-B14F-4D97-AF65-F5344CB8AC3E}">
        <p14:creationId xmlns:p14="http://schemas.microsoft.com/office/powerpoint/2010/main" val="16454858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is</a:t>
            </a:r>
            <a:r>
              <a:rPr lang="en-US" baseline="0" dirty="0"/>
              <a:t> relative frequency used here?</a:t>
            </a:r>
          </a:p>
          <a:p>
            <a:r>
              <a:rPr lang="en-US" baseline="0" dirty="0"/>
              <a:t>What information is gained? lost?</a:t>
            </a:r>
            <a:endParaRPr lang="en-US" dirty="0"/>
          </a:p>
        </p:txBody>
      </p:sp>
      <p:sp>
        <p:nvSpPr>
          <p:cNvPr id="4" name="Slide Number Placeholder 3"/>
          <p:cNvSpPr>
            <a:spLocks noGrp="1"/>
          </p:cNvSpPr>
          <p:nvPr>
            <p:ph type="sldNum" sz="quarter" idx="10"/>
          </p:nvPr>
        </p:nvSpPr>
        <p:spPr/>
        <p:txBody>
          <a:bodyPr/>
          <a:lstStyle/>
          <a:p>
            <a:fld id="{67804E47-0FE9-D444-9A26-90A1E2091D9C}" type="slidenum">
              <a:rPr lang="en-US" smtClean="0"/>
              <a:t>16</a:t>
            </a:fld>
            <a:endParaRPr lang="en-US"/>
          </a:p>
        </p:txBody>
      </p:sp>
    </p:spTree>
    <p:extLst>
      <p:ext uri="{BB962C8B-B14F-4D97-AF65-F5344CB8AC3E}">
        <p14:creationId xmlns:p14="http://schemas.microsoft.com/office/powerpoint/2010/main" val="982023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can we tell from this graph?</a:t>
            </a:r>
          </a:p>
          <a:p>
            <a:r>
              <a:rPr lang="en-US" dirty="0"/>
              <a:t>What kind of data might</a:t>
            </a:r>
            <a:r>
              <a:rPr lang="en-US" baseline="0" dirty="0"/>
              <a:t> be best/worst for this kind of chart?</a:t>
            </a:r>
            <a:endParaRPr lang="en-US" dirty="0"/>
          </a:p>
        </p:txBody>
      </p:sp>
      <p:sp>
        <p:nvSpPr>
          <p:cNvPr id="4" name="Slide Number Placeholder 3"/>
          <p:cNvSpPr>
            <a:spLocks noGrp="1"/>
          </p:cNvSpPr>
          <p:nvPr>
            <p:ph type="sldNum" sz="quarter" idx="10"/>
          </p:nvPr>
        </p:nvSpPr>
        <p:spPr/>
        <p:txBody>
          <a:bodyPr/>
          <a:lstStyle/>
          <a:p>
            <a:fld id="{67804E47-0FE9-D444-9A26-90A1E2091D9C}" type="slidenum">
              <a:rPr lang="en-US" smtClean="0"/>
              <a:t>22</a:t>
            </a:fld>
            <a:endParaRPr lang="en-US"/>
          </a:p>
        </p:txBody>
      </p:sp>
    </p:spTree>
    <p:extLst>
      <p:ext uri="{BB962C8B-B14F-4D97-AF65-F5344CB8AC3E}">
        <p14:creationId xmlns:p14="http://schemas.microsoft.com/office/powerpoint/2010/main" val="29093615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 we gain/lose with this kind of chart?</a:t>
            </a:r>
          </a:p>
          <a:p>
            <a:endParaRPr lang="en-US" dirty="0"/>
          </a:p>
        </p:txBody>
      </p:sp>
      <p:sp>
        <p:nvSpPr>
          <p:cNvPr id="4" name="Slide Number Placeholder 3"/>
          <p:cNvSpPr>
            <a:spLocks noGrp="1"/>
          </p:cNvSpPr>
          <p:nvPr>
            <p:ph type="sldNum" sz="quarter" idx="10"/>
          </p:nvPr>
        </p:nvSpPr>
        <p:spPr/>
        <p:txBody>
          <a:bodyPr/>
          <a:lstStyle/>
          <a:p>
            <a:fld id="{67804E47-0FE9-D444-9A26-90A1E2091D9C}" type="slidenum">
              <a:rPr lang="en-US" smtClean="0"/>
              <a:t>23</a:t>
            </a:fld>
            <a:endParaRPr lang="en-US"/>
          </a:p>
        </p:txBody>
      </p:sp>
    </p:spTree>
    <p:extLst>
      <p:ext uri="{BB962C8B-B14F-4D97-AF65-F5344CB8AC3E}">
        <p14:creationId xmlns:p14="http://schemas.microsoft.com/office/powerpoint/2010/main" val="2635995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September 17,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C3AA4-67BE-44F7-809A-3582401494AF}" type="datetime4">
              <a:rPr lang="en-US" smtClean="0"/>
              <a:pPr/>
              <a:t>September 17,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172EEB-1769-4776-AD69-E7C1260563EB}" type="datetime4">
              <a:rPr lang="en-US" smtClean="0"/>
              <a:pPr/>
              <a:t>September 17,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7BB8AF-C16A-4836-A92D-61834B5F0BA5}" type="datetime4">
              <a:rPr lang="en-US" smtClean="0"/>
              <a:pPr/>
              <a:t>September 17,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September 17,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September 17,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September 17, 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EFB012D-77A1-44B0-BB26-329BA1EE55C9}" type="datetime4">
              <a:rPr lang="en-US" smtClean="0"/>
              <a:pPr/>
              <a:t>September 17, 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September 17, 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September 17, 2018</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a:t>Drag picture to placeholder or click icon to add</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September 17,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B1B13E-D5AF-485E-81A1-82A140076526}" type="datetime4">
              <a:rPr lang="en-US" smtClean="0"/>
              <a:pPr/>
              <a:t>September 17, 2018</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Mat 1372</a:t>
            </a:r>
            <a:br>
              <a:rPr lang="en-US" dirty="0"/>
            </a:br>
            <a:r>
              <a:rPr lang="en-US" dirty="0"/>
              <a:t>statistics with probability</a:t>
            </a:r>
          </a:p>
        </p:txBody>
      </p:sp>
      <p:sp>
        <p:nvSpPr>
          <p:cNvPr id="3" name="Subtitle 2">
            <a:extLst>
              <a:ext uri="{FF2B5EF4-FFF2-40B4-BE49-F238E27FC236}">
                <a16:creationId xmlns:a16="http://schemas.microsoft.com/office/drawing/2014/main" id="{C52171E9-CDB5-4A85-929B-6764E3018E57}"/>
              </a:ext>
            </a:extLst>
          </p:cNvPr>
          <p:cNvSpPr>
            <a:spLocks noGrp="1"/>
          </p:cNvSpPr>
          <p:nvPr>
            <p:ph type="subTitle" idx="1"/>
          </p:nvPr>
        </p:nvSpPr>
        <p:spPr>
          <a:xfrm rot="19140000">
            <a:off x="1225330" y="2543236"/>
            <a:ext cx="6511131" cy="513308"/>
          </a:xfrm>
        </p:spPr>
        <p:txBody>
          <a:bodyPr>
            <a:normAutofit/>
          </a:bodyPr>
          <a:lstStyle/>
          <a:p>
            <a:r>
              <a:rPr lang="en-US" dirty="0"/>
              <a:t>Lesson 02 – Displaying Data</a:t>
            </a:r>
          </a:p>
        </p:txBody>
      </p:sp>
    </p:spTree>
    <p:extLst>
      <p:ext uri="{BB962C8B-B14F-4D97-AF65-F5344CB8AC3E}">
        <p14:creationId xmlns:p14="http://schemas.microsoft.com/office/powerpoint/2010/main" val="673966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Avoid unnecessary 3d effects</a:t>
            </a:r>
          </a:p>
        </p:txBody>
      </p:sp>
      <p:pic>
        <p:nvPicPr>
          <p:cNvPr id="4" name="Content Placeholder 3"/>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381896" y="1463039"/>
            <a:ext cx="5612056" cy="3579812"/>
          </a:xfrm>
        </p:spPr>
      </p:pic>
      <p:sp>
        <p:nvSpPr>
          <p:cNvPr id="5" name="TextBox 4"/>
          <p:cNvSpPr txBox="1"/>
          <p:nvPr/>
        </p:nvSpPr>
        <p:spPr>
          <a:xfrm>
            <a:off x="6379285" y="1463039"/>
            <a:ext cx="1964615" cy="2862322"/>
          </a:xfrm>
          <a:prstGeom prst="rect">
            <a:avLst/>
          </a:prstGeom>
          <a:noFill/>
        </p:spPr>
        <p:txBody>
          <a:bodyPr wrap="square" rtlCol="0">
            <a:spAutoFit/>
          </a:bodyPr>
          <a:lstStyle/>
          <a:p>
            <a:r>
              <a:rPr lang="en-US" dirty="0"/>
              <a:t>How do these measurements compare to each other?</a:t>
            </a:r>
          </a:p>
          <a:p>
            <a:endParaRPr lang="en-US" dirty="0"/>
          </a:p>
          <a:p>
            <a:r>
              <a:rPr lang="en-US" dirty="0"/>
              <a:t>3D effects can obscure the data we’re trying to represent.</a:t>
            </a:r>
          </a:p>
        </p:txBody>
      </p:sp>
    </p:spTree>
    <p:extLst>
      <p:ext uri="{BB962C8B-B14F-4D97-AF65-F5344CB8AC3E}">
        <p14:creationId xmlns:p14="http://schemas.microsoft.com/office/powerpoint/2010/main" val="1015292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sz="quarter" idx="14"/>
          </p:nvPr>
        </p:nvPicPr>
        <p:blipFill rotWithShape="1">
          <a:blip r:embed="rId3">
            <a:extLst>
              <a:ext uri="{28A0092B-C50C-407E-A947-70E740481C1C}">
                <a14:useLocalDpi xmlns:a14="http://schemas.microsoft.com/office/drawing/2010/main" val="0"/>
              </a:ext>
            </a:extLst>
          </a:blip>
          <a:srcRect l="3682" r="27476"/>
          <a:stretch/>
        </p:blipFill>
        <p:spPr/>
      </p:pic>
      <p:sp>
        <p:nvSpPr>
          <p:cNvPr id="3" name="Title 2"/>
          <p:cNvSpPr>
            <a:spLocks noGrp="1"/>
          </p:cNvSpPr>
          <p:nvPr>
            <p:ph type="title"/>
          </p:nvPr>
        </p:nvSpPr>
        <p:spPr>
          <a:xfrm rot="19140000">
            <a:off x="1079988" y="2244625"/>
            <a:ext cx="5486400" cy="867444"/>
          </a:xfrm>
        </p:spPr>
        <p:txBody>
          <a:bodyPr/>
          <a:lstStyle/>
          <a:p>
            <a:r>
              <a:rPr lang="en-US" dirty="0"/>
              <a:t>Visualizing the connection between multiple variables</a:t>
            </a:r>
          </a:p>
        </p:txBody>
      </p:sp>
    </p:spTree>
    <p:extLst>
      <p:ext uri="{BB962C8B-B14F-4D97-AF65-F5344CB8AC3E}">
        <p14:creationId xmlns:p14="http://schemas.microsoft.com/office/powerpoint/2010/main" val="188402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Connecting categorical variables</a:t>
            </a:r>
          </a:p>
        </p:txBody>
      </p:sp>
      <p:pic>
        <p:nvPicPr>
          <p:cNvPr id="4" name="Picture 3" descr="02_ex_03-A_fmt.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35500" y="2924261"/>
            <a:ext cx="4508500" cy="3937000"/>
          </a:xfrm>
          <a:prstGeom prst="rect">
            <a:avLst/>
          </a:prstGeom>
        </p:spPr>
      </p:pic>
    </p:spTree>
    <p:extLst>
      <p:ext uri="{BB962C8B-B14F-4D97-AF65-F5344CB8AC3E}">
        <p14:creationId xmlns:p14="http://schemas.microsoft.com/office/powerpoint/2010/main" val="16088671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1530" y="218803"/>
            <a:ext cx="7520940" cy="548640"/>
          </a:xfrm>
        </p:spPr>
        <p:txBody>
          <a:bodyPr/>
          <a:lstStyle/>
          <a:p>
            <a:pPr algn="ctr"/>
            <a:r>
              <a:rPr lang="en-US" dirty="0"/>
              <a:t>Reproduction and malaria in birds</a:t>
            </a:r>
          </a:p>
        </p:txBody>
      </p:sp>
      <p:sp>
        <p:nvSpPr>
          <p:cNvPr id="3" name="Content Placeholder 2"/>
          <p:cNvSpPr>
            <a:spLocks noGrp="1"/>
          </p:cNvSpPr>
          <p:nvPr>
            <p:ph idx="1"/>
          </p:nvPr>
        </p:nvSpPr>
        <p:spPr>
          <a:xfrm>
            <a:off x="424543" y="914399"/>
            <a:ext cx="8278585" cy="3902529"/>
          </a:xfrm>
        </p:spPr>
        <p:txBody>
          <a:bodyPr>
            <a:normAutofit/>
          </a:bodyPr>
          <a:lstStyle/>
          <a:p>
            <a:r>
              <a:rPr lang="en-US" sz="1800" dirty="0"/>
              <a:t>Is reproduction hazardous to health?</a:t>
            </a:r>
            <a:endParaRPr lang="en-US" sz="1800" b="0" dirty="0"/>
          </a:p>
          <a:p>
            <a:r>
              <a:rPr lang="en-US" sz="1800" b="0" dirty="0"/>
              <a:t>Scientists wondered why some birds seemed to limit their number of offspring. They theorized that it may be potentially hazardous to produce multiple offspring. </a:t>
            </a:r>
            <a:r>
              <a:rPr lang="en-US" sz="1800" b="0" dirty="0" err="1"/>
              <a:t>Oppliger</a:t>
            </a:r>
            <a:r>
              <a:rPr lang="en-US" sz="1800" b="0" dirty="0"/>
              <a:t> et al. (1996) investigated the impact of reproductive effort on the susceptibility to malaria in the breeding of </a:t>
            </a:r>
            <a:r>
              <a:rPr lang="en-US" sz="1800" b="0" i="1" dirty="0" err="1"/>
              <a:t>parus</a:t>
            </a:r>
            <a:r>
              <a:rPr lang="en-US" sz="1800" b="0" i="1" dirty="0"/>
              <a:t> major</a:t>
            </a:r>
            <a:r>
              <a:rPr lang="en-US" sz="1800" b="0" dirty="0"/>
              <a:t>. </a:t>
            </a:r>
          </a:p>
          <a:p>
            <a:r>
              <a:rPr lang="en-US" sz="1800" b="0" dirty="0"/>
              <a:t>65 nesting females were divided into two groups. One group of 30 females had two eggs stolen from their nests, causing them to lay an additional egg. The remaining 35 were left alone, forming the control group.</a:t>
            </a:r>
          </a:p>
          <a:p>
            <a:r>
              <a:rPr lang="en-US" sz="1800" b="0" dirty="0"/>
              <a:t>14 days after hatching their eggs, each bird had a blood sample taken and tested for avian malaria.</a:t>
            </a:r>
          </a:p>
        </p:txBody>
      </p:sp>
    </p:spTree>
    <p:extLst>
      <p:ext uri="{BB962C8B-B14F-4D97-AF65-F5344CB8AC3E}">
        <p14:creationId xmlns:p14="http://schemas.microsoft.com/office/powerpoint/2010/main" val="721675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8487" y="46267"/>
            <a:ext cx="7520940" cy="548640"/>
          </a:xfrm>
        </p:spPr>
        <p:txBody>
          <a:bodyPr/>
          <a:lstStyle/>
          <a:p>
            <a:pPr algn="ctr"/>
            <a:r>
              <a:rPr lang="en-US" dirty="0"/>
              <a:t>Contingency table</a:t>
            </a:r>
          </a:p>
        </p:txBody>
      </p:sp>
      <p:sp>
        <p:nvSpPr>
          <p:cNvPr id="3" name="Content Placeholder 2"/>
          <p:cNvSpPr>
            <a:spLocks noGrp="1"/>
          </p:cNvSpPr>
          <p:nvPr>
            <p:ph idx="1"/>
          </p:nvPr>
        </p:nvSpPr>
        <p:spPr>
          <a:xfrm>
            <a:off x="811530" y="650507"/>
            <a:ext cx="7520940" cy="1129308"/>
          </a:xfrm>
        </p:spPr>
        <p:txBody>
          <a:bodyPr>
            <a:normAutofit/>
          </a:bodyPr>
          <a:lstStyle/>
          <a:p>
            <a:r>
              <a:rPr lang="en-US" sz="1800" dirty="0"/>
              <a:t>When attempting to display the relationship between explanatory and response variables, while also comparing experimental and control groups, you may want to use a contingency table.</a:t>
            </a: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311605" y="1546566"/>
            <a:ext cx="6814703" cy="3316711"/>
          </a:xfrm>
          <a:prstGeom prst="rect">
            <a:avLst/>
          </a:prstGeom>
        </p:spPr>
      </p:pic>
    </p:spTree>
    <p:extLst>
      <p:ext uri="{BB962C8B-B14F-4D97-AF65-F5344CB8AC3E}">
        <p14:creationId xmlns:p14="http://schemas.microsoft.com/office/powerpoint/2010/main" val="643256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Grouped Bar Graph</a:t>
            </a:r>
          </a:p>
        </p:txBody>
      </p:sp>
      <p:sp>
        <p:nvSpPr>
          <p:cNvPr id="3" name="Content Placeholder 2"/>
          <p:cNvSpPr>
            <a:spLocks noGrp="1"/>
          </p:cNvSpPr>
          <p:nvPr>
            <p:ph idx="1"/>
          </p:nvPr>
        </p:nvSpPr>
        <p:spPr/>
        <p:txBody>
          <a:bodyPr/>
          <a:lstStyle/>
          <a:p>
            <a:r>
              <a:rPr lang="en-US" dirty="0"/>
              <a:t>This is essentially the usual bar graph, displaying frequency data with some additional grouping. Bars are grouped by the explanatory variable, while the response variables are ‘grouped’ by color. </a:t>
            </a:r>
          </a:p>
        </p:txBody>
      </p:sp>
      <p:pic>
        <p:nvPicPr>
          <p:cNvPr id="6" name="Picture 5" descr="whitlock_2.3-1.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624771" y="1966379"/>
            <a:ext cx="5268830" cy="3079941"/>
          </a:xfrm>
          <a:prstGeom prst="rect">
            <a:avLst/>
          </a:prstGeom>
        </p:spPr>
      </p:pic>
    </p:spTree>
    <p:extLst>
      <p:ext uri="{BB962C8B-B14F-4D97-AF65-F5344CB8AC3E}">
        <p14:creationId xmlns:p14="http://schemas.microsoft.com/office/powerpoint/2010/main" val="24465547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Mosaic plot</a:t>
            </a:r>
          </a:p>
        </p:txBody>
      </p:sp>
      <p:sp>
        <p:nvSpPr>
          <p:cNvPr id="3" name="Content Placeholder 2"/>
          <p:cNvSpPr>
            <a:spLocks noGrp="1"/>
          </p:cNvSpPr>
          <p:nvPr>
            <p:ph idx="1"/>
          </p:nvPr>
        </p:nvSpPr>
        <p:spPr/>
        <p:txBody>
          <a:bodyPr/>
          <a:lstStyle/>
          <a:p>
            <a:r>
              <a:rPr lang="en-US" dirty="0"/>
              <a:t>A mosaic plot again uses the bar graph format, this time replacing </a:t>
            </a:r>
            <a:r>
              <a:rPr lang="en-US" i="1" dirty="0"/>
              <a:t>absolute</a:t>
            </a:r>
            <a:r>
              <a:rPr lang="en-US" dirty="0"/>
              <a:t> frequency data with </a:t>
            </a:r>
            <a:r>
              <a:rPr lang="en-US" i="1" dirty="0"/>
              <a:t>relative frequency</a:t>
            </a:r>
            <a:r>
              <a:rPr lang="en-US" dirty="0"/>
              <a:t>. The other major change is that the response variable bars are stacked vertically.</a:t>
            </a:r>
          </a:p>
        </p:txBody>
      </p:sp>
      <p:pic>
        <p:nvPicPr>
          <p:cNvPr id="4" name="Picture 3" descr="whitlock_2.3-2.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567673" y="1956347"/>
            <a:ext cx="4040607" cy="3039780"/>
          </a:xfrm>
          <a:prstGeom prst="rect">
            <a:avLst/>
          </a:prstGeom>
        </p:spPr>
      </p:pic>
    </p:spTree>
    <p:extLst>
      <p:ext uri="{BB962C8B-B14F-4D97-AF65-F5344CB8AC3E}">
        <p14:creationId xmlns:p14="http://schemas.microsoft.com/office/powerpoint/2010/main" val="24384402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Connecting numerical variables</a:t>
            </a:r>
          </a:p>
        </p:txBody>
      </p:sp>
      <p:pic>
        <p:nvPicPr>
          <p:cNvPr id="4" name="Picture 3" descr="02_ex_03-B_fmt.jpe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203396" y="4305072"/>
            <a:ext cx="5940604" cy="1824086"/>
          </a:xfrm>
          <a:prstGeom prst="rect">
            <a:avLst/>
          </a:prstGeom>
        </p:spPr>
      </p:pic>
    </p:spTree>
    <p:extLst>
      <p:ext uri="{BB962C8B-B14F-4D97-AF65-F5344CB8AC3E}">
        <p14:creationId xmlns:p14="http://schemas.microsoft.com/office/powerpoint/2010/main" val="17710261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91440"/>
            <a:ext cx="7520940" cy="548640"/>
          </a:xfrm>
        </p:spPr>
        <p:txBody>
          <a:bodyPr/>
          <a:lstStyle/>
          <a:p>
            <a:pPr algn="ctr"/>
            <a:r>
              <a:rPr lang="en-US" dirty="0"/>
              <a:t>Inherited attractiveness in fish</a:t>
            </a:r>
          </a:p>
        </p:txBody>
      </p:sp>
      <p:sp>
        <p:nvSpPr>
          <p:cNvPr id="3" name="Content Placeholder 2"/>
          <p:cNvSpPr>
            <a:spLocks noGrp="1"/>
          </p:cNvSpPr>
          <p:nvPr>
            <p:ph idx="1"/>
          </p:nvPr>
        </p:nvSpPr>
        <p:spPr>
          <a:xfrm>
            <a:off x="457199" y="640080"/>
            <a:ext cx="8262257" cy="4176849"/>
          </a:xfrm>
        </p:spPr>
        <p:txBody>
          <a:bodyPr>
            <a:normAutofit/>
          </a:bodyPr>
          <a:lstStyle/>
          <a:p>
            <a:r>
              <a:rPr lang="en-US" sz="1800" dirty="0"/>
              <a:t>Do fish inherit ‘attractiveness’ from their fathers?</a:t>
            </a:r>
          </a:p>
          <a:p>
            <a:r>
              <a:rPr lang="en-US" sz="1800" b="0" dirty="0"/>
              <a:t>A laboratory study by Brooks (2000) studied the ‘attractive’ traits in guppies and measured how these traits are passed to offspring.</a:t>
            </a:r>
          </a:p>
          <a:p>
            <a:r>
              <a:rPr lang="en-US" sz="1800" b="0" dirty="0"/>
              <a:t>The attractiveness of sons</a:t>
            </a:r>
          </a:p>
          <a:p>
            <a:r>
              <a:rPr lang="en-US" sz="1800" b="0" dirty="0"/>
              <a:t>(a score representing the rate of visits by females)</a:t>
            </a:r>
          </a:p>
          <a:p>
            <a:r>
              <a:rPr lang="en-US" sz="1800" b="0" dirty="0"/>
              <a:t>was compared with their fathers’ ornamentation</a:t>
            </a:r>
          </a:p>
          <a:p>
            <a:r>
              <a:rPr lang="en-US" sz="1800" b="0" dirty="0"/>
              <a:t>(a composite index of several aspects of male color and brightness).</a:t>
            </a:r>
          </a:p>
          <a:p>
            <a:r>
              <a:rPr lang="en-US" sz="1800" b="0" dirty="0"/>
              <a:t>The father’s ornamentation is taken as the explanatory variable – with the son’s attractiveness rating as the response variable.</a:t>
            </a:r>
          </a:p>
          <a:p>
            <a:r>
              <a:rPr lang="en-US" sz="1800" b="0" dirty="0"/>
              <a:t>What would the raw data look like?</a:t>
            </a:r>
          </a:p>
        </p:txBody>
      </p:sp>
    </p:spTree>
    <p:extLst>
      <p:ext uri="{BB962C8B-B14F-4D97-AF65-F5344CB8AC3E}">
        <p14:creationId xmlns:p14="http://schemas.microsoft.com/office/powerpoint/2010/main" val="91623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91440"/>
            <a:ext cx="4189911" cy="548640"/>
          </a:xfrm>
        </p:spPr>
        <p:txBody>
          <a:bodyPr/>
          <a:lstStyle/>
          <a:p>
            <a:pPr algn="ctr"/>
            <a:r>
              <a:rPr lang="en-US" dirty="0"/>
              <a:t>Scatter plot</a:t>
            </a:r>
          </a:p>
        </p:txBody>
      </p:sp>
      <p:sp>
        <p:nvSpPr>
          <p:cNvPr id="3" name="Content Placeholder 2"/>
          <p:cNvSpPr>
            <a:spLocks noGrp="1"/>
          </p:cNvSpPr>
          <p:nvPr>
            <p:ph idx="1"/>
          </p:nvPr>
        </p:nvSpPr>
        <p:spPr>
          <a:xfrm>
            <a:off x="5745974" y="365761"/>
            <a:ext cx="3014254" cy="2557054"/>
          </a:xfrm>
        </p:spPr>
        <p:txBody>
          <a:bodyPr>
            <a:normAutofit/>
          </a:bodyPr>
          <a:lstStyle/>
          <a:p>
            <a:r>
              <a:rPr lang="en-US" sz="2000" dirty="0"/>
              <a:t>a visual comparison of two numerical variables</a:t>
            </a:r>
          </a:p>
          <a:p>
            <a:r>
              <a:rPr lang="en-US" sz="2000" dirty="0"/>
              <a:t>observation is represented as a point on a graph with two axes.</a:t>
            </a:r>
          </a:p>
        </p:txBody>
      </p:sp>
      <p:pic>
        <p:nvPicPr>
          <p:cNvPr id="4" name="Picture 3" descr="whitlock_2.3-3.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83772" y="885629"/>
            <a:ext cx="4945874" cy="3682487"/>
          </a:xfrm>
          <a:prstGeom prst="rect">
            <a:avLst/>
          </a:prstGeom>
        </p:spPr>
      </p:pic>
    </p:spTree>
    <p:extLst>
      <p:ext uri="{BB962C8B-B14F-4D97-AF65-F5344CB8AC3E}">
        <p14:creationId xmlns:p14="http://schemas.microsoft.com/office/powerpoint/2010/main" val="1098352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Frequency Distribution</a:t>
            </a:r>
          </a:p>
        </p:txBody>
      </p:sp>
      <p:sp>
        <p:nvSpPr>
          <p:cNvPr id="3" name="Content Placeholder 2"/>
          <p:cNvSpPr>
            <a:spLocks noGrp="1"/>
          </p:cNvSpPr>
          <p:nvPr>
            <p:ph idx="1"/>
          </p:nvPr>
        </p:nvSpPr>
        <p:spPr>
          <a:xfrm>
            <a:off x="322729" y="1100628"/>
            <a:ext cx="8498542" cy="3579849"/>
          </a:xfrm>
        </p:spPr>
        <p:txBody>
          <a:bodyPr>
            <a:normAutofit/>
          </a:bodyPr>
          <a:lstStyle/>
          <a:p>
            <a:r>
              <a:rPr lang="en-US" sz="2400" dirty="0"/>
              <a:t>The ’frequency distribution’ of a variable is the number of observations having that particular measurement.</a:t>
            </a:r>
            <a:endParaRPr lang="en-US" dirty="0"/>
          </a:p>
          <a:p>
            <a:r>
              <a:rPr lang="en-US" sz="2000" dirty="0"/>
              <a:t>First step is to create a table;</a:t>
            </a:r>
          </a:p>
          <a:p>
            <a:r>
              <a:rPr lang="en-US" sz="2000" dirty="0"/>
              <a:t>Second step is to display in graphic form.</a:t>
            </a:r>
          </a:p>
          <a:p>
            <a:pPr>
              <a:buFont typeface="Arial" panose="020B0604020202020204" pitchFamily="34" charset="0"/>
              <a:buChar char="•"/>
            </a:pPr>
            <a:r>
              <a:rPr lang="en-US" sz="2000" b="0" dirty="0"/>
              <a:t>Bar graphs for categorical or where just a few possibilities</a:t>
            </a:r>
          </a:p>
          <a:p>
            <a:pPr lvl="3">
              <a:buFont typeface="Arial" panose="020B0604020202020204" pitchFamily="34" charset="0"/>
              <a:buChar char="•"/>
            </a:pPr>
            <a:r>
              <a:rPr lang="en-US" sz="2000" b="0" dirty="0"/>
              <a:t>e.g. where do students live (by borough or outside city)?</a:t>
            </a:r>
          </a:p>
          <a:p>
            <a:pPr>
              <a:buFont typeface="Arial" panose="020B0604020202020204" pitchFamily="34" charset="0"/>
              <a:buChar char="•"/>
            </a:pPr>
            <a:r>
              <a:rPr lang="en-US" sz="2000" b="0" dirty="0"/>
              <a:t>Histograms for numerical where each category is range</a:t>
            </a:r>
          </a:p>
          <a:p>
            <a:pPr lvl="3">
              <a:buFont typeface="Arial" panose="020B0604020202020204" pitchFamily="34" charset="0"/>
              <a:buChar char="•"/>
            </a:pPr>
            <a:r>
              <a:rPr lang="en-US" sz="2000" dirty="0"/>
              <a:t>e.g. heights of students in class</a:t>
            </a:r>
          </a:p>
        </p:txBody>
      </p:sp>
    </p:spTree>
    <p:extLst>
      <p:ext uri="{BB962C8B-B14F-4D97-AF65-F5344CB8AC3E}">
        <p14:creationId xmlns:p14="http://schemas.microsoft.com/office/powerpoint/2010/main" val="480392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Connecting mixed variables</a:t>
            </a:r>
          </a:p>
        </p:txBody>
      </p:sp>
    </p:spTree>
    <p:extLst>
      <p:ext uri="{BB962C8B-B14F-4D97-AF65-F5344CB8AC3E}">
        <p14:creationId xmlns:p14="http://schemas.microsoft.com/office/powerpoint/2010/main" val="14277860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0"/>
            <a:ext cx="7520940" cy="548640"/>
          </a:xfrm>
        </p:spPr>
        <p:txBody>
          <a:bodyPr/>
          <a:lstStyle/>
          <a:p>
            <a:pPr algn="ctr"/>
            <a:r>
              <a:rPr lang="en-US" dirty="0"/>
              <a:t>Blood responses to high elevation</a:t>
            </a:r>
          </a:p>
        </p:txBody>
      </p:sp>
      <p:sp>
        <p:nvSpPr>
          <p:cNvPr id="3" name="Content Placeholder 2"/>
          <p:cNvSpPr>
            <a:spLocks noGrp="1"/>
          </p:cNvSpPr>
          <p:nvPr>
            <p:ph idx="1"/>
          </p:nvPr>
        </p:nvSpPr>
        <p:spPr>
          <a:xfrm>
            <a:off x="431074" y="548640"/>
            <a:ext cx="8206740" cy="3990703"/>
          </a:xfrm>
        </p:spPr>
        <p:txBody>
          <a:bodyPr>
            <a:normAutofit/>
          </a:bodyPr>
          <a:lstStyle/>
          <a:p>
            <a:r>
              <a:rPr lang="en-US" sz="2000" dirty="0"/>
              <a:t>The amount of oxygen in each breath at high altitude can be as low as one-third that obtained at sea level. Do indigenous populations living at high altitudes have physiological attributes to compensate for this difference?</a:t>
            </a:r>
          </a:p>
          <a:p>
            <a:r>
              <a:rPr lang="en-US" sz="2000" b="0" dirty="0"/>
              <a:t>A reasonable expectation is that they should have more hemoglobin, the molecule that binds and transports oxygen in the blood. </a:t>
            </a:r>
          </a:p>
          <a:p>
            <a:r>
              <a:rPr lang="en-US" sz="2000" b="0" dirty="0" err="1"/>
              <a:t>Beall</a:t>
            </a:r>
            <a:r>
              <a:rPr lang="en-US" sz="2000" b="0" dirty="0"/>
              <a:t> et al. (2002) tested this theory by sampling blood from males in three high-altitude human populations: the Andes, Ethiopia, and Tibet, along with a sea-level population from the USA to serve as a control.</a:t>
            </a:r>
          </a:p>
        </p:txBody>
      </p:sp>
    </p:spTree>
    <p:extLst>
      <p:ext uri="{BB962C8B-B14F-4D97-AF65-F5344CB8AC3E}">
        <p14:creationId xmlns:p14="http://schemas.microsoft.com/office/powerpoint/2010/main" val="41819579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177540" cy="548640"/>
          </a:xfrm>
        </p:spPr>
        <p:txBody>
          <a:bodyPr/>
          <a:lstStyle/>
          <a:p>
            <a:pPr algn="ctr"/>
            <a:r>
              <a:rPr lang="en-US" dirty="0"/>
              <a:t>Strip Chart</a:t>
            </a:r>
          </a:p>
        </p:txBody>
      </p:sp>
      <p:sp>
        <p:nvSpPr>
          <p:cNvPr id="3" name="Content Placeholder 2"/>
          <p:cNvSpPr>
            <a:spLocks noGrp="1"/>
          </p:cNvSpPr>
          <p:nvPr>
            <p:ph idx="1"/>
          </p:nvPr>
        </p:nvSpPr>
        <p:spPr>
          <a:xfrm>
            <a:off x="4882244" y="548640"/>
            <a:ext cx="3984170" cy="3579849"/>
          </a:xfrm>
        </p:spPr>
        <p:txBody>
          <a:bodyPr/>
          <a:lstStyle/>
          <a:p>
            <a:r>
              <a:rPr lang="en-US" dirty="0"/>
              <a:t>A strip chart is similar to a scatter plot.</a:t>
            </a:r>
          </a:p>
          <a:p>
            <a:r>
              <a:rPr lang="en-US" dirty="0"/>
              <a:t> One of variables is categorical &amp; </a:t>
            </a:r>
            <a:r>
              <a:rPr lang="en-US" dirty="0" err="1"/>
              <a:t>pnts</a:t>
            </a:r>
            <a:r>
              <a:rPr lang="en-US" dirty="0"/>
              <a:t> are clustered together in ‘strips’.</a:t>
            </a:r>
          </a:p>
          <a:p>
            <a:r>
              <a:rPr lang="en-US" dirty="0"/>
              <a:t> With large quantities of data, </a:t>
            </a:r>
            <a:r>
              <a:rPr lang="en-US" dirty="0" err="1"/>
              <a:t>weoften</a:t>
            </a:r>
            <a:r>
              <a:rPr lang="en-US" dirty="0"/>
              <a:t> spread the points out a little bit, so that they can  be distinguished.</a:t>
            </a:r>
          </a:p>
        </p:txBody>
      </p:sp>
      <p:pic>
        <p:nvPicPr>
          <p:cNvPr id="4" name="Picture 3" descr="whitlock_2.3-4a.jpe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42095" y="927013"/>
            <a:ext cx="4604657" cy="3966196"/>
          </a:xfrm>
          <a:prstGeom prst="rect">
            <a:avLst/>
          </a:prstGeom>
        </p:spPr>
      </p:pic>
    </p:spTree>
    <p:extLst>
      <p:ext uri="{BB962C8B-B14F-4D97-AF65-F5344CB8AC3E}">
        <p14:creationId xmlns:p14="http://schemas.microsoft.com/office/powerpoint/2010/main" val="736988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1561" y="114382"/>
            <a:ext cx="3063240" cy="548640"/>
          </a:xfrm>
        </p:spPr>
        <p:txBody>
          <a:bodyPr/>
          <a:lstStyle/>
          <a:p>
            <a:pPr algn="ctr"/>
            <a:r>
              <a:rPr lang="en-US" dirty="0"/>
              <a:t>Box plot</a:t>
            </a:r>
          </a:p>
        </p:txBody>
      </p:sp>
      <p:sp>
        <p:nvSpPr>
          <p:cNvPr id="3" name="Content Placeholder 2"/>
          <p:cNvSpPr>
            <a:spLocks noGrp="1"/>
          </p:cNvSpPr>
          <p:nvPr>
            <p:ph idx="1"/>
          </p:nvPr>
        </p:nvSpPr>
        <p:spPr>
          <a:xfrm>
            <a:off x="4572000" y="388702"/>
            <a:ext cx="4180114" cy="3954698"/>
          </a:xfrm>
        </p:spPr>
        <p:txBody>
          <a:bodyPr>
            <a:normAutofit/>
          </a:bodyPr>
          <a:lstStyle/>
          <a:p>
            <a:r>
              <a:rPr lang="en-US" sz="1800" dirty="0"/>
              <a:t>Also known as ‘box and whisker’ </a:t>
            </a:r>
          </a:p>
          <a:p>
            <a:r>
              <a:rPr lang="en-US" sz="1800" dirty="0"/>
              <a:t>uses lines and rectangles to display</a:t>
            </a:r>
          </a:p>
          <a:p>
            <a:pPr>
              <a:buFont typeface="Arial" panose="020B0604020202020204" pitchFamily="34" charset="0"/>
              <a:buChar char="•"/>
            </a:pPr>
            <a:r>
              <a:rPr lang="en-US" sz="1800" dirty="0"/>
              <a:t>median</a:t>
            </a:r>
          </a:p>
          <a:p>
            <a:pPr>
              <a:buFont typeface="Arial" panose="020B0604020202020204" pitchFamily="34" charset="0"/>
              <a:buChar char="•"/>
            </a:pPr>
            <a:r>
              <a:rPr lang="en-US" sz="1800" dirty="0"/>
              <a:t>quartiles</a:t>
            </a:r>
          </a:p>
          <a:p>
            <a:pPr>
              <a:buFont typeface="Arial" panose="020B0604020202020204" pitchFamily="34" charset="0"/>
              <a:buChar char="•"/>
            </a:pPr>
            <a:r>
              <a:rPr lang="en-US" sz="1800" dirty="0"/>
              <a:t>range</a:t>
            </a:r>
          </a:p>
          <a:p>
            <a:pPr>
              <a:buFont typeface="Arial" panose="020B0604020202020204" pitchFamily="34" charset="0"/>
              <a:buChar char="•"/>
            </a:pPr>
            <a:r>
              <a:rPr lang="en-US" sz="1800" dirty="0"/>
              <a:t>extreme measurements (outliers)</a:t>
            </a:r>
          </a:p>
          <a:p>
            <a:pPr>
              <a:buFont typeface="Arial" panose="020B0604020202020204" pitchFamily="34" charset="0"/>
              <a:buChar char="•"/>
            </a:pPr>
            <a:endParaRPr lang="en-US" sz="1800" dirty="0"/>
          </a:p>
          <a:p>
            <a:pPr marL="0" indent="0"/>
            <a:r>
              <a:rPr lang="en-US" sz="1800" dirty="0"/>
              <a:t>Can you make a conclusion?</a:t>
            </a:r>
          </a:p>
        </p:txBody>
      </p:sp>
      <p:pic>
        <p:nvPicPr>
          <p:cNvPr id="4" name="Picture 3" descr="whitlock_2.3-4b.jpe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20832" y="640080"/>
            <a:ext cx="4451168" cy="4160287"/>
          </a:xfrm>
          <a:prstGeom prst="rect">
            <a:avLst/>
          </a:prstGeom>
        </p:spPr>
      </p:pic>
    </p:spTree>
    <p:extLst>
      <p:ext uri="{BB962C8B-B14F-4D97-AF65-F5344CB8AC3E}">
        <p14:creationId xmlns:p14="http://schemas.microsoft.com/office/powerpoint/2010/main" val="1013616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Multiple histograms</a:t>
            </a:r>
          </a:p>
        </p:txBody>
      </p:sp>
      <p:pic>
        <p:nvPicPr>
          <p:cNvPr id="4" name="Picture 3" descr="whitlock_2.3-5a.jpe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21391" y="1094014"/>
            <a:ext cx="4571999" cy="3855419"/>
          </a:xfrm>
          <a:prstGeom prst="rect">
            <a:avLst/>
          </a:prstGeom>
        </p:spPr>
      </p:pic>
      <p:pic>
        <p:nvPicPr>
          <p:cNvPr id="5" name="Picture 4" descr="whitlock_2.3-5b.jpe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693390" y="914401"/>
            <a:ext cx="4272557" cy="4128418"/>
          </a:xfrm>
          <a:prstGeom prst="rect">
            <a:avLst/>
          </a:prstGeom>
        </p:spPr>
      </p:pic>
    </p:spTree>
    <p:extLst>
      <p:ext uri="{BB962C8B-B14F-4D97-AF65-F5344CB8AC3E}">
        <p14:creationId xmlns:p14="http://schemas.microsoft.com/office/powerpoint/2010/main" val="34854338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Showing trends in time and space</a:t>
            </a:r>
          </a:p>
        </p:txBody>
      </p:sp>
    </p:spTree>
    <p:extLst>
      <p:ext uri="{BB962C8B-B14F-4D97-AF65-F5344CB8AC3E}">
        <p14:creationId xmlns:p14="http://schemas.microsoft.com/office/powerpoint/2010/main" val="32920649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3079569" cy="548640"/>
          </a:xfrm>
        </p:spPr>
        <p:txBody>
          <a:bodyPr/>
          <a:lstStyle/>
          <a:p>
            <a:pPr algn="ctr"/>
            <a:r>
              <a:rPr lang="en-US" dirty="0"/>
              <a:t>Line Graph</a:t>
            </a:r>
          </a:p>
        </p:txBody>
      </p:sp>
      <p:sp>
        <p:nvSpPr>
          <p:cNvPr id="3" name="Content Placeholder 2"/>
          <p:cNvSpPr>
            <a:spLocks noGrp="1"/>
          </p:cNvSpPr>
          <p:nvPr>
            <p:ph idx="1"/>
          </p:nvPr>
        </p:nvSpPr>
        <p:spPr>
          <a:xfrm>
            <a:off x="5666014" y="124261"/>
            <a:ext cx="3357745" cy="3579849"/>
          </a:xfrm>
        </p:spPr>
        <p:txBody>
          <a:bodyPr>
            <a:normAutofit/>
          </a:bodyPr>
          <a:lstStyle/>
          <a:p>
            <a:r>
              <a:rPr lang="en-US" sz="2000" b="0" dirty="0"/>
              <a:t>May be used in place of a bar graph for numerical data.</a:t>
            </a:r>
          </a:p>
          <a:p>
            <a:r>
              <a:rPr lang="en-US" sz="2000" b="0" dirty="0"/>
              <a:t>If the measurements represent values of the variable at points in time, then the graph is a </a:t>
            </a:r>
            <a:r>
              <a:rPr lang="en-US" sz="2000" dirty="0"/>
              <a:t>time series</a:t>
            </a:r>
            <a:r>
              <a:rPr lang="en-US" sz="2000" b="0" dirty="0"/>
              <a:t>.</a:t>
            </a:r>
          </a:p>
        </p:txBody>
      </p:sp>
      <p:pic>
        <p:nvPicPr>
          <p:cNvPr id="4" name="Picture 3" descr="whitlock_2.4-1.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78176" y="818095"/>
            <a:ext cx="5387838" cy="4077483"/>
          </a:xfrm>
          <a:prstGeom prst="rect">
            <a:avLst/>
          </a:prstGeom>
        </p:spPr>
      </p:pic>
    </p:spTree>
    <p:extLst>
      <p:ext uri="{BB962C8B-B14F-4D97-AF65-F5344CB8AC3E}">
        <p14:creationId xmlns:p14="http://schemas.microsoft.com/office/powerpoint/2010/main" val="319290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2752997" cy="548640"/>
          </a:xfrm>
        </p:spPr>
        <p:txBody>
          <a:bodyPr/>
          <a:lstStyle/>
          <a:p>
            <a:pPr algn="ctr"/>
            <a:r>
              <a:rPr lang="en-US" dirty="0"/>
              <a:t>Heat map</a:t>
            </a:r>
          </a:p>
        </p:txBody>
      </p:sp>
      <p:sp>
        <p:nvSpPr>
          <p:cNvPr id="3" name="Content Placeholder 2"/>
          <p:cNvSpPr>
            <a:spLocks noGrp="1"/>
          </p:cNvSpPr>
          <p:nvPr>
            <p:ph idx="1"/>
          </p:nvPr>
        </p:nvSpPr>
        <p:spPr>
          <a:xfrm>
            <a:off x="6678386" y="248277"/>
            <a:ext cx="2318656" cy="3579849"/>
          </a:xfrm>
        </p:spPr>
        <p:txBody>
          <a:bodyPr>
            <a:normAutofit/>
          </a:bodyPr>
          <a:lstStyle/>
          <a:p>
            <a:r>
              <a:rPr lang="en-US" sz="1800" dirty="0"/>
              <a:t>A heat map uses swaths of color on a map to indicate regions of similar measurement.</a:t>
            </a:r>
          </a:p>
        </p:txBody>
      </p:sp>
      <p:pic>
        <p:nvPicPr>
          <p:cNvPr id="4" name="Picture 3" descr="whitlock_2.4-2.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41896" y="811330"/>
            <a:ext cx="6236490" cy="3480288"/>
          </a:xfrm>
          <a:prstGeom prst="rect">
            <a:avLst/>
          </a:prstGeom>
        </p:spPr>
      </p:pic>
    </p:spTree>
    <p:extLst>
      <p:ext uri="{BB962C8B-B14F-4D97-AF65-F5344CB8AC3E}">
        <p14:creationId xmlns:p14="http://schemas.microsoft.com/office/powerpoint/2010/main" val="42742433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make some graphs!</a:t>
            </a:r>
          </a:p>
        </p:txBody>
      </p:sp>
    </p:spTree>
    <p:extLst>
      <p:ext uri="{BB962C8B-B14F-4D97-AF65-F5344CB8AC3E}">
        <p14:creationId xmlns:p14="http://schemas.microsoft.com/office/powerpoint/2010/main" val="8720027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Using R to create Frequency tables</a:t>
            </a:r>
          </a:p>
        </p:txBody>
      </p:sp>
      <p:sp>
        <p:nvSpPr>
          <p:cNvPr id="3" name="Content Placeholder 2"/>
          <p:cNvSpPr>
            <a:spLocks noGrp="1"/>
          </p:cNvSpPr>
          <p:nvPr>
            <p:ph idx="1"/>
          </p:nvPr>
        </p:nvSpPr>
        <p:spPr>
          <a:xfrm>
            <a:off x="300445" y="1100628"/>
            <a:ext cx="8411476" cy="3662291"/>
          </a:xfrm>
        </p:spPr>
        <p:txBody>
          <a:bodyPr>
            <a:normAutofit/>
          </a:bodyPr>
          <a:lstStyle/>
          <a:p>
            <a:r>
              <a:rPr lang="en-US" sz="1800" dirty="0"/>
              <a:t>We use the ‘</a:t>
            </a:r>
            <a:r>
              <a:rPr lang="en-US" sz="1800" dirty="0" err="1"/>
              <a:t>mtcars</a:t>
            </a:r>
            <a:r>
              <a:rPr lang="en-US" sz="1800" dirty="0"/>
              <a:t>’ data set.</a:t>
            </a:r>
          </a:p>
          <a:p>
            <a:r>
              <a:rPr lang="en-US" sz="1800" b="0" dirty="0"/>
              <a:t>Use the “&lt;-” or “-&gt;” to save a data set to a new variable</a:t>
            </a:r>
          </a:p>
          <a:p>
            <a:r>
              <a:rPr lang="en-US" sz="1800" b="0" dirty="0"/>
              <a:t>Use the “$” sign to refer to subsets of data within a larger collection</a:t>
            </a:r>
          </a:p>
          <a:p>
            <a:r>
              <a:rPr lang="en-US" sz="1800" b="0" dirty="0"/>
              <a:t>	“</a:t>
            </a:r>
            <a:r>
              <a:rPr lang="en-US" sz="1800" b="0" dirty="0" err="1"/>
              <a:t>mtcars$gear</a:t>
            </a:r>
            <a:r>
              <a:rPr lang="en-US" sz="1800" b="0" dirty="0"/>
              <a:t>” refers to only the “gear” data within the “</a:t>
            </a:r>
            <a:r>
              <a:rPr lang="en-US" sz="1800" b="0" dirty="0" err="1"/>
              <a:t>mtcars</a:t>
            </a:r>
            <a:r>
              <a:rPr lang="en-US" sz="1800" b="0" dirty="0"/>
              <a:t>” set</a:t>
            </a:r>
          </a:p>
          <a:p>
            <a:r>
              <a:rPr lang="en-US" sz="1800" b="0" dirty="0"/>
              <a:t>Combining these two, we can use a command like:</a:t>
            </a:r>
          </a:p>
          <a:p>
            <a:r>
              <a:rPr lang="en-US" sz="1800" b="0" dirty="0"/>
              <a:t>	</a:t>
            </a:r>
            <a:r>
              <a:rPr lang="en-US" sz="1800" b="0" dirty="0" err="1"/>
              <a:t>gearfreq</a:t>
            </a:r>
            <a:r>
              <a:rPr lang="en-US" sz="1800" b="0" dirty="0"/>
              <a:t> &lt;- table(</a:t>
            </a:r>
            <a:r>
              <a:rPr lang="en-US" sz="1800" b="0" dirty="0" err="1"/>
              <a:t>mtcars$gear</a:t>
            </a:r>
            <a:r>
              <a:rPr lang="en-US" sz="1800" b="0" dirty="0"/>
              <a:t>)</a:t>
            </a:r>
          </a:p>
          <a:p>
            <a:r>
              <a:rPr lang="en-US" sz="1800" b="0" dirty="0"/>
              <a:t>	to create a basic frequency table for each number of gears.</a:t>
            </a:r>
          </a:p>
          <a:p>
            <a:r>
              <a:rPr lang="en-US" sz="1800" b="0" dirty="0"/>
              <a:t>* Repeat this for other categories in </a:t>
            </a:r>
            <a:r>
              <a:rPr lang="en-US" sz="1800" b="0" dirty="0" err="1"/>
              <a:t>mtcars</a:t>
            </a:r>
            <a:r>
              <a:rPr lang="en-US" sz="1800" b="0" dirty="0"/>
              <a:t>: “</a:t>
            </a:r>
            <a:r>
              <a:rPr lang="en-US" sz="1800" b="0" dirty="0" err="1"/>
              <a:t>cyl</a:t>
            </a:r>
            <a:r>
              <a:rPr lang="en-US" sz="1800" b="0" dirty="0"/>
              <a:t>”, “</a:t>
            </a:r>
            <a:r>
              <a:rPr lang="en-US" sz="1800" b="0" dirty="0" err="1"/>
              <a:t>vs</a:t>
            </a:r>
            <a:r>
              <a:rPr lang="en-US" sz="1800" b="0" dirty="0"/>
              <a:t>”, “am”, and “carb”</a:t>
            </a:r>
          </a:p>
          <a:p>
            <a:endParaRPr lang="en-US" sz="1800" b="0" dirty="0"/>
          </a:p>
        </p:txBody>
      </p:sp>
    </p:spTree>
    <p:extLst>
      <p:ext uri="{BB962C8B-B14F-4D97-AF65-F5344CB8AC3E}">
        <p14:creationId xmlns:p14="http://schemas.microsoft.com/office/powerpoint/2010/main" val="3781642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Bar Graphs vs. Histograms</a:t>
            </a:r>
          </a:p>
        </p:txBody>
      </p:sp>
      <p:sp>
        <p:nvSpPr>
          <p:cNvPr id="3" name="Text Placeholder 2"/>
          <p:cNvSpPr>
            <a:spLocks noGrp="1"/>
          </p:cNvSpPr>
          <p:nvPr>
            <p:ph type="body" idx="1"/>
          </p:nvPr>
        </p:nvSpPr>
        <p:spPr/>
        <p:txBody>
          <a:bodyPr>
            <a:normAutofit/>
          </a:bodyPr>
          <a:lstStyle/>
          <a:p>
            <a:pPr algn="ctr"/>
            <a:r>
              <a:rPr lang="en-US" sz="2000" b="1" dirty="0"/>
              <a:t>Bar graphs</a:t>
            </a:r>
          </a:p>
        </p:txBody>
      </p:sp>
      <p:sp>
        <p:nvSpPr>
          <p:cNvPr id="4" name="Content Placeholder 3"/>
          <p:cNvSpPr>
            <a:spLocks noGrp="1"/>
          </p:cNvSpPr>
          <p:nvPr>
            <p:ph sz="half" idx="2"/>
          </p:nvPr>
        </p:nvSpPr>
        <p:spPr>
          <a:xfrm>
            <a:off x="819150" y="1701848"/>
            <a:ext cx="3200400" cy="3108960"/>
          </a:xfrm>
        </p:spPr>
        <p:txBody>
          <a:bodyPr>
            <a:normAutofit/>
          </a:bodyPr>
          <a:lstStyle/>
          <a:p>
            <a:r>
              <a:rPr lang="en-US" sz="1800" b="0" dirty="0"/>
              <a:t>Bar graphs are used to display frequencies of </a:t>
            </a:r>
            <a:r>
              <a:rPr lang="en-US" sz="1800" dirty="0"/>
              <a:t>categorical variables.</a:t>
            </a:r>
          </a:p>
          <a:p>
            <a:endParaRPr lang="en-US" sz="1800" dirty="0"/>
          </a:p>
          <a:p>
            <a:r>
              <a:rPr lang="en-US" sz="1800" b="0" dirty="0"/>
              <a:t>Individual bars are separated from each other by whitespace.</a:t>
            </a:r>
          </a:p>
        </p:txBody>
      </p:sp>
      <p:sp>
        <p:nvSpPr>
          <p:cNvPr id="5" name="Text Placeholder 4"/>
          <p:cNvSpPr>
            <a:spLocks noGrp="1"/>
          </p:cNvSpPr>
          <p:nvPr>
            <p:ph type="body" sz="quarter" idx="3"/>
          </p:nvPr>
        </p:nvSpPr>
        <p:spPr/>
        <p:txBody>
          <a:bodyPr>
            <a:normAutofit/>
          </a:bodyPr>
          <a:lstStyle/>
          <a:p>
            <a:pPr algn="ctr"/>
            <a:r>
              <a:rPr lang="en-US" sz="2000" b="1" dirty="0"/>
              <a:t>histograms</a:t>
            </a:r>
          </a:p>
        </p:txBody>
      </p:sp>
      <p:sp>
        <p:nvSpPr>
          <p:cNvPr id="6" name="Content Placeholder 5"/>
          <p:cNvSpPr>
            <a:spLocks noGrp="1"/>
          </p:cNvSpPr>
          <p:nvPr>
            <p:ph sz="quarter" idx="4"/>
          </p:nvPr>
        </p:nvSpPr>
        <p:spPr/>
        <p:txBody>
          <a:bodyPr>
            <a:normAutofit/>
          </a:bodyPr>
          <a:lstStyle/>
          <a:p>
            <a:r>
              <a:rPr lang="en-US" sz="1800" b="0" dirty="0"/>
              <a:t>Histograms are used to display frequencies of </a:t>
            </a:r>
            <a:r>
              <a:rPr lang="en-US" sz="1800" dirty="0"/>
              <a:t>numerical variables.</a:t>
            </a:r>
          </a:p>
          <a:p>
            <a:endParaRPr lang="en-US" sz="1800" b="0" dirty="0"/>
          </a:p>
          <a:p>
            <a:r>
              <a:rPr lang="en-US" sz="1800" b="0" dirty="0"/>
              <a:t>There is no space between the bars in a histogram.</a:t>
            </a:r>
          </a:p>
        </p:txBody>
      </p:sp>
    </p:spTree>
    <p:extLst>
      <p:ext uri="{BB962C8B-B14F-4D97-AF65-F5344CB8AC3E}">
        <p14:creationId xmlns:p14="http://schemas.microsoft.com/office/powerpoint/2010/main" val="1700536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Turn Frequency tables into graphs</a:t>
            </a:r>
          </a:p>
        </p:txBody>
      </p:sp>
      <p:sp>
        <p:nvSpPr>
          <p:cNvPr id="3" name="Content Placeholder 2"/>
          <p:cNvSpPr>
            <a:spLocks noGrp="1"/>
          </p:cNvSpPr>
          <p:nvPr>
            <p:ph idx="1"/>
          </p:nvPr>
        </p:nvSpPr>
        <p:spPr/>
        <p:txBody>
          <a:bodyPr>
            <a:normAutofit fontScale="92500"/>
          </a:bodyPr>
          <a:lstStyle/>
          <a:p>
            <a:r>
              <a:rPr lang="en-US" dirty="0"/>
              <a:t>Use the “</a:t>
            </a:r>
            <a:r>
              <a:rPr lang="en-US" dirty="0" err="1"/>
              <a:t>barplot</a:t>
            </a:r>
            <a:r>
              <a:rPr lang="en-US" dirty="0"/>
              <a:t>” command to create the following bar graphs.</a:t>
            </a:r>
          </a:p>
          <a:p>
            <a:endParaRPr lang="en-US" b="0" dirty="0"/>
          </a:p>
          <a:p>
            <a:r>
              <a:rPr lang="en-US" b="0" dirty="0"/>
              <a:t>Compare the results of the following commands:</a:t>
            </a:r>
          </a:p>
          <a:p>
            <a:r>
              <a:rPr lang="en-US" b="0" dirty="0" err="1"/>
              <a:t>barplot</a:t>
            </a:r>
            <a:r>
              <a:rPr lang="en-US" b="0" dirty="0"/>
              <a:t>(</a:t>
            </a:r>
            <a:r>
              <a:rPr lang="en-US" b="0" dirty="0" err="1"/>
              <a:t>gearfreq</a:t>
            </a:r>
            <a:r>
              <a:rPr lang="en-US" b="0" dirty="0"/>
              <a:t>)</a:t>
            </a:r>
          </a:p>
          <a:p>
            <a:r>
              <a:rPr lang="en-US" b="0" dirty="0" err="1"/>
              <a:t>barplot</a:t>
            </a:r>
            <a:r>
              <a:rPr lang="en-US" b="0" dirty="0"/>
              <a:t>(</a:t>
            </a:r>
            <a:r>
              <a:rPr lang="en-US" b="0" dirty="0" err="1"/>
              <a:t>gearfreq</a:t>
            </a:r>
            <a:r>
              <a:rPr lang="en-US" b="0" dirty="0"/>
              <a:t>, main="Title")</a:t>
            </a:r>
          </a:p>
          <a:p>
            <a:r>
              <a:rPr lang="en-US" b="0" dirty="0" err="1"/>
              <a:t>barplot</a:t>
            </a:r>
            <a:r>
              <a:rPr lang="en-US" b="0" dirty="0"/>
              <a:t>(</a:t>
            </a:r>
            <a:r>
              <a:rPr lang="en-US" b="0" dirty="0" err="1"/>
              <a:t>gearfreq</a:t>
            </a:r>
            <a:r>
              <a:rPr lang="en-US" b="0" dirty="0"/>
              <a:t>, </a:t>
            </a:r>
            <a:r>
              <a:rPr lang="en-US" b="0" dirty="0" err="1"/>
              <a:t>xlab</a:t>
            </a:r>
            <a:r>
              <a:rPr lang="en-US" b="0" dirty="0"/>
              <a:t>="Horizontal Axis")</a:t>
            </a:r>
          </a:p>
          <a:p>
            <a:r>
              <a:rPr lang="en-US" b="0" dirty="0" err="1"/>
              <a:t>barplot</a:t>
            </a:r>
            <a:r>
              <a:rPr lang="en-US" b="0" dirty="0"/>
              <a:t>(</a:t>
            </a:r>
            <a:r>
              <a:rPr lang="en-US" b="0" dirty="0" err="1"/>
              <a:t>gearfreq</a:t>
            </a:r>
            <a:r>
              <a:rPr lang="en-US" b="0" dirty="0"/>
              <a:t>, main="Car Distribution", </a:t>
            </a:r>
            <a:r>
              <a:rPr lang="en-US" b="0" dirty="0" err="1"/>
              <a:t>xlab</a:t>
            </a:r>
            <a:r>
              <a:rPr lang="en-US" b="0" dirty="0"/>
              <a:t>="Number of Gears")</a:t>
            </a:r>
          </a:p>
          <a:p>
            <a:r>
              <a:rPr lang="en-US" b="0" dirty="0" err="1"/>
              <a:t>barplot</a:t>
            </a:r>
            <a:r>
              <a:rPr lang="en-US" b="0" dirty="0"/>
              <a:t>(</a:t>
            </a:r>
            <a:r>
              <a:rPr lang="en-US" b="0" dirty="0" err="1"/>
              <a:t>gearfreq</a:t>
            </a:r>
            <a:r>
              <a:rPr lang="en-US" b="0" dirty="0"/>
              <a:t>, </a:t>
            </a:r>
            <a:r>
              <a:rPr lang="en-US" b="0" dirty="0" err="1"/>
              <a:t>horiz</a:t>
            </a:r>
            <a:r>
              <a:rPr lang="en-US" b="0" dirty="0"/>
              <a:t>=TRUE)</a:t>
            </a:r>
          </a:p>
          <a:p>
            <a:pPr>
              <a:buFontTx/>
              <a:buChar char="•"/>
            </a:pPr>
            <a:r>
              <a:rPr lang="en-US" b="0" dirty="0"/>
              <a:t>Repeat this for different categories of data: “</a:t>
            </a:r>
            <a:r>
              <a:rPr lang="en-US" b="0" dirty="0" err="1"/>
              <a:t>cyl</a:t>
            </a:r>
            <a:r>
              <a:rPr lang="en-US" b="0" dirty="0"/>
              <a:t>”, “vs”, “am”, and “carb”</a:t>
            </a:r>
          </a:p>
          <a:p>
            <a:pPr>
              <a:buFontTx/>
              <a:buChar char="•"/>
            </a:pPr>
            <a:r>
              <a:rPr lang="en-US" b="0" dirty="0"/>
              <a:t>Change the text for the title and x-axis in each to something appropriate.</a:t>
            </a:r>
          </a:p>
          <a:p>
            <a:endParaRPr lang="en-US" b="0" dirty="0"/>
          </a:p>
          <a:p>
            <a:endParaRPr lang="en-US" b="0" dirty="0"/>
          </a:p>
        </p:txBody>
      </p:sp>
    </p:spTree>
    <p:extLst>
      <p:ext uri="{BB962C8B-B14F-4D97-AF65-F5344CB8AC3E}">
        <p14:creationId xmlns:p14="http://schemas.microsoft.com/office/powerpoint/2010/main" val="19992493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Creating complex frequency tables</a:t>
            </a:r>
          </a:p>
        </p:txBody>
      </p:sp>
      <p:sp>
        <p:nvSpPr>
          <p:cNvPr id="3" name="Content Placeholder 2"/>
          <p:cNvSpPr>
            <a:spLocks noGrp="1"/>
          </p:cNvSpPr>
          <p:nvPr>
            <p:ph idx="1"/>
          </p:nvPr>
        </p:nvSpPr>
        <p:spPr/>
        <p:txBody>
          <a:bodyPr/>
          <a:lstStyle/>
          <a:p>
            <a:r>
              <a:rPr lang="en-US" dirty="0"/>
              <a:t>You can also create frequency tables for multiple variables with the “table” command.</a:t>
            </a:r>
          </a:p>
          <a:p>
            <a:r>
              <a:rPr lang="en-US" b="0" dirty="0"/>
              <a:t>It will be best to use a true/false variable for comparison with “gear”</a:t>
            </a:r>
          </a:p>
          <a:p>
            <a:r>
              <a:rPr lang="en-US" b="0" dirty="0"/>
              <a:t>Here, I choose to use the “</a:t>
            </a:r>
            <a:r>
              <a:rPr lang="en-US" b="0" dirty="0" err="1"/>
              <a:t>vs</a:t>
            </a:r>
            <a:r>
              <a:rPr lang="en-US" b="0" dirty="0"/>
              <a:t>” variable.</a:t>
            </a:r>
          </a:p>
          <a:p>
            <a:endParaRPr lang="en-US" b="0" dirty="0"/>
          </a:p>
          <a:p>
            <a:r>
              <a:rPr lang="en-US" b="0" dirty="0"/>
              <a:t>	</a:t>
            </a:r>
            <a:r>
              <a:rPr lang="en-US" b="0" dirty="0" err="1"/>
              <a:t>vsgearfreq</a:t>
            </a:r>
            <a:r>
              <a:rPr lang="en-US" b="0" dirty="0"/>
              <a:t> &lt;- table(</a:t>
            </a:r>
            <a:r>
              <a:rPr lang="en-US" b="0" dirty="0" err="1"/>
              <a:t>mtcars$vs</a:t>
            </a:r>
            <a:r>
              <a:rPr lang="en-US" b="0" dirty="0"/>
              <a:t>, </a:t>
            </a:r>
            <a:r>
              <a:rPr lang="en-US" b="0" dirty="0" err="1"/>
              <a:t>mtcars$gear</a:t>
            </a:r>
            <a:r>
              <a:rPr lang="en-US" b="0" dirty="0"/>
              <a:t>)</a:t>
            </a:r>
          </a:p>
          <a:p>
            <a:endParaRPr lang="en-US" b="0" dirty="0"/>
          </a:p>
          <a:p>
            <a:endParaRPr lang="en-US" b="0" dirty="0"/>
          </a:p>
        </p:txBody>
      </p:sp>
    </p:spTree>
    <p:extLst>
      <p:ext uri="{BB962C8B-B14F-4D97-AF65-F5344CB8AC3E}">
        <p14:creationId xmlns:p14="http://schemas.microsoft.com/office/powerpoint/2010/main" val="6571153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Turning into bar graphs</a:t>
            </a:r>
          </a:p>
        </p:txBody>
      </p:sp>
      <p:sp>
        <p:nvSpPr>
          <p:cNvPr id="3" name="Content Placeholder 2"/>
          <p:cNvSpPr>
            <a:spLocks noGrp="1"/>
          </p:cNvSpPr>
          <p:nvPr>
            <p:ph idx="1"/>
          </p:nvPr>
        </p:nvSpPr>
        <p:spPr/>
        <p:txBody>
          <a:bodyPr>
            <a:normAutofit fontScale="92500" lnSpcReduction="10000"/>
          </a:bodyPr>
          <a:lstStyle/>
          <a:p>
            <a:r>
              <a:rPr lang="en-US" b="0" dirty="0"/>
              <a:t>And creating a bar graph with this comparison frequency data is also accomplished with the “</a:t>
            </a:r>
            <a:r>
              <a:rPr lang="en-US" b="0" dirty="0" err="1"/>
              <a:t>barplot</a:t>
            </a:r>
            <a:r>
              <a:rPr lang="en-US" b="0" dirty="0"/>
              <a:t>” command.</a:t>
            </a:r>
          </a:p>
          <a:p>
            <a:r>
              <a:rPr lang="en-US" b="0" i="1" dirty="0"/>
              <a:t>I’ve split up this command for visual effect, you’ll type it all in on one line.</a:t>
            </a:r>
          </a:p>
          <a:p>
            <a:r>
              <a:rPr lang="en-US" b="0" dirty="0"/>
              <a:t>	</a:t>
            </a:r>
            <a:r>
              <a:rPr lang="en-US" b="0" dirty="0" err="1"/>
              <a:t>barplot</a:t>
            </a:r>
            <a:r>
              <a:rPr lang="en-US" b="0" dirty="0"/>
              <a:t>(</a:t>
            </a:r>
            <a:r>
              <a:rPr lang="en-US" b="0" dirty="0" err="1"/>
              <a:t>vsgearfreq</a:t>
            </a:r>
            <a:r>
              <a:rPr lang="en-US" b="0" dirty="0"/>
              <a:t>, </a:t>
            </a:r>
          </a:p>
          <a:p>
            <a:r>
              <a:rPr lang="en-US" b="0" dirty="0"/>
              <a:t>		main="Main Title", </a:t>
            </a:r>
          </a:p>
          <a:p>
            <a:r>
              <a:rPr lang="en-US" b="0" dirty="0"/>
              <a:t>		</a:t>
            </a:r>
            <a:r>
              <a:rPr lang="en-US" b="0" dirty="0" err="1"/>
              <a:t>xlab</a:t>
            </a:r>
            <a:r>
              <a:rPr lang="en-US" b="0" dirty="0"/>
              <a:t>="Horizontal Axis Label", </a:t>
            </a:r>
          </a:p>
          <a:p>
            <a:r>
              <a:rPr lang="en-US" b="0" dirty="0"/>
              <a:t>		col=c("</a:t>
            </a:r>
            <a:r>
              <a:rPr lang="en-US" b="0" dirty="0" err="1"/>
              <a:t>darkblue</a:t>
            </a:r>
            <a:r>
              <a:rPr lang="en-US" b="0" dirty="0"/>
              <a:t>","red"), </a:t>
            </a:r>
          </a:p>
          <a:p>
            <a:r>
              <a:rPr lang="en-US" b="0" dirty="0"/>
              <a:t>		legend=</a:t>
            </a:r>
            <a:r>
              <a:rPr lang="en-US" b="0" dirty="0" err="1"/>
              <a:t>rownames</a:t>
            </a:r>
            <a:r>
              <a:rPr lang="en-US" b="0" dirty="0"/>
              <a:t>(</a:t>
            </a:r>
            <a:r>
              <a:rPr lang="en-US" b="0" dirty="0" err="1"/>
              <a:t>vsgearfreq</a:t>
            </a:r>
            <a:r>
              <a:rPr lang="en-US" b="0" dirty="0"/>
              <a:t>), </a:t>
            </a:r>
          </a:p>
          <a:p>
            <a:r>
              <a:rPr lang="en-US" b="0" dirty="0"/>
              <a:t>		beside=TRUE</a:t>
            </a:r>
          </a:p>
          <a:p>
            <a:r>
              <a:rPr lang="en-US" b="0" dirty="0"/>
              <a:t>	)</a:t>
            </a:r>
          </a:p>
          <a:p>
            <a:r>
              <a:rPr lang="en-US" b="0" dirty="0"/>
              <a:t>the names of various colors are available here:</a:t>
            </a:r>
          </a:p>
          <a:p>
            <a:r>
              <a:rPr lang="en-US" dirty="0"/>
              <a:t>http://</a:t>
            </a:r>
            <a:r>
              <a:rPr lang="en-US" dirty="0" err="1"/>
              <a:t>www.stat.columbia.edu</a:t>
            </a:r>
            <a:r>
              <a:rPr lang="en-US" dirty="0"/>
              <a:t>/~</a:t>
            </a:r>
            <a:r>
              <a:rPr lang="en-US" dirty="0" err="1"/>
              <a:t>tzheng</a:t>
            </a:r>
            <a:r>
              <a:rPr lang="en-US" dirty="0"/>
              <a:t>/files/</a:t>
            </a:r>
            <a:r>
              <a:rPr lang="en-US" dirty="0" err="1"/>
              <a:t>Rcolor.pdf</a:t>
            </a:r>
            <a:endParaRPr lang="en-US" dirty="0"/>
          </a:p>
        </p:txBody>
      </p:sp>
    </p:spTree>
    <p:extLst>
      <p:ext uri="{BB962C8B-B14F-4D97-AF65-F5344CB8AC3E}">
        <p14:creationId xmlns:p14="http://schemas.microsoft.com/office/powerpoint/2010/main" val="32280329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Box plots</a:t>
            </a:r>
          </a:p>
        </p:txBody>
      </p:sp>
      <p:sp>
        <p:nvSpPr>
          <p:cNvPr id="3" name="Content Placeholder 2"/>
          <p:cNvSpPr>
            <a:spLocks noGrp="1"/>
          </p:cNvSpPr>
          <p:nvPr>
            <p:ph idx="1"/>
          </p:nvPr>
        </p:nvSpPr>
        <p:spPr/>
        <p:txBody>
          <a:bodyPr/>
          <a:lstStyle/>
          <a:p>
            <a:r>
              <a:rPr lang="en-US" dirty="0"/>
              <a:t>We can also create box-and-whisker plots easily.</a:t>
            </a:r>
            <a:endParaRPr lang="en-US" b="0" dirty="0"/>
          </a:p>
          <a:p>
            <a:r>
              <a:rPr lang="en-US" b="0" dirty="0"/>
              <a:t>In this example, we’ll compare miles per gallon between cars with the same number of cylinders.</a:t>
            </a:r>
          </a:p>
          <a:p>
            <a:r>
              <a:rPr lang="en-US" b="0" dirty="0"/>
              <a:t>boxplot(</a:t>
            </a:r>
            <a:r>
              <a:rPr lang="en-US" b="0" dirty="0" err="1"/>
              <a:t>mpg~cyl</a:t>
            </a:r>
            <a:r>
              <a:rPr lang="en-US" b="0" dirty="0"/>
              <a:t>,</a:t>
            </a:r>
          </a:p>
          <a:p>
            <a:r>
              <a:rPr lang="en-US" b="0" dirty="0"/>
              <a:t>	data=</a:t>
            </a:r>
            <a:r>
              <a:rPr lang="en-US" b="0" dirty="0" err="1"/>
              <a:t>mtcars</a:t>
            </a:r>
            <a:r>
              <a:rPr lang="en-US" b="0" dirty="0"/>
              <a:t>,</a:t>
            </a:r>
          </a:p>
          <a:p>
            <a:r>
              <a:rPr lang="en-US" b="0" dirty="0"/>
              <a:t>	main="Car Mileage Data",</a:t>
            </a:r>
          </a:p>
          <a:p>
            <a:r>
              <a:rPr lang="en-US" b="0" dirty="0"/>
              <a:t>	</a:t>
            </a:r>
            <a:r>
              <a:rPr lang="en-US" b="0" dirty="0" err="1"/>
              <a:t>xlab</a:t>
            </a:r>
            <a:r>
              <a:rPr lang="en-US" b="0" dirty="0"/>
              <a:t>="Number of Cylinders",</a:t>
            </a:r>
          </a:p>
          <a:p>
            <a:r>
              <a:rPr lang="en-US" b="0" dirty="0"/>
              <a:t>	</a:t>
            </a:r>
            <a:r>
              <a:rPr lang="en-US" b="0" dirty="0" err="1"/>
              <a:t>ylab</a:t>
            </a:r>
            <a:r>
              <a:rPr lang="en-US" b="0" dirty="0"/>
              <a:t>="Miles Per Gallon"</a:t>
            </a:r>
          </a:p>
          <a:p>
            <a:r>
              <a:rPr lang="en-US" b="0" dirty="0"/>
              <a:t>	)</a:t>
            </a:r>
          </a:p>
          <a:p>
            <a:r>
              <a:rPr lang="en-US" b="0" dirty="0"/>
              <a:t>	* Repeat, comparing “mpg” to “gears”, “am”, “</a:t>
            </a:r>
            <a:r>
              <a:rPr lang="en-US" b="0" dirty="0" err="1"/>
              <a:t>vs</a:t>
            </a:r>
            <a:r>
              <a:rPr lang="en-US" b="0" dirty="0"/>
              <a:t>” and “carb”</a:t>
            </a:r>
          </a:p>
        </p:txBody>
      </p:sp>
    </p:spTree>
    <p:extLst>
      <p:ext uri="{BB962C8B-B14F-4D97-AF65-F5344CB8AC3E}">
        <p14:creationId xmlns:p14="http://schemas.microsoft.com/office/powerpoint/2010/main" val="3841158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“Relative frequency”</a:t>
            </a:r>
          </a:p>
        </p:txBody>
      </p:sp>
      <p:sp>
        <p:nvSpPr>
          <p:cNvPr id="3" name="Content Placeholder 2"/>
          <p:cNvSpPr>
            <a:spLocks noGrp="1"/>
          </p:cNvSpPr>
          <p:nvPr>
            <p:ph idx="1"/>
          </p:nvPr>
        </p:nvSpPr>
        <p:spPr>
          <a:xfrm>
            <a:off x="519953" y="1100628"/>
            <a:ext cx="8229599" cy="3579849"/>
          </a:xfrm>
        </p:spPr>
        <p:txBody>
          <a:bodyPr>
            <a:normAutofit/>
          </a:bodyPr>
          <a:lstStyle/>
          <a:p>
            <a:r>
              <a:rPr lang="en-US" sz="2400" dirty="0"/>
              <a:t>The ’relative frequency’ refers to the </a:t>
            </a:r>
            <a:r>
              <a:rPr lang="en-US" sz="2400" i="1" dirty="0"/>
              <a:t>portion </a:t>
            </a:r>
            <a:r>
              <a:rPr lang="en-US" sz="2400" dirty="0"/>
              <a:t>of observations having a given measurement usually written as  decimal or percentage.</a:t>
            </a:r>
            <a:endParaRPr lang="en-US" dirty="0"/>
          </a:p>
          <a:p>
            <a:r>
              <a:rPr lang="en-US" sz="1800" b="0" dirty="0"/>
              <a:t>Converting a frequency distribution into a </a:t>
            </a:r>
            <a:r>
              <a:rPr lang="en-US" sz="1800" b="0" i="1" dirty="0"/>
              <a:t>relative</a:t>
            </a:r>
            <a:r>
              <a:rPr lang="en-US" sz="1800" b="0" dirty="0"/>
              <a:t> frequency distribution means dividing count for each category by #observations.</a:t>
            </a:r>
          </a:p>
          <a:p>
            <a:r>
              <a:rPr lang="en-US" sz="1800" b="0" dirty="0"/>
              <a:t>Graphical display tool of choice is often the pie chart.</a:t>
            </a:r>
          </a:p>
        </p:txBody>
      </p:sp>
    </p:spTree>
    <p:extLst>
      <p:ext uri="{BB962C8B-B14F-4D97-AF65-F5344CB8AC3E}">
        <p14:creationId xmlns:p14="http://schemas.microsoft.com/office/powerpoint/2010/main" val="833198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Side by side comparison</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2960" y="1200346"/>
            <a:ext cx="7520940" cy="3708386"/>
          </a:xfrm>
        </p:spPr>
      </p:pic>
    </p:spTree>
    <p:extLst>
      <p:ext uri="{BB962C8B-B14F-4D97-AF65-F5344CB8AC3E}">
        <p14:creationId xmlns:p14="http://schemas.microsoft.com/office/powerpoint/2010/main" val="1517098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1530" y="164246"/>
            <a:ext cx="7520940" cy="548640"/>
          </a:xfrm>
        </p:spPr>
        <p:txBody>
          <a:bodyPr/>
          <a:lstStyle/>
          <a:p>
            <a:pPr algn="ctr"/>
            <a:r>
              <a:rPr lang="en-US" dirty="0"/>
              <a:t>Pie Charts</a:t>
            </a:r>
          </a:p>
        </p:txBody>
      </p:sp>
      <p:sp>
        <p:nvSpPr>
          <p:cNvPr id="3" name="Content Placeholder 2"/>
          <p:cNvSpPr>
            <a:spLocks noGrp="1"/>
          </p:cNvSpPr>
          <p:nvPr>
            <p:ph idx="1"/>
          </p:nvPr>
        </p:nvSpPr>
        <p:spPr>
          <a:xfrm>
            <a:off x="607807" y="792864"/>
            <a:ext cx="7520940" cy="3579849"/>
          </a:xfrm>
        </p:spPr>
        <p:txBody>
          <a:bodyPr/>
          <a:lstStyle/>
          <a:p>
            <a:r>
              <a:rPr lang="en-US" dirty="0"/>
              <a:t>Pie charts are used to represent the relative frequency</a:t>
            </a:r>
          </a:p>
          <a:p>
            <a:r>
              <a:rPr lang="en-US" dirty="0"/>
              <a:t>. The most common observed value usually stands out quite easily</a:t>
            </a:r>
          </a:p>
          <a:p>
            <a:pPr lvl="1"/>
            <a:r>
              <a:rPr lang="en-US" dirty="0"/>
              <a:t>May be be difficult to compare relative frequencies for other values.</a:t>
            </a: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96688" y="1870604"/>
            <a:ext cx="3017519" cy="3058131"/>
          </a:xfrm>
          <a:prstGeom prst="rect">
            <a:avLst/>
          </a:prstGeom>
        </p:spPr>
      </p:pic>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414207" y="1790626"/>
            <a:ext cx="5458415" cy="2888950"/>
          </a:xfrm>
          <a:prstGeom prst="rect">
            <a:avLst/>
          </a:prstGeom>
        </p:spPr>
      </p:pic>
    </p:spTree>
    <p:extLst>
      <p:ext uri="{BB962C8B-B14F-4D97-AF65-F5344CB8AC3E}">
        <p14:creationId xmlns:p14="http://schemas.microsoft.com/office/powerpoint/2010/main" val="159260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sz="quarter" idx="14"/>
          </p:nvPr>
        </p:nvPicPr>
        <p:blipFill rotWithShape="1">
          <a:blip r:embed="rId3">
            <a:extLst>
              <a:ext uri="{28A0092B-C50C-407E-A947-70E740481C1C}">
                <a14:useLocalDpi xmlns:a14="http://schemas.microsoft.com/office/drawing/2010/main" val="0"/>
              </a:ext>
            </a:extLst>
          </a:blip>
          <a:srcRect l="124" r="17902"/>
          <a:stretch/>
        </p:blipFill>
        <p:spPr/>
      </p:pic>
      <p:sp>
        <p:nvSpPr>
          <p:cNvPr id="3" name="Title 2"/>
          <p:cNvSpPr>
            <a:spLocks noGrp="1"/>
          </p:cNvSpPr>
          <p:nvPr>
            <p:ph type="title"/>
          </p:nvPr>
        </p:nvSpPr>
        <p:spPr/>
        <p:txBody>
          <a:bodyPr/>
          <a:lstStyle/>
          <a:p>
            <a:r>
              <a:rPr lang="en-US" sz="2400" dirty="0"/>
              <a:t>Best practices for</a:t>
            </a:r>
            <a:br>
              <a:rPr lang="en-US" sz="2400" dirty="0"/>
            </a:br>
            <a:r>
              <a:rPr lang="en-US" sz="2400" dirty="0"/>
              <a:t>Bar graphs and histograms</a:t>
            </a:r>
          </a:p>
        </p:txBody>
      </p:sp>
      <p:sp>
        <p:nvSpPr>
          <p:cNvPr id="4" name="Text Placeholder 3"/>
          <p:cNvSpPr>
            <a:spLocks noGrp="1"/>
          </p:cNvSpPr>
          <p:nvPr>
            <p:ph type="body" sz="half" idx="2"/>
          </p:nvPr>
        </p:nvSpPr>
        <p:spPr/>
        <p:txBody>
          <a:bodyPr>
            <a:normAutofit fontScale="92500" lnSpcReduction="10000"/>
          </a:bodyPr>
          <a:lstStyle/>
          <a:p>
            <a:endParaRPr lang="en-US" sz="2000" dirty="0"/>
          </a:p>
          <a:p>
            <a:r>
              <a:rPr lang="en-US" sz="2000" dirty="0"/>
              <a:t>Don’t let this happen to you.</a:t>
            </a:r>
          </a:p>
        </p:txBody>
      </p:sp>
    </p:spTree>
    <p:extLst>
      <p:ext uri="{BB962C8B-B14F-4D97-AF65-F5344CB8AC3E}">
        <p14:creationId xmlns:p14="http://schemas.microsoft.com/office/powerpoint/2010/main" val="93424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Represent magnitudes honestly</a:t>
            </a:r>
          </a:p>
        </p:txBody>
      </p:sp>
      <p:sp>
        <p:nvSpPr>
          <p:cNvPr id="3" name="Content Placeholder 2"/>
          <p:cNvSpPr>
            <a:spLocks noGrp="1"/>
          </p:cNvSpPr>
          <p:nvPr>
            <p:ph idx="1"/>
          </p:nvPr>
        </p:nvSpPr>
        <p:spPr/>
        <p:txBody>
          <a:bodyPr/>
          <a:lstStyle/>
          <a:p>
            <a:r>
              <a:rPr lang="en-US" dirty="0"/>
              <a:t>It is generally wise to start your vertical axis from ZERO </a:t>
            </a:r>
          </a:p>
          <a:p>
            <a:r>
              <a:rPr lang="en-US" dirty="0"/>
              <a:t>to ensure that areas are proportional to magnitude of each measurement.</a:t>
            </a: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22961" y="2159407"/>
            <a:ext cx="3587674" cy="2521069"/>
          </a:xfrm>
          <a:prstGeom prst="rect">
            <a:avLst/>
          </a:prstGeom>
        </p:spPr>
      </p:pic>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410635" y="2299256"/>
            <a:ext cx="3933265" cy="2381220"/>
          </a:xfrm>
          <a:prstGeom prst="rect">
            <a:avLst/>
          </a:prstGeom>
        </p:spPr>
      </p:pic>
    </p:spTree>
    <p:extLst>
      <p:ext uri="{BB962C8B-B14F-4D97-AF65-F5344CB8AC3E}">
        <p14:creationId xmlns:p14="http://schemas.microsoft.com/office/powerpoint/2010/main" val="1788738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8466" y="7172"/>
            <a:ext cx="7520940" cy="548640"/>
          </a:xfrm>
        </p:spPr>
        <p:txBody>
          <a:bodyPr/>
          <a:lstStyle/>
          <a:p>
            <a:pPr algn="ctr"/>
            <a:r>
              <a:rPr lang="en-US" dirty="0"/>
              <a:t>Choose appropriate interval sizes</a:t>
            </a:r>
          </a:p>
        </p:txBody>
      </p:sp>
      <p:sp>
        <p:nvSpPr>
          <p:cNvPr id="3" name="Content Placeholder 2"/>
          <p:cNvSpPr>
            <a:spLocks noGrp="1"/>
          </p:cNvSpPr>
          <p:nvPr>
            <p:ph idx="1"/>
          </p:nvPr>
        </p:nvSpPr>
        <p:spPr>
          <a:xfrm>
            <a:off x="303006" y="562746"/>
            <a:ext cx="8536193" cy="4349913"/>
          </a:xfrm>
        </p:spPr>
        <p:txBody>
          <a:bodyPr>
            <a:normAutofit/>
          </a:bodyPr>
          <a:lstStyle/>
          <a:p>
            <a:r>
              <a:rPr lang="en-US" sz="1800" dirty="0"/>
              <a:t>Each of the following graphs are visualizations of the exact same data.</a:t>
            </a:r>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r>
              <a:rPr lang="en-US" sz="1800" dirty="0"/>
              <a:t>What are the advantages and/or disadvantages of each?</a:t>
            </a:r>
          </a:p>
        </p:txBody>
      </p:sp>
      <p:pic>
        <p:nvPicPr>
          <p:cNvPr id="5" name="Picture 4"/>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50605" y="1201270"/>
            <a:ext cx="8840994" cy="2477795"/>
          </a:xfrm>
          <a:prstGeom prst="rect">
            <a:avLst/>
          </a:prstGeom>
        </p:spPr>
      </p:pic>
    </p:spTree>
    <p:extLst>
      <p:ext uri="{BB962C8B-B14F-4D97-AF65-F5344CB8AC3E}">
        <p14:creationId xmlns:p14="http://schemas.microsoft.com/office/powerpoint/2010/main" val="27808335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extLst>
    <a:ext uri="{05A4C25C-085E-4340-85A3-A5531E510DB2}">
      <thm15:themeFamily xmlns:thm15="http://schemas.microsoft.com/office/thememl/2012/main" name="Lesson02 - Variables and Data" id="{F0662F6E-9354-2340-ABDB-935FE661D609}" vid="{9E1BFB15-0D4D-3C4A-96B5-974D1F49BA9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Biostats</Template>
  <TotalTime>1193</TotalTime>
  <Words>1283</Words>
  <Application>Microsoft Office PowerPoint</Application>
  <PresentationFormat>On-screen Show (4:3)</PresentationFormat>
  <Paragraphs>162</Paragraphs>
  <Slides>33</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Century Gothic</vt:lpstr>
      <vt:lpstr>Tunga</vt:lpstr>
      <vt:lpstr>Wingdings</vt:lpstr>
      <vt:lpstr>Angles</vt:lpstr>
      <vt:lpstr>Mat 1372 statistics with probability</vt:lpstr>
      <vt:lpstr>Frequency Distribution</vt:lpstr>
      <vt:lpstr>Bar Graphs vs. Histograms</vt:lpstr>
      <vt:lpstr>“Relative frequency”</vt:lpstr>
      <vt:lpstr>Side by side comparison</vt:lpstr>
      <vt:lpstr>Pie Charts</vt:lpstr>
      <vt:lpstr>Best practices for Bar graphs and histograms</vt:lpstr>
      <vt:lpstr>Represent magnitudes honestly</vt:lpstr>
      <vt:lpstr>Choose appropriate interval sizes</vt:lpstr>
      <vt:lpstr>Avoid unnecessary 3d effects</vt:lpstr>
      <vt:lpstr>Visualizing the connection between multiple variables</vt:lpstr>
      <vt:lpstr>Connecting categorical variables</vt:lpstr>
      <vt:lpstr>Reproduction and malaria in birds</vt:lpstr>
      <vt:lpstr>Contingency table</vt:lpstr>
      <vt:lpstr>Grouped Bar Graph</vt:lpstr>
      <vt:lpstr>Mosaic plot</vt:lpstr>
      <vt:lpstr>Connecting numerical variables</vt:lpstr>
      <vt:lpstr>Inherited attractiveness in fish</vt:lpstr>
      <vt:lpstr>Scatter plot</vt:lpstr>
      <vt:lpstr>Connecting mixed variables</vt:lpstr>
      <vt:lpstr>Blood responses to high elevation</vt:lpstr>
      <vt:lpstr>Strip Chart</vt:lpstr>
      <vt:lpstr>Box plot</vt:lpstr>
      <vt:lpstr>Multiple histograms</vt:lpstr>
      <vt:lpstr>Showing trends in time and space</vt:lpstr>
      <vt:lpstr>Line Graph</vt:lpstr>
      <vt:lpstr>Heat map</vt:lpstr>
      <vt:lpstr>Let’s make some graphs!</vt:lpstr>
      <vt:lpstr>Using R to create Frequency tables</vt:lpstr>
      <vt:lpstr>Turn Frequency tables into graphs</vt:lpstr>
      <vt:lpstr>Creating complex frequency tables</vt:lpstr>
      <vt:lpstr>Turning into bar graphs</vt:lpstr>
      <vt:lpstr>Box plots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 1372 Biostatistics</dc:title>
  <dc:creator>Andrew Parker</dc:creator>
  <cp:lastModifiedBy>Next Step</cp:lastModifiedBy>
  <cp:revision>38</cp:revision>
  <dcterms:created xsi:type="dcterms:W3CDTF">2017-02-04T22:18:55Z</dcterms:created>
  <dcterms:modified xsi:type="dcterms:W3CDTF">2018-09-17T19:38:03Z</dcterms:modified>
</cp:coreProperties>
</file>