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74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ABFD0-BD44-664B-8681-74310AE509A9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04E47-0FE9-D444-9A26-90A1E2091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04E47-0FE9-D444-9A26-90A1E2091D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28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04E47-0FE9-D444-9A26-90A1E2091D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15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04E47-0FE9-D444-9A26-90A1E2091D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31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27,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27,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</a:t>
            </a:r>
            <a:r>
              <a:rPr lang="en-US" dirty="0" err="1"/>
              <a:t>probabiility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6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Sample of convenience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23" y="1100628"/>
            <a:ext cx="8624047" cy="3579849"/>
          </a:xfrm>
        </p:spPr>
        <p:txBody>
          <a:bodyPr>
            <a:normAutofit/>
          </a:bodyPr>
          <a:lstStyle/>
          <a:p>
            <a:r>
              <a:rPr lang="en-US" sz="2400" dirty="0"/>
              <a:t>This sort of bias occurs when a researcher chooses to gather data from a readily available source.</a:t>
            </a:r>
          </a:p>
          <a:p>
            <a:endParaRPr lang="en-US" sz="2400" dirty="0"/>
          </a:p>
          <a:p>
            <a:r>
              <a:rPr lang="en-US" sz="2200" b="0" dirty="0"/>
              <a:t>Example: In attempting to measure the cod population in the North Atlantic, researchers relied on the rates at which fish were caught by fishing boats.</a:t>
            </a:r>
          </a:p>
          <a:p>
            <a:r>
              <a:rPr lang="en-US" sz="2200" b="0" dirty="0"/>
              <a:t>However, fishermen went to locations where cod were still more plentiful (duh!), leading to overestimation of the cod population.</a:t>
            </a:r>
          </a:p>
        </p:txBody>
      </p:sp>
    </p:spTree>
    <p:extLst>
      <p:ext uri="{BB962C8B-B14F-4D97-AF65-F5344CB8AC3E}">
        <p14:creationId xmlns:p14="http://schemas.microsoft.com/office/powerpoint/2010/main" val="2830181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Volunteer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9" y="1100628"/>
            <a:ext cx="8480610" cy="390167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Measuring human populations may often require volunteers to participate. </a:t>
            </a:r>
            <a:endParaRPr lang="en-US" sz="2000" b="0" dirty="0"/>
          </a:p>
          <a:p>
            <a:r>
              <a:rPr lang="en-US" sz="2000" b="0" dirty="0"/>
              <a:t>There may be systematic differences in the “volunteer population” as compared to the entire population we seek to estimate.</a:t>
            </a:r>
            <a:endParaRPr lang="en-US" sz="2000" dirty="0"/>
          </a:p>
          <a:p>
            <a:r>
              <a:rPr lang="en-US" sz="2000" b="0" dirty="0"/>
              <a:t>Volunteers may be: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Be more proactive;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Be lower-income (especially if participation is compensated);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more desperate for treatment;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have more time on their hands;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more opinionated.</a:t>
            </a:r>
          </a:p>
        </p:txBody>
      </p:sp>
    </p:spTree>
    <p:extLst>
      <p:ext uri="{BB962C8B-B14F-4D97-AF65-F5344CB8AC3E}">
        <p14:creationId xmlns:p14="http://schemas.microsoft.com/office/powerpoint/2010/main" val="326747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data-hole.jpg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188"/>
          <a:stretch/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and data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What are we even measuring?</a:t>
            </a:r>
          </a:p>
        </p:txBody>
      </p:sp>
    </p:spTree>
    <p:extLst>
      <p:ext uri="{BB962C8B-B14F-4D97-AF65-F5344CB8AC3E}">
        <p14:creationId xmlns:p14="http://schemas.microsoft.com/office/powerpoint/2010/main" val="751343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7" y="1100628"/>
            <a:ext cx="8498541" cy="3579849"/>
          </a:xfrm>
        </p:spPr>
        <p:txBody>
          <a:bodyPr>
            <a:normAutofit/>
          </a:bodyPr>
          <a:lstStyle/>
          <a:p>
            <a:r>
              <a:rPr lang="en-US" sz="2400" dirty="0"/>
              <a:t>“Variables” are very closely associated to parameters.</a:t>
            </a:r>
          </a:p>
          <a:p>
            <a:r>
              <a:rPr lang="en-US" sz="2400" b="0" dirty="0"/>
              <a:t>‘Variables’ refer to the individual characteristics themselves – whereas ‘parameters’ refer to the actual </a:t>
            </a:r>
            <a:r>
              <a:rPr lang="en-US" sz="2400" b="0" i="1" dirty="0"/>
              <a:t>VALUES</a:t>
            </a:r>
            <a:r>
              <a:rPr lang="en-US" sz="2400" b="0" dirty="0"/>
              <a:t> for those variables.</a:t>
            </a:r>
          </a:p>
          <a:p>
            <a:r>
              <a:rPr lang="en-US" sz="2400" b="0" dirty="0"/>
              <a:t>Variables can be ‘categorical’ or ‘numerical’</a:t>
            </a:r>
          </a:p>
        </p:txBody>
      </p:sp>
    </p:spTree>
    <p:extLst>
      <p:ext uri="{BB962C8B-B14F-4D97-AF65-F5344CB8AC3E}">
        <p14:creationId xmlns:p14="http://schemas.microsoft.com/office/powerpoint/2010/main" val="13072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Categorical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74" y="1100628"/>
            <a:ext cx="8876852" cy="3579849"/>
          </a:xfrm>
        </p:spPr>
        <p:txBody>
          <a:bodyPr>
            <a:normAutofit/>
          </a:bodyPr>
          <a:lstStyle/>
          <a:p>
            <a:r>
              <a:rPr lang="en-US" sz="2400" dirty="0"/>
              <a:t>“Categorical Variables” are not readily quantified.</a:t>
            </a:r>
            <a:endParaRPr lang="en-US" sz="1800" dirty="0"/>
          </a:p>
          <a:p>
            <a:r>
              <a:rPr lang="en-US" sz="2000" b="0" dirty="0"/>
              <a:t>Examples:</a:t>
            </a:r>
          </a:p>
          <a:p>
            <a:r>
              <a:rPr lang="en-US" sz="2000" b="0" dirty="0"/>
              <a:t>	* variables with a value of “yes” or “no”</a:t>
            </a:r>
          </a:p>
          <a:p>
            <a:r>
              <a:rPr lang="en-US" sz="2000" b="0" dirty="0"/>
              <a:t>	* eye or hair color</a:t>
            </a:r>
          </a:p>
          <a:p>
            <a:r>
              <a:rPr lang="en-US" sz="2000" b="0" dirty="0"/>
              <a:t>	* life stage (egg, larva, juvenile, </a:t>
            </a:r>
            <a:r>
              <a:rPr lang="en-US" sz="2000" b="0" dirty="0" err="1"/>
              <a:t>subadult</a:t>
            </a:r>
            <a:r>
              <a:rPr lang="en-US" sz="2000" b="0" dirty="0"/>
              <a:t>, adult)</a:t>
            </a:r>
          </a:p>
          <a:p>
            <a:r>
              <a:rPr lang="en-US" sz="2000" b="0" dirty="0"/>
              <a:t>	* comparative pain scale (discomforting, distressing, unbearable)</a:t>
            </a:r>
          </a:p>
          <a:p>
            <a:r>
              <a:rPr lang="en-US" sz="2000" b="0" dirty="0"/>
              <a:t>“Ordinal” categorical variables have an implicit order.</a:t>
            </a:r>
          </a:p>
          <a:p>
            <a:r>
              <a:rPr lang="en-US" sz="2000" b="0" dirty="0"/>
              <a:t>“Nominal” categorical variables have no inherent order.</a:t>
            </a:r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346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Numerical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914400"/>
            <a:ext cx="9018494" cy="3766077"/>
          </a:xfrm>
        </p:spPr>
        <p:txBody>
          <a:bodyPr>
            <a:normAutofit/>
          </a:bodyPr>
          <a:lstStyle/>
          <a:p>
            <a:r>
              <a:rPr lang="en-US" sz="2400" dirty="0"/>
              <a:t>“Numerical Variables” are variables who’s measurements are described with numbers.</a:t>
            </a:r>
            <a:endParaRPr lang="en-US" sz="2000" b="0" dirty="0"/>
          </a:p>
          <a:p>
            <a:r>
              <a:rPr lang="en-US" sz="2400" b="0" dirty="0"/>
              <a:t>Examples:</a:t>
            </a:r>
          </a:p>
          <a:p>
            <a:r>
              <a:rPr lang="en-US" sz="2400" b="0" dirty="0"/>
              <a:t>	* temperature</a:t>
            </a:r>
          </a:p>
          <a:p>
            <a:r>
              <a:rPr lang="en-US" sz="2400" b="0" dirty="0"/>
              <a:t>	* height or weight</a:t>
            </a:r>
          </a:p>
          <a:p>
            <a:r>
              <a:rPr lang="en-US" sz="2400" b="0" dirty="0"/>
              <a:t>	* number of cigarettes smoked per day (or per week)</a:t>
            </a:r>
          </a:p>
          <a:p>
            <a:r>
              <a:rPr lang="en-US" sz="2400" b="0" dirty="0"/>
              <a:t>“Discrete” numerical variables are integer-valued (1,2,3</a:t>
            </a:r>
            <a:r>
              <a:rPr lang="is-IS" sz="2400" b="0" dirty="0"/>
              <a:t>…)</a:t>
            </a:r>
            <a:endParaRPr lang="en-US" sz="2400" b="0" dirty="0"/>
          </a:p>
          <a:p>
            <a:r>
              <a:rPr lang="en-US" sz="2400" b="0" dirty="0"/>
              <a:t>“Continuous” numerical values are real-valued (15.71, 3.8)</a:t>
            </a:r>
          </a:p>
        </p:txBody>
      </p:sp>
    </p:spTree>
    <p:extLst>
      <p:ext uri="{BB962C8B-B14F-4D97-AF65-F5344CB8AC3E}">
        <p14:creationId xmlns:p14="http://schemas.microsoft.com/office/powerpoint/2010/main" val="121100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5153" y="1097280"/>
            <a:ext cx="3808207" cy="3712464"/>
          </a:xfrm>
        </p:spPr>
        <p:txBody>
          <a:bodyPr>
            <a:normAutofit/>
          </a:bodyPr>
          <a:lstStyle/>
          <a:p>
            <a:r>
              <a:rPr lang="en-US" sz="3200" dirty="0"/>
              <a:t>Explanatory:</a:t>
            </a:r>
          </a:p>
          <a:p>
            <a:r>
              <a:rPr lang="en-US" sz="2400" b="0" dirty="0"/>
              <a:t>used as ‘predictors’ of values for other variables.</a:t>
            </a:r>
            <a:endParaRPr lang="en-US" sz="2400" b="0" i="1" dirty="0"/>
          </a:p>
          <a:p>
            <a:r>
              <a:rPr lang="en-US" sz="2400" b="0" i="1" dirty="0"/>
              <a:t>Example: “hours spent studying per week”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0015" y="1097280"/>
            <a:ext cx="4228831" cy="3712464"/>
          </a:xfrm>
        </p:spPr>
        <p:txBody>
          <a:bodyPr>
            <a:normAutofit/>
          </a:bodyPr>
          <a:lstStyle/>
          <a:p>
            <a:r>
              <a:rPr lang="en-US" sz="3200" dirty="0"/>
              <a:t>Response:</a:t>
            </a:r>
          </a:p>
          <a:p>
            <a:r>
              <a:rPr lang="en-US" sz="2400" b="0" dirty="0"/>
              <a:t>‘dependent’ on (or have their values affected by) the explanatory variable(s).</a:t>
            </a:r>
            <a:endParaRPr lang="en-US" sz="2400" b="0" i="1" dirty="0"/>
          </a:p>
          <a:p>
            <a:r>
              <a:rPr lang="en-US" sz="2400" b="0" i="1" dirty="0"/>
              <a:t>Example: GPA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Explanatory vs. response variables</a:t>
            </a:r>
          </a:p>
        </p:txBody>
      </p:sp>
    </p:spTree>
    <p:extLst>
      <p:ext uri="{BB962C8B-B14F-4D97-AF65-F5344CB8AC3E}">
        <p14:creationId xmlns:p14="http://schemas.microsoft.com/office/powerpoint/2010/main" val="262839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59" y="365760"/>
            <a:ext cx="8373035" cy="548640"/>
          </a:xfrm>
        </p:spPr>
        <p:txBody>
          <a:bodyPr/>
          <a:lstStyle/>
          <a:p>
            <a:pPr algn="ctr"/>
            <a:r>
              <a:rPr lang="en-US" dirty="0"/>
              <a:t>Experimental vs. Observational Studies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Experimental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659" y="1701848"/>
            <a:ext cx="3678891" cy="3108960"/>
          </a:xfrm>
        </p:spPr>
        <p:txBody>
          <a:bodyPr>
            <a:normAutofit/>
          </a:bodyPr>
          <a:lstStyle/>
          <a:p>
            <a:r>
              <a:rPr lang="en-US" sz="2800" b="0" dirty="0"/>
              <a:t>The researcher randomly </a:t>
            </a:r>
            <a:r>
              <a:rPr lang="en-US" sz="2800" b="0" i="1" dirty="0"/>
              <a:t>assigns</a:t>
            </a:r>
            <a:r>
              <a:rPr lang="en-US" sz="2800" b="0" dirty="0"/>
              <a:t> participants to experimental and control groups.</a:t>
            </a:r>
          </a:p>
          <a:p>
            <a:r>
              <a:rPr lang="en-US" sz="2800" b="0" dirty="0"/>
              <a:t>Preferred.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Observational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4013678" cy="3108960"/>
          </a:xfrm>
        </p:spPr>
        <p:txBody>
          <a:bodyPr>
            <a:normAutofit/>
          </a:bodyPr>
          <a:lstStyle/>
          <a:p>
            <a:r>
              <a:rPr lang="en-US" sz="2800" b="0" dirty="0"/>
              <a:t>The researcher is not able to decide who receives treatment and who </a:t>
            </a:r>
            <a:r>
              <a:rPr lang="en-US" sz="2800" b="0" dirty="0" err="1"/>
              <a:t>doesn</a:t>
            </a:r>
            <a:r>
              <a:rPr lang="uk-UA" sz="2800" b="0" dirty="0"/>
              <a:t>’</a:t>
            </a:r>
            <a:r>
              <a:rPr lang="en-US" sz="2800" b="0" dirty="0"/>
              <a:t>t.</a:t>
            </a:r>
          </a:p>
          <a:p>
            <a:r>
              <a:rPr lang="en-US" sz="2800" b="0" dirty="0"/>
              <a:t>Not always possible for ethics reasons.</a:t>
            </a:r>
          </a:p>
        </p:txBody>
      </p:sp>
    </p:spTree>
    <p:extLst>
      <p:ext uri="{BB962C8B-B14F-4D97-AF65-F5344CB8AC3E}">
        <p14:creationId xmlns:p14="http://schemas.microsoft.com/office/powerpoint/2010/main" val="285260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definition-image.png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" t="-12383" r="26600" b="12383"/>
          <a:stretch/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terminology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You’ll probably want to copy these down!</a:t>
            </a:r>
          </a:p>
        </p:txBody>
      </p:sp>
    </p:spTree>
    <p:extLst>
      <p:ext uri="{BB962C8B-B14F-4D97-AF65-F5344CB8AC3E}">
        <p14:creationId xmlns:p14="http://schemas.microsoft.com/office/powerpoint/2010/main" val="240659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“population”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“population” is the </a:t>
            </a:r>
            <a:r>
              <a:rPr lang="en-US" sz="2400" i="1" dirty="0"/>
              <a:t>entire</a:t>
            </a:r>
            <a:r>
              <a:rPr lang="en-US" sz="2400" dirty="0"/>
              <a:t> group we are interested in measuring, studying, or saying something about.</a:t>
            </a:r>
          </a:p>
          <a:p>
            <a:endParaRPr lang="en-US" dirty="0"/>
          </a:p>
          <a:p>
            <a:r>
              <a:rPr lang="en-US" sz="1800" dirty="0"/>
              <a:t>This could be:</a:t>
            </a:r>
          </a:p>
          <a:p>
            <a:r>
              <a:rPr lang="en-US" sz="1800" dirty="0"/>
              <a:t>	* All residents of New York City between 18-24 years of age;</a:t>
            </a:r>
          </a:p>
          <a:p>
            <a:r>
              <a:rPr lang="en-US" sz="1800" dirty="0"/>
              <a:t>	* All patients with a specific form of cancer;</a:t>
            </a:r>
          </a:p>
          <a:p>
            <a:r>
              <a:rPr lang="en-US" sz="1800" dirty="0"/>
              <a:t>	* All trees in Yellowstone National Park;</a:t>
            </a:r>
          </a:p>
          <a:p>
            <a:r>
              <a:rPr lang="en-US" sz="1800" dirty="0"/>
              <a:t>	* All fish in the Hudson Bay</a:t>
            </a:r>
          </a:p>
        </p:txBody>
      </p:sp>
    </p:spTree>
    <p:extLst>
      <p:ext uri="{BB962C8B-B14F-4D97-AF65-F5344CB8AC3E}">
        <p14:creationId xmlns:p14="http://schemas.microsoft.com/office/powerpoint/2010/main" val="48039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“Sample”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" y="914400"/>
            <a:ext cx="9018493" cy="3766077"/>
          </a:xfrm>
        </p:spPr>
        <p:txBody>
          <a:bodyPr>
            <a:normAutofit/>
          </a:bodyPr>
          <a:lstStyle/>
          <a:p>
            <a:r>
              <a:rPr lang="en-US" sz="2400" dirty="0"/>
              <a:t>A ‘sample’ is a subset of the population that is measured for the purpose of finding out about the population itself.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Measuring an entire population is usually too cumbersome to manage.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a result, we resort to measuring a smaller group within the population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Later, we use the measurements to say something about the population.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 is crucial to be very careful about selecting a sample, to ensure that it is a ‘representative’ sample to avoid bias.</a:t>
            </a:r>
          </a:p>
        </p:txBody>
      </p:sp>
    </p:spTree>
    <p:extLst>
      <p:ext uri="{BB962C8B-B14F-4D97-AF65-F5344CB8AC3E}">
        <p14:creationId xmlns:p14="http://schemas.microsoft.com/office/powerpoint/2010/main" val="83319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“Parameter”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‘parameter’ is one (of possibly many) characteristic(s) that we are interested in measuring and/or estimating.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word ‘parameter’ is used specifically to refer to the actual value of the characteristic across the </a:t>
            </a:r>
            <a:r>
              <a:rPr lang="en-US" sz="1800" i="1" dirty="0"/>
              <a:t>entire</a:t>
            </a:r>
            <a:r>
              <a:rPr lang="en-US" sz="1800" dirty="0"/>
              <a:t> population.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use ‘samples’ to gather data in order to </a:t>
            </a:r>
            <a:r>
              <a:rPr lang="en-US" sz="1800" i="1" dirty="0"/>
              <a:t>estimate</a:t>
            </a:r>
            <a:r>
              <a:rPr lang="en-US" sz="1800" dirty="0"/>
              <a:t> these parameters.</a:t>
            </a:r>
          </a:p>
        </p:txBody>
      </p:sp>
    </p:spTree>
    <p:extLst>
      <p:ext uri="{BB962C8B-B14F-4D97-AF65-F5344CB8AC3E}">
        <p14:creationId xmlns:p14="http://schemas.microsoft.com/office/powerpoint/2010/main" val="148915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“Sampling error”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7" y="1100628"/>
            <a:ext cx="8444753" cy="3579849"/>
          </a:xfrm>
        </p:spPr>
        <p:txBody>
          <a:bodyPr>
            <a:normAutofit/>
          </a:bodyPr>
          <a:lstStyle/>
          <a:p>
            <a:r>
              <a:rPr lang="en-US" sz="2400" dirty="0"/>
              <a:t>‘Sampling error’ refers to the difference between the </a:t>
            </a:r>
            <a:r>
              <a:rPr lang="en-US" sz="2400" i="1" dirty="0"/>
              <a:t>parameter </a:t>
            </a:r>
            <a:r>
              <a:rPr lang="en-US" sz="2400" dirty="0"/>
              <a:t>(for the population) and the </a:t>
            </a:r>
            <a:r>
              <a:rPr lang="en-US" sz="2400" i="1" dirty="0"/>
              <a:t>estimate</a:t>
            </a:r>
            <a:r>
              <a:rPr lang="en-US" sz="2400" dirty="0"/>
              <a:t> (from our sample).</a:t>
            </a:r>
          </a:p>
          <a:p>
            <a:endParaRPr lang="en-US" dirty="0"/>
          </a:p>
          <a:p>
            <a:r>
              <a:rPr lang="en-US" sz="1800" dirty="0"/>
              <a:t>Unbiased samples are more likely to result in a </a:t>
            </a:r>
            <a:r>
              <a:rPr lang="en-US" sz="1800" i="1" dirty="0"/>
              <a:t>lower</a:t>
            </a:r>
            <a:r>
              <a:rPr lang="en-US" sz="1800" dirty="0"/>
              <a:t> sampling error.</a:t>
            </a:r>
          </a:p>
          <a:p>
            <a:r>
              <a:rPr lang="en-US" sz="1800" dirty="0"/>
              <a:t>Samples that are NOT representative of the population may result in a </a:t>
            </a:r>
            <a:r>
              <a:rPr lang="en-US" sz="1800" i="1" dirty="0"/>
              <a:t>higher</a:t>
            </a:r>
            <a:r>
              <a:rPr lang="en-US" sz="1800" dirty="0"/>
              <a:t> sampling error.</a:t>
            </a:r>
          </a:p>
          <a:p>
            <a:r>
              <a:rPr lang="en-US" sz="1800" dirty="0"/>
              <a:t>Exercise: pair up and come up with an example of a population, sample and parameter and be prepared to discuss possible bias. After 5 minutes, you will be asked to share with a neighboring pairing.</a:t>
            </a:r>
          </a:p>
        </p:txBody>
      </p:sp>
    </p:spTree>
    <p:extLst>
      <p:ext uri="{BB962C8B-B14F-4D97-AF65-F5344CB8AC3E}">
        <p14:creationId xmlns:p14="http://schemas.microsoft.com/office/powerpoint/2010/main" val="22923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945" y="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Precision vs. accuracy</a:t>
            </a:r>
          </a:p>
        </p:txBody>
      </p:sp>
      <p:pic>
        <p:nvPicPr>
          <p:cNvPr id="4" name="Content Placeholder 3" descr="whitlock_1.2-2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" r="-2625" b="1"/>
          <a:stretch/>
        </p:blipFill>
        <p:spPr>
          <a:xfrm>
            <a:off x="1" y="708761"/>
            <a:ext cx="4751293" cy="3971189"/>
          </a:xfrm>
        </p:spPr>
      </p:pic>
      <p:sp>
        <p:nvSpPr>
          <p:cNvPr id="5" name="TextBox 4"/>
          <p:cNvSpPr txBox="1"/>
          <p:nvPr/>
        </p:nvSpPr>
        <p:spPr>
          <a:xfrm>
            <a:off x="4661415" y="955417"/>
            <a:ext cx="45719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Precision is determined by our methods for measuring parameters.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Precision is indicated by consistency of repeated measurements.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Accuracy is determined by the bias (or lack of bias) within our chosen sample.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can we determine accuracy?</a:t>
            </a:r>
          </a:p>
        </p:txBody>
      </p:sp>
    </p:spTree>
    <p:extLst>
      <p:ext uri="{BB962C8B-B14F-4D97-AF65-F5344CB8AC3E}">
        <p14:creationId xmlns:p14="http://schemas.microsoft.com/office/powerpoint/2010/main" val="15985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VOIDBIAS-672x300.png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08" t="-353" r="11676" b="353"/>
          <a:stretch/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bias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Or “How to Screw Up When Using Statistics”</a:t>
            </a:r>
          </a:p>
        </p:txBody>
      </p:sp>
    </p:spTree>
    <p:extLst>
      <p:ext uri="{BB962C8B-B14F-4D97-AF65-F5344CB8AC3E}">
        <p14:creationId xmlns:p14="http://schemas.microsoft.com/office/powerpoint/2010/main" val="176598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/>
              <a:t>Selection of an individual should not influence the selection of any other participant.</a:t>
            </a:r>
          </a:p>
          <a:p>
            <a:endParaRPr lang="en-US" sz="2400" dirty="0"/>
          </a:p>
          <a:p>
            <a:r>
              <a:rPr lang="en-US" sz="2400" b="0" dirty="0"/>
              <a:t>Example: When conducting interviews, you select a random participant – and they’re with a friend, who then also wishes to participate.</a:t>
            </a:r>
          </a:p>
          <a:p>
            <a:r>
              <a:rPr lang="en-US" sz="2400" b="0" dirty="0"/>
              <a:t>How might this impact our results?</a:t>
            </a:r>
          </a:p>
        </p:txBody>
      </p:sp>
    </p:spTree>
    <p:extLst>
      <p:ext uri="{BB962C8B-B14F-4D97-AF65-F5344CB8AC3E}">
        <p14:creationId xmlns:p14="http://schemas.microsoft.com/office/powerpoint/2010/main" val="320790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757</TotalTime>
  <Words>717</Words>
  <Application>Microsoft Office PowerPoint</Application>
  <PresentationFormat>On-screen Show (4:3)</PresentationFormat>
  <Paragraphs>94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Tunga</vt:lpstr>
      <vt:lpstr>Wingdings</vt:lpstr>
      <vt:lpstr>Angles</vt:lpstr>
      <vt:lpstr>Mat 1372 statistics with probabiility</vt:lpstr>
      <vt:lpstr>Important terminology</vt:lpstr>
      <vt:lpstr>“population”</vt:lpstr>
      <vt:lpstr>“Sample”</vt:lpstr>
      <vt:lpstr>“Parameter”</vt:lpstr>
      <vt:lpstr>“Sampling error”</vt:lpstr>
      <vt:lpstr>Precision vs. accuracy</vt:lpstr>
      <vt:lpstr>Sources of bias</vt:lpstr>
      <vt:lpstr>independence</vt:lpstr>
      <vt:lpstr>Sample of convenience</vt:lpstr>
      <vt:lpstr>Volunteer bias</vt:lpstr>
      <vt:lpstr>Variables and data</vt:lpstr>
      <vt:lpstr>Variables</vt:lpstr>
      <vt:lpstr>Categorical Variables</vt:lpstr>
      <vt:lpstr>Numerical Variables</vt:lpstr>
      <vt:lpstr>Explanatory vs. response variables</vt:lpstr>
      <vt:lpstr>Experimental vs. Observational Studies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17</cp:revision>
  <dcterms:created xsi:type="dcterms:W3CDTF">2017-02-01T02:37:55Z</dcterms:created>
  <dcterms:modified xsi:type="dcterms:W3CDTF">2018-08-27T18:41:00Z</dcterms:modified>
</cp:coreProperties>
</file>