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0" r:id="rId8"/>
    <p:sldId id="261" r:id="rId9"/>
    <p:sldId id="263" r:id="rId10"/>
    <p:sldId id="265" r:id="rId11"/>
    <p:sldId id="264" r:id="rId12"/>
    <p:sldId id="266" r:id="rId13"/>
    <p:sldId id="270" r:id="rId14"/>
    <p:sldId id="271" r:id="rId15"/>
    <p:sldId id="278" r:id="rId16"/>
    <p:sldId id="277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504" autoAdjust="0"/>
  </p:normalViewPr>
  <p:slideViewPr>
    <p:cSldViewPr snapToGrid="0">
      <p:cViewPr varScale="1">
        <p:scale>
          <a:sx n="72" d="100"/>
          <a:sy n="7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_with_worked_exampl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Foot size (cm) vs height (inches),</a:t>
            </a:r>
            <a:r>
              <a:rPr lang="en-US" baseline="0" dirty="0"/>
              <a:t> </a:t>
            </a:r>
            <a:r>
              <a:rPr lang="en-US" dirty="0"/>
              <a:t>college-age males</a:t>
            </a:r>
          </a:p>
        </c:rich>
      </c:tx>
      <c:layout>
        <c:manualLayout>
          <c:xMode val="edge"/>
          <c:yMode val="edge"/>
          <c:x val="0.15801216817226468"/>
          <c:y val="2.9888548921202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Sheet2!$B$2:$B$34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F9C-41EC-9167-184D14E2C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964112"/>
        <c:axId val="158964672"/>
      </c:scatterChart>
      <c:valAx>
        <c:axId val="158964112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672"/>
        <c:crosses val="autoZero"/>
        <c:crossBetween val="midCat"/>
      </c:valAx>
      <c:valAx>
        <c:axId val="158964672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80" b="0" i="0" u="none" strike="noStrike" baseline="0" dirty="0">
                <a:effectLst/>
              </a:rPr>
              <a:t>Foot size (cm) vs height (inches), college-age male</a:t>
            </a:r>
            <a:r>
              <a:rPr lang="en-US" dirty="0"/>
              <a:t>s</a:t>
            </a:r>
          </a:p>
        </c:rich>
      </c:tx>
      <c:layout>
        <c:manualLayout>
          <c:xMode val="edge"/>
          <c:yMode val="edge"/>
          <c:x val="0.1529271845958901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'Sheet2 (2)'!$A$2:$A$34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'Sheet2 (2)'!$B$2:$B$34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18-4DD2-BBB9-A38F51B4D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76480"/>
        <c:axId val="160377040"/>
      </c:scatterChart>
      <c:valAx>
        <c:axId val="160376480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7040"/>
        <c:crosses val="autoZero"/>
        <c:crossBetween val="midCat"/>
      </c:valAx>
      <c:valAx>
        <c:axId val="160377040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6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baseline="0" dirty="0">
                <a:effectLst/>
              </a:rPr>
              <a:t>Foot size (cm) vs height (inches), college-age male</a:t>
            </a:r>
            <a:r>
              <a:rPr lang="en-US" dirty="0"/>
              <a:t>s</a:t>
            </a:r>
          </a:p>
        </c:rich>
      </c:tx>
      <c:layout>
        <c:manualLayout>
          <c:xMode val="edge"/>
          <c:yMode val="edge"/>
          <c:x val="0.1529271845958901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'Sheet2 (3)'!$A$2:$A$33</c:f>
              <c:numCache>
                <c:formatCode>General</c:formatCode>
                <c:ptCount val="32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77</c:v>
                </c:pt>
                <c:pt idx="28">
                  <c:v>72</c:v>
                </c:pt>
                <c:pt idx="29">
                  <c:v>70</c:v>
                </c:pt>
                <c:pt idx="30">
                  <c:v>76</c:v>
                </c:pt>
                <c:pt idx="31">
                  <c:v>68</c:v>
                </c:pt>
              </c:numCache>
            </c:numRef>
          </c:xVal>
          <c:yVal>
            <c:numRef>
              <c:f>'Sheet2 (3)'!$B$2:$B$33</c:f>
              <c:numCache>
                <c:formatCode>General</c:formatCode>
                <c:ptCount val="32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29</c:v>
                </c:pt>
                <c:pt idx="28">
                  <c:v>28</c:v>
                </c:pt>
                <c:pt idx="29">
                  <c:v>26</c:v>
                </c:pt>
                <c:pt idx="30">
                  <c:v>30</c:v>
                </c:pt>
                <c:pt idx="31">
                  <c:v>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146-48E4-B6D1-F58733812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79280"/>
        <c:axId val="160379840"/>
      </c:scatterChart>
      <c:valAx>
        <c:axId val="160379280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9840"/>
        <c:crosses val="autoZero"/>
        <c:crossBetween val="midCat"/>
      </c:valAx>
      <c:valAx>
        <c:axId val="160379840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9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GPA vs weekly study time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'2.5.7'!$B$1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'2.5.7'!$A$2:$A$11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'2.5.7'!$B$2:$B$11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38-46F2-ADAB-6D844FD57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82080"/>
        <c:axId val="160382640"/>
      </c:scatterChart>
      <c:valAx>
        <c:axId val="160382080"/>
        <c:scaling>
          <c:orientation val="minMax"/>
          <c:max val="25"/>
        </c:scaling>
        <c:delete val="0"/>
        <c:axPos val="b"/>
        <c:numFmt formatCode="General" sourceLinked="1"/>
        <c:majorTickMark val="out"/>
        <c:minorTickMark val="none"/>
        <c:tickLblPos val="nextTo"/>
        <c:crossAx val="160382640"/>
        <c:crosses val="autoZero"/>
        <c:crossBetween val="midCat"/>
      </c:valAx>
      <c:valAx>
        <c:axId val="160382640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382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IQ score vs attention span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'2.5.5'!$B$1</c:f>
              <c:strCache>
                <c:ptCount val="1"/>
                <c:pt idx="0">
                  <c:v>IQscore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'2.5.5'!$A$2:$A$19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xVal>
          <c:yVal>
            <c:numRef>
              <c:f>'2.5.5'!$B$2:$B$19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DDF-4FB2-BBAA-0872205D8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739520"/>
        <c:axId val="160740080"/>
      </c:scatterChart>
      <c:valAx>
        <c:axId val="1607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740080"/>
        <c:crosses val="autoZero"/>
        <c:crossBetween val="midCat"/>
      </c:valAx>
      <c:valAx>
        <c:axId val="160740080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7395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AttentionSpan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(2)'!$B$1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'2.5.5 (2)'!$A$2:$A$19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(2)'!$B$2:$B$19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47C-4A3E-A541-A719B1DE6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2112"/>
        <c:axId val="160862672"/>
      </c:scatterChart>
      <c:valAx>
        <c:axId val="1608621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672"/>
        <c:crosses val="autoZero"/>
        <c:crossBetween val="midCat"/>
      </c:valAx>
      <c:valAx>
        <c:axId val="1608626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AttentionSpan</a:t>
            </a:r>
            <a:r>
              <a:rPr lang="en-US" dirty="0"/>
              <a:t>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(3)'!$B$1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'2.5.5 (3)'!$A$2:$A$19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(3)'!$B$2:$B$19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D7-4810-8831-3F3BAF6D5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4912"/>
        <c:axId val="160865472"/>
      </c:scatterChart>
      <c:valAx>
        <c:axId val="1608649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5472"/>
        <c:crosses val="autoZero"/>
        <c:crossBetween val="midCat"/>
      </c:valAx>
      <c:valAx>
        <c:axId val="1608654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sentence vs Time-served (both in months)</a:t>
            </a:r>
          </a:p>
        </c:rich>
      </c:tx>
      <c:layout>
        <c:manualLayout>
          <c:xMode val="edge"/>
          <c:yMode val="edge"/>
          <c:x val="2.055555555555557E-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'3.7.4'!$B$1</c:f>
              <c:strCache>
                <c:ptCount val="1"/>
                <c:pt idx="0">
                  <c:v>Time-served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'3.7.4'!$A$2:$A$11</c:f>
              <c:numCache>
                <c:formatCode>General</c:formatCode>
                <c:ptCount val="10"/>
                <c:pt idx="0">
                  <c:v>44</c:v>
                </c:pt>
                <c:pt idx="1">
                  <c:v>30</c:v>
                </c:pt>
                <c:pt idx="2">
                  <c:v>52</c:v>
                </c:pt>
                <c:pt idx="3">
                  <c:v>240</c:v>
                </c:pt>
                <c:pt idx="4">
                  <c:v>18</c:v>
                </c:pt>
                <c:pt idx="5">
                  <c:v>60</c:v>
                </c:pt>
                <c:pt idx="6">
                  <c:v>120</c:v>
                </c:pt>
                <c:pt idx="7">
                  <c:v>24</c:v>
                </c:pt>
                <c:pt idx="8">
                  <c:v>60</c:v>
                </c:pt>
                <c:pt idx="9">
                  <c:v>96</c:v>
                </c:pt>
              </c:numCache>
            </c:numRef>
          </c:xVal>
          <c:yVal>
            <c:numRef>
              <c:f>'3.7.4'!$B$2:$B$11</c:f>
              <c:numCache>
                <c:formatCode>General</c:formatCode>
                <c:ptCount val="10"/>
                <c:pt idx="0">
                  <c:v>24</c:v>
                </c:pt>
                <c:pt idx="1">
                  <c:v>12</c:v>
                </c:pt>
                <c:pt idx="2">
                  <c:v>26</c:v>
                </c:pt>
                <c:pt idx="3">
                  <c:v>96</c:v>
                </c:pt>
                <c:pt idx="4">
                  <c:v>12</c:v>
                </c:pt>
                <c:pt idx="5">
                  <c:v>28</c:v>
                </c:pt>
                <c:pt idx="6">
                  <c:v>52</c:v>
                </c:pt>
                <c:pt idx="7">
                  <c:v>14</c:v>
                </c:pt>
                <c:pt idx="8">
                  <c:v>35</c:v>
                </c:pt>
                <c:pt idx="9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B03-4599-87AF-AD9EE1B5C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7712"/>
        <c:axId val="160868272"/>
      </c:scatterChart>
      <c:valAx>
        <c:axId val="160867712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8272"/>
        <c:crosses val="autoZero"/>
        <c:crossBetween val="midCat"/>
      </c:valAx>
      <c:valAx>
        <c:axId val="16086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7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0.83743</cdr:x>
      <cdr:y>0.45781</cdr:y>
    </cdr:from>
    <cdr:to>
      <cdr:x>0.92896</cdr:x>
      <cdr:y>0.54219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66079" y="2480481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outlier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Sections 2.5 &amp; 3.7</a:t>
            </a:r>
          </a:p>
          <a:p>
            <a:r>
              <a:rPr lang="en-US" dirty="0"/>
              <a:t>Paired data, scatter plots and correlation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85986"/>
              </p:ext>
            </p:extLst>
          </p:nvPr>
        </p:nvGraphicFramePr>
        <p:xfrm>
          <a:off x="627797" y="477672"/>
          <a:ext cx="11027391" cy="567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0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AttentionSpan</a:t>
            </a:r>
            <a:r>
              <a:rPr lang="en-US" dirty="0"/>
              <a:t> vs IQ score 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 more likely to gear instruction to middle of class. </a:t>
            </a:r>
          </a:p>
          <a:p>
            <a:r>
              <a:rPr lang="en-US" dirty="0"/>
              <a:t>Students who are frustrated will stop paying attention (low IQ).</a:t>
            </a:r>
          </a:p>
          <a:p>
            <a:r>
              <a:rPr lang="en-US" dirty="0"/>
              <a:t>Students who are bored will stop paying attention (high IQ).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3.7.4 Sentence vs time served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54923"/>
              </p:ext>
            </p:extLst>
          </p:nvPr>
        </p:nvGraphicFramePr>
        <p:xfrm>
          <a:off x="838200" y="139167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84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 Covariance and Correlation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data set of paired values (ordered), covariance is a measure of how much two variables change together: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the deviations from the mean            encountered earlier. </a:t>
            </a:r>
          </a:p>
          <a:p>
            <a:r>
              <a:rPr lang="en-US" dirty="0"/>
              <a:t>In words, </a:t>
            </a:r>
            <a:r>
              <a:rPr lang="en-US" dirty="0" err="1"/>
              <a:t>cov</a:t>
            </a:r>
            <a:r>
              <a:rPr lang="en-US" dirty="0"/>
              <a:t>(x, y) is the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“average” of all the products of the 2 individual deviations from mean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21070" y="2836190"/>
          <a:ext cx="3456123" cy="112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1866900" imgH="609600" progId="Equation.DSMT4">
                  <p:embed/>
                </p:oleObj>
              </mc:Choice>
              <mc:Fallback>
                <p:oleObj name="Equation" r:id="rId3" imgW="18669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070" y="2836190"/>
                        <a:ext cx="3456123" cy="112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214843"/>
              </p:ext>
            </p:extLst>
          </p:nvPr>
        </p:nvGraphicFramePr>
        <p:xfrm>
          <a:off x="6360730" y="4241881"/>
          <a:ext cx="777924" cy="55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368140" imgH="253890" progId="Equation.DSMT4">
                  <p:embed/>
                </p:oleObj>
              </mc:Choice>
              <mc:Fallback>
                <p:oleObj name="Equation" r:id="rId5" imgW="368140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730" y="4241881"/>
                        <a:ext cx="777924" cy="552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3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Perfectly correlated data and covariance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data lie on a straight line going </a:t>
            </a:r>
            <a:r>
              <a:rPr lang="en-US" dirty="0">
                <a:sym typeface="Symbol" panose="05050102010706020507" pitchFamily="18" charset="2"/>
              </a:rPr>
              <a:t>,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then </a:t>
            </a:r>
            <a:r>
              <a:rPr lang="en-US" dirty="0" err="1">
                <a:sym typeface="Symbol" panose="05050102010706020507" pitchFamily="18" charset="2"/>
              </a:rPr>
              <a:t>cov</a:t>
            </a:r>
            <a:r>
              <a:rPr lang="en-US" dirty="0">
                <a:sym typeface="Symbol" panose="05050102010706020507" pitchFamily="18" charset="2"/>
              </a:rPr>
              <a:t>(x, y) =</a:t>
            </a:r>
          </a:p>
          <a:p>
            <a:r>
              <a:rPr lang="en-US" dirty="0"/>
              <a:t>If data lie on a straight line going </a:t>
            </a:r>
            <a:r>
              <a:rPr lang="en-US" dirty="0">
                <a:sym typeface="Symbol" panose="05050102010706020507" pitchFamily="18" charset="2"/>
              </a:rPr>
              <a:t>,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then </a:t>
            </a:r>
            <a:r>
              <a:rPr lang="en-US" dirty="0" err="1">
                <a:sym typeface="Symbol" panose="05050102010706020507" pitchFamily="18" charset="2"/>
              </a:rPr>
              <a:t>cov</a:t>
            </a:r>
            <a:r>
              <a:rPr lang="en-US" dirty="0">
                <a:sym typeface="Symbol" panose="05050102010706020507" pitchFamily="18" charset="2"/>
              </a:rPr>
              <a:t>(x, y) =   </a:t>
            </a:r>
          </a:p>
          <a:p>
            <a:r>
              <a:rPr lang="en-US" dirty="0">
                <a:sym typeface="Symbol" panose="05050102010706020507" pitchFamily="18" charset="2"/>
              </a:rPr>
              <a:t>In all other situations, </a:t>
            </a:r>
            <a:r>
              <a:rPr lang="en-US" dirty="0" err="1">
                <a:sym typeface="Symbol" panose="05050102010706020507" pitchFamily="18" charset="2"/>
              </a:rPr>
              <a:t>cov</a:t>
            </a:r>
            <a:r>
              <a:rPr lang="en-US" dirty="0">
                <a:sym typeface="Symbol" panose="05050102010706020507" pitchFamily="18" charset="2"/>
              </a:rPr>
              <a:t>(x, y)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will be somewhere in between: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343298"/>
              </p:ext>
            </p:extLst>
          </p:nvPr>
        </p:nvGraphicFramePr>
        <p:xfrm>
          <a:off x="3630305" y="2377233"/>
          <a:ext cx="2109588" cy="42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332921" imgH="266584" progId="Equation.DSMT4">
                  <p:embed/>
                </p:oleObj>
              </mc:Choice>
              <mc:Fallback>
                <p:oleObj name="Equation" r:id="rId3" imgW="1332921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305" y="2377233"/>
                        <a:ext cx="2109588" cy="424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794275"/>
              </p:ext>
            </p:extLst>
          </p:nvPr>
        </p:nvGraphicFramePr>
        <p:xfrm>
          <a:off x="3630305" y="3377617"/>
          <a:ext cx="2361063" cy="41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1511300" imgH="266700" progId="Equation.DSMT4">
                  <p:embed/>
                </p:oleObj>
              </mc:Choice>
              <mc:Fallback>
                <p:oleObj name="Equation" r:id="rId5" imgW="1511300" imgH="266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305" y="3377617"/>
                        <a:ext cx="2361063" cy="415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 descr="http://www.softschools.com/math/probability_and_statistics/images/correlation_and_the_correlation_coefficient_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78" y="1378055"/>
            <a:ext cx="30670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condor.depaul.edu/sjost/it223/documents/cor-neg100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78" y="3354557"/>
            <a:ext cx="38671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9E8D8B-1F61-44A8-A919-385960589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77119"/>
              </p:ext>
            </p:extLst>
          </p:nvPr>
        </p:nvGraphicFramePr>
        <p:xfrm>
          <a:off x="2412155" y="4869640"/>
          <a:ext cx="2436300" cy="40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9" imgW="1447560" imgH="241200" progId="">
                  <p:embed/>
                </p:oleObj>
              </mc:Choice>
              <mc:Fallback>
                <p:oleObj r:id="rId9" imgW="1447560" imgH="2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2155" y="4869640"/>
                        <a:ext cx="2436300" cy="40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2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26" y="124081"/>
            <a:ext cx="10515600" cy="1325563"/>
          </a:xfrm>
        </p:spPr>
        <p:txBody>
          <a:bodyPr/>
          <a:lstStyle/>
          <a:p>
            <a:r>
              <a:rPr lang="en-US" dirty="0"/>
              <a:t>Covariance &amp; Pearson correlation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26" y="1298728"/>
            <a:ext cx="10515600" cy="4351338"/>
          </a:xfrm>
        </p:spPr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Recall from previous slide, </a:t>
            </a:r>
            <a:r>
              <a:rPr lang="en-US" dirty="0" err="1">
                <a:sym typeface="Symbol" panose="05050102010706020507" pitchFamily="18" charset="2"/>
              </a:rPr>
              <a:t>cov</a:t>
            </a:r>
            <a:r>
              <a:rPr lang="en-US" dirty="0">
                <a:sym typeface="Symbol" panose="05050102010706020507" pitchFamily="18" charset="2"/>
              </a:rPr>
              <a:t>(x, y) :</a:t>
            </a:r>
          </a:p>
          <a:p>
            <a:r>
              <a:rPr lang="en-US" dirty="0">
                <a:sym typeface="Symbol" panose="05050102010706020507" pitchFamily="18" charset="2"/>
              </a:rPr>
              <a:t>Unit for these expressions is product of original x &amp; y units.</a:t>
            </a:r>
          </a:p>
          <a:p>
            <a:r>
              <a:rPr lang="en-US" dirty="0">
                <a:sym typeface="Symbol" panose="05050102010706020507" pitchFamily="18" charset="2"/>
              </a:rPr>
              <a:t>We normalize by dividing each expression by 	      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middle expression we call Pearson correlation coefficient using the </a:t>
            </a:r>
            <a:r>
              <a:rPr lang="en-US" dirty="0" err="1"/>
              <a:t>greek</a:t>
            </a:r>
            <a:r>
              <a:rPr lang="en-US" dirty="0"/>
              <a:t> letter rho: </a:t>
            </a:r>
          </a:p>
          <a:p>
            <a:endParaRPr lang="en-US" dirty="0"/>
          </a:p>
          <a:p>
            <a:r>
              <a:rPr lang="en-US" dirty="0"/>
              <a:t>Note: the Roman letter “</a:t>
            </a:r>
            <a:r>
              <a:rPr lang="en-US" i="1" dirty="0"/>
              <a:t>r</a:t>
            </a:r>
            <a:r>
              <a:rPr lang="en-US" dirty="0"/>
              <a:t>” may also be used.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9E8D8B-1F61-44A8-A919-385960589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69697"/>
              </p:ext>
            </p:extLst>
          </p:nvPr>
        </p:nvGraphicFramePr>
        <p:xfrm>
          <a:off x="6544035" y="1296517"/>
          <a:ext cx="3231432" cy="53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1447560" imgH="241200" progId="">
                  <p:embed/>
                </p:oleObj>
              </mc:Choice>
              <mc:Fallback>
                <p:oleObj r:id="rId3" imgW="1447560" imgH="241200" progId="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9E8D8B-1F61-44A8-A919-385960589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4035" y="1296517"/>
                        <a:ext cx="3231432" cy="538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C97FFC1-E779-4CF6-A57A-819205407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10247"/>
              </p:ext>
            </p:extLst>
          </p:nvPr>
        </p:nvGraphicFramePr>
        <p:xfrm>
          <a:off x="7679084" y="2097797"/>
          <a:ext cx="961334" cy="83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279360" imgH="241200" progId="">
                  <p:embed/>
                </p:oleObj>
              </mc:Choice>
              <mc:Fallback>
                <p:oleObj r:id="rId5" imgW="279360" imgH="2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79084" y="2097797"/>
                        <a:ext cx="961334" cy="830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D8DE8A-F4AD-4B2D-9177-963B92434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659870"/>
              </p:ext>
            </p:extLst>
          </p:nvPr>
        </p:nvGraphicFramePr>
        <p:xfrm>
          <a:off x="9006508" y="2063776"/>
          <a:ext cx="2687984" cy="108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7" imgW="1104840" imgH="444240" progId="">
                  <p:embed/>
                </p:oleObj>
              </mc:Choice>
              <mc:Fallback>
                <p:oleObj r:id="rId7" imgW="1104840" imgH="444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06508" y="2063776"/>
                        <a:ext cx="2687984" cy="1081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2F46502-C3D6-4A61-8023-A0ADE37D9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747171"/>
              </p:ext>
            </p:extLst>
          </p:nvPr>
        </p:nvGraphicFramePr>
        <p:xfrm>
          <a:off x="4842566" y="3734753"/>
          <a:ext cx="2141330" cy="110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9" imgW="863280" imgH="444240" progId="">
                  <p:embed/>
                </p:oleObj>
              </mc:Choice>
              <mc:Fallback>
                <p:oleObj r:id="rId9" imgW="863280" imgH="444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42566" y="3734753"/>
                        <a:ext cx="2141330" cy="1102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1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0"/>
            <a:ext cx="10515600" cy="1325563"/>
          </a:xfrm>
        </p:spPr>
        <p:txBody>
          <a:bodyPr/>
          <a:lstStyle/>
          <a:p>
            <a:r>
              <a:rPr lang="en-US" dirty="0"/>
              <a:t>Equivalent expression for Pearson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04" y="1129588"/>
            <a:ext cx="10515600" cy="5162029"/>
          </a:xfrm>
        </p:spPr>
        <p:txBody>
          <a:bodyPr>
            <a:normAutofit/>
          </a:bodyPr>
          <a:lstStyle/>
          <a:p>
            <a:r>
              <a:rPr lang="en-US" dirty="0"/>
              <a:t>We normalize or scale the covariance by dividing by       to get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do a dimension analysis:</a:t>
            </a:r>
          </a:p>
          <a:p>
            <a:pPr marL="457200" lvl="1" indent="0">
              <a:buNone/>
            </a:pPr>
            <a:r>
              <a:rPr lang="en-US" dirty="0"/>
              <a:t>Suppose the x units are tons</a:t>
            </a:r>
          </a:p>
          <a:p>
            <a:pPr marL="457200" lvl="1" indent="0">
              <a:buNone/>
            </a:pPr>
            <a:r>
              <a:rPr lang="en-US" dirty="0"/>
              <a:t>and y units are mph, then</a:t>
            </a:r>
          </a:p>
          <a:p>
            <a:pPr marL="457200" lvl="1" indent="0">
              <a:buNone/>
            </a:pPr>
            <a:r>
              <a:rPr lang="en-US" dirty="0"/>
              <a:t>the standard deviations will have </a:t>
            </a:r>
          </a:p>
          <a:p>
            <a:pPr marL="457200" lvl="1" indent="0">
              <a:buNone/>
            </a:pPr>
            <a:r>
              <a:rPr lang="en-US" dirty="0"/>
              <a:t>the respective units as well, so r is </a:t>
            </a:r>
            <a:r>
              <a:rPr lang="en-US" dirty="0" err="1"/>
              <a:t>unitless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008044" y="1148174"/>
          <a:ext cx="504967" cy="4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79279" imgH="241195" progId="Equation.DSMT4">
                  <p:embed/>
                </p:oleObj>
              </mc:Choice>
              <mc:Fallback>
                <p:oleObj name="Equation" r:id="rId3" imgW="279279" imgH="241195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044" y="1148174"/>
                        <a:ext cx="504967" cy="45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108" y="1538115"/>
            <a:ext cx="4168511" cy="246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www.statcrunch.com/grabimageforreport.php?reportid=5572&amp;image_id=3853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18" y="1776484"/>
            <a:ext cx="5117909" cy="451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3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correlation coefficient r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 measures how far the data vary from a line:</a:t>
            </a:r>
          </a:p>
          <a:p>
            <a:r>
              <a:rPr lang="en-US" dirty="0"/>
              <a:t>A value close to 1 or -1 indicates that the data are close to a line. </a:t>
            </a:r>
          </a:p>
          <a:p>
            <a:pPr marL="457200" lvl="1" indent="0">
              <a:buNone/>
            </a:pPr>
            <a:r>
              <a:rPr lang="en-US" dirty="0"/>
              <a:t>For the mpg vs weight graph on last slide, r = .9</a:t>
            </a:r>
          </a:p>
          <a:p>
            <a:r>
              <a:rPr lang="en-US" dirty="0"/>
              <a:t>Anything close to a zero indicates no </a:t>
            </a:r>
            <a:r>
              <a:rPr lang="en-US" b="1" dirty="0"/>
              <a:t>linear</a:t>
            </a:r>
            <a:r>
              <a:rPr lang="en-US" dirty="0"/>
              <a:t> connection between the 2 variable components; the data may appear randomly scattered.</a:t>
            </a:r>
          </a:p>
          <a:p>
            <a:r>
              <a:rPr lang="en-US" dirty="0"/>
              <a:t>r is invariant under a change of units.</a:t>
            </a:r>
          </a:p>
          <a:p>
            <a:pPr lvl="1"/>
            <a:r>
              <a:rPr lang="en-US" dirty="0"/>
              <a:t>e.g., if metric tons were used instead of tons, r value of .9 would not change.</a:t>
            </a:r>
          </a:p>
          <a:p>
            <a:pPr lvl="1"/>
            <a:r>
              <a:rPr lang="en-US" dirty="0"/>
              <a:t>Likewise if km/liter were used instead of mpg, r value would not change.</a:t>
            </a:r>
          </a:p>
        </p:txBody>
      </p:sp>
    </p:spTree>
    <p:extLst>
      <p:ext uri="{BB962C8B-B14F-4D97-AF65-F5344CB8AC3E}">
        <p14:creationId xmlns:p14="http://schemas.microsoft.com/office/powerpoint/2010/main" val="16121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r</a:t>
            </a:r>
            <a:r>
              <a:rPr lang="en-US" baseline="30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Often, r</a:t>
            </a:r>
            <a:r>
              <a:rPr lang="en-US" baseline="30000" dirty="0"/>
              <a:t>2</a:t>
            </a:r>
            <a:r>
              <a:rPr lang="en-US" dirty="0"/>
              <a:t> is calculated and displayed rather than r.</a:t>
            </a:r>
          </a:p>
          <a:p>
            <a:r>
              <a:rPr lang="en-US" dirty="0"/>
              <a:t>provides upper bound (max) on </a:t>
            </a:r>
          </a:p>
          <a:p>
            <a:pPr marL="457200" lvl="1" indent="0">
              <a:buNone/>
            </a:pPr>
            <a:r>
              <a:rPr lang="en-US" dirty="0"/>
              <a:t>% of response variable that can be ascribed to explanatory variable.</a:t>
            </a:r>
          </a:p>
          <a:p>
            <a:r>
              <a:rPr lang="en-US" dirty="0"/>
              <a:t>e.g., for mpg vs weight: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=.81 so 81% of a car’s mileage may be due to its weight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163"/>
            <a:ext cx="11035352" cy="1325563"/>
          </a:xfrm>
        </p:spPr>
        <p:txBody>
          <a:bodyPr/>
          <a:lstStyle/>
          <a:p>
            <a:r>
              <a:rPr lang="en-US" dirty="0"/>
              <a:t>3.7.4 sentence vs actual time served (revisited)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15941"/>
            <a:ext cx="10871579" cy="54759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following is a sampling of 10 recently (at the time of the study) released first-time federal prisoners. The data give their crime, their sentence, and the actual time that they served.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Compute r and r</a:t>
            </a:r>
            <a:r>
              <a:rPr lang="en-US" baseline="30000" dirty="0"/>
              <a:t>2</a:t>
            </a:r>
            <a:r>
              <a:rPr lang="en-US" dirty="0"/>
              <a:t>. What does this say about the relationship between the length of a sentence and the time actually served?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351" y="2318675"/>
            <a:ext cx="7655333" cy="281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9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Sets of paired data and scatter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data set of paired values (ordered).</a:t>
            </a:r>
          </a:p>
          <a:p>
            <a:r>
              <a:rPr lang="en-US" dirty="0"/>
              <a:t>Is there a relation between the 2 variables?</a:t>
            </a:r>
          </a:p>
          <a:p>
            <a:r>
              <a:rPr lang="en-US" dirty="0"/>
              <a:t>First step: create scatter plot. </a:t>
            </a:r>
          </a:p>
          <a:p>
            <a:r>
              <a:rPr lang="en-US" dirty="0"/>
              <a:t>Next step: study the plot.</a:t>
            </a:r>
          </a:p>
          <a:p>
            <a:pPr lvl="1"/>
            <a:r>
              <a:rPr lang="en-US" dirty="0"/>
              <a:t>Are the data points clustered in any way?</a:t>
            </a:r>
          </a:p>
          <a:p>
            <a:pPr lvl="1"/>
            <a:r>
              <a:rPr lang="en-US" dirty="0"/>
              <a:t>Is there a discernable pattern or do the points seem be randomly placed?</a:t>
            </a:r>
          </a:p>
          <a:p>
            <a:pPr lvl="1"/>
            <a:r>
              <a:rPr lang="en-US" dirty="0"/>
              <a:t>Patterns come in many forms, but our focus is how closely data fit to a </a:t>
            </a:r>
            <a:r>
              <a:rPr lang="en-US" b="1" dirty="0"/>
              <a:t>line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06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3.7.8 milk vs soda consumption among a sampling of 1</a:t>
            </a:r>
            <a:r>
              <a:rPr lang="en-US" baseline="30000" dirty="0"/>
              <a:t>st</a:t>
            </a:r>
            <a:r>
              <a:rPr lang="en-US" dirty="0"/>
              <a:t> world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431"/>
            <a:ext cx="10515600" cy="1258769"/>
          </a:xfrm>
        </p:spPr>
        <p:txBody>
          <a:bodyPr/>
          <a:lstStyle/>
          <a:p>
            <a:r>
              <a:rPr lang="en-US" dirty="0"/>
              <a:t>The following gives yearly per capita soft drink consumption (in </a:t>
            </a:r>
            <a:r>
              <a:rPr lang="en-US" dirty="0" err="1"/>
              <a:t>litres</a:t>
            </a:r>
            <a:r>
              <a:rPr lang="en-US" dirty="0"/>
              <a:t>) and the yearly per capita milk consumption (in kg) for a variety of countries. Find r and r</a:t>
            </a:r>
            <a:r>
              <a:rPr lang="en-US" baseline="30000" dirty="0"/>
              <a:t>2</a:t>
            </a:r>
            <a:r>
              <a:rPr lang="en-US" dirty="0"/>
              <a:t> and discuss the correlation.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143" y="2902068"/>
            <a:ext cx="6339537" cy="375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87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5" y="365125"/>
            <a:ext cx="10852355" cy="1325563"/>
          </a:xfrm>
        </p:spPr>
        <p:txBody>
          <a:bodyPr/>
          <a:lstStyle/>
          <a:p>
            <a:r>
              <a:rPr lang="en-US" dirty="0"/>
              <a:t>Exercise: Drawing regression (trend)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points or print out the scatter plot for a data set</a:t>
            </a:r>
          </a:p>
          <a:p>
            <a:r>
              <a:rPr lang="en-US" dirty="0"/>
              <a:t>Draw the line in using a straightedge. </a:t>
            </a:r>
          </a:p>
          <a:p>
            <a:pPr lvl="1"/>
            <a:r>
              <a:rPr lang="en-US" dirty="0"/>
              <a:t>roughly half the data points should be above and below the line.</a:t>
            </a:r>
          </a:p>
          <a:p>
            <a:r>
              <a:rPr lang="en-US" dirty="0"/>
              <a:t>You may have Excel do it and compare.</a:t>
            </a:r>
          </a:p>
          <a:p>
            <a:r>
              <a:rPr lang="en-US" dirty="0"/>
              <a:t>With a little practice, you will soon get close to what software can do.</a:t>
            </a:r>
          </a:p>
          <a:p>
            <a:r>
              <a:rPr lang="en-US" dirty="0"/>
              <a:t>In next session, we study the trend line more closely.</a:t>
            </a:r>
          </a:p>
        </p:txBody>
      </p:sp>
    </p:spTree>
    <p:extLst>
      <p:ext uri="{BB962C8B-B14F-4D97-AF65-F5344CB8AC3E}">
        <p14:creationId xmlns:p14="http://schemas.microsoft.com/office/powerpoint/2010/main" val="290621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199519"/>
              </p:ext>
            </p:extLst>
          </p:nvPr>
        </p:nvGraphicFramePr>
        <p:xfrm>
          <a:off x="955342" y="382136"/>
          <a:ext cx="9990161" cy="541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9840036" y="3248167"/>
            <a:ext cx="272956" cy="6414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66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819417"/>
              </p:ext>
            </p:extLst>
          </p:nvPr>
        </p:nvGraphicFramePr>
        <p:xfrm>
          <a:off x="1187355" y="395785"/>
          <a:ext cx="9949218" cy="612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18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941741"/>
              </p:ext>
            </p:extLst>
          </p:nvPr>
        </p:nvGraphicFramePr>
        <p:xfrm>
          <a:off x="1133795" y="430077"/>
          <a:ext cx="10148971" cy="580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9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2.5.7 GPA vs study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9519" cy="4351338"/>
          </a:xfrm>
        </p:spPr>
        <p:txBody>
          <a:bodyPr/>
          <a:lstStyle/>
          <a:p>
            <a:r>
              <a:rPr lang="en-US" dirty="0"/>
              <a:t>A random group of 12 high school juniors asked to estimate # hours/</a:t>
            </a:r>
            <a:r>
              <a:rPr lang="en-US" dirty="0" err="1"/>
              <a:t>wk</a:t>
            </a:r>
            <a:r>
              <a:rPr lang="en-US" dirty="0"/>
              <a:t> they study.</a:t>
            </a:r>
          </a:p>
          <a:p>
            <a:r>
              <a:rPr lang="en-US" dirty="0"/>
              <a:t>The grade point averages of these students were then determined.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18593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R="2286000"/>
            <a:r>
              <a:rPr lang="en-US" dirty="0"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404" y="434277"/>
            <a:ext cx="4605191" cy="251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013204"/>
              </p:ext>
            </p:extLst>
          </p:nvPr>
        </p:nvGraphicFramePr>
        <p:xfrm>
          <a:off x="6096000" y="2916644"/>
          <a:ext cx="5586484" cy="3579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43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2.5.5 attention span vs IQ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748213" cy="4001969"/>
          </a:xfrm>
        </p:spPr>
        <p:txBody>
          <a:bodyPr>
            <a:normAutofit/>
          </a:bodyPr>
          <a:lstStyle/>
          <a:p>
            <a:r>
              <a:rPr lang="en-US" dirty="0"/>
              <a:t>18 preschool-age children.</a:t>
            </a:r>
          </a:p>
          <a:p>
            <a:r>
              <a:rPr lang="en-US" dirty="0"/>
              <a:t>The line is an ill-fit.</a:t>
            </a:r>
          </a:p>
          <a:p>
            <a:r>
              <a:rPr lang="en-US" dirty="0"/>
              <a:t>We need another approach.</a:t>
            </a:r>
          </a:p>
          <a:p>
            <a:r>
              <a:rPr lang="en-US" dirty="0"/>
              <a:t>Is there a pattern?</a:t>
            </a:r>
          </a:p>
          <a:p>
            <a:r>
              <a:rPr lang="en-US" dirty="0"/>
              <a:t>What is the explanatory variable and what is the response variable?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756289"/>
              </p:ext>
            </p:extLst>
          </p:nvPr>
        </p:nvGraphicFramePr>
        <p:xfrm>
          <a:off x="5243440" y="1304072"/>
          <a:ext cx="6781729" cy="487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2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386011"/>
              </p:ext>
            </p:extLst>
          </p:nvPr>
        </p:nvGraphicFramePr>
        <p:xfrm>
          <a:off x="709684" y="545909"/>
          <a:ext cx="10945504" cy="5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67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855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Glypha</vt:lpstr>
      <vt:lpstr>Symbol</vt:lpstr>
      <vt:lpstr>Times New Roman</vt:lpstr>
      <vt:lpstr>Office Theme</vt:lpstr>
      <vt:lpstr>Equation</vt:lpstr>
      <vt:lpstr>MAT 1372 Statistics with Probability </vt:lpstr>
      <vt:lpstr>2.5 Sets of paired data and scatter plots</vt:lpstr>
      <vt:lpstr>Exercise: Drawing regression (trend) line</vt:lpstr>
      <vt:lpstr>PowerPoint Presentation</vt:lpstr>
      <vt:lpstr>PowerPoint Presentation</vt:lpstr>
      <vt:lpstr>PowerPoint Presentation</vt:lpstr>
      <vt:lpstr>2.5.7 GPA vs study time</vt:lpstr>
      <vt:lpstr>2.5.5 attention span vs IQ score</vt:lpstr>
      <vt:lpstr>PowerPoint Presentation</vt:lpstr>
      <vt:lpstr>PowerPoint Presentation</vt:lpstr>
      <vt:lpstr>AttentionSpan vs IQ score speculation</vt:lpstr>
      <vt:lpstr>3.7.4 Sentence vs time served</vt:lpstr>
      <vt:lpstr>3.7 Covariance and Correlation Coefficient</vt:lpstr>
      <vt:lpstr>Perfectly correlated data and covariance</vt:lpstr>
      <vt:lpstr>Covariance &amp; Pearson correlation coefficient</vt:lpstr>
      <vt:lpstr>Equivalent expression for Pearson coefficient</vt:lpstr>
      <vt:lpstr>Properties of correlation coefficient r</vt:lpstr>
      <vt:lpstr>Properties of r2</vt:lpstr>
      <vt:lpstr>3.7.4 sentence vs actual time served (revisited)</vt:lpstr>
      <vt:lpstr>3.7.8 milk vs soda consumption among a sampling of 1st world countries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103</cp:revision>
  <dcterms:created xsi:type="dcterms:W3CDTF">2016-08-30T12:16:20Z</dcterms:created>
  <dcterms:modified xsi:type="dcterms:W3CDTF">2017-09-12T15:07:33Z</dcterms:modified>
</cp:coreProperties>
</file>