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59" autoAdjust="0"/>
    <p:restoredTop sz="94504" autoAdjust="0"/>
  </p:normalViewPr>
  <p:slideViewPr>
    <p:cSldViewPr snapToGrid="0">
      <p:cViewPr varScale="1">
        <p:scale>
          <a:sx n="68" d="100"/>
          <a:sy n="68" d="100"/>
        </p:scale>
        <p:origin x="1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/>
              <a:t>Box</a:t>
            </a:r>
            <a:r>
              <a:rPr lang="en-US" baseline="0"/>
              <a:t> and whisker plot</a:t>
            </a:r>
            <a:endParaRPr lang="en-US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scatterChart>
        <c:scatterStyle val="lineMarker"/>
        <c:varyColors val="0"/>
        <c:ser>
          <c:idx val="0"/>
          <c:order val="0"/>
          <c:spPr>
            <a:ln w="28575" cap="rnd">
              <a:noFill/>
              <a:round/>
            </a:ln>
            <a:effectLst/>
          </c:spPr>
          <c:marker>
            <c:symbol val="circle"/>
            <c:size val="5"/>
            <c:spPr>
              <a:solidFill>
                <a:schemeClr val="accent1"/>
              </a:solidFill>
              <a:ln w="9525">
                <a:solidFill>
                  <a:schemeClr val="accent1"/>
                </a:solidFill>
              </a:ln>
              <a:effectLst/>
            </c:spPr>
          </c:marker>
          <c:xVal>
            <c:numRef>
              <c:f>'3.5.17'!$F$15:$F$19</c:f>
              <c:numCache>
                <c:formatCode>General</c:formatCode>
                <c:ptCount val="5"/>
                <c:pt idx="0">
                  <c:v>2.35</c:v>
                </c:pt>
                <c:pt idx="1">
                  <c:v>2.9750000000000001</c:v>
                </c:pt>
                <c:pt idx="2">
                  <c:v>3.4950000000000001</c:v>
                </c:pt>
                <c:pt idx="3">
                  <c:v>4.1950000000000003</c:v>
                </c:pt>
                <c:pt idx="4">
                  <c:v>5.12</c:v>
                </c:pt>
              </c:numCache>
            </c:numRef>
          </c:xVal>
          <c:yVal>
            <c:numRef>
              <c:f>'3.5.17'!$G$15:$G$19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</c:numCache>
            </c:numRef>
          </c:yVal>
          <c:smooth val="0"/>
          <c:extLst>
            <c:ext xmlns:c16="http://schemas.microsoft.com/office/drawing/2014/chart" uri="{C3380CC4-5D6E-409C-BE32-E72D297353CC}">
              <c16:uniqueId val="{00000000-8227-4D91-A80E-3369AC008B6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9258432"/>
        <c:axId val="259253952"/>
      </c:scatterChart>
      <c:valAx>
        <c:axId val="259258432"/>
        <c:scaling>
          <c:orientation val="minMax"/>
          <c:min val="2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253952"/>
        <c:crosses val="autoZero"/>
        <c:crossBetween val="midCat"/>
      </c:valAx>
      <c:valAx>
        <c:axId val="259253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25000"/>
                <a:lumOff val="7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9258432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76200"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'3.5.17'!$J$1</c:f>
              <c:strCache>
                <c:ptCount val="1"/>
                <c:pt idx="0">
                  <c:v>freq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strRef>
              <c:f>'3.5.17'!$I$2:$I$13</c:f>
              <c:strCache>
                <c:ptCount val="12"/>
                <c:pt idx="0">
                  <c:v>2.26-2.5</c:v>
                </c:pt>
                <c:pt idx="1">
                  <c:v>2.51-2.75</c:v>
                </c:pt>
                <c:pt idx="2">
                  <c:v>2.76-3</c:v>
                </c:pt>
                <c:pt idx="3">
                  <c:v>3.01-3.25</c:v>
                </c:pt>
                <c:pt idx="4">
                  <c:v>3.26-3.5</c:v>
                </c:pt>
                <c:pt idx="5">
                  <c:v>3.51-3.75</c:v>
                </c:pt>
                <c:pt idx="6">
                  <c:v>3.76-4</c:v>
                </c:pt>
                <c:pt idx="7">
                  <c:v>4.01-4.25</c:v>
                </c:pt>
                <c:pt idx="8">
                  <c:v>4.26-4.5</c:v>
                </c:pt>
                <c:pt idx="9">
                  <c:v>4.51-4.75</c:v>
                </c:pt>
                <c:pt idx="10">
                  <c:v>4.76-5</c:v>
                </c:pt>
                <c:pt idx="11">
                  <c:v>5.01-5.25</c:v>
                </c:pt>
              </c:strCache>
            </c:strRef>
          </c:cat>
          <c:val>
            <c:numRef>
              <c:f>'3.5.17'!$J$2:$J$13</c:f>
              <c:numCache>
                <c:formatCode>General</c:formatCode>
                <c:ptCount val="12"/>
                <c:pt idx="0">
                  <c:v>2</c:v>
                </c:pt>
                <c:pt idx="1">
                  <c:v>5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3</c:v>
                </c:pt>
                <c:pt idx="6">
                  <c:v>5</c:v>
                </c:pt>
                <c:pt idx="7">
                  <c:v>3</c:v>
                </c:pt>
                <c:pt idx="8">
                  <c:v>1</c:v>
                </c:pt>
                <c:pt idx="9">
                  <c:v>4</c:v>
                </c:pt>
                <c:pt idx="10">
                  <c:v>1</c:v>
                </c:pt>
                <c:pt idx="11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EDB-432E-A8B1-5EA0169370D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6"/>
        <c:overlap val="-27"/>
        <c:axId val="253620064"/>
        <c:axId val="198713568"/>
      </c:barChart>
      <c:catAx>
        <c:axId val="2536200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98713568"/>
        <c:crosses val="autoZero"/>
        <c:auto val="1"/>
        <c:lblAlgn val="ctr"/>
        <c:lblOffset val="100"/>
        <c:noMultiLvlLbl val="0"/>
      </c:catAx>
      <c:valAx>
        <c:axId val="1987135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62006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40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19050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25000"/>
            <a:lumOff val="7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0.13962</cdr:x>
      <cdr:y>0.33519</cdr:y>
    </cdr:from>
    <cdr:to>
      <cdr:x>0.1429</cdr:x>
      <cdr:y>0.78484</cdr:y>
    </cdr:to>
    <cdr:cxnSp macro="">
      <cdr:nvCxnSpPr>
        <cdr:cNvPr id="5" name="Straight Connector 4">
          <a:extLst xmlns:a="http://schemas.openxmlformats.org/drawingml/2006/main">
            <a:ext uri="{FF2B5EF4-FFF2-40B4-BE49-F238E27FC236}">
              <a16:creationId xmlns:a16="http://schemas.microsoft.com/office/drawing/2014/main" id="{258AFC9E-DCDE-4681-8A40-F6964CE4B66A}"/>
            </a:ext>
          </a:extLst>
        </cdr:cNvPr>
        <cdr:cNvCxnSpPr/>
      </cdr:nvCxnSpPr>
      <cdr:spPr>
        <a:xfrm xmlns:a="http://schemas.openxmlformats.org/drawingml/2006/main" flipH="1">
          <a:off x="638331" y="4246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0.30483</cdr:x>
      <cdr:y>0.38713</cdr:y>
    </cdr:from>
    <cdr:to>
      <cdr:x>0.30811</cdr:x>
      <cdr:y>0.83677</cdr:y>
    </cdr:to>
    <cdr:cxnSp macro="">
      <cdr:nvCxnSpPr>
        <cdr:cNvPr id="7" name="Straight Connector 6">
          <a:extLst xmlns:a="http://schemas.openxmlformats.org/drawingml/2006/main">
            <a:ext uri="{FF2B5EF4-FFF2-40B4-BE49-F238E27FC236}">
              <a16:creationId xmlns:a16="http://schemas.microsoft.com/office/drawing/2014/main" id="{7B989864-EC4D-43D1-B0F4-FFCEA16D7373}"/>
            </a:ext>
          </a:extLst>
        </cdr:cNvPr>
        <cdr:cNvCxnSpPr/>
      </cdr:nvCxnSpPr>
      <cdr:spPr>
        <a:xfrm xmlns:a="http://schemas.openxmlformats.org/drawingml/2006/main" flipH="1">
          <a:off x="1393669" y="49042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0.43925</cdr:x>
      <cdr:y>0.37529</cdr:y>
    </cdr:from>
    <cdr:to>
      <cdr:x>0.44253</cdr:x>
      <cdr:y>0.82494</cdr:y>
    </cdr:to>
    <cdr:cxnSp macro="">
      <cdr:nvCxnSpPr>
        <cdr:cNvPr id="8" name="Straight Connector 7">
          <a:extLst xmlns:a="http://schemas.openxmlformats.org/drawingml/2006/main">
            <a:ext uri="{FF2B5EF4-FFF2-40B4-BE49-F238E27FC236}">
              <a16:creationId xmlns:a16="http://schemas.microsoft.com/office/drawing/2014/main" id="{F94F7A27-2F47-4B1D-9396-966B67F2E039}"/>
            </a:ext>
          </a:extLst>
        </cdr:cNvPr>
        <cdr:cNvCxnSpPr/>
      </cdr:nvCxnSpPr>
      <cdr:spPr>
        <a:xfrm xmlns:a="http://schemas.openxmlformats.org/drawingml/2006/main" flipH="1">
          <a:off x="2008266" y="4754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0.60974</cdr:x>
      <cdr:y>0.37529</cdr:y>
    </cdr:from>
    <cdr:to>
      <cdr:x>0.61302</cdr:x>
      <cdr:y>0.82494</cdr:y>
    </cdr:to>
    <cdr:cxnSp macro="">
      <cdr:nvCxnSpPr>
        <cdr:cNvPr id="9" name="Straight Connector 8">
          <a:extLst xmlns:a="http://schemas.openxmlformats.org/drawingml/2006/main">
            <a:ext uri="{FF2B5EF4-FFF2-40B4-BE49-F238E27FC236}">
              <a16:creationId xmlns:a16="http://schemas.microsoft.com/office/drawing/2014/main" id="{BA5D72AD-C1B1-4968-B709-C5F489BBF9AA}"/>
            </a:ext>
          </a:extLst>
        </cdr:cNvPr>
        <cdr:cNvCxnSpPr/>
      </cdr:nvCxnSpPr>
      <cdr:spPr>
        <a:xfrm xmlns:a="http://schemas.openxmlformats.org/drawingml/2006/main" flipH="1">
          <a:off x="2787754" y="4754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0.85237</cdr:x>
      <cdr:y>0.37529</cdr:y>
    </cdr:from>
    <cdr:to>
      <cdr:x>0.85565</cdr:x>
      <cdr:y>0.82494</cdr:y>
    </cdr:to>
    <cdr:cxnSp macro="">
      <cdr:nvCxnSpPr>
        <cdr:cNvPr id="10" name="Straight Connector 9">
          <a:extLst xmlns:a="http://schemas.openxmlformats.org/drawingml/2006/main">
            <a:ext uri="{FF2B5EF4-FFF2-40B4-BE49-F238E27FC236}">
              <a16:creationId xmlns:a16="http://schemas.microsoft.com/office/drawing/2014/main" id="{42ED582B-FAD4-4AE6-B465-0C7B40C05A6F}"/>
            </a:ext>
          </a:extLst>
        </cdr:cNvPr>
        <cdr:cNvCxnSpPr/>
      </cdr:nvCxnSpPr>
      <cdr:spPr>
        <a:xfrm xmlns:a="http://schemas.openxmlformats.org/drawingml/2006/main" flipH="1">
          <a:off x="3897027" y="475430"/>
          <a:ext cx="14990" cy="569627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0.31</cdr:x>
      <cdr:y>0.375</cdr:y>
    </cdr:from>
    <cdr:to>
      <cdr:x>0.61667</cdr:x>
      <cdr:y>0.375</cdr:y>
    </cdr:to>
    <cdr:cxnSp macro="">
      <cdr:nvCxnSpPr>
        <cdr:cNvPr id="12" name="Straight Connector 11">
          <a:extLst xmlns:a="http://schemas.openxmlformats.org/drawingml/2006/main">
            <a:ext uri="{FF2B5EF4-FFF2-40B4-BE49-F238E27FC236}">
              <a16:creationId xmlns:a16="http://schemas.microsoft.com/office/drawing/2014/main" id="{8A2B9E21-F98C-4ABE-A4E8-C800DB21E4B3}"/>
            </a:ext>
          </a:extLst>
        </cdr:cNvPr>
        <cdr:cNvCxnSpPr/>
      </cdr:nvCxnSpPr>
      <cdr:spPr>
        <a:xfrm xmlns:a="http://schemas.openxmlformats.org/drawingml/2006/main">
          <a:off x="1417320" y="475060"/>
          <a:ext cx="1402080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0.29778</cdr:x>
      <cdr:y>0.75445</cdr:y>
    </cdr:from>
    <cdr:to>
      <cdr:x>0.60444</cdr:x>
      <cdr:y>0.75445</cdr:y>
    </cdr:to>
    <cdr:cxnSp macro="">
      <cdr:nvCxnSpPr>
        <cdr:cNvPr id="13" name="Straight Connector 12">
          <a:extLst xmlns:a="http://schemas.openxmlformats.org/drawingml/2006/main">
            <a:ext uri="{FF2B5EF4-FFF2-40B4-BE49-F238E27FC236}">
              <a16:creationId xmlns:a16="http://schemas.microsoft.com/office/drawing/2014/main" id="{83A0610F-753D-46C8-8BA5-4D6A5C23E692}"/>
            </a:ext>
          </a:extLst>
        </cdr:cNvPr>
        <cdr:cNvCxnSpPr/>
      </cdr:nvCxnSpPr>
      <cdr:spPr>
        <a:xfrm xmlns:a="http://schemas.openxmlformats.org/drawingml/2006/main">
          <a:off x="1361440" y="955755"/>
          <a:ext cx="1402080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0.15</cdr:x>
      <cdr:y>0.57597</cdr:y>
    </cdr:from>
    <cdr:to>
      <cdr:x>0.31015</cdr:x>
      <cdr:y>0.59154</cdr:y>
    </cdr:to>
    <cdr:cxnSp macro="">
      <cdr:nvCxnSpPr>
        <cdr:cNvPr id="14" name="Straight Connector 13">
          <a:extLst xmlns:a="http://schemas.openxmlformats.org/drawingml/2006/main">
            <a:ext uri="{FF2B5EF4-FFF2-40B4-BE49-F238E27FC236}">
              <a16:creationId xmlns:a16="http://schemas.microsoft.com/office/drawing/2014/main" id="{BF8768FB-E5D0-45D5-A454-9734EC10A77F}"/>
            </a:ext>
          </a:extLst>
        </cdr:cNvPr>
        <cdr:cNvCxnSpPr/>
      </cdr:nvCxnSpPr>
      <cdr:spPr>
        <a:xfrm xmlns:a="http://schemas.openxmlformats.org/drawingml/2006/main" flipV="1">
          <a:off x="685800" y="729652"/>
          <a:ext cx="732183" cy="19726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0.62536</cdr:x>
      <cdr:y>0.56812</cdr:y>
    </cdr:from>
    <cdr:to>
      <cdr:x>0.84493</cdr:x>
      <cdr:y>0.58382</cdr:y>
    </cdr:to>
    <cdr:cxnSp macro="">
      <cdr:nvCxnSpPr>
        <cdr:cNvPr id="11" name="Straight Connector 10">
          <a:extLst xmlns:a="http://schemas.openxmlformats.org/drawingml/2006/main">
            <a:ext uri="{FF2B5EF4-FFF2-40B4-BE49-F238E27FC236}">
              <a16:creationId xmlns:a16="http://schemas.microsoft.com/office/drawing/2014/main" id="{1A18F612-A181-4ED1-831C-2E00379B2326}"/>
            </a:ext>
          </a:extLst>
        </cdr:cNvPr>
        <cdr:cNvCxnSpPr/>
      </cdr:nvCxnSpPr>
      <cdr:spPr>
        <a:xfrm xmlns:a="http://schemas.openxmlformats.org/drawingml/2006/main">
          <a:off x="2859157" y="719713"/>
          <a:ext cx="1003852" cy="19879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9263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768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098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82207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5943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45704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3930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121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3161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13026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029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C54C73-291C-4DB9-A0EE-8F441C10C937}" type="datetimeFigureOut">
              <a:rPr lang="en-US" smtClean="0"/>
              <a:t>9/7/2017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83EA11-22B1-455C-B74A-5D1361FCE7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57283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MAT 1372 Statistics with Probability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Ezra Halleck	NYC College of Technology</a:t>
            </a:r>
          </a:p>
          <a:p>
            <a:r>
              <a:rPr lang="en-US" dirty="0"/>
              <a:t>Sections 3.5-3.6</a:t>
            </a:r>
          </a:p>
          <a:p>
            <a:r>
              <a:rPr lang="en-US" dirty="0"/>
              <a:t>Measures of spread or variability and empirical rule</a:t>
            </a:r>
          </a:p>
        </p:txBody>
      </p:sp>
    </p:spTree>
    <p:extLst>
      <p:ext uri="{BB962C8B-B14F-4D97-AF65-F5344CB8AC3E}">
        <p14:creationId xmlns:p14="http://schemas.microsoft.com/office/powerpoint/2010/main" val="268389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78110" y="1227552"/>
            <a:ext cx="7311367" cy="42588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9493703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/>
          <a:srcRect b="50544"/>
          <a:stretch/>
        </p:blipFill>
        <p:spPr bwMode="auto">
          <a:xfrm>
            <a:off x="557676" y="1564810"/>
            <a:ext cx="5814645" cy="35112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 rotWithShape="1">
          <a:blip r:embed="rId2" cstate="print"/>
          <a:srcRect t="49674" r="21570"/>
          <a:stretch/>
        </p:blipFill>
        <p:spPr bwMode="auto">
          <a:xfrm>
            <a:off x="6372322" y="1564811"/>
            <a:ext cx="5327309" cy="3605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769115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/>
          <p:nvPr/>
        </p:nvPicPr>
        <p:blipFill rotWithShape="1">
          <a:blip r:embed="rId2" cstate="print"/>
          <a:srcRect b="53579"/>
          <a:stretch/>
        </p:blipFill>
        <p:spPr bwMode="auto">
          <a:xfrm>
            <a:off x="480045" y="248438"/>
            <a:ext cx="11363611" cy="2552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/>
          <p:nvPr/>
        </p:nvPicPr>
        <p:blipFill rotWithShape="1">
          <a:blip r:embed="rId2" cstate="print"/>
          <a:srcRect t="74531"/>
          <a:stretch/>
        </p:blipFill>
        <p:spPr bwMode="auto">
          <a:xfrm>
            <a:off x="480045" y="4499428"/>
            <a:ext cx="11363611" cy="14006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/>
          <p:nvPr/>
        </p:nvPicPr>
        <p:blipFill rotWithShape="1">
          <a:blip r:embed="rId2" cstate="print"/>
          <a:srcRect t="45366" b="29296"/>
          <a:stretch/>
        </p:blipFill>
        <p:spPr bwMode="auto">
          <a:xfrm>
            <a:off x="480045" y="2953657"/>
            <a:ext cx="11363611" cy="1393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15179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http://www.oxfordmathcenter.com/images/notes/290-00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3433" y="262374"/>
            <a:ext cx="8660739" cy="61144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067413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Acid rain revisited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43340"/>
            <a:ext cx="10515600" cy="4351338"/>
          </a:xfrm>
        </p:spPr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Recall the data set from 3.5.17</a:t>
            </a:r>
          </a:p>
          <a:p>
            <a:pPr marL="0" indent="0">
              <a:buNone/>
            </a:pPr>
            <a:r>
              <a:rPr lang="en-US" dirty="0"/>
              <a:t>(a) Do the data appear to be approximately normal?</a:t>
            </a:r>
          </a:p>
          <a:p>
            <a:pPr marL="0" indent="0">
              <a:buNone/>
            </a:pPr>
            <a:r>
              <a:rPr lang="en-US" dirty="0"/>
              <a:t>No!</a:t>
            </a:r>
          </a:p>
          <a:p>
            <a:pPr marL="0" indent="0">
              <a:buNone/>
            </a:pPr>
            <a:r>
              <a:rPr lang="en-US" dirty="0"/>
              <a:t>(b) Pretend that the answer to (a) is yes &amp; give an interval that you would expect to contain approximately 95 percent of the data observations.</a:t>
            </a:r>
          </a:p>
          <a:p>
            <a:pPr marL="0" indent="0">
              <a:buNone/>
            </a:pPr>
            <a:r>
              <a:rPr lang="en-US" dirty="0"/>
              <a:t>Mean is 3.6 and s is 0.8, so interval is [3.6-2*0.8, 3.6+2*0.8]=[2.0, 5.2]</a:t>
            </a:r>
          </a:p>
          <a:p>
            <a:pPr marL="0" indent="0">
              <a:buNone/>
            </a:pPr>
            <a:r>
              <a:rPr lang="en-US" dirty="0"/>
              <a:t>(c) What percentage of the data lies in the interval given in part (g)?</a:t>
            </a:r>
          </a:p>
          <a:p>
            <a:pPr marL="0" indent="0">
              <a:buNone/>
            </a:pPr>
            <a:r>
              <a:rPr lang="en-US" dirty="0"/>
              <a:t>100%</a:t>
            </a:r>
          </a:p>
          <a:p>
            <a:pPr marL="0" indent="0">
              <a:buNone/>
            </a:pPr>
            <a:r>
              <a:rPr lang="en-US" dirty="0"/>
              <a:t>There are no tails to cut off!</a:t>
            </a: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11849807"/>
              </p:ext>
            </p:extLst>
          </p:nvPr>
        </p:nvGraphicFramePr>
        <p:xfrm>
          <a:off x="7453086" y="0"/>
          <a:ext cx="457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14741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3.5 Sample variance</a:t>
            </a:r>
            <a:br>
              <a:rPr lang="en-US" b="1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Formula:</a:t>
            </a:r>
            <a:endParaRPr lang="en-US" dirty="0">
              <a:sym typeface="Symbol" panose="05050102010706020507" pitchFamily="18" charset="2"/>
            </a:endParaRP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In words: </a:t>
            </a:r>
            <a:r>
              <a:rPr lang="en-US" dirty="0">
                <a:sym typeface="Symbol" panose="05050102010706020507" pitchFamily="18" charset="2"/>
              </a:rPr>
              <a:t>sample variance is </a:t>
            </a:r>
            <a:r>
              <a:rPr lang="en-US" dirty="0"/>
              <a:t>sum of the squares of the deviations divided by one fewer than the number of data points</a:t>
            </a:r>
          </a:p>
          <a:p>
            <a:pPr marL="0" indent="0">
              <a:buNone/>
            </a:pPr>
            <a:r>
              <a:rPr lang="en-US" dirty="0"/>
              <a:t>Essentially: it is the average square of the deviation from the mean. </a:t>
            </a:r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3180" y="1825624"/>
            <a:ext cx="2308486" cy="1067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025086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using frequency table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3457078"/>
              </p:ext>
            </p:extLst>
          </p:nvPr>
        </p:nvGraphicFramePr>
        <p:xfrm>
          <a:off x="838200" y="1690686"/>
          <a:ext cx="8875426" cy="288131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6861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7466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2384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60680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98398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576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val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dev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freq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dev square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prod of dev square &amp; freq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-1.2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1.44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4.32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-.2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.08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.64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3.2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626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sum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7.6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838200" y="5246557"/>
            <a:ext cx="9543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To get the sample variance s</a:t>
            </a:r>
            <a:r>
              <a:rPr lang="en-US" sz="2400" baseline="30000" dirty="0"/>
              <a:t>2</a:t>
            </a:r>
            <a:r>
              <a:rPr lang="en-US" sz="2400" dirty="0"/>
              <a:t>, we divide this sum by n-1=10-1=9 to get .84. </a:t>
            </a:r>
          </a:p>
        </p:txBody>
      </p:sp>
    </p:spTree>
    <p:extLst>
      <p:ext uri="{BB962C8B-B14F-4D97-AF65-F5344CB8AC3E}">
        <p14:creationId xmlns:p14="http://schemas.microsoft.com/office/powerpoint/2010/main" val="5551156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Sample standard deviation “s”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It is the square root of the sample variance.</a:t>
            </a:r>
          </a:p>
          <a:p>
            <a:pPr marL="0" indent="0">
              <a:buNone/>
            </a:pPr>
            <a:r>
              <a:rPr lang="en-US" dirty="0"/>
              <a:t>Roughly the average distance (always nonnegative) from the mean.</a:t>
            </a:r>
          </a:p>
          <a:p>
            <a:pPr marL="0" indent="0">
              <a:buNone/>
            </a:pPr>
            <a:r>
              <a:rPr lang="en-US" dirty="0"/>
              <a:t>For previous example, s = √.84 = .92</a:t>
            </a:r>
          </a:p>
          <a:p>
            <a:pPr marL="0" indent="0">
              <a:buNone/>
            </a:pPr>
            <a:r>
              <a:rPr lang="en-US" dirty="0"/>
              <a:t>In conclusion, a data value is on average .9 units from the mean of .2.</a:t>
            </a:r>
          </a:p>
        </p:txBody>
      </p:sp>
    </p:spTree>
    <p:extLst>
      <p:ext uri="{BB962C8B-B14F-4D97-AF65-F5344CB8AC3E}">
        <p14:creationId xmlns:p14="http://schemas.microsoft.com/office/powerpoint/2010/main" val="17910961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5427689" cy="1325563"/>
          </a:xfrm>
        </p:spPr>
        <p:txBody>
          <a:bodyPr>
            <a:normAutofit/>
          </a:bodyPr>
          <a:lstStyle/>
          <a:p>
            <a:r>
              <a:rPr lang="en-US" dirty="0"/>
              <a:t>Exercise 3.5.11:</a:t>
            </a:r>
            <a:br>
              <a:rPr lang="en-US" dirty="0"/>
            </a:br>
            <a:r>
              <a:rPr lang="en-US" dirty="0"/>
              <a:t>translation and scaling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71008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Compute the sample variance and</a:t>
            </a:r>
          </a:p>
          <a:p>
            <a:pPr marL="0" indent="0">
              <a:buNone/>
            </a:pPr>
            <a:r>
              <a:rPr lang="en-US" dirty="0"/>
              <a:t>standard deviation of the data sets.</a:t>
            </a:r>
          </a:p>
          <a:p>
            <a:pPr lvl="1"/>
            <a:r>
              <a:rPr lang="en-US" dirty="0"/>
              <a:t>Note that each data set is symmetric. Hence, mean is the middle value. </a:t>
            </a:r>
          </a:p>
          <a:p>
            <a:pPr lvl="1"/>
            <a:r>
              <a:rPr lang="en-US" dirty="0"/>
              <a:t>If we take the middle value away, then half the time, we are 1 unit from the mean (in the 1</a:t>
            </a:r>
            <a:r>
              <a:rPr lang="en-US" baseline="30000" dirty="0"/>
              <a:t>st</a:t>
            </a:r>
            <a:r>
              <a:rPr lang="en-US" dirty="0"/>
              <a:t> 3 sets) and half the time 2 units from the mean, so s should be roughly 1.5, except that the middle value may lower it a bit.</a:t>
            </a:r>
          </a:p>
          <a:p>
            <a:pPr lvl="1"/>
            <a:r>
              <a:rPr lang="en-US" dirty="0"/>
              <a:t>It turns out that because of the squaring, we underestimate s. For the first 3 sets s = 1.58</a:t>
            </a:r>
          </a:p>
          <a:p>
            <a:pPr lvl="1"/>
            <a:r>
              <a:rPr lang="en-US" dirty="0"/>
              <a:t>s and s</a:t>
            </a:r>
            <a:r>
              <a:rPr lang="en-US" baseline="30000" dirty="0"/>
              <a:t>2</a:t>
            </a:r>
            <a:r>
              <a:rPr lang="en-US" dirty="0"/>
              <a:t> are </a:t>
            </a:r>
            <a:r>
              <a:rPr lang="en-US" b="1" dirty="0"/>
              <a:t>invariant</a:t>
            </a:r>
            <a:r>
              <a:rPr lang="en-US" dirty="0"/>
              <a:t> under translation: if we change a data set by adding or subtracting the same thing from each data value, s and s</a:t>
            </a:r>
            <a:r>
              <a:rPr lang="en-US" baseline="30000" dirty="0"/>
              <a:t>2</a:t>
            </a:r>
            <a:r>
              <a:rPr lang="en-US" dirty="0"/>
              <a:t> stay the same.</a:t>
            </a:r>
          </a:p>
          <a:p>
            <a:pPr lvl="1"/>
            <a:r>
              <a:rPr lang="en-US" dirty="0"/>
              <a:t>Last 2 data sets are </a:t>
            </a:r>
            <a:r>
              <a:rPr lang="en-US" dirty="0" err="1"/>
              <a:t>scalings</a:t>
            </a:r>
            <a:r>
              <a:rPr lang="en-US" dirty="0"/>
              <a:t> of the first set. How is s</a:t>
            </a:r>
            <a:r>
              <a:rPr lang="en-US" baseline="30000" dirty="0"/>
              <a:t>2</a:t>
            </a:r>
            <a:r>
              <a:rPr lang="en-US" dirty="0"/>
              <a:t> and s affected by scaling?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012898" y="603995"/>
            <a:ext cx="319350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1"/>
            <a:r>
              <a:rPr lang="en-US" sz="2400" dirty="0"/>
              <a:t>(a) 1, 2, 3, 4, 5</a:t>
            </a:r>
          </a:p>
          <a:p>
            <a:pPr lvl="1"/>
            <a:r>
              <a:rPr lang="en-US" sz="2400" dirty="0"/>
              <a:t>(b) 6, 7, 8, 9, 10</a:t>
            </a:r>
          </a:p>
          <a:p>
            <a:pPr lvl="1"/>
            <a:r>
              <a:rPr lang="en-US" sz="2400" dirty="0"/>
              <a:t>(c) 11, 12, 13, 14, 15</a:t>
            </a:r>
          </a:p>
          <a:p>
            <a:pPr lvl="1"/>
            <a:r>
              <a:rPr lang="en-US" sz="2400" dirty="0"/>
              <a:t>(d) 2, 4, 6, 8, 10</a:t>
            </a:r>
          </a:p>
          <a:p>
            <a:pPr lvl="1"/>
            <a:r>
              <a:rPr lang="en-US" sz="2400" dirty="0"/>
              <a:t>(e) 10, 20, 30, 40, 50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7903535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3.5.17 acidity of 40 successive rainfalls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59296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The acidity is measured on a pH scale: 1 (very acidic) to 7 (neutral).</a:t>
            </a:r>
          </a:p>
          <a:p>
            <a:pPr marL="457200" lvl="1" indent="0">
              <a:buNone/>
            </a:pPr>
            <a:r>
              <a:rPr lang="en-US" dirty="0"/>
              <a:t>3.71, 4.23, 4.16, 2.98, 3.23, 4.67, 3.99, 5.04, 4.55, 3.24, 2.80, 3.44,</a:t>
            </a:r>
          </a:p>
          <a:p>
            <a:pPr marL="457200" lvl="1" indent="0">
              <a:buNone/>
            </a:pPr>
            <a:r>
              <a:rPr lang="en-US" dirty="0"/>
              <a:t>3.27, 2.66, 2.95, 4.70, 5.12, 3.77, 3.12, 2.38, 4.57, 3.88, 2.97, 3.70, 2.53, 2.67,</a:t>
            </a:r>
          </a:p>
          <a:p>
            <a:pPr marL="457200" lvl="1" indent="0">
              <a:buNone/>
            </a:pPr>
            <a:r>
              <a:rPr lang="en-US" dirty="0"/>
              <a:t>4.12, 4.80, 3.55, 3.86, 2.51, 3.33, 3.85, 2.35, 3.12, 4.39, 5.09, 3.38, 2.73, 3.07</a:t>
            </a:r>
          </a:p>
          <a:p>
            <a:pPr marL="0" indent="0">
              <a:buNone/>
            </a:pPr>
            <a:r>
              <a:rPr lang="en-US" dirty="0"/>
              <a:t>Find</a:t>
            </a:r>
          </a:p>
          <a:p>
            <a:pPr marL="457200" lvl="1" indent="0">
              <a:buNone/>
            </a:pPr>
            <a:r>
              <a:rPr lang="en-US" b="1" dirty="0"/>
              <a:t>(a) </a:t>
            </a:r>
            <a:r>
              <a:rPr lang="en-US" dirty="0"/>
              <a:t>s, sample standard deviation</a:t>
            </a:r>
          </a:p>
          <a:p>
            <a:pPr marL="457200" lvl="1" indent="0">
              <a:buNone/>
            </a:pPr>
            <a:r>
              <a:rPr lang="en-US" b="1" dirty="0"/>
              <a:t>(b) </a:t>
            </a:r>
            <a:r>
              <a:rPr lang="en-US" dirty="0"/>
              <a:t>r, range (max – min)</a:t>
            </a:r>
          </a:p>
          <a:p>
            <a:pPr marL="457200" lvl="1" indent="0">
              <a:buNone/>
            </a:pPr>
            <a:r>
              <a:rPr lang="en-US" b="1" dirty="0"/>
              <a:t>(c) </a:t>
            </a:r>
            <a:r>
              <a:rPr lang="en-US" dirty="0" err="1"/>
              <a:t>iqr</a:t>
            </a:r>
            <a:r>
              <a:rPr lang="en-US" dirty="0"/>
              <a:t>, interquartile range (Q3 – Q1)</a:t>
            </a:r>
          </a:p>
          <a:p>
            <a:pPr marL="457200" lvl="1" indent="0">
              <a:buNone/>
            </a:pPr>
            <a:r>
              <a:rPr lang="en-US" b="1" dirty="0"/>
              <a:t>(d) </a:t>
            </a:r>
            <a:r>
              <a:rPr lang="en-US" dirty="0"/>
              <a:t>Box plot</a:t>
            </a:r>
          </a:p>
          <a:p>
            <a:pPr marL="0" indent="0">
              <a:buNone/>
            </a:pPr>
            <a:r>
              <a:rPr lang="en-US" dirty="0"/>
              <a:t>Create a grouped frequency table and a histogram.</a:t>
            </a:r>
          </a:p>
          <a:p>
            <a:pPr marL="0" indent="0">
              <a:buNone/>
            </a:pPr>
            <a:r>
              <a:rPr lang="en-US" dirty="0"/>
              <a:t>Analyze the distribution.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40978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3.5.17 acidity of 40 successive rainfalls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The acidity is measured on a pH scale: 1 (very acidic) to 7 (neutral).</a:t>
            </a:r>
          </a:p>
          <a:p>
            <a:pPr marL="457200" lvl="1" indent="0">
              <a:buNone/>
            </a:pPr>
            <a:r>
              <a:rPr lang="en-US" dirty="0"/>
              <a:t>3.71, 4.23, 4.16, 2.98, 3.23, 4.67, 3.99, 5.04, 4.55, 3.24, 2.80, 3.44,</a:t>
            </a:r>
          </a:p>
          <a:p>
            <a:pPr marL="457200" lvl="1" indent="0">
              <a:buNone/>
            </a:pPr>
            <a:r>
              <a:rPr lang="en-US" dirty="0"/>
              <a:t>3.27, 2.66, 2.95, 4.70, 5.12, 3.77, 3.12, 2.38, 4.57, 3.88, 2.97, 3.70, 2.53, 2.67,</a:t>
            </a:r>
          </a:p>
          <a:p>
            <a:pPr marL="457200" lvl="1" indent="0">
              <a:buNone/>
            </a:pPr>
            <a:r>
              <a:rPr lang="en-US" dirty="0"/>
              <a:t>4.12, 4.80, 3.55, 3.86, 2.51, 3.33, 3.85, 2.35, 3.12, 4.39, 5.09, 3.38, 2.73, 3.07</a:t>
            </a:r>
          </a:p>
          <a:p>
            <a:pPr marL="0" indent="0">
              <a:buNone/>
            </a:pPr>
            <a:r>
              <a:rPr lang="en-US" dirty="0"/>
              <a:t>Find</a:t>
            </a:r>
          </a:p>
          <a:p>
            <a:pPr marL="457200" lvl="1" indent="0">
              <a:buNone/>
            </a:pPr>
            <a:r>
              <a:rPr lang="en-US" b="1" dirty="0"/>
              <a:t>(a) </a:t>
            </a:r>
            <a:r>
              <a:rPr lang="en-US" dirty="0"/>
              <a:t>s: sample standard deviation = 0.8</a:t>
            </a:r>
          </a:p>
          <a:p>
            <a:pPr marL="457200" lvl="1" indent="0">
              <a:buNone/>
            </a:pPr>
            <a:r>
              <a:rPr lang="en-US" b="1" dirty="0"/>
              <a:t>(b) </a:t>
            </a:r>
            <a:r>
              <a:rPr lang="en-US" dirty="0"/>
              <a:t>R: range (max – min) = 2.8</a:t>
            </a:r>
          </a:p>
          <a:p>
            <a:pPr marL="457200" lvl="1" indent="0">
              <a:buNone/>
            </a:pPr>
            <a:r>
              <a:rPr lang="en-US" b="1" dirty="0"/>
              <a:t>(c) </a:t>
            </a:r>
            <a:r>
              <a:rPr lang="en-US" dirty="0"/>
              <a:t>IQR: interquartile range (Q3 – Q1) =1.2</a:t>
            </a:r>
          </a:p>
          <a:p>
            <a:pPr marL="457200" lvl="1" indent="0">
              <a:buNone/>
            </a:pPr>
            <a:r>
              <a:rPr lang="en-US" b="1" dirty="0"/>
              <a:t>(d) </a:t>
            </a:r>
            <a:r>
              <a:rPr lang="en-US" dirty="0"/>
              <a:t>Box plot</a:t>
            </a:r>
          </a:p>
          <a:p>
            <a:pPr marL="0" indent="0">
              <a:buNone/>
            </a:pPr>
            <a:r>
              <a:rPr lang="en-US" dirty="0"/>
              <a:t>Create a grouped frequency table and a histogram.</a:t>
            </a:r>
          </a:p>
          <a:p>
            <a:pPr marL="0" indent="0">
              <a:buNone/>
            </a:pPr>
            <a:r>
              <a:rPr lang="en-US" dirty="0"/>
              <a:t>Analyze the distribution</a:t>
            </a:r>
          </a:p>
          <a:p>
            <a:pPr marL="457200" lvl="1" indent="0">
              <a:buNone/>
            </a:pPr>
            <a:r>
              <a:rPr lang="en-US" dirty="0"/>
              <a:t>Since mean &gt; median, skewed to right</a:t>
            </a:r>
          </a:p>
          <a:p>
            <a:pPr marL="0" indent="0">
              <a:buNone/>
            </a:pPr>
            <a:endParaRPr lang="en-US" dirty="0"/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6300760"/>
              </p:ext>
            </p:extLst>
          </p:nvPr>
        </p:nvGraphicFramePr>
        <p:xfrm>
          <a:off x="6781800" y="3186365"/>
          <a:ext cx="4572000" cy="1266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155565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Graphic spid="4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689236" cy="1325563"/>
          </a:xfrm>
        </p:spPr>
        <p:txBody>
          <a:bodyPr/>
          <a:lstStyle/>
          <a:p>
            <a:r>
              <a:rPr lang="en-US" dirty="0"/>
              <a:t>Exercise 2.5.16 (example with frequency table)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Find sample standard deviation of data set given by frequency table:</a:t>
            </a:r>
          </a:p>
          <a:p>
            <a:pPr marL="0" indent="0">
              <a:buNone/>
            </a:pPr>
            <a:r>
              <a:rPr lang="en-US" b="1" dirty="0"/>
              <a:t>Val	</a:t>
            </a:r>
            <a:r>
              <a:rPr lang="en-US" b="1" dirty="0" err="1"/>
              <a:t>Freq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3	1	</a:t>
            </a:r>
          </a:p>
          <a:p>
            <a:pPr marL="0" indent="0">
              <a:buNone/>
            </a:pPr>
            <a:r>
              <a:rPr lang="en-US" dirty="0"/>
              <a:t>4	2	</a:t>
            </a:r>
          </a:p>
          <a:p>
            <a:pPr marL="514350" indent="-514350">
              <a:buAutoNum type="arabicPlain" startAt="5"/>
            </a:pPr>
            <a:r>
              <a:rPr lang="en-US" dirty="0"/>
              <a:t>     3</a:t>
            </a:r>
          </a:p>
          <a:p>
            <a:pPr marL="0" indent="0">
              <a:buNone/>
            </a:pPr>
            <a:r>
              <a:rPr lang="en-US" dirty="0"/>
              <a:t>6	2 </a:t>
            </a:r>
          </a:p>
          <a:p>
            <a:pPr marL="0" indent="0">
              <a:buNone/>
            </a:pPr>
            <a:r>
              <a:rPr lang="en-US" dirty="0"/>
              <a:t>Mean = 1.07</a:t>
            </a:r>
          </a:p>
          <a:p>
            <a:pPr marL="0" indent="0">
              <a:buNone/>
            </a:pPr>
            <a:r>
              <a:rPr lang="en-US" dirty="0"/>
              <a:t>s = 1.04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586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3.6 Normal Data Sets &amp; the Empirical Rule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Many of the large data sets one encounters in practice have histograms with the following properties:</a:t>
            </a:r>
          </a:p>
          <a:p>
            <a:r>
              <a:rPr lang="en-US" dirty="0"/>
              <a:t>symmetric about their point of highest frequency </a:t>
            </a:r>
          </a:p>
          <a:p>
            <a:r>
              <a:rPr lang="en-US" dirty="0"/>
              <a:t>decrease on both sides of this point in a bell-shaped fashion.</a:t>
            </a:r>
          </a:p>
          <a:p>
            <a:pPr marL="0" indent="0">
              <a:buNone/>
            </a:pPr>
            <a:r>
              <a:rPr lang="en-US" dirty="0"/>
              <a:t>Such data sets are said to be </a:t>
            </a:r>
            <a:r>
              <a:rPr lang="en-US" i="1" dirty="0"/>
              <a:t>normal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42289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1596</TotalTime>
  <Words>886</Words>
  <Application>Microsoft Office PowerPoint</Application>
  <PresentationFormat>Widescreen</PresentationFormat>
  <Paragraphs>103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0" baseType="lpstr">
      <vt:lpstr>Arial</vt:lpstr>
      <vt:lpstr>Calibri</vt:lpstr>
      <vt:lpstr>Calibri Light</vt:lpstr>
      <vt:lpstr>Symbol</vt:lpstr>
      <vt:lpstr>Times New Roman</vt:lpstr>
      <vt:lpstr>Office Theme</vt:lpstr>
      <vt:lpstr>MAT 1372 Statistics with Probability </vt:lpstr>
      <vt:lpstr>3.5 Sample variance </vt:lpstr>
      <vt:lpstr>Example using frequency table</vt:lpstr>
      <vt:lpstr>Sample standard deviation “s”</vt:lpstr>
      <vt:lpstr>Exercise 3.5.11: translation and scaling</vt:lpstr>
      <vt:lpstr>3.5.17 acidity of 40 successive rainfalls</vt:lpstr>
      <vt:lpstr>3.5.17 acidity of 40 successive rainfalls</vt:lpstr>
      <vt:lpstr>Exercise 2.5.16 (example with frequency table)</vt:lpstr>
      <vt:lpstr>3.6 Normal Data Sets &amp; the Empirical Rule</vt:lpstr>
      <vt:lpstr>PowerPoint Presentation</vt:lpstr>
      <vt:lpstr>PowerPoint Presentation</vt:lpstr>
      <vt:lpstr>PowerPoint Presentation</vt:lpstr>
      <vt:lpstr>PowerPoint Presentation</vt:lpstr>
      <vt:lpstr>Acid rain revisited</vt:lpstr>
    </vt:vector>
  </TitlesOfParts>
  <Company>Next Step Program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 1372 Statistics with Probability</dc:title>
  <dc:creator>Ezra Halleck</dc:creator>
  <cp:lastModifiedBy>Ezra Halleck</cp:lastModifiedBy>
  <cp:revision>71</cp:revision>
  <dcterms:created xsi:type="dcterms:W3CDTF">2016-08-30T12:16:20Z</dcterms:created>
  <dcterms:modified xsi:type="dcterms:W3CDTF">2017-09-07T15:29:14Z</dcterms:modified>
</cp:coreProperties>
</file>