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9" autoAdjust="0"/>
    <p:restoredTop sz="94504" autoAdjust="0"/>
  </p:normalViewPr>
  <p:slideViewPr>
    <p:cSldViewPr snapToGrid="0">
      <p:cViewPr varScale="1">
        <p:scale>
          <a:sx n="64" d="100"/>
          <a:sy n="64" d="100"/>
        </p:scale>
        <p:origin x="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3_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xt%20Step\Desktop\mat1372fa16\classwork\cw3_exce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# Fire deaths in</a:t>
            </a:r>
            <a:r>
              <a:rPr lang="en-US" baseline="0"/>
              <a:t> a month of 2002</a:t>
            </a:r>
            <a:r>
              <a:rPr lang="en-US"/>
              <a:t>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'3.2.11'!$G$1:$G$6</c:f>
              <c:strCache>
                <c:ptCount val="6"/>
                <c:pt idx="0">
                  <c:v>2-3</c:v>
                </c:pt>
                <c:pt idx="1">
                  <c:v>4-5</c:v>
                </c:pt>
                <c:pt idx="2">
                  <c:v>6-7</c:v>
                </c:pt>
                <c:pt idx="3">
                  <c:v>8-9</c:v>
                </c:pt>
                <c:pt idx="4">
                  <c:v>10-11</c:v>
                </c:pt>
                <c:pt idx="5">
                  <c:v>12-13</c:v>
                </c:pt>
              </c:strCache>
            </c:strRef>
          </c:cat>
          <c:val>
            <c:numRef>
              <c:f>'3.2.11'!$H$1:$H$6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2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-27"/>
        <c:axId val="277499200"/>
        <c:axId val="279330272"/>
      </c:barChart>
      <c:catAx>
        <c:axId val="27749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9330272"/>
        <c:crosses val="autoZero"/>
        <c:auto val="1"/>
        <c:lblAlgn val="ctr"/>
        <c:lblOffset val="100"/>
        <c:noMultiLvlLbl val="0"/>
      </c:catAx>
      <c:valAx>
        <c:axId val="279330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7499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Seasonal </a:t>
            </a:r>
            <a:r>
              <a:rPr lang="en-US" dirty="0" smtClean="0"/>
              <a:t>influence on # of fire </a:t>
            </a:r>
            <a:r>
              <a:rPr lang="en-US" dirty="0"/>
              <a:t>deaths?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'3.2.11'!$A$1:$A$12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'3.2.11'!$B$1:$B$12</c:f>
              <c:numCache>
                <c:formatCode>General</c:formatCode>
                <c:ptCount val="12"/>
                <c:pt idx="0">
                  <c:v>6</c:v>
                </c:pt>
                <c:pt idx="1">
                  <c:v>13</c:v>
                </c:pt>
                <c:pt idx="2">
                  <c:v>5</c:v>
                </c:pt>
                <c:pt idx="3">
                  <c:v>7</c:v>
                </c:pt>
                <c:pt idx="4">
                  <c:v>7</c:v>
                </c:pt>
                <c:pt idx="5">
                  <c:v>3</c:v>
                </c:pt>
                <c:pt idx="6">
                  <c:v>7</c:v>
                </c:pt>
                <c:pt idx="7">
                  <c:v>2</c:v>
                </c:pt>
                <c:pt idx="8">
                  <c:v>5</c:v>
                </c:pt>
                <c:pt idx="9">
                  <c:v>6</c:v>
                </c:pt>
                <c:pt idx="10">
                  <c:v>9</c:v>
                </c:pt>
                <c:pt idx="11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83644656"/>
        <c:axId val="283642976"/>
      </c:barChart>
      <c:catAx>
        <c:axId val="28364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642976"/>
        <c:crosses val="autoZero"/>
        <c:auto val="1"/>
        <c:lblAlgn val="ctr"/>
        <c:lblOffset val="100"/>
        <c:noMultiLvlLbl val="0"/>
      </c:catAx>
      <c:valAx>
        <c:axId val="28364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83644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Speeds of cars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'3.3.4'!$F$1:$F$10</c:f>
              <c:strCache>
                <c:ptCount val="10"/>
                <c:pt idx="0">
                  <c:v>17-19</c:v>
                </c:pt>
                <c:pt idx="1">
                  <c:v>20-22</c:v>
                </c:pt>
                <c:pt idx="2">
                  <c:v>23-25</c:v>
                </c:pt>
                <c:pt idx="3">
                  <c:v>26-28</c:v>
                </c:pt>
                <c:pt idx="4">
                  <c:v>29-31</c:v>
                </c:pt>
                <c:pt idx="5">
                  <c:v>32-34</c:v>
                </c:pt>
                <c:pt idx="6">
                  <c:v>35-37</c:v>
                </c:pt>
                <c:pt idx="7">
                  <c:v>38-40</c:v>
                </c:pt>
                <c:pt idx="8">
                  <c:v>41-43</c:v>
                </c:pt>
                <c:pt idx="9">
                  <c:v>44-46</c:v>
                </c:pt>
              </c:strCache>
            </c:strRef>
          </c:cat>
          <c:val>
            <c:numRef>
              <c:f>'3.3.4'!$G$1:$G$10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9</c:v>
                </c:pt>
                <c:pt idx="4">
                  <c:v>9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"/>
        <c:overlap val="-27"/>
        <c:axId val="275977312"/>
        <c:axId val="275973952"/>
      </c:barChart>
      <c:catAx>
        <c:axId val="275977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973952"/>
        <c:crosses val="autoZero"/>
        <c:auto val="1"/>
        <c:lblAlgn val="ctr"/>
        <c:lblOffset val="100"/>
        <c:noMultiLvlLbl val="0"/>
      </c:catAx>
      <c:valAx>
        <c:axId val="27597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977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2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6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9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2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9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7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9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6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0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54C73-291C-4DB9-A0EE-8F441C10C93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2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 1372 Statistics with Probability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Ezra Halleck	NYC College of Technology</a:t>
            </a:r>
          </a:p>
          <a:p>
            <a:r>
              <a:rPr lang="en-US" dirty="0"/>
              <a:t>Sections 3.2-3.4</a:t>
            </a:r>
          </a:p>
          <a:p>
            <a:r>
              <a:rPr lang="en-US" dirty="0" smtClean="0"/>
              <a:t>Measures of central location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89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Women </a:t>
            </a:r>
            <a:r>
              <a:rPr lang="en-US" dirty="0" smtClean="0"/>
              <a:t>and the workforce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887" y="964047"/>
            <a:ext cx="10704226" cy="369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139253" y="4718048"/>
            <a:ext cx="751968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Is it possible to find sample</a:t>
            </a:r>
            <a:r>
              <a:rPr lang="en-US" sz="2800" dirty="0"/>
              <a:t> </a:t>
            </a:r>
            <a:r>
              <a:rPr lang="en-US" sz="2800" dirty="0" smtClean="0"/>
              <a:t>(a</a:t>
            </a:r>
            <a:r>
              <a:rPr lang="en-US" sz="2800" dirty="0"/>
              <a:t>) </a:t>
            </a:r>
            <a:r>
              <a:rPr lang="en-US" sz="2800" dirty="0" smtClean="0"/>
              <a:t>mean?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/>
              <a:t>b) </a:t>
            </a:r>
            <a:r>
              <a:rPr lang="en-US" sz="2800" dirty="0" smtClean="0"/>
              <a:t>median?</a:t>
            </a:r>
          </a:p>
          <a:p>
            <a:pPr lvl="1"/>
            <a:r>
              <a:rPr lang="en-US" sz="2800" dirty="0" smtClean="0"/>
              <a:t>“mean” is 32.5%</a:t>
            </a:r>
          </a:p>
          <a:p>
            <a:pPr lvl="1"/>
            <a:r>
              <a:rPr lang="en-US" sz="2800" dirty="0" smtClean="0"/>
              <a:t>“median” is 24.3%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55193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answer is no.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Actual </a:t>
            </a:r>
            <a:r>
              <a:rPr lang="en-US" dirty="0"/>
              <a:t>mean is 44.4%.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lacking in data presentation?</a:t>
            </a:r>
          </a:p>
          <a:p>
            <a:pPr marL="457200" lvl="1" indent="0">
              <a:buNone/>
            </a:pPr>
            <a:r>
              <a:rPr lang="en-US" dirty="0" smtClean="0"/>
              <a:t>portion of workforce employed in a particular category</a:t>
            </a:r>
          </a:p>
          <a:p>
            <a:pPr marL="0" indent="0">
              <a:buNone/>
            </a:pPr>
            <a:r>
              <a:rPr lang="en-US" dirty="0" smtClean="0"/>
              <a:t>Let’s create a simple example to further illustrate issue</a:t>
            </a:r>
          </a:p>
          <a:p>
            <a:pPr marL="457200" lvl="1" indent="0">
              <a:buNone/>
            </a:pPr>
            <a:r>
              <a:rPr lang="en-US" dirty="0" smtClean="0"/>
              <a:t>Suppose average age of men in class is 24.2 and that of women is 21.6.</a:t>
            </a:r>
          </a:p>
          <a:p>
            <a:pPr marL="457200" lvl="1" indent="0">
              <a:buNone/>
            </a:pPr>
            <a:r>
              <a:rPr lang="en-US" dirty="0" smtClean="0"/>
              <a:t>Is the average age of a student then (24.2+21.6)/2 = 22.9?</a:t>
            </a:r>
          </a:p>
          <a:p>
            <a:pPr marL="0" indent="0">
              <a:buNone/>
            </a:pPr>
            <a:r>
              <a:rPr lang="en-US" dirty="0" smtClean="0"/>
              <a:t>In my opinion, median </a:t>
            </a:r>
            <a:r>
              <a:rPr lang="en-US" dirty="0"/>
              <a:t>has no meaning </a:t>
            </a:r>
            <a:r>
              <a:rPr lang="en-US" dirty="0" smtClean="0"/>
              <a:t>for situation.</a:t>
            </a:r>
          </a:p>
          <a:p>
            <a:pPr marL="457200" lvl="1" indent="0">
              <a:buNone/>
            </a:pPr>
            <a:r>
              <a:rPr lang="en-US" dirty="0" smtClean="0"/>
              <a:t>What is your opinion?</a:t>
            </a:r>
          </a:p>
          <a:p>
            <a:pPr marL="0" indent="0">
              <a:buNone/>
            </a:pPr>
            <a:r>
              <a:rPr lang="en-US" dirty="0" smtClean="0"/>
              <a:t>Moral of story :</a:t>
            </a:r>
          </a:p>
          <a:p>
            <a:pPr marL="457200" lvl="1" indent="0">
              <a:buNone/>
            </a:pPr>
            <a:r>
              <a:rPr lang="en-US" dirty="0" smtClean="0"/>
              <a:t>easy to create bad statistics if you are not careful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03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3.4 Mode: </a:t>
            </a:r>
            <a:r>
              <a:rPr lang="en-US" dirty="0"/>
              <a:t>value with </a:t>
            </a:r>
            <a:r>
              <a:rPr lang="en-US" dirty="0" smtClean="0"/>
              <a:t>highest </a:t>
            </a:r>
            <a:r>
              <a:rPr lang="en-US" dirty="0"/>
              <a:t>frequency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more than one value has the highest frequency then the mode is a set of those values.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t a birthday party for a young child, there are 10 children.</a:t>
            </a:r>
          </a:p>
          <a:p>
            <a:r>
              <a:rPr lang="en-US" dirty="0" smtClean="0"/>
              <a:t> To guess correctly age of birthday child, would you rather know the mean, median or mode of the children present?</a:t>
            </a:r>
          </a:p>
          <a:p>
            <a:r>
              <a:rPr lang="en-US" dirty="0" smtClean="0"/>
              <a:t>Can you think of another situation where the mode might be most helpful?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213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smtClean="0"/>
              <a:t>3.4.7 joggers use of neighborhood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970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Joggers use a quarter-mile track around an athletic field. In a sample </a:t>
            </a:r>
            <a:r>
              <a:rPr lang="en-US" dirty="0" smtClean="0"/>
              <a:t>of 17 </a:t>
            </a:r>
            <a:r>
              <a:rPr lang="en-US" dirty="0"/>
              <a:t>joggers, 1 did 2 loops, 4 did 4 loops, 5 did 6 loops, 6 did 8 loops, </a:t>
            </a:r>
            <a:r>
              <a:rPr lang="en-US" dirty="0" smtClean="0"/>
              <a:t>and 1 </a:t>
            </a:r>
            <a:r>
              <a:rPr lang="en-US" dirty="0"/>
              <a:t>did 12 loops.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dirty="0" smtClean="0"/>
              <a:t>sample </a:t>
            </a:r>
            <a:r>
              <a:rPr lang="en-US" dirty="0"/>
              <a:t>mode of the number of loops run by these joggers?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What </a:t>
            </a:r>
            <a:r>
              <a:rPr lang="en-US" dirty="0"/>
              <a:t>is the sample mode of the </a:t>
            </a:r>
            <a:r>
              <a:rPr lang="en-US" b="1" dirty="0"/>
              <a:t>distances</a:t>
            </a:r>
            <a:r>
              <a:rPr lang="en-US" dirty="0"/>
              <a:t> run by these joggers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What is mean and median?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/>
              <a:t>I</a:t>
            </a:r>
            <a:r>
              <a:rPr lang="en-US" dirty="0" smtClean="0"/>
              <a:t>s the distribution symmetric or skewed?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Are there any outliers?</a:t>
            </a:r>
          </a:p>
          <a:p>
            <a:pPr marL="0" indent="0">
              <a:buNone/>
            </a:pPr>
            <a:r>
              <a:rPr lang="en-US" dirty="0" smtClean="0"/>
              <a:t>Observation: if we remove the outlier (12), then data is skewed to left.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45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3.4.8 Mind-warping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</a:t>
            </a:r>
            <a:r>
              <a:rPr lang="en-US" dirty="0" smtClean="0"/>
              <a:t>mean</a:t>
            </a:r>
            <a:r>
              <a:rPr lang="en-US" dirty="0"/>
              <a:t>, </a:t>
            </a:r>
            <a:r>
              <a:rPr lang="en-US" dirty="0" smtClean="0"/>
              <a:t>median</a:t>
            </a:r>
            <a:r>
              <a:rPr lang="en-US" dirty="0"/>
              <a:t>, and </a:t>
            </a:r>
            <a:r>
              <a:rPr lang="en-US" dirty="0" smtClean="0"/>
              <a:t>mode </a:t>
            </a:r>
            <a:r>
              <a:rPr lang="en-US" dirty="0"/>
              <a:t>of the first 99 values of a data set of 198 values are all equal to </a:t>
            </a:r>
            <a:r>
              <a:rPr lang="en-US" dirty="0" smtClean="0"/>
              <a:t>120.</a:t>
            </a:r>
          </a:p>
          <a:p>
            <a:pPr marL="0" indent="0">
              <a:buNone/>
            </a:pPr>
            <a:r>
              <a:rPr lang="en-US" dirty="0" smtClean="0"/>
              <a:t>If mean</a:t>
            </a:r>
            <a:r>
              <a:rPr lang="en-US" dirty="0"/>
              <a:t>, median, and mode of the final 99 values are all equal to 100, what can you say about </a:t>
            </a:r>
            <a:r>
              <a:rPr lang="en-US" dirty="0" smtClean="0"/>
              <a:t>mean, median and mode </a:t>
            </a:r>
            <a:r>
              <a:rPr lang="en-US" dirty="0"/>
              <a:t>of </a:t>
            </a:r>
            <a:r>
              <a:rPr lang="en-US" dirty="0" smtClean="0"/>
              <a:t>entire </a:t>
            </a:r>
            <a:r>
              <a:rPr lang="en-US" dirty="0"/>
              <a:t>data </a:t>
            </a:r>
            <a:r>
              <a:rPr lang="en-US" dirty="0" smtClean="0"/>
              <a:t>set?</a:t>
            </a:r>
          </a:p>
          <a:p>
            <a:pPr lvl="1"/>
            <a:r>
              <a:rPr lang="en-US" dirty="0" smtClean="0"/>
              <a:t>Mean is 110.</a:t>
            </a:r>
            <a:r>
              <a:rPr lang="en-US" dirty="0"/>
              <a:t> Can you prove this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Median will be in </a:t>
            </a:r>
            <a:r>
              <a:rPr lang="en-US" dirty="0" smtClean="0"/>
              <a:t>interval [100, 120]. </a:t>
            </a:r>
            <a:r>
              <a:rPr lang="en-US" dirty="0"/>
              <a:t>Can you prove this?</a:t>
            </a:r>
          </a:p>
          <a:p>
            <a:pPr lvl="1"/>
            <a:r>
              <a:rPr lang="en-US" dirty="0" smtClean="0"/>
              <a:t>Mode could be anything, although it is likely to be either 100 or 120.</a:t>
            </a:r>
          </a:p>
        </p:txBody>
      </p:sp>
    </p:spTree>
    <p:extLst>
      <p:ext uri="{BB962C8B-B14F-4D97-AF65-F5344CB8AC3E}">
        <p14:creationId xmlns:p14="http://schemas.microsoft.com/office/powerpoint/2010/main" val="385827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3.2 The mean (aka average in Excel) is </a:t>
            </a:r>
            <a:r>
              <a:rPr lang="en-US" b="1" dirty="0" smtClean="0"/>
              <a:t>sum </a:t>
            </a:r>
            <a:r>
              <a:rPr lang="en-US" b="1" dirty="0"/>
              <a:t>of all </a:t>
            </a:r>
            <a:r>
              <a:rPr lang="en-US" b="1" dirty="0" smtClean="0"/>
              <a:t>data </a:t>
            </a:r>
            <a:r>
              <a:rPr lang="en-US" b="1" dirty="0"/>
              <a:t>points divided by their number: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5770" y="1936416"/>
            <a:ext cx="6724269" cy="144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506304"/>
              </p:ext>
            </p:extLst>
          </p:nvPr>
        </p:nvGraphicFramePr>
        <p:xfrm>
          <a:off x="1688579" y="3532452"/>
          <a:ext cx="1998517" cy="1703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8697"/>
                <a:gridCol w="1059820"/>
              </a:tblGrid>
              <a:tr h="425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val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freq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5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5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580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151370" y="3029304"/>
            <a:ext cx="55559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Glypha"/>
              </a:rPr>
              <a:t>For example, given the following data table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1525041"/>
              </p:ext>
            </p:extLst>
          </p:nvPr>
        </p:nvGraphicFramePr>
        <p:xfrm>
          <a:off x="4771717" y="4275771"/>
          <a:ext cx="4737028" cy="113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4" imgW="1625600" imgH="393700" progId="Equation.DSMT4">
                  <p:embed/>
                </p:oleObj>
              </mc:Choice>
              <mc:Fallback>
                <p:oleObj name="Equation" r:id="rId4" imgW="16256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1717" y="4275771"/>
                        <a:ext cx="4737028" cy="1136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243023" y="5735795"/>
            <a:ext cx="119489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Note how the values are weighted </a:t>
            </a:r>
            <a:r>
              <a:rPr lang="en-US" sz="2400" dirty="0"/>
              <a:t>by their frequencies if </a:t>
            </a:r>
            <a:r>
              <a:rPr lang="en-US" sz="2400" dirty="0" smtClean="0"/>
              <a:t>the data is given as a </a:t>
            </a:r>
            <a:r>
              <a:rPr lang="en-US" sz="2400" dirty="0"/>
              <a:t>frequency table</a:t>
            </a:r>
          </a:p>
        </p:txBody>
      </p:sp>
    </p:spTree>
    <p:extLst>
      <p:ext uri="{BB962C8B-B14F-4D97-AF65-F5344CB8AC3E}">
        <p14:creationId xmlns:p14="http://schemas.microsoft.com/office/powerpoint/2010/main" val="427917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Deviation: difference of </a:t>
            </a:r>
            <a:r>
              <a:rPr lang="en-US" dirty="0" smtClean="0"/>
              <a:t>data </a:t>
            </a:r>
            <a:r>
              <a:rPr lang="en-US" dirty="0"/>
              <a:t>value from </a:t>
            </a:r>
            <a:r>
              <a:rPr lang="en-US" dirty="0" smtClean="0"/>
              <a:t>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our example, we </a:t>
            </a:r>
            <a:r>
              <a:rPr lang="en-US" dirty="0" smtClean="0"/>
              <a:t>get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 how the sum of the deviations (weighted by their frequencies if taken from a frequency table) is 0.</a:t>
            </a:r>
          </a:p>
          <a:p>
            <a:r>
              <a:rPr lang="en-US" dirty="0" smtClean="0"/>
              <a:t>In symbols: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865690"/>
              </p:ext>
            </p:extLst>
          </p:nvPr>
        </p:nvGraphicFramePr>
        <p:xfrm>
          <a:off x="1910040" y="2351933"/>
          <a:ext cx="4859469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1279"/>
                <a:gridCol w="825638"/>
                <a:gridCol w="825638"/>
                <a:gridCol w="2476914"/>
              </a:tblGrid>
              <a:tr h="33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</a:rPr>
                        <a:t>val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dev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freq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prod of dev &amp; freq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-1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-1.2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-3.6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-.4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31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sum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5886" y="5291536"/>
            <a:ext cx="2582966" cy="112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118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396" y="0"/>
            <a:ext cx="11498705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Problem 3.2.11 #of fire deaths </a:t>
            </a:r>
            <a:r>
              <a:rPr lang="en-US" dirty="0"/>
              <a:t>in </a:t>
            </a:r>
            <a:r>
              <a:rPr lang="en-US" dirty="0" smtClean="0"/>
              <a:t>Ontario </a:t>
            </a:r>
            <a:r>
              <a:rPr lang="en-US" dirty="0"/>
              <a:t>(Canada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210" y="1705703"/>
            <a:ext cx="10515600" cy="494992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6</a:t>
            </a:r>
            <a:r>
              <a:rPr lang="en-US" dirty="0"/>
              <a:t>, 13, 5, 7, 7, 3, 7, 2, 5, 6, 9, 8</a:t>
            </a:r>
          </a:p>
          <a:p>
            <a:pPr marL="0" indent="0">
              <a:buNone/>
            </a:pPr>
            <a:r>
              <a:rPr lang="en-US" dirty="0" smtClean="0"/>
              <a:t>Find </a:t>
            </a:r>
            <a:r>
              <a:rPr lang="en-US" dirty="0"/>
              <a:t>the sample mean of this data </a:t>
            </a:r>
            <a:r>
              <a:rPr lang="en-US" dirty="0" smtClean="0"/>
              <a:t>set: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6.5</a:t>
            </a:r>
          </a:p>
          <a:p>
            <a:pPr marL="0" indent="0">
              <a:buNone/>
            </a:pPr>
            <a:r>
              <a:rPr lang="en-US" dirty="0" smtClean="0"/>
              <a:t>Is their anything else noteworthy?</a:t>
            </a:r>
          </a:p>
          <a:p>
            <a:pPr marL="0" indent="0">
              <a:buNone/>
            </a:pPr>
            <a:r>
              <a:rPr lang="en-US" dirty="0" smtClean="0"/>
              <a:t>	Mode is 7</a:t>
            </a:r>
          </a:p>
          <a:p>
            <a:pPr marL="0" indent="0">
              <a:buNone/>
            </a:pPr>
            <a:r>
              <a:rPr lang="en-US" dirty="0" smtClean="0"/>
              <a:t>From histogram:</a:t>
            </a:r>
          </a:p>
          <a:p>
            <a:r>
              <a:rPr lang="en-US" dirty="0" smtClean="0"/>
              <a:t>Roughly symmetrical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m</a:t>
            </a:r>
            <a:r>
              <a:rPr lang="en-US" dirty="0" smtClean="0"/>
              <a:t>edian is same as mean)</a:t>
            </a:r>
          </a:p>
          <a:p>
            <a:r>
              <a:rPr lang="en-US" dirty="0" smtClean="0"/>
              <a:t>One outlier on right</a:t>
            </a:r>
          </a:p>
          <a:p>
            <a:pPr marL="0" indent="0">
              <a:buNone/>
            </a:pPr>
            <a:r>
              <a:rPr lang="en-US" dirty="0" smtClean="0"/>
              <a:t>(perhaps a night club panic)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648261"/>
              </p:ext>
            </p:extLst>
          </p:nvPr>
        </p:nvGraphicFramePr>
        <p:xfrm>
          <a:off x="5788701" y="3289261"/>
          <a:ext cx="5903626" cy="3156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2929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669413"/>
              </p:ext>
            </p:extLst>
          </p:nvPr>
        </p:nvGraphicFramePr>
        <p:xfrm>
          <a:off x="1021828" y="603353"/>
          <a:ext cx="10475627" cy="5497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742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3.2.11 ages for members of a young adults’ orchestra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Find </a:t>
            </a:r>
            <a:r>
              <a:rPr lang="en-US" dirty="0"/>
              <a:t>the sample mean of the given ages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17.9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Is their anything else noteworthy?</a:t>
            </a:r>
          </a:p>
          <a:p>
            <a:pPr marL="0" indent="0">
              <a:buNone/>
            </a:pPr>
            <a:r>
              <a:rPr lang="en-US" dirty="0" smtClean="0"/>
              <a:t>	Mode and median are 18</a:t>
            </a:r>
          </a:p>
          <a:p>
            <a:pPr marL="0" indent="0">
              <a:buNone/>
            </a:pPr>
            <a:r>
              <a:rPr lang="en-US" dirty="0" smtClean="0"/>
              <a:t>Roughly symmetrical although </a:t>
            </a:r>
          </a:p>
          <a:p>
            <a:pPr marL="0" indent="0">
              <a:buNone/>
            </a:pPr>
            <a:r>
              <a:rPr lang="en-US" dirty="0" smtClean="0"/>
              <a:t>slightly skewed to right.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3813705"/>
              </p:ext>
            </p:extLst>
          </p:nvPr>
        </p:nvGraphicFramePr>
        <p:xfrm>
          <a:off x="8748113" y="2378530"/>
          <a:ext cx="1984844" cy="3122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2978"/>
                <a:gridCol w="1341866"/>
              </a:tblGrid>
              <a:tr h="520477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Age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Frequency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</a:tr>
              <a:tr h="520477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</a:tr>
              <a:tr h="520477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17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</a:tr>
              <a:tr h="520477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15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</a:tr>
              <a:tr h="520477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</a:tr>
              <a:tr h="520477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>
                          <a:effectLst/>
                        </a:rPr>
                        <a:t>20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u="none" strike="noStrike" dirty="0">
                          <a:effectLst/>
                        </a:rPr>
                        <a:t>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lypha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02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3.3 median for </a:t>
            </a:r>
            <a:r>
              <a:rPr lang="en-US" dirty="0"/>
              <a:t>a </a:t>
            </a:r>
            <a:r>
              <a:rPr lang="en-US" dirty="0" smtClean="0"/>
              <a:t>data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If set is </a:t>
            </a:r>
          </a:p>
          <a:p>
            <a:r>
              <a:rPr lang="en-US" b="1" dirty="0" smtClean="0"/>
              <a:t>odd</a:t>
            </a:r>
            <a:r>
              <a:rPr lang="en-US" dirty="0" smtClean="0"/>
              <a:t>-sized: data </a:t>
            </a:r>
            <a:r>
              <a:rPr lang="en-US" dirty="0"/>
              <a:t>point </a:t>
            </a:r>
            <a:r>
              <a:rPr lang="en-US" dirty="0" smtClean="0"/>
              <a:t>in middle</a:t>
            </a:r>
          </a:p>
          <a:p>
            <a:r>
              <a:rPr lang="en-US" b="1" dirty="0" smtClean="0"/>
              <a:t>even</a:t>
            </a:r>
            <a:r>
              <a:rPr lang="en-US" dirty="0" smtClean="0"/>
              <a:t>-sized: the </a:t>
            </a:r>
            <a:r>
              <a:rPr lang="en-US" dirty="0"/>
              <a:t>average of </a:t>
            </a:r>
            <a:r>
              <a:rPr lang="en-US" dirty="0" smtClean="0"/>
              <a:t>2 </a:t>
            </a:r>
            <a:r>
              <a:rPr lang="en-US" dirty="0"/>
              <a:t>data points which straddle </a:t>
            </a:r>
            <a:r>
              <a:rPr lang="en-US" dirty="0" smtClean="0"/>
              <a:t>middle</a:t>
            </a:r>
          </a:p>
        </p:txBody>
      </p:sp>
    </p:spTree>
    <p:extLst>
      <p:ext uri="{BB962C8B-B14F-4D97-AF65-F5344CB8AC3E}">
        <p14:creationId xmlns:p14="http://schemas.microsoft.com/office/powerpoint/2010/main" val="130093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3.3.4 car speed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7404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speeds of 40 cars as measured by a radar </a:t>
            </a:r>
            <a:r>
              <a:rPr lang="en-US" dirty="0" smtClean="0"/>
              <a:t>device on </a:t>
            </a:r>
            <a:r>
              <a:rPr lang="en-US" dirty="0"/>
              <a:t>a city street:</a:t>
            </a:r>
          </a:p>
          <a:p>
            <a:pPr marL="0" indent="0">
              <a:buNone/>
            </a:pPr>
            <a:r>
              <a:rPr lang="en-US" dirty="0"/>
              <a:t>22, 26, 31, 38, 27, 29, 33, 40, 36, 27, 25, 42, 28, 19, 28, 26, 33, 26, 37, 22,</a:t>
            </a:r>
          </a:p>
          <a:p>
            <a:pPr marL="0" indent="0">
              <a:buNone/>
            </a:pPr>
            <a:r>
              <a:rPr lang="en-US" dirty="0"/>
              <a:t>31, 30, 44, 29, 25, 17, 46, 28, 31, 29, 40, 38, 26, 43, 45, 21, 29, 36, 33, 30</a:t>
            </a:r>
          </a:p>
          <a:p>
            <a:pPr marL="0" indent="0">
              <a:buNone/>
            </a:pPr>
            <a:r>
              <a:rPr lang="en-US" dirty="0"/>
              <a:t>Make a frequency diagram and find the sample median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Once sorted, the 2 data values that straddle the middle are 29 and 30 so the median is 29.5</a:t>
            </a:r>
          </a:p>
          <a:p>
            <a:pPr marL="0" indent="0">
              <a:buNone/>
            </a:pPr>
            <a:r>
              <a:rPr lang="en-US" dirty="0" smtClean="0"/>
              <a:t>Range is too big, so we create a grouped table and a histogram rather create frequency table.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40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1669307"/>
              </p:ext>
            </p:extLst>
          </p:nvPr>
        </p:nvGraphicFramePr>
        <p:xfrm>
          <a:off x="1036818" y="258580"/>
          <a:ext cx="10160833" cy="38037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7298" y="4497048"/>
            <a:ext cx="1013035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Data is skewed to the right (longer tail). Also, mean = 31 &gt; 29.5 = median</a:t>
            </a:r>
          </a:p>
          <a:p>
            <a:r>
              <a:rPr lang="en-US" sz="2400" dirty="0" smtClean="0"/>
              <a:t>We surmise that speed limit is probably 25 mph.  Many people think they can go 5 mph over the limit and not get a ticket.  Many others know they are risking a ticket but are in such a rush or just really arrogant so they are willing to risk it.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2351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886</Words>
  <Application>Microsoft Office PowerPoint</Application>
  <PresentationFormat>Widescreen</PresentationFormat>
  <Paragraphs>123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Glypha</vt:lpstr>
      <vt:lpstr>Times New Roman</vt:lpstr>
      <vt:lpstr>Office Theme</vt:lpstr>
      <vt:lpstr>MathType 5.0 Equation</vt:lpstr>
      <vt:lpstr>MAT 1372 Statistics with Probability </vt:lpstr>
      <vt:lpstr>3.2 The mean (aka average in Excel) is sum of all data points divided by their number:</vt:lpstr>
      <vt:lpstr>Deviation: difference of data value from mean</vt:lpstr>
      <vt:lpstr>Problem 3.2.11 #of fire deaths in Ontario (Canada)</vt:lpstr>
      <vt:lpstr>PowerPoint Presentation</vt:lpstr>
      <vt:lpstr>Problem 3.2.11 ages for members of a young adults’ orchestra</vt:lpstr>
      <vt:lpstr>3.3 median for a data set</vt:lpstr>
      <vt:lpstr>3.3.4 car speed example</vt:lpstr>
      <vt:lpstr>PowerPoint Presentation</vt:lpstr>
      <vt:lpstr>Women and the workforce</vt:lpstr>
      <vt:lpstr>Real answer is no. </vt:lpstr>
      <vt:lpstr>3.4 Mode: value with highest frequency </vt:lpstr>
      <vt:lpstr>3.4.7 joggers use of neighborhood track</vt:lpstr>
      <vt:lpstr>3.4.8 Mind-warping challenge</vt:lpstr>
    </vt:vector>
  </TitlesOfParts>
  <Company>Next Step Program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Statistics with Probability</dc:title>
  <dc:creator>Ezra Halleck</dc:creator>
  <cp:lastModifiedBy>Ezra Halleck</cp:lastModifiedBy>
  <cp:revision>53</cp:revision>
  <dcterms:created xsi:type="dcterms:W3CDTF">2016-08-30T12:16:20Z</dcterms:created>
  <dcterms:modified xsi:type="dcterms:W3CDTF">2016-09-05T15:55:00Z</dcterms:modified>
</cp:coreProperties>
</file>