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558" y="872198"/>
            <a:ext cx="10939681" cy="1659988"/>
          </a:xfrm>
        </p:spPr>
        <p:txBody>
          <a:bodyPr>
            <a:noAutofit/>
          </a:bodyPr>
          <a:lstStyle/>
          <a:p>
            <a:r>
              <a:rPr lang="en-US" sz="5400" dirty="0"/>
              <a:t>9.4</a:t>
            </a:r>
            <a:r>
              <a:rPr lang="en-US" sz="4400" dirty="0"/>
              <a:t> </a:t>
            </a:r>
            <a:r>
              <a:rPr lang="en-US" dirty="0"/>
              <a:t>Inference about a Population Mean with Unknown SD</a:t>
            </a:r>
            <a:r>
              <a:rPr lang="en-US" sz="44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3F5A-FCA3-4DDD-9D55-A83987D4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t-distribution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64047-BD4E-464C-8113-44E0905EB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Let S be the distribution for the sample standard deviation </a:t>
            </a:r>
          </a:p>
          <a:p>
            <a:r>
              <a:rPr lang="en-US" dirty="0"/>
              <a:t>The random variable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the </a:t>
            </a:r>
            <a:r>
              <a:rPr lang="en-US" b="1" dirty="0"/>
              <a:t>t-distribution</a:t>
            </a:r>
            <a:r>
              <a:rPr lang="en-US" dirty="0"/>
              <a:t> with </a:t>
            </a:r>
            <a:r>
              <a:rPr lang="en-US" b="1" i="1" dirty="0"/>
              <a:t>n-1</a:t>
            </a:r>
            <a:r>
              <a:rPr lang="en-US" dirty="0"/>
              <a:t> </a:t>
            </a:r>
            <a:r>
              <a:rPr lang="en-US" b="1" dirty="0"/>
              <a:t>degrees of freedom </a:t>
            </a:r>
            <a:r>
              <a:rPr lang="en-US" dirty="0"/>
              <a:t>(typically, n=#data).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09D609D-E4D1-440C-8B04-309024EB8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CB10621-CC98-472F-9622-A175687D59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859671"/>
              </p:ext>
            </p:extLst>
          </p:nvPr>
        </p:nvGraphicFramePr>
        <p:xfrm>
          <a:off x="4447105" y="2350333"/>
          <a:ext cx="2370282" cy="952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3" imgW="1015559" imgH="406224" progId="Equation.DSMT4">
                  <p:embed/>
                </p:oleObj>
              </mc:Choice>
              <mc:Fallback>
                <p:oleObj r:id="rId3" imgW="1015559" imgH="40622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105" y="2350333"/>
                        <a:ext cx="2370282" cy="9525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9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2183B8-E3B7-4372-9F40-E958E40449A0}"/>
              </a:ext>
            </a:extLst>
          </p:cNvPr>
          <p:cNvPicPr/>
          <p:nvPr/>
        </p:nvPicPr>
        <p:blipFill rotWithShape="1">
          <a:blip r:embed="rId2" cstate="print"/>
          <a:srcRect r="10407"/>
          <a:stretch/>
        </p:blipFill>
        <p:spPr bwMode="auto">
          <a:xfrm>
            <a:off x="4709645" y="200037"/>
            <a:ext cx="7482355" cy="64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5E3C00-3BD2-4FD7-B74D-1412155FE069}"/>
              </a:ext>
            </a:extLst>
          </p:cNvPr>
          <p:cNvPicPr/>
          <p:nvPr/>
        </p:nvPicPr>
        <p:blipFill rotWithShape="1">
          <a:blip r:embed="rId2" cstate="print"/>
          <a:srcRect r="10407"/>
          <a:stretch/>
        </p:blipFill>
        <p:spPr bwMode="auto">
          <a:xfrm>
            <a:off x="4709644" y="200037"/>
            <a:ext cx="7482355" cy="64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ADC8F2-A50F-4C74-A357-196E728B3160}"/>
              </a:ext>
            </a:extLst>
          </p:cNvPr>
          <p:cNvPicPr/>
          <p:nvPr/>
        </p:nvPicPr>
        <p:blipFill rotWithShape="1">
          <a:blip r:embed="rId2" cstate="print"/>
          <a:srcRect l="51566" r="10407" b="64502"/>
          <a:stretch/>
        </p:blipFill>
        <p:spPr bwMode="auto">
          <a:xfrm>
            <a:off x="308947" y="1837088"/>
            <a:ext cx="4400698" cy="3900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B39572B-081D-4B56-8FF8-74C02F2DB8B5}"/>
              </a:ext>
            </a:extLst>
          </p:cNvPr>
          <p:cNvSpPr/>
          <p:nvPr/>
        </p:nvSpPr>
        <p:spPr>
          <a:xfrm>
            <a:off x="308947" y="412955"/>
            <a:ext cx="790306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t-distribution is similar to normal distribution except that it is flatter (more in the tails).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degrees of freedom (#data points − 1) increases, the distribution gets closer to normal dist.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051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D038-457C-40DC-A036-1CD3E75B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Using the t-distribution for hypothesis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72017-2D8E-4B29-B1F8-D242D4CAD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06" y="1343818"/>
            <a:ext cx="1070978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with z test (known standard deviation), there are 2 &amp; 1 tail versions. </a:t>
            </a:r>
          </a:p>
          <a:p>
            <a:r>
              <a:rPr lang="en-US" dirty="0"/>
              <a:t>Recall that </a:t>
            </a:r>
            <a:r>
              <a:rPr lang="en-US" i="1" dirty="0"/>
              <a:t>p </a:t>
            </a:r>
            <a:r>
              <a:rPr lang="en-US" dirty="0"/>
              <a:t>value is probability that a value of TS at least as large as the one obtained would have occurred if H</a:t>
            </a:r>
            <a:r>
              <a:rPr lang="en-US" baseline="-25000" dirty="0"/>
              <a:t>0 </a:t>
            </a:r>
            <a:r>
              <a:rPr lang="en-US" dirty="0"/>
              <a:t>were true.</a:t>
            </a:r>
          </a:p>
          <a:p>
            <a:r>
              <a:rPr lang="en-US" dirty="0"/>
              <a:t>To find the p value using the excel function “</a:t>
            </a:r>
            <a:r>
              <a:rPr lang="en-US" dirty="0" err="1"/>
              <a:t>tdist</a:t>
            </a:r>
            <a:r>
              <a:rPr lang="en-US" dirty="0"/>
              <a:t>”, there are 3 inputs: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d.o.f</a:t>
            </a:r>
            <a:r>
              <a:rPr lang="en-US" dirty="0"/>
              <a:t>.=n-1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 # of tails. If H</a:t>
            </a:r>
            <a:r>
              <a:rPr lang="en-US" baseline="-25000" dirty="0"/>
              <a:t>0</a:t>
            </a:r>
            <a:endParaRPr lang="en-US" dirty="0"/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equality, then input 2.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dirty="0"/>
              <a:t>an inequality, then input 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5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AA9532-A7E4-4AC2-9231-EBAB49639E93}"/>
              </a:ext>
            </a:extLst>
          </p:cNvPr>
          <p:cNvSpPr/>
          <p:nvPr/>
        </p:nvSpPr>
        <p:spPr>
          <a:xfrm>
            <a:off x="752168" y="403805"/>
            <a:ext cx="1128251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9.4.2. A fast-food establishment has been averaging about $2000 of business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per weekday. To see whether business is changing due to a deteriorating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economy (which may or may not be good for the fast-food industry),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management has decided to carefully study the figures for the next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8 days. Suppose the figures are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2050, 2212, 1880, 2121, 2205, 2018, 1980, 2188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F38000"/>
              </a:buClr>
              <a:buFont typeface="Glypha-Bold"/>
              <a:buAutoNum type="alphaLcParenBoth"/>
            </a:pP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are the null and the alternative hypotheses?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Glypha-Bold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Giovanni-Book"/>
                <a:ea typeface="Calibri" panose="020F0502020204030204" pitchFamily="34" charset="0"/>
                <a:cs typeface="Giovanni-Book"/>
              </a:rPr>
              <a:t>H</a:t>
            </a:r>
            <a:r>
              <a:rPr lang="en-US" sz="1050" baseline="-25000" dirty="0">
                <a:latin typeface="Giovanni-Book"/>
                <a:ea typeface="Calibri" panose="020F0502020204030204" pitchFamily="34" charset="0"/>
                <a:cs typeface="Giovanni-Book"/>
              </a:rPr>
              <a:t>0</a:t>
            </a:r>
            <a:r>
              <a:rPr lang="en-US" sz="2800" dirty="0">
                <a:latin typeface="Giovanni-Book"/>
                <a:ea typeface="Calibri" panose="020F0502020204030204" pitchFamily="34" charset="0"/>
                <a:cs typeface="Giovanni-Book"/>
              </a:rPr>
              <a:t>: μ=2000, H</a:t>
            </a:r>
            <a:r>
              <a:rPr lang="en-US" sz="1050" baseline="-25000" dirty="0">
                <a:latin typeface="Giovanni-Book"/>
                <a:ea typeface="Calibri" panose="020F0502020204030204" pitchFamily="34" charset="0"/>
                <a:cs typeface="Giovanni-Book"/>
              </a:rPr>
              <a:t>1</a:t>
            </a:r>
            <a:r>
              <a:rPr lang="en-US" sz="2800" dirty="0">
                <a:latin typeface="Giovanni-Book"/>
                <a:ea typeface="Calibri" panose="020F0502020204030204" pitchFamily="34" charset="0"/>
                <a:cs typeface="Giovanni-Book"/>
              </a:rPr>
              <a:t>: μ≠2000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Find the 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value.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</a:t>
            </a:r>
            <a:r>
              <a:rPr lang="en-US" sz="3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Are the data significant enough, at the 5 percent level, to prove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that a change has occurred?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(d)</a:t>
            </a:r>
            <a:r>
              <a:rPr lang="en-US" sz="36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about at the 10 percent level?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80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AA9532-A7E4-4AC2-9231-EBAB49639E93}"/>
              </a:ext>
            </a:extLst>
          </p:cNvPr>
          <p:cNvSpPr/>
          <p:nvPr/>
        </p:nvSpPr>
        <p:spPr>
          <a:xfrm>
            <a:off x="752168" y="403805"/>
            <a:ext cx="1128251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9.4.2. A fast-food establishment has been averaging about $2000 of business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per weekday. To see whether business is changing due to a deteriorating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economy (which may or may not be good for the fast-food industry),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management has decided to carefully study the figures for the next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8 days. Suppose the figures are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2050, 2212, 1880, 2121, 2205, 2018, 1980, 2188</a:t>
            </a:r>
          </a:p>
          <a:p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DD45B-3582-430D-846B-C0520F504ECC}"/>
              </a:ext>
            </a:extLst>
          </p:cNvPr>
          <p:cNvSpPr/>
          <p:nvPr/>
        </p:nvSpPr>
        <p:spPr>
          <a:xfrm>
            <a:off x="752168" y="3429000"/>
            <a:ext cx="106876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We calculate sample mean and standard deviation (see excel file), then calculate and input TS, </a:t>
            </a:r>
            <a:r>
              <a:rPr lang="en-US" sz="2800" dirty="0" err="1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d.o.f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. (7) and the number of tails (2).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p value is 9.6%, so we do not reject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lypha"/>
              </a:rPr>
              <a:t>H</a:t>
            </a:r>
            <a:r>
              <a:rPr lang="en-US" sz="2800" baseline="-25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lypha"/>
              </a:rPr>
              <a:t>0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at 5% significance level, but do so at 10% level.</a:t>
            </a:r>
            <a:r>
              <a:rPr lang="en-US" sz="1050" baseline="-25000" dirty="0">
                <a:latin typeface="Giovanni-Book"/>
                <a:ea typeface="Calibri" panose="020F0502020204030204" pitchFamily="34" charset="0"/>
                <a:cs typeface="Giovanni-Book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58A8F7-53AB-491A-9092-185CBCE1143E}"/>
              </a:ext>
            </a:extLst>
          </p:cNvPr>
          <p:cNvSpPr/>
          <p:nvPr/>
        </p:nvSpPr>
        <p:spPr>
          <a:xfrm>
            <a:off x="888123" y="601489"/>
            <a:ext cx="1065223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9.4.4.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number of lunches served daily at a school cafeteria last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year was normally distributed with mean 300. The menu has been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changed this year to healthier foods, and the administration wants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to test the hypothesis that the mean number of lunches sold is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unchanged. A sample of 12 days yielded the following number of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lunches sold: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312, 284, 281, 295, 306, 273, 264, 258, 301, 277, 280, 275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the hypothesis that the mean is equal to 300 rejected at the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Both"/>
            </a:pP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10 percent </a:t>
            </a:r>
            <a:r>
              <a:rPr lang="en-US" sz="2800" b="1" dirty="0"/>
              <a:t>(b) </a:t>
            </a:r>
            <a:r>
              <a:rPr lang="en-US" sz="2800" dirty="0"/>
              <a:t>5 percent </a:t>
            </a:r>
            <a:r>
              <a:rPr lang="en-US" sz="2800" b="1" dirty="0"/>
              <a:t>(c) </a:t>
            </a:r>
            <a:r>
              <a:rPr lang="en-US" sz="2800" dirty="0"/>
              <a:t>1 percent levels of significance?</a:t>
            </a:r>
          </a:p>
          <a:p>
            <a:pPr marL="457200" indent="-457200">
              <a:buAutoNum type="alphaLcParenBoth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7DFED5-C6B8-48FD-A159-523D6EEEE697}"/>
              </a:ext>
            </a:extLst>
          </p:cNvPr>
          <p:cNvSpPr/>
          <p:nvPr/>
        </p:nvSpPr>
        <p:spPr>
          <a:xfrm>
            <a:off x="614515" y="535206"/>
            <a:ext cx="110072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9.4.14.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manufacturer claims that the mean lifetime of the batteries it produces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is at least 250 hours of use. A sample of 20 batteries yielded the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following data: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237, 254, 255, 239, 244, 248, 252, 255, 233, 259, 236,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232, 243, 261, 255, 245, 248, 243, 238, 246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Are these data consistent, at the 5 percent level, with the claim of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manufacturer?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about at the 1 percent level?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Since the p value is 3%, we can reject the claim of the manufacturer at the 5% level but not at the 1% level.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15646</TotalTime>
  <Words>700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Giovanni-Book</vt:lpstr>
      <vt:lpstr>Giovanni-BookItalic</vt:lpstr>
      <vt:lpstr>Glypha</vt:lpstr>
      <vt:lpstr>Glypha-Bold</vt:lpstr>
      <vt:lpstr>Times New Roman</vt:lpstr>
      <vt:lpstr>Office Theme</vt:lpstr>
      <vt:lpstr>Equation.DSMT4</vt:lpstr>
      <vt:lpstr>9.4 Inference about a Population Mean with Unknown SD </vt:lpstr>
      <vt:lpstr>Definition of t-distribution</vt:lpstr>
      <vt:lpstr>PowerPoint Presentation</vt:lpstr>
      <vt:lpstr>Using the t-distribution for hypothesis testing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102</cp:revision>
  <dcterms:created xsi:type="dcterms:W3CDTF">2017-09-26T15:39:33Z</dcterms:created>
  <dcterms:modified xsi:type="dcterms:W3CDTF">2017-11-28T19:08:35Z</dcterms:modified>
</cp:coreProperties>
</file>