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71" r:id="rId11"/>
    <p:sldId id="264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47" d="100"/>
          <a:sy n="47" d="100"/>
        </p:scale>
        <p:origin x="3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7CFCA-64AE-400D-8ECC-AE53EA35D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08CC5B-0547-4224-9DCC-B72DC6608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F1AC0-82CC-4494-94FC-F95EC148F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34BA0-FF52-41FD-8C1F-16187CA0E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DEDFD-EE1F-4474-94CE-E0E435027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BA013-61D7-455A-BC14-8910F7391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E4A683-F4F1-49CD-84B0-E6BBF084C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3C667-C47D-4F05-833C-EFAB18FF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DC049-ED8E-4BE7-9462-3C0AB49CC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D1129-3BED-49AB-B224-286E4BD17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19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864CEA-01D1-42C7-8EEE-CE86E436A0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106630-B437-4676-AC97-D1261FB23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A7CC9-4604-46C7-AE1E-CC9F549F4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0E8C5-A0DA-4021-9BF3-BA8E6DC16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F5FC9-9A85-43B4-8D6F-44DF7A79B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4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DACA0-F0D1-48E0-88CF-4A3C99DD5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84F99-2D04-4F66-A99C-855D46C68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B0E3D-8F9F-4AA9-A384-15DBA4F60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137E4-CF33-4959-AE1F-9F47D72B0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70C01-094A-4BF2-8586-531EFC405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7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A2510-D0D2-4475-858E-F0002179A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4F39D-3B44-43C2-9CB9-08F4DD213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FEEB6-4050-4DE2-8567-37FD70C87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161DA-0F15-4A1C-827B-2068118EA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7157D-96E3-4219-8E0F-AFDF927C8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0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CFC84-902A-4C04-89CE-05681C09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B6542-5746-4823-BD36-4B3E719F4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4354A9-B498-4F99-8888-F7D76A434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54694-CC58-4EF0-BE43-24B113F18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1B8640-D1CC-4FB2-A786-AE0EE9563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4FBDC4-4E1B-4DEE-A201-90F3B6852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14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390EF-D037-466C-A328-008E2DDCB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76C1EF-3772-4538-A3CA-97F957F60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237BF-A927-4CD3-BE46-8A7F19F77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B553D8-F801-4145-81F6-C4FA8DF724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18FF3D-D497-4F7B-B123-CA2E4074E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6650B7-965E-47BD-A4CD-E8B2E88BD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1E005F-ACDE-46AA-9E02-3B98BD24F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A0B20-4C01-464D-A0FE-ED201699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8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A5D56-907F-4061-810F-960D5B5EA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E91191-0535-46DE-858C-C57F69F0B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956E45-EEBE-41DC-AE33-085E21B0C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975B8E-86BE-40DE-AA42-CD9231D2E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2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6A9006-99C4-4DEF-94FE-B75E815A3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E892CB-8B4F-494A-B46A-846106094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AA6A00-9ED4-4450-AA1E-9F41E745D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A41CC-91A1-4FE7-8773-33B6F72FC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FFAD3-46C8-4EB8-8E2B-8A9A051E2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F7962-4AF7-48B1-9F0F-8BE39C517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7B1D0C-BD1F-4E9D-9585-09CE2F6C3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A441B-BAF9-4183-B615-8CFFC061C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9DB335-17E3-4029-8C52-A3771031E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09FC6-2530-4E06-B042-F4CA596CD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40DE2B-057C-456C-A521-FD998BC2E5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62FFE9-F51C-412A-BB6B-70716F848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C998A3-9827-41B1-9B1F-9B10E7B7B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A73A-C12F-4830-86DD-D84154B731F8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9F076A-53C1-45AA-8F92-3329AAC63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9F7CF3-425E-4390-AF08-24639C403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5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A15C46-0348-4059-81EC-CA95037DD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25E2F-03E5-4C19-ABA8-C1078B6C3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DB381-4505-458F-AF04-14DE124F1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0A73A-C12F-4830-86DD-D84154B731F8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69604-FE31-4E55-9550-F64113DBE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CAA70-8322-4963-B53B-EA5745AB7B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341C1-7FED-4650-8C3E-318C6425D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4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ytimes.com/2017/11/15/opinion/how-prosecutors-turn-a-protest-into-a-riot.html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Geiger_counter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Standard_deviatio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0742D-0DAB-4057-92B5-33CC7FD408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3558" y="872198"/>
            <a:ext cx="10939681" cy="1659988"/>
          </a:xfrm>
        </p:spPr>
        <p:txBody>
          <a:bodyPr>
            <a:noAutofit/>
          </a:bodyPr>
          <a:lstStyle/>
          <a:p>
            <a:pPr algn="l"/>
            <a:r>
              <a:rPr lang="en-US" sz="4400" dirty="0"/>
              <a:t>9.2 Hypothesis Tests and Significance Levels</a:t>
            </a:r>
            <a:br>
              <a:rPr lang="en-US" sz="4400" dirty="0"/>
            </a:br>
            <a:r>
              <a:rPr lang="en-US" sz="4400" dirty="0"/>
              <a:t>9.3 p-values, Known </a:t>
            </a:r>
            <a:r>
              <a:rPr lang="en-US" sz="4400" dirty="0">
                <a:sym typeface="Symbol" panose="05050102010706020507" pitchFamily="18" charset="2"/>
              </a:rPr>
              <a:t>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A203FD-067C-4510-95CB-CB94ED9AF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45435"/>
            <a:ext cx="9144000" cy="1655762"/>
          </a:xfrm>
        </p:spPr>
        <p:txBody>
          <a:bodyPr/>
          <a:lstStyle/>
          <a:p>
            <a:r>
              <a:rPr lang="en-US" dirty="0"/>
              <a:t>MAT 1372 Stat w/ </a:t>
            </a:r>
            <a:r>
              <a:rPr lang="en-US" dirty="0" err="1"/>
              <a:t>Prob</a:t>
            </a:r>
            <a:endParaRPr lang="en-US" dirty="0"/>
          </a:p>
          <a:p>
            <a:r>
              <a:rPr lang="en-US" dirty="0"/>
              <a:t>NYCCT (CUNY)</a:t>
            </a:r>
          </a:p>
          <a:p>
            <a:r>
              <a:rPr lang="en-US" dirty="0"/>
              <a:t>Ezra Halleck</a:t>
            </a:r>
          </a:p>
        </p:txBody>
      </p:sp>
    </p:spTree>
    <p:extLst>
      <p:ext uri="{BB962C8B-B14F-4D97-AF65-F5344CB8AC3E}">
        <p14:creationId xmlns:p14="http://schemas.microsoft.com/office/powerpoint/2010/main" val="2105634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2FFEF63-3CEA-4203-ADA8-7392CC39F954}"/>
              </a:ext>
            </a:extLst>
          </p:cNvPr>
          <p:cNvSpPr txBox="1"/>
          <p:nvPr/>
        </p:nvSpPr>
        <p:spPr>
          <a:xfrm>
            <a:off x="899746" y="333042"/>
            <a:ext cx="6172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Court-of-law analogy:</a:t>
            </a:r>
          </a:p>
          <a:p>
            <a:pPr algn="ctr"/>
            <a:r>
              <a:rPr lang="en-US" sz="2800" dirty="0"/>
              <a:t>type I error = convict an innocent</a:t>
            </a:r>
          </a:p>
          <a:p>
            <a:pPr algn="ctr"/>
            <a:r>
              <a:rPr lang="en-US" sz="2800" dirty="0"/>
              <a:t>is considered worse than </a:t>
            </a:r>
          </a:p>
          <a:p>
            <a:pPr algn="ctr"/>
            <a:r>
              <a:rPr lang="en-US" sz="2800" dirty="0"/>
              <a:t>type II error = not convict a guilty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4A360E-FA32-41FF-BFFE-76BE80DB89D3}"/>
              </a:ext>
            </a:extLst>
          </p:cNvPr>
          <p:cNvSpPr txBox="1"/>
          <p:nvPr/>
        </p:nvSpPr>
        <p:spPr>
          <a:xfrm>
            <a:off x="899746" y="2341581"/>
            <a:ext cx="991168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By the way, this not universally accepted:</a:t>
            </a:r>
          </a:p>
          <a:p>
            <a:r>
              <a:rPr lang="en-US" sz="2800" dirty="0"/>
              <a:t>    consider the situation in the Philippines with President Duterte</a:t>
            </a:r>
          </a:p>
          <a:p>
            <a:r>
              <a:rPr lang="en-US" sz="2800" dirty="0"/>
              <a:t>And it is certainly not always practiced:</a:t>
            </a:r>
          </a:p>
          <a:p>
            <a:r>
              <a:rPr lang="en-US" sz="2800" dirty="0"/>
              <a:t>   see a recent </a:t>
            </a:r>
            <a:r>
              <a:rPr lang="en-US" sz="2800" dirty="0">
                <a:hlinkClick r:id="rId2"/>
              </a:rPr>
              <a:t>NYT opinion piece </a:t>
            </a:r>
            <a:r>
              <a:rPr lang="en-US" sz="2800" dirty="0"/>
              <a:t>regarding inauguration protestor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082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FA224-FAD9-4D63-A638-128AFEDD7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60242" cy="1325563"/>
          </a:xfrm>
        </p:spPr>
        <p:txBody>
          <a:bodyPr>
            <a:normAutofit/>
          </a:bodyPr>
          <a:lstStyle/>
          <a:p>
            <a:r>
              <a:rPr lang="en-US" dirty="0"/>
              <a:t>Radioactive suitcase </a:t>
            </a:r>
            <a:r>
              <a:rPr lang="en-US" sz="3600" dirty="0"/>
              <a:t>(Example from Wikipedia)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BA50D-34F5-4B6B-BDC8-0C64FC9EE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Determine whether a suitcase contains some radioactive material. Placed under a </a:t>
            </a:r>
            <a:r>
              <a:rPr lang="en-US" u="sng" dirty="0">
                <a:hlinkClick r:id="rId2"/>
              </a:rPr>
              <a:t>Geiger counter</a:t>
            </a:r>
            <a:r>
              <a:rPr lang="en-US" dirty="0"/>
              <a:t>, it produces 10 counts per minute.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H</a:t>
            </a:r>
            <a:r>
              <a:rPr lang="en-US" baseline="-25000" dirty="0">
                <a:solidFill>
                  <a:srgbClr val="000000"/>
                </a:solidFill>
                <a:latin typeface="Calibri" panose="020F0502020204030204" pitchFamily="34" charset="0"/>
              </a:rPr>
              <a:t>0</a:t>
            </a:r>
            <a:r>
              <a:rPr lang="en-US" dirty="0"/>
              <a:t> is that no radioactive material is in the suitcase and that all measured counts are due to ambient radioactivity typical of the surrounding air and harmless objects. </a:t>
            </a:r>
          </a:p>
          <a:p>
            <a:pPr marL="0" indent="0">
              <a:buNone/>
            </a:pPr>
            <a:r>
              <a:rPr lang="en-US" dirty="0"/>
              <a:t>We calculate how likely it is that we would observe 10 counts per minute if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H</a:t>
            </a:r>
            <a:r>
              <a:rPr lang="en-US" baseline="-25000" dirty="0">
                <a:solidFill>
                  <a:srgbClr val="000000"/>
                </a:solidFill>
                <a:latin typeface="Calibri" panose="020F0502020204030204" pitchFamily="34" charset="0"/>
              </a:rPr>
              <a:t>0 </a:t>
            </a:r>
            <a:r>
              <a:rPr lang="en-US" dirty="0"/>
              <a:t>were true.</a:t>
            </a:r>
          </a:p>
        </p:txBody>
      </p:sp>
    </p:spTree>
    <p:extLst>
      <p:ext uri="{BB962C8B-B14F-4D97-AF65-F5344CB8AC3E}">
        <p14:creationId xmlns:p14="http://schemas.microsoft.com/office/powerpoint/2010/main" val="385798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E4908-2674-4CA8-9DEF-A7E1BA000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4704"/>
            <a:ext cx="10515600" cy="1325563"/>
          </a:xfrm>
        </p:spPr>
        <p:txBody>
          <a:bodyPr/>
          <a:lstStyle/>
          <a:p>
            <a:r>
              <a:rPr lang="en-US" dirty="0"/>
              <a:t>Radioactive suitcase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F448BC0-EE2E-47F3-8EFE-4E899B80057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30267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If </a:t>
                </a:r>
                <a:r>
                  <a:rPr lang="en-US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H</a:t>
                </a:r>
                <a:r>
                  <a:rPr lang="en-US" baseline="-25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</a:t>
                </a:r>
                <a:r>
                  <a:rPr lang="en-US" dirty="0"/>
                  <a:t> predicts on average 9 counts per minute and a </a:t>
                </a:r>
                <a:r>
                  <a:rPr lang="en-US" u="sng" dirty="0">
                    <a:hlinkClick r:id="rId2"/>
                  </a:rPr>
                  <a:t>standard deviation</a:t>
                </a:r>
                <a:r>
                  <a:rPr lang="en-US" dirty="0"/>
                  <a:t> of 1 count per minute, then the suitcase is compatible with </a:t>
                </a:r>
                <a:r>
                  <a:rPr lang="en-US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H</a:t>
                </a:r>
                <a:r>
                  <a:rPr lang="en-US" baseline="-25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</a:t>
                </a:r>
              </a:p>
              <a:p>
                <a:pPr marL="0" indent="0">
                  <a:buNone/>
                </a:pPr>
                <a:r>
                  <a:rPr lang="en-US" dirty="0"/>
                  <a:t>(this does not guarantee that there is no radioactive material, just that we don't have enough evidence to suggest there is)</a:t>
                </a:r>
              </a:p>
              <a:p>
                <a:pPr marL="0" indent="0">
                  <a:buNone/>
                </a:pPr>
                <a:r>
                  <a:rPr lang="en-US" dirty="0"/>
                  <a:t>On the other hand, if </a:t>
                </a:r>
                <a:r>
                  <a:rPr lang="en-US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H</a:t>
                </a:r>
                <a:r>
                  <a:rPr lang="en-US" baseline="-25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</a:t>
                </a:r>
                <a:r>
                  <a:rPr lang="en-US" dirty="0"/>
                  <a:t> predicts 6 counts per minute &amp; of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/>
                  <a:t> count per minute, then the suitcase is not compatible with </a:t>
                </a:r>
                <a:r>
                  <a:rPr lang="en-US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H</a:t>
                </a:r>
                <a:r>
                  <a:rPr lang="en-US" baseline="-25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0</a:t>
                </a:r>
                <a:r>
                  <a:rPr lang="en-US" dirty="0"/>
                  <a:t>. </a:t>
                </a:r>
              </a:p>
              <a:p>
                <a:pPr marL="0" indent="0">
                  <a:buNone/>
                </a:pPr>
                <a:r>
                  <a:rPr lang="en-US" dirty="0"/>
                  <a:t>So there are likely other factors responsible to produce the measurements [like the presence of radioactive materials].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F448BC0-EE2E-47F3-8EFE-4E899B80057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30267"/>
                <a:ext cx="10515600" cy="4351338"/>
              </a:xfrm>
              <a:blipFill>
                <a:blip r:embed="rId3"/>
                <a:stretch>
                  <a:fillRect l="-1217" t="-2241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601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44CD5-76C9-4CEC-8570-CACAF7EED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95" y="365125"/>
            <a:ext cx="10631905" cy="1325563"/>
          </a:xfrm>
        </p:spPr>
        <p:txBody>
          <a:bodyPr/>
          <a:lstStyle/>
          <a:p>
            <a:r>
              <a:rPr lang="en-US" dirty="0"/>
              <a:t>9.3 p-values, Known </a:t>
            </a:r>
            <a:r>
              <a:rPr lang="en-US" dirty="0">
                <a:sym typeface="Symbol" panose="05050102010706020507" pitchFamily="18" charset="2"/>
              </a:rPr>
              <a:t>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D79E4-838F-4F49-BCAD-98A99DA47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The </a:t>
            </a:r>
            <a:r>
              <a:rPr lang="en-US" dirty="0"/>
              <a:t>p-value</a:t>
            </a:r>
            <a:r>
              <a:rPr lang="en-US" i="1" dirty="0"/>
              <a:t> is smallest significance level at which the data lead to rejection of </a:t>
            </a:r>
            <a:r>
              <a:rPr lang="en-US" dirty="0"/>
              <a:t>H</a:t>
            </a:r>
            <a:r>
              <a:rPr lang="en-US" baseline="-25000" dirty="0"/>
              <a:t>0</a:t>
            </a:r>
            <a:r>
              <a:rPr lang="en-US" i="1" dirty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If H</a:t>
            </a:r>
            <a:r>
              <a:rPr lang="en-US" baseline="-25000" dirty="0"/>
              <a:t>0</a:t>
            </a:r>
            <a:r>
              <a:rPr lang="en-US" dirty="0"/>
              <a:t> is true, the p-value gives the probability that data as or more unsupportive of H</a:t>
            </a:r>
            <a:r>
              <a:rPr lang="en-US" baseline="-25000" dirty="0"/>
              <a:t>0</a:t>
            </a:r>
            <a:r>
              <a:rPr lang="en-US" dirty="0"/>
              <a:t> as those observed will occur.</a:t>
            </a:r>
          </a:p>
          <a:p>
            <a:pPr marL="0" indent="0">
              <a:buNone/>
            </a:pPr>
            <a:r>
              <a:rPr lang="en-US" dirty="0"/>
              <a:t>A small p-value (say, 0.05 or less) is a strong indicator that H</a:t>
            </a:r>
            <a:r>
              <a:rPr lang="en-US" baseline="-25000" dirty="0"/>
              <a:t>0</a:t>
            </a:r>
            <a:r>
              <a:rPr lang="en-US" dirty="0"/>
              <a:t> false.</a:t>
            </a:r>
          </a:p>
          <a:p>
            <a:pPr marL="0" indent="0">
              <a:buNone/>
            </a:pPr>
            <a:r>
              <a:rPr lang="en-US" dirty="0"/>
              <a:t>The smaller the p value, the greater the evidence for the falsity of H</a:t>
            </a:r>
            <a:r>
              <a:rPr lang="en-US" baseline="-25000" dirty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17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D7ED5-1E2B-4618-91C8-AEA28D504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9.3.1 two-tail rejection region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4CBFD-132E-4157-A17B-CA1714E59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cases where H</a:t>
            </a:r>
            <a:r>
              <a:rPr lang="en-US" baseline="-25000" dirty="0"/>
              <a:t>0 </a:t>
            </a:r>
            <a:r>
              <a:rPr lang="en-US" dirty="0"/>
              <a:t>is an equality, </a:t>
            </a:r>
          </a:p>
          <a:p>
            <a:r>
              <a:rPr lang="en-US" dirty="0"/>
              <a:t>then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H</a:t>
            </a:r>
            <a:r>
              <a:rPr lang="en-US" baseline="-25000" dirty="0">
                <a:solidFill>
                  <a:srgbClr val="000000"/>
                </a:solidFill>
                <a:latin typeface="Calibri" panose="020F0502020204030204" pitchFamily="34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is a 2-sided inequality 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and </a:t>
            </a:r>
            <a:r>
              <a:rPr lang="en-US" dirty="0"/>
              <a:t>the rejection region will be a 2 sided tail.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13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CE8E661-A606-4737-B36D-534FD0B354AC}"/>
              </a:ext>
            </a:extLst>
          </p:cNvPr>
          <p:cNvSpPr/>
          <p:nvPr/>
        </p:nvSpPr>
        <p:spPr>
          <a:xfrm>
            <a:off x="385011" y="428906"/>
            <a:ext cx="111011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9.3.2.</a:t>
            </a:r>
            <a:r>
              <a:rPr lang="en-US" sz="2800" dirty="0"/>
              <a:t> A previous sample of fish in Lake Michigan indicated that the</a:t>
            </a:r>
          </a:p>
          <a:p>
            <a:r>
              <a:rPr lang="en-US" sz="2800" dirty="0"/>
              <a:t>polychlorinated biphenyl (PCB) concentration per fish has </a:t>
            </a:r>
            <a:r>
              <a:rPr lang="en-US" sz="2800" dirty="0">
                <a:sym typeface="Symbol" panose="05050102010706020507" pitchFamily="18" charset="2"/>
              </a:rPr>
              <a:t> =</a:t>
            </a:r>
            <a:r>
              <a:rPr lang="en-US" sz="2800" dirty="0"/>
              <a:t> 11.2 parts</a:t>
            </a:r>
          </a:p>
          <a:p>
            <a:r>
              <a:rPr lang="en-US" sz="2800" dirty="0"/>
              <a:t>per million (ppm) with </a:t>
            </a:r>
            <a:r>
              <a:rPr lang="en-US" sz="2800" dirty="0">
                <a:sym typeface="Symbol" panose="05050102010706020507" pitchFamily="18" charset="2"/>
              </a:rPr>
              <a:t> =</a:t>
            </a:r>
            <a:r>
              <a:rPr lang="en-US" sz="2800" dirty="0"/>
              <a:t> 2 ppm.</a:t>
            </a:r>
          </a:p>
          <a:p>
            <a:r>
              <a:rPr lang="en-US" sz="2800" dirty="0"/>
              <a:t>A new random sample of 10 fish has the following concentrations (in ppm):</a:t>
            </a:r>
          </a:p>
          <a:p>
            <a:r>
              <a:rPr lang="en-US" sz="2800" dirty="0"/>
              <a:t>11.5, 12.0, 11.6, 11.8, 10.4, 10.8, 12.2, 11.9, 12.4, 12.6</a:t>
            </a:r>
          </a:p>
          <a:p>
            <a:r>
              <a:rPr lang="en-US" sz="2800" dirty="0"/>
              <a:t>Assume that </a:t>
            </a:r>
            <a:r>
              <a:rPr lang="en-US" sz="2800" dirty="0">
                <a:sym typeface="Symbol" panose="05050102010706020507" pitchFamily="18" charset="2"/>
              </a:rPr>
              <a:t> is still</a:t>
            </a:r>
            <a:r>
              <a:rPr lang="en-US" sz="2800" dirty="0"/>
              <a:t> 2 ppm.</a:t>
            </a:r>
          </a:p>
          <a:p>
            <a:r>
              <a:rPr lang="en-US" sz="2800" dirty="0"/>
              <a:t>Test the hypothesis that the mean PCB concentration has also remained unchanged at 11.2 ppm. Use </a:t>
            </a:r>
            <a:r>
              <a:rPr lang="en-US" sz="2800" dirty="0">
                <a:sym typeface="Symbol" panose="05050102010706020507" pitchFamily="18" charset="2"/>
              </a:rPr>
              <a:t> = </a:t>
            </a:r>
            <a:r>
              <a:rPr lang="en-US" sz="2800" dirty="0"/>
              <a:t>5%.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28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4AD1B-5BD0-4864-8823-3534CD1E7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080"/>
            <a:ext cx="10515600" cy="1325563"/>
          </a:xfrm>
        </p:spPr>
        <p:txBody>
          <a:bodyPr/>
          <a:lstStyle/>
          <a:p>
            <a:r>
              <a:rPr lang="en-US" dirty="0"/>
              <a:t>Problem 9.3.2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B31E2-43F7-490F-B6D4-A619E8BB5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960" y="1253330"/>
            <a:ext cx="11506200" cy="4173019"/>
          </a:xfrm>
        </p:spPr>
        <p:txBody>
          <a:bodyPr>
            <a:normAutofit/>
          </a:bodyPr>
          <a:lstStyle/>
          <a:p>
            <a:r>
              <a:rPr lang="en-US" dirty="0"/>
              <a:t>This is an example of a 2-tailed problem and</a:t>
            </a:r>
            <a:r>
              <a:rPr lang="en-US" i="1" dirty="0"/>
              <a:t> H</a:t>
            </a:r>
            <a:r>
              <a:rPr lang="en-US" i="1" baseline="-25000" dirty="0"/>
              <a:t>0</a:t>
            </a:r>
            <a:r>
              <a:rPr lang="en-US" dirty="0"/>
              <a:t> is μ = 11.2.</a:t>
            </a:r>
          </a:p>
          <a:p>
            <a:r>
              <a:rPr lang="en-US" dirty="0"/>
              <a:t> In the accompanying Excel file we see that the sample mean</a:t>
            </a:r>
          </a:p>
          <a:p>
            <a:r>
              <a:rPr lang="en-US" dirty="0"/>
              <a:t>To continue we need to standardize. Recall that</a:t>
            </a:r>
          </a:p>
          <a:p>
            <a:endParaRPr lang="en-US" dirty="0"/>
          </a:p>
          <a:p>
            <a:r>
              <a:rPr lang="en-US" dirty="0"/>
              <a:t>So					and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p-value is double the complement of the probability of this z score. </a:t>
            </a:r>
          </a:p>
          <a:p>
            <a:r>
              <a:rPr lang="en-US" dirty="0"/>
              <a:t>To find it we use 2*(1-NORM.S.DIST(.825)) </a:t>
            </a:r>
            <a:r>
              <a:rPr lang="en-US" dirty="0">
                <a:latin typeface="SymbolPi" panose="02000500070000020004" pitchFamily="2" charset="0"/>
              </a:rPr>
              <a:t>»</a:t>
            </a:r>
            <a:r>
              <a:rPr lang="en-US" dirty="0"/>
              <a:t> 41%</a:t>
            </a:r>
          </a:p>
          <a:p>
            <a:endParaRPr lang="en-US" dirty="0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C7D88877-2C25-48C9-A27A-C4597B779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340A07D3-2376-48B0-B3FC-9E9B64337E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0106585"/>
              </p:ext>
            </p:extLst>
          </p:nvPr>
        </p:nvGraphicFramePr>
        <p:xfrm>
          <a:off x="9571370" y="1750407"/>
          <a:ext cx="1253614" cy="399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r:id="rId3" imgW="660113" imgH="203112" progId="Equation.DSMT4">
                  <p:embed/>
                </p:oleObj>
              </mc:Choice>
              <mc:Fallback>
                <p:oleObj r:id="rId3" imgW="660113" imgH="20311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1370" y="1750407"/>
                        <a:ext cx="1253614" cy="39970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11">
            <a:extLst>
              <a:ext uri="{FF2B5EF4-FFF2-40B4-BE49-F238E27FC236}">
                <a16:creationId xmlns:a16="http://schemas.microsoft.com/office/drawing/2014/main" id="{0AD2F463-3FD2-4149-9F5C-2B88D10B2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6862846-31A2-4229-A167-74DE097D47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084140"/>
              </p:ext>
            </p:extLst>
          </p:nvPr>
        </p:nvGraphicFramePr>
        <p:xfrm>
          <a:off x="7796636" y="2263650"/>
          <a:ext cx="2022052" cy="523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r:id="rId5" imgW="1066800" imgH="279400" progId="Equation.DSMT4">
                  <p:embed/>
                </p:oleObj>
              </mc:Choice>
              <mc:Fallback>
                <p:oleObj r:id="rId5" imgW="1066800" imgH="279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6636" y="2263650"/>
                        <a:ext cx="2022052" cy="5235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3">
            <a:extLst>
              <a:ext uri="{FF2B5EF4-FFF2-40B4-BE49-F238E27FC236}">
                <a16:creationId xmlns:a16="http://schemas.microsoft.com/office/drawing/2014/main" id="{6BBE729B-E4E4-4BF3-99A6-E27B62420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0592" y="3428999"/>
            <a:ext cx="2635309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C82853D-0E10-47B2-97DC-3356EA7B5B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3440536"/>
              </p:ext>
            </p:extLst>
          </p:nvPr>
        </p:nvGraphicFramePr>
        <p:xfrm>
          <a:off x="1430592" y="3260385"/>
          <a:ext cx="3068938" cy="597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r:id="rId7" imgW="1422400" imgH="279400" progId="Equation.DSMT4">
                  <p:embed/>
                </p:oleObj>
              </mc:Choice>
              <mc:Fallback>
                <p:oleObj r:id="rId7" imgW="1422400" imgH="2794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0592" y="3260385"/>
                        <a:ext cx="3068938" cy="5973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5">
            <a:extLst>
              <a:ext uri="{FF2B5EF4-FFF2-40B4-BE49-F238E27FC236}">
                <a16:creationId xmlns:a16="http://schemas.microsoft.com/office/drawing/2014/main" id="{B95CADCC-0BEF-4F2B-9101-195D7939D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0592" y="3857695"/>
            <a:ext cx="1677619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7AA20126-D53C-4B28-BA6B-2D7D31AB63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9917515"/>
              </p:ext>
            </p:extLst>
          </p:nvPr>
        </p:nvGraphicFramePr>
        <p:xfrm>
          <a:off x="6096000" y="3133307"/>
          <a:ext cx="3475370" cy="851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r:id="rId9" imgW="1905000" imgH="469900" progId="Equation.DSMT4">
                  <p:embed/>
                </p:oleObj>
              </mc:Choice>
              <mc:Fallback>
                <p:oleObj r:id="rId9" imgW="1905000" imgH="4699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133307"/>
                        <a:ext cx="3475370" cy="8514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081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0F70B7A-1F21-4773-B4BE-38D655925B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193" t="42632" r="27106" b="33720"/>
          <a:stretch/>
        </p:blipFill>
        <p:spPr>
          <a:xfrm>
            <a:off x="4571565" y="1727200"/>
            <a:ext cx="7602069" cy="35888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74C30FF-BA5F-4748-B4E0-4FCE72C58BEA}"/>
              </a:ext>
            </a:extLst>
          </p:cNvPr>
          <p:cNvSpPr txBox="1"/>
          <p:nvPr/>
        </p:nvSpPr>
        <p:spPr>
          <a:xfrm>
            <a:off x="197223" y="1081074"/>
            <a:ext cx="606014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α=5%, and in fact, for any reasonable α, we do not reject </a:t>
            </a:r>
            <a:r>
              <a:rPr lang="en-US" sz="2800" i="1" dirty="0"/>
              <a:t>H</a:t>
            </a:r>
            <a:r>
              <a:rPr lang="en-US" sz="2800" i="1" baseline="-25000" dirty="0"/>
              <a:t>0</a:t>
            </a:r>
            <a:r>
              <a:rPr lang="en-US" sz="2800" dirty="0"/>
              <a:t>.</a:t>
            </a:r>
          </a:p>
          <a:p>
            <a:r>
              <a:rPr lang="en-US" sz="2800" dirty="0"/>
              <a:t>Our sample mean is too close to claimed mean for us to question its validity.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CDB6F5-26D5-42E0-9876-3F1D81A894F3}"/>
              </a:ext>
            </a:extLst>
          </p:cNvPr>
          <p:cNvSpPr txBox="1"/>
          <p:nvPr/>
        </p:nvSpPr>
        <p:spPr>
          <a:xfrm>
            <a:off x="717177" y="157541"/>
            <a:ext cx="3854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Problem 9.3.2 cont.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4CEAF7-D556-4FB2-94E1-8C79C72EE9B5}"/>
              </a:ext>
            </a:extLst>
          </p:cNvPr>
          <p:cNvSpPr txBox="1"/>
          <p:nvPr/>
        </p:nvSpPr>
        <p:spPr>
          <a:xfrm flipH="1">
            <a:off x="6131861" y="4915960"/>
            <a:ext cx="6060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10 	 10.6	  11.2	   11.8	     12.4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81F46D8-26F2-4B82-BA2C-0967587C9470}"/>
              </a:ext>
            </a:extLst>
          </p:cNvPr>
          <p:cNvCxnSpPr>
            <a:cxnSpLocks/>
          </p:cNvCxnSpPr>
          <p:nvPr/>
        </p:nvCxnSpPr>
        <p:spPr>
          <a:xfrm flipV="1">
            <a:off x="8871284" y="4588042"/>
            <a:ext cx="290646" cy="7280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5D5B329-1533-40E0-904E-DC8F41864E7F}"/>
              </a:ext>
            </a:extLst>
          </p:cNvPr>
          <p:cNvSpPr txBox="1"/>
          <p:nvPr/>
        </p:nvSpPr>
        <p:spPr>
          <a:xfrm>
            <a:off x="8414084" y="540860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11.72</a:t>
            </a:r>
          </a:p>
        </p:txBody>
      </p:sp>
    </p:spTree>
    <p:extLst>
      <p:ext uri="{BB962C8B-B14F-4D97-AF65-F5344CB8AC3E}">
        <p14:creationId xmlns:p14="http://schemas.microsoft.com/office/powerpoint/2010/main" val="249331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D3FBE66-C398-453F-AEE3-4C873DB3746F}"/>
              </a:ext>
            </a:extLst>
          </p:cNvPr>
          <p:cNvSpPr/>
          <p:nvPr/>
        </p:nvSpPr>
        <p:spPr>
          <a:xfrm>
            <a:off x="417096" y="566678"/>
            <a:ext cx="1111717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9.3.6.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The value received at a local receiving station is equal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to value sent plus a random error that is normal with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  <a:sym typeface="Symbol" panose="05050102010706020507" pitchFamily="18" charset="2"/>
              </a:rPr>
              <a:t>=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0 and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  <a:sym typeface="Symbol" panose="05050102010706020507" pitchFamily="18" charset="2"/>
              </a:rPr>
              <a:t>=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2.</a:t>
            </a: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If the same value is sent 7 times, compute the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p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value for the test of </a:t>
            </a:r>
            <a:r>
              <a:rPr lang="en-US" sz="2800" dirty="0"/>
              <a:t>H</a:t>
            </a:r>
            <a:r>
              <a:rPr lang="en-US" sz="2800" baseline="-25000" dirty="0"/>
              <a:t>0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that the value sent is equal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to 14, if values received are</a:t>
            </a: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14.6, 14.8, 15.1, 13.2, 12.4, 16.8, 16.3</a:t>
            </a:r>
          </a:p>
          <a:p>
            <a:endParaRPr lang="en-US" sz="2800" dirty="0">
              <a:solidFill>
                <a:srgbClr val="000000"/>
              </a:solidFill>
              <a:latin typeface="Glypha"/>
            </a:endParaRPr>
          </a:p>
          <a:p>
            <a:r>
              <a:rPr lang="en-US" sz="2800" dirty="0">
                <a:solidFill>
                  <a:srgbClr val="000000"/>
                </a:solidFill>
                <a:latin typeface="Glypha"/>
              </a:rPr>
              <a:t>This is an exercise for you to try. The data are in the accompanying Excel file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396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D7ED5-1E2B-4618-91C8-AEA28D504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9.3.2 1-tailed rejection region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4CBFD-132E-4157-A17B-CA1714E59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cases where H</a:t>
            </a:r>
            <a:r>
              <a:rPr lang="en-US" baseline="-25000" dirty="0"/>
              <a:t>0 </a:t>
            </a:r>
            <a:r>
              <a:rPr lang="en-US" dirty="0"/>
              <a:t>is a one-directional inequality, </a:t>
            </a:r>
          </a:p>
          <a:p>
            <a:r>
              <a:rPr lang="en-US" dirty="0"/>
              <a:t>then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H</a:t>
            </a:r>
            <a:r>
              <a:rPr lang="en-US" baseline="-25000" dirty="0">
                <a:solidFill>
                  <a:srgbClr val="000000"/>
                </a:solidFill>
                <a:latin typeface="Calibri" panose="020F0502020204030204" pitchFamily="34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is a 1-sided inequality 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and </a:t>
            </a:r>
            <a:r>
              <a:rPr lang="en-US" dirty="0"/>
              <a:t>the rejection region will be a 1 sided tail.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90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77C88-509A-4BCA-8045-B70386D51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9.2 Hypothesis Tests and Significance Levels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7C324-E47C-4AD4-920C-4468FCA78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439" y="1825625"/>
            <a:ext cx="11253019" cy="4351338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A </a:t>
            </a:r>
            <a:r>
              <a:rPr lang="en-US" dirty="0"/>
              <a:t>statistical hypothesis </a:t>
            </a:r>
            <a:r>
              <a:rPr lang="en-US" i="1" dirty="0"/>
              <a:t>is a statement about the nature of a population.</a:t>
            </a:r>
          </a:p>
          <a:p>
            <a:pPr marL="0" indent="0">
              <a:buNone/>
            </a:pPr>
            <a:r>
              <a:rPr lang="en-US" i="1" dirty="0"/>
              <a:t>It is often stated in terms of a population parameter.</a:t>
            </a:r>
          </a:p>
          <a:p>
            <a:pPr marL="0" indent="0">
              <a:buNone/>
            </a:pPr>
            <a:r>
              <a:rPr lang="en-US" dirty="0"/>
              <a:t>The statistical hypothesis to be tested, the </a:t>
            </a:r>
            <a:r>
              <a:rPr lang="en-US" i="1" dirty="0"/>
              <a:t>null hypothesis, i</a:t>
            </a:r>
            <a:r>
              <a:rPr lang="en-US" dirty="0"/>
              <a:t>s denoted by H</a:t>
            </a:r>
            <a:r>
              <a:rPr lang="en-US" baseline="-25000" dirty="0"/>
              <a:t>0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4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556FE65-3A6B-4E49-BBF5-03B3D21E8CF3}"/>
              </a:ext>
            </a:extLst>
          </p:cNvPr>
          <p:cNvSpPr/>
          <p:nvPr/>
        </p:nvSpPr>
        <p:spPr>
          <a:xfrm>
            <a:off x="345440" y="429459"/>
            <a:ext cx="116433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9.3.1.2.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Consider a test of </a:t>
            </a:r>
            <a:r>
              <a:rPr lang="en-US" sz="28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H</a:t>
            </a:r>
            <a:r>
              <a:rPr lang="en-US" sz="2800" baseline="-250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0</a:t>
            </a:r>
            <a:r>
              <a:rPr lang="en-US" sz="28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: </a:t>
            </a:r>
            <a:r>
              <a:rPr lang="en-US" sz="2800" dirty="0">
                <a:solidFill>
                  <a:srgbClr val="000000"/>
                </a:solidFill>
                <a:latin typeface="MTMI"/>
                <a:ea typeface="Calibri" panose="020F0502020204030204" pitchFamily="34" charset="0"/>
                <a:cs typeface="MTMI"/>
              </a:rPr>
              <a:t>μ </a:t>
            </a:r>
            <a:r>
              <a:rPr lang="en-US" sz="2800" dirty="0">
                <a:solidFill>
                  <a:srgbClr val="000000"/>
                </a:solidFill>
                <a:latin typeface="MTSYN"/>
                <a:ea typeface="Calibri" panose="020F0502020204030204" pitchFamily="34" charset="0"/>
                <a:cs typeface="MTSYN"/>
              </a:rPr>
              <a:t>≤ </a:t>
            </a:r>
            <a:r>
              <a:rPr lang="en-US" sz="28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100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versus </a:t>
            </a:r>
            <a:r>
              <a:rPr lang="en-US" sz="28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H</a:t>
            </a:r>
            <a:r>
              <a:rPr lang="en-US" sz="2800" baseline="-250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1</a:t>
            </a:r>
            <a:r>
              <a:rPr lang="en-US" sz="28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: </a:t>
            </a:r>
            <a:r>
              <a:rPr lang="en-US" sz="2800" dirty="0">
                <a:solidFill>
                  <a:srgbClr val="000000"/>
                </a:solidFill>
                <a:latin typeface="MTMI"/>
                <a:ea typeface="Calibri" panose="020F0502020204030204" pitchFamily="34" charset="0"/>
                <a:cs typeface="MTMI"/>
              </a:rPr>
              <a:t>μ &gt; </a:t>
            </a:r>
            <a:r>
              <a:rPr lang="en-US" sz="28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100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. Suppose that a sample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of size 20 has a sample mean of </a:t>
            </a:r>
            <a:r>
              <a:rPr lang="en-US" sz="28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X </a:t>
            </a:r>
            <a:r>
              <a:rPr lang="en-US" sz="2800" dirty="0">
                <a:solidFill>
                  <a:srgbClr val="000000"/>
                </a:solidFill>
                <a:latin typeface="MTSYN"/>
                <a:ea typeface="Calibri" panose="020F0502020204030204" pitchFamily="34" charset="0"/>
                <a:cs typeface="MTSYN"/>
              </a:rPr>
              <a:t>= </a:t>
            </a:r>
            <a:r>
              <a:rPr lang="en-US" sz="28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105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. Determine the </a:t>
            </a:r>
            <a:r>
              <a:rPr lang="en-US" sz="2800" i="1" dirty="0">
                <a:solidFill>
                  <a:srgbClr val="000000"/>
                </a:solidFill>
                <a:latin typeface="Giovanni-BookItalic"/>
                <a:ea typeface="Calibri" panose="020F0502020204030204" pitchFamily="34" charset="0"/>
                <a:cs typeface="Giovanni-BookItalic"/>
              </a:rPr>
              <a:t>p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value of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this outcome if the population standard deviation is known to equal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(a)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5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(b)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10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(c)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15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E67E7C-F6FF-4959-A1EE-51CC66C6E93B}"/>
              </a:ext>
            </a:extLst>
          </p:cNvPr>
          <p:cNvSpPr/>
          <p:nvPr/>
        </p:nvSpPr>
        <p:spPr>
          <a:xfrm>
            <a:off x="345440" y="2446420"/>
            <a:ext cx="116433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sample mean is within the interval of </a:t>
            </a:r>
            <a:r>
              <a:rPr lang="en-US" sz="28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H</a:t>
            </a:r>
            <a:r>
              <a:rPr lang="en-US" sz="2800" baseline="-250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0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then we continue to accept </a:t>
            </a:r>
            <a:r>
              <a:rPr lang="en-US" sz="28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H</a:t>
            </a:r>
            <a:r>
              <a:rPr lang="en-US" sz="2800" baseline="-250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0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But here, the sample mean is outside the interval of </a:t>
            </a:r>
            <a:r>
              <a:rPr lang="en-US" sz="28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H</a:t>
            </a:r>
            <a:r>
              <a:rPr lang="en-US" sz="2800" baseline="-250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0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before, we standardize; for part (a), we have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04C8F49-3889-4B55-AFF1-FE72244C1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160" y="4366436"/>
            <a:ext cx="2028421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02E0933-A5A1-4E2A-8EC1-8A9841F280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2153494"/>
              </p:ext>
            </p:extLst>
          </p:nvPr>
        </p:nvGraphicFramePr>
        <p:xfrm>
          <a:off x="772160" y="4049851"/>
          <a:ext cx="3132426" cy="571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r:id="rId3" imgW="1511300" imgH="279400" progId="Equation.DSMT4">
                  <p:embed/>
                </p:oleObj>
              </mc:Choice>
              <mc:Fallback>
                <p:oleObj r:id="rId3" imgW="1511300" imgH="279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160" y="4049851"/>
                        <a:ext cx="3132426" cy="5713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>
            <a:extLst>
              <a:ext uri="{FF2B5EF4-FFF2-40B4-BE49-F238E27FC236}">
                <a16:creationId xmlns:a16="http://schemas.microsoft.com/office/drawing/2014/main" id="{89BFF061-D904-4C01-B7F7-10BF34F4E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240" y="4124212"/>
            <a:ext cx="2081040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10B4DB79-AB99-4035-A273-D3B2F66BB9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956533"/>
              </p:ext>
            </p:extLst>
          </p:nvPr>
        </p:nvGraphicFramePr>
        <p:xfrm>
          <a:off x="4714240" y="3876828"/>
          <a:ext cx="3332481" cy="917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r:id="rId5" imgW="1689100" imgH="469900" progId="Equation.DSMT4">
                  <p:embed/>
                </p:oleObj>
              </mc:Choice>
              <mc:Fallback>
                <p:oleObj r:id="rId5" imgW="1689100" imgH="4699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240" y="3876828"/>
                        <a:ext cx="3332481" cy="9173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30D83827-7A0C-4AC9-B5E7-1D862D7E5E14}"/>
              </a:ext>
            </a:extLst>
          </p:cNvPr>
          <p:cNvSpPr/>
          <p:nvPr/>
        </p:nvSpPr>
        <p:spPr>
          <a:xfrm>
            <a:off x="345440" y="4794196"/>
            <a:ext cx="10749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1-NORMSDIST(4.5) gives essentially 0 (</a:t>
            </a:r>
            <a:r>
              <a:rPr lang="en-US" sz="20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3.87211E-06)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 that since all the probability is in one tail, we do not multiply by 2.</a:t>
            </a:r>
          </a:p>
        </p:txBody>
      </p:sp>
    </p:spTree>
    <p:extLst>
      <p:ext uri="{BB962C8B-B14F-4D97-AF65-F5344CB8AC3E}">
        <p14:creationId xmlns:p14="http://schemas.microsoft.com/office/powerpoint/2010/main" val="10987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736268-3279-4B5B-B9EC-76E3734EE69F}"/>
              </a:ext>
            </a:extLst>
          </p:cNvPr>
          <p:cNvSpPr/>
          <p:nvPr/>
        </p:nvSpPr>
        <p:spPr>
          <a:xfrm>
            <a:off x="426720" y="492036"/>
            <a:ext cx="116230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other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’s, we get p-values of 1.27% and 6.8% respectively (see Excel file).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significance level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 =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5% by default, we reject </a:t>
            </a:r>
            <a:r>
              <a:rPr lang="en-US" sz="2800" dirty="0"/>
              <a:t>H</a:t>
            </a:r>
            <a:r>
              <a:rPr lang="en-US" sz="2800" baseline="-25000" dirty="0"/>
              <a:t>0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the first 2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σ’s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continue to accept it for the 3</a:t>
            </a:r>
            <a:r>
              <a:rPr lang="en-US" sz="2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For 3</a:t>
            </a:r>
            <a:r>
              <a:rPr lang="en-US" sz="2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σ,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std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err is 3.4 and z is 1.5 (see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).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summarize with the chart: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07E36ED-FA68-4C86-B245-96433250D0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037867"/>
              </p:ext>
            </p:extLst>
          </p:nvPr>
        </p:nvGraphicFramePr>
        <p:xfrm>
          <a:off x="426720" y="2827797"/>
          <a:ext cx="3674109" cy="18158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5372">
                  <a:extLst>
                    <a:ext uri="{9D8B030D-6E8A-4147-A177-3AD203B41FA5}">
                      <a16:colId xmlns:a16="http://schemas.microsoft.com/office/drawing/2014/main" val="3441388186"/>
                    </a:ext>
                  </a:extLst>
                </a:gridCol>
                <a:gridCol w="1311793">
                  <a:extLst>
                    <a:ext uri="{9D8B030D-6E8A-4147-A177-3AD203B41FA5}">
                      <a16:colId xmlns:a16="http://schemas.microsoft.com/office/drawing/2014/main" val="2086889253"/>
                    </a:ext>
                  </a:extLst>
                </a:gridCol>
                <a:gridCol w="1726944">
                  <a:extLst>
                    <a:ext uri="{9D8B030D-6E8A-4147-A177-3AD203B41FA5}">
                      <a16:colId xmlns:a16="http://schemas.microsoft.com/office/drawing/2014/main" val="2316092949"/>
                    </a:ext>
                  </a:extLst>
                </a:gridCol>
              </a:tblGrid>
              <a:tr h="4117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σ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p-value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verdict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429548"/>
                  </a:ext>
                </a:extLst>
              </a:tr>
              <a:tr h="4632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Reject </a:t>
                      </a:r>
                      <a:r>
                        <a:rPr lang="en-US" sz="2800" dirty="0"/>
                        <a:t>H</a:t>
                      </a:r>
                      <a:r>
                        <a:rPr lang="en-US" sz="2800" baseline="-25000" dirty="0"/>
                        <a:t>0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7940106"/>
                  </a:ext>
                </a:extLst>
              </a:tr>
              <a:tr h="4775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10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1.27%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Reject </a:t>
                      </a:r>
                      <a:r>
                        <a:rPr lang="en-US" sz="2800" dirty="0"/>
                        <a:t>H</a:t>
                      </a:r>
                      <a:r>
                        <a:rPr lang="en-US" sz="2800" baseline="-25000" dirty="0"/>
                        <a:t>0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5185980"/>
                  </a:ext>
                </a:extLst>
              </a:tr>
              <a:tr h="4632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15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6.8%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Accept </a:t>
                      </a:r>
                      <a:r>
                        <a:rPr lang="en-US" sz="2800" dirty="0"/>
                        <a:t>H</a:t>
                      </a:r>
                      <a:r>
                        <a:rPr lang="en-US" sz="2800" baseline="-25000" dirty="0"/>
                        <a:t>0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8605395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D783F2A8-45EA-41E8-80FE-A7E148A208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451" t="42568" r="29499" b="30215"/>
          <a:stretch/>
        </p:blipFill>
        <p:spPr>
          <a:xfrm>
            <a:off x="5231914" y="1997443"/>
            <a:ext cx="6533365" cy="371246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FD04F31-DAE6-4774-B713-0087EE03F96B}"/>
              </a:ext>
            </a:extLst>
          </p:cNvPr>
          <p:cNvSpPr txBox="1"/>
          <p:nvPr/>
        </p:nvSpPr>
        <p:spPr>
          <a:xfrm flipH="1">
            <a:off x="6380480" y="5309801"/>
            <a:ext cx="4856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93.2 	96.6	100	103.4	106.8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793DB64-11B7-4328-A967-410D09D21A54}"/>
              </a:ext>
            </a:extLst>
          </p:cNvPr>
          <p:cNvCxnSpPr>
            <a:cxnSpLocks/>
          </p:cNvCxnSpPr>
          <p:nvPr/>
        </p:nvCxnSpPr>
        <p:spPr>
          <a:xfrm flipH="1">
            <a:off x="9974730" y="4123801"/>
            <a:ext cx="490070" cy="8580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3997367-F04C-40D7-B8B1-ECA1B13F8AFA}"/>
              </a:ext>
            </a:extLst>
          </p:cNvPr>
          <p:cNvSpPr txBox="1"/>
          <p:nvPr/>
        </p:nvSpPr>
        <p:spPr>
          <a:xfrm>
            <a:off x="10200639" y="385367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105</a:t>
            </a:r>
          </a:p>
        </p:txBody>
      </p:sp>
    </p:spTree>
    <p:extLst>
      <p:ext uri="{BB962C8B-B14F-4D97-AF65-F5344CB8AC3E}">
        <p14:creationId xmlns:p14="http://schemas.microsoft.com/office/powerpoint/2010/main" val="128924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879B8-C045-416C-95C7-5EB93C980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Examples of H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1FAB8-447B-475C-9C3C-0FCA0C42C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8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In a criminal court of law, the innocence of a person accused of committing a crime.</a:t>
            </a:r>
          </a:p>
          <a:p>
            <a:pPr lvl="0"/>
            <a:r>
              <a:rPr lang="en-US" dirty="0"/>
              <a:t>The accepted distance to a star is 6.9 light years. μ=6.9</a:t>
            </a:r>
          </a:p>
          <a:p>
            <a:pPr lvl="0"/>
            <a:r>
              <a:rPr lang="en-US" dirty="0"/>
              <a:t>The FDA recommends a 15 mg dose of medicine for the cure of an ailment. μ=15</a:t>
            </a:r>
          </a:p>
          <a:p>
            <a:pPr lvl="0"/>
            <a:r>
              <a:rPr lang="en-US" dirty="0"/>
              <a:t>A telecommunications cable is rated to be effective for 2 km before its signal is too attenuated to be useful. μ≥2</a:t>
            </a:r>
          </a:p>
          <a:p>
            <a:pPr lvl="0"/>
            <a:r>
              <a:rPr lang="en-US" dirty="0"/>
              <a:t>The radiation level 20 km northwest of </a:t>
            </a:r>
            <a:r>
              <a:rPr lang="en-US" dirty="0" err="1"/>
              <a:t>Fukishima</a:t>
            </a:r>
            <a:r>
              <a:rPr lang="en-US" dirty="0"/>
              <a:t> is less than 50 </a:t>
            </a:r>
            <a:r>
              <a:rPr lang="en-US" dirty="0" err="1"/>
              <a:t>microsieverts</a:t>
            </a:r>
            <a:r>
              <a:rPr lang="en-US" dirty="0"/>
              <a:t> per hour. μ&lt;50</a:t>
            </a:r>
          </a:p>
        </p:txBody>
      </p:sp>
    </p:spTree>
    <p:extLst>
      <p:ext uri="{BB962C8B-B14F-4D97-AF65-F5344CB8AC3E}">
        <p14:creationId xmlns:p14="http://schemas.microsoft.com/office/powerpoint/2010/main" val="134152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E6E46-8907-4C3C-9EE2-E2D58C056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alternative hypothesis H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E9032-1954-4440-84E0-F86654976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opposite to the null hypothesis. </a:t>
            </a:r>
          </a:p>
          <a:p>
            <a:pPr lvl="0"/>
            <a:r>
              <a:rPr lang="en-US" dirty="0"/>
              <a:t>Rejecting H</a:t>
            </a:r>
            <a:r>
              <a:rPr lang="en-US" baseline="-25000" dirty="0"/>
              <a:t>0</a:t>
            </a:r>
            <a:r>
              <a:rPr lang="en-US" dirty="0"/>
              <a:t> is equivalent to adopting H</a:t>
            </a:r>
            <a:r>
              <a:rPr lang="en-US" baseline="-25000" dirty="0"/>
              <a:t>1</a:t>
            </a:r>
            <a:r>
              <a:rPr lang="en-US" dirty="0"/>
              <a:t> as true. </a:t>
            </a:r>
          </a:p>
          <a:p>
            <a:pPr lvl="0"/>
            <a:r>
              <a:rPr lang="en-US" dirty="0"/>
              <a:t>Continuing to accept H</a:t>
            </a:r>
            <a:r>
              <a:rPr lang="en-US" baseline="-25000" dirty="0"/>
              <a:t>0 </a:t>
            </a:r>
            <a:r>
              <a:rPr lang="en-US" dirty="0"/>
              <a:t>says nothing regarding H</a:t>
            </a:r>
            <a:r>
              <a:rPr lang="en-US" baseline="-25000" dirty="0"/>
              <a:t>1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18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C7745-5F03-435B-B750-D2D53FA83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H</a:t>
            </a:r>
            <a:r>
              <a:rPr lang="en-US" baseline="-25000" dirty="0"/>
              <a:t>1  </a:t>
            </a:r>
            <a:r>
              <a:rPr lang="en-US" dirty="0"/>
              <a:t>for the same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0B341-F488-4646-814B-734CBC430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895" y="1343818"/>
            <a:ext cx="11183816" cy="435133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In a criminal court of law, person is guilty of committing accused crime.</a:t>
            </a:r>
          </a:p>
          <a:p>
            <a:pPr lvl="0"/>
            <a:r>
              <a:rPr lang="en-US" dirty="0"/>
              <a:t>Accepted distance of 6.9 light years to a star is not its real distance. μ≠6.9</a:t>
            </a:r>
          </a:p>
          <a:p>
            <a:pPr lvl="0"/>
            <a:r>
              <a:rPr lang="en-US" dirty="0"/>
              <a:t>The recommended dose of 15 mg is not the most effective for the cure of an ailment. μ≠15</a:t>
            </a:r>
          </a:p>
          <a:p>
            <a:pPr lvl="0"/>
            <a:r>
              <a:rPr lang="en-US" dirty="0"/>
              <a:t>A telecommunications cable has its signal too attenuated to be useful before 2 km are reached. μ&lt;2</a:t>
            </a:r>
          </a:p>
          <a:p>
            <a:pPr lvl="0"/>
            <a:r>
              <a:rPr lang="en-US" dirty="0"/>
              <a:t>The radiation level 20 km northwest of </a:t>
            </a:r>
            <a:r>
              <a:rPr lang="en-US" dirty="0" err="1"/>
              <a:t>Fukishima</a:t>
            </a:r>
            <a:r>
              <a:rPr lang="en-US" dirty="0"/>
              <a:t> is more than or equal to 50 </a:t>
            </a:r>
            <a:r>
              <a:rPr lang="en-US" dirty="0" err="1"/>
              <a:t>microsieverts</a:t>
            </a:r>
            <a:r>
              <a:rPr lang="en-US" dirty="0"/>
              <a:t> per hour. μ≥50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59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86503-8263-4CF0-9EAC-B4133B8B4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critical region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F5FC5-4F85-4952-8DB9-C89217D23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9"/>
            <a:ext cx="10515600" cy="2859214"/>
          </a:xfrm>
        </p:spPr>
        <p:txBody>
          <a:bodyPr>
            <a:normAutofit/>
          </a:bodyPr>
          <a:lstStyle/>
          <a:p>
            <a:r>
              <a:rPr lang="en-US" i="1" dirty="0"/>
              <a:t>the values of the test statistic for which </a:t>
            </a:r>
            <a:r>
              <a:rPr lang="en-US" dirty="0"/>
              <a:t>H</a:t>
            </a:r>
            <a:r>
              <a:rPr lang="en-US" baseline="-25000" dirty="0"/>
              <a:t>0</a:t>
            </a:r>
            <a:r>
              <a:rPr lang="en-US" i="1" dirty="0"/>
              <a:t> is rejected.</a:t>
            </a:r>
            <a:endParaRPr lang="en-US" dirty="0"/>
          </a:p>
          <a:p>
            <a:r>
              <a:rPr lang="en-US" dirty="0"/>
              <a:t>The critical region is one or both of the tails and has as probability the </a:t>
            </a:r>
            <a:r>
              <a:rPr lang="en-US" i="1" dirty="0"/>
              <a:t>significance level α</a:t>
            </a:r>
            <a:r>
              <a:rPr lang="en-US" dirty="0"/>
              <a:t>, usually 5%, but also commonly 10% or 1%. </a:t>
            </a:r>
          </a:p>
          <a:p>
            <a:r>
              <a:rPr lang="en-US" dirty="0"/>
              <a:t>The lower the significance level, the less chance H</a:t>
            </a:r>
            <a:r>
              <a:rPr lang="en-US" baseline="-25000" dirty="0"/>
              <a:t>0 </a:t>
            </a:r>
            <a:r>
              <a:rPr lang="en-US" dirty="0"/>
              <a:t>will be rejected.</a:t>
            </a:r>
          </a:p>
        </p:txBody>
      </p:sp>
    </p:spTree>
    <p:extLst>
      <p:ext uri="{BB962C8B-B14F-4D97-AF65-F5344CB8AC3E}">
        <p14:creationId xmlns:p14="http://schemas.microsoft.com/office/powerpoint/2010/main" val="76593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E3E82-563B-4141-B4F5-99E33854A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1325563"/>
          </a:xfrm>
        </p:spPr>
        <p:txBody>
          <a:bodyPr/>
          <a:lstStyle/>
          <a:p>
            <a:r>
              <a:rPr lang="en-US" dirty="0"/>
              <a:t>Examples of different significance levels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A2939-AA44-407C-B056-E6B11ED5E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14" y="1389527"/>
            <a:ext cx="10973972" cy="4351338"/>
          </a:xfrm>
        </p:spPr>
        <p:txBody>
          <a:bodyPr/>
          <a:lstStyle/>
          <a:p>
            <a:r>
              <a:rPr lang="en-US" dirty="0"/>
              <a:t>In criminal court, it is considered highly undesirable to declare an innocent person guilty of a crime. So significance level is set very low</a:t>
            </a:r>
          </a:p>
          <a:p>
            <a:r>
              <a:rPr lang="en-US" dirty="0"/>
              <a:t>In civil court, it is not as harmful to ask an innocent person accused of a wrongdoing to pay the accuser a fine, so the significance level is higher.</a:t>
            </a:r>
          </a:p>
          <a:p>
            <a:r>
              <a:rPr lang="en-US" dirty="0"/>
              <a:t>OJ Simpson, who was not declared guilty in criminal court, was essentially declared guilty in civil court, as he had to pay large amounts of money.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63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4B1B5-CBEE-4924-B75F-131377585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974"/>
            <a:ext cx="10515600" cy="1325563"/>
          </a:xfrm>
        </p:spPr>
        <p:txBody>
          <a:bodyPr/>
          <a:lstStyle/>
          <a:p>
            <a:r>
              <a:rPr lang="en-US" dirty="0"/>
              <a:t>Meaning of α, 1−α and type I &amp; II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2C7DE-309A-4CBA-9188-4B7784439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284" y="1451537"/>
            <a:ext cx="11213431" cy="4351338"/>
          </a:xfrm>
        </p:spPr>
        <p:txBody>
          <a:bodyPr/>
          <a:lstStyle/>
          <a:p>
            <a:r>
              <a:rPr lang="en-US" dirty="0"/>
              <a:t>The significance level depends on the severity of the consequences for rejecting H</a:t>
            </a:r>
            <a:r>
              <a:rPr lang="en-US" baseline="-25000" dirty="0"/>
              <a:t>0</a:t>
            </a:r>
            <a:r>
              <a:rPr lang="en-US" dirty="0"/>
              <a:t> when it is in fact true, called a </a:t>
            </a:r>
            <a:r>
              <a:rPr lang="en-US" i="1" dirty="0"/>
              <a:t>type I error</a:t>
            </a:r>
            <a:r>
              <a:rPr lang="en-US" dirty="0"/>
              <a:t>. </a:t>
            </a:r>
          </a:p>
          <a:p>
            <a:r>
              <a:rPr lang="en-US" dirty="0"/>
              <a:t>We can informally think of the complement to the significance level α, 1−α, as how sure we need to be to reject H</a:t>
            </a:r>
            <a:r>
              <a:rPr lang="en-US" baseline="-25000" dirty="0"/>
              <a:t>0</a:t>
            </a:r>
            <a:r>
              <a:rPr lang="en-US" dirty="0"/>
              <a:t>.</a:t>
            </a:r>
          </a:p>
          <a:p>
            <a:r>
              <a:rPr lang="en-US" dirty="0"/>
              <a:t>A </a:t>
            </a:r>
            <a:r>
              <a:rPr lang="en-US" i="1" dirty="0"/>
              <a:t>type II error</a:t>
            </a:r>
            <a:r>
              <a:rPr lang="en-US" dirty="0"/>
              <a:t> results if H</a:t>
            </a:r>
            <a:r>
              <a:rPr lang="en-US" baseline="-25000" dirty="0"/>
              <a:t>0</a:t>
            </a:r>
            <a:r>
              <a:rPr lang="en-US" dirty="0"/>
              <a:t> is not rejected when in fact it should have been.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6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692" y="0"/>
            <a:ext cx="11172652" cy="1325563"/>
          </a:xfrm>
        </p:spPr>
        <p:txBody>
          <a:bodyPr>
            <a:normAutofit/>
          </a:bodyPr>
          <a:lstStyle/>
          <a:p>
            <a:r>
              <a:rPr lang="en-US" sz="3600" dirty="0"/>
              <a:t>Summary of relation between H</a:t>
            </a:r>
            <a:r>
              <a:rPr lang="en-US" sz="3600" baseline="-25000" dirty="0"/>
              <a:t>0</a:t>
            </a:r>
            <a:r>
              <a:rPr lang="en-US" sz="3600" dirty="0"/>
              <a:t>, H</a:t>
            </a:r>
            <a:r>
              <a:rPr lang="en-US" sz="3600" baseline="-25000" dirty="0"/>
              <a:t>1</a:t>
            </a:r>
            <a:r>
              <a:rPr lang="en-US" sz="3600" dirty="0"/>
              <a:t> and Types I &amp; II errors: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9255"/>
              </p:ext>
            </p:extLst>
          </p:nvPr>
        </p:nvGraphicFramePr>
        <p:xfrm>
          <a:off x="667656" y="1058245"/>
          <a:ext cx="10632394" cy="3133784"/>
        </p:xfrm>
        <a:graphic>
          <a:graphicData uri="http://schemas.openxmlformats.org/drawingml/2006/table">
            <a:tbl>
              <a:tblPr/>
              <a:tblGrid>
                <a:gridCol w="2268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7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629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6763">
                <a:tc>
                  <a:txBody>
                    <a:bodyPr/>
                    <a:lstStyle/>
                    <a:p>
                      <a:pPr algn="l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True State of Nature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3453">
                <a:tc>
                  <a:txBody>
                    <a:bodyPr/>
                    <a:lstStyle/>
                    <a:p>
                      <a:pPr algn="l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</a:t>
                      </a:r>
                      <a:r>
                        <a:rPr lang="en-US" sz="32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is true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</a:t>
                      </a:r>
                      <a:r>
                        <a:rPr lang="en-US" sz="32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is true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0115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Our</a:t>
                      </a:r>
                      <a:r>
                        <a:rPr lang="en-US" sz="3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Decision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Fail to reject H</a:t>
                      </a:r>
                      <a:r>
                        <a:rPr lang="en-US" sz="32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Correct decision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Type II error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3453"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Reject H</a:t>
                      </a:r>
                      <a:r>
                        <a:rPr lang="en-US" sz="32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Type I error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Correct decision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779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1307</TotalTime>
  <Words>1439</Words>
  <Application>Microsoft Office PowerPoint</Application>
  <PresentationFormat>Widescreen</PresentationFormat>
  <Paragraphs>129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7" baseType="lpstr">
      <vt:lpstr>Arial</vt:lpstr>
      <vt:lpstr>Calibri</vt:lpstr>
      <vt:lpstr>Calibri Light</vt:lpstr>
      <vt:lpstr>Cambria Math</vt:lpstr>
      <vt:lpstr>Giovanni-Book</vt:lpstr>
      <vt:lpstr>Giovanni-BookItalic</vt:lpstr>
      <vt:lpstr>Glypha</vt:lpstr>
      <vt:lpstr>Glypha-Bold</vt:lpstr>
      <vt:lpstr>MTMI</vt:lpstr>
      <vt:lpstr>MTSYN</vt:lpstr>
      <vt:lpstr>Symbol</vt:lpstr>
      <vt:lpstr>SymbolPi</vt:lpstr>
      <vt:lpstr>Times New Roman</vt:lpstr>
      <vt:lpstr>Verdana</vt:lpstr>
      <vt:lpstr>Office Theme</vt:lpstr>
      <vt:lpstr>Equation.DSMT4</vt:lpstr>
      <vt:lpstr>9.2 Hypothesis Tests and Significance Levels 9.3 p-values, Known </vt:lpstr>
      <vt:lpstr>9.2 Hypothesis Tests and Significance Levels</vt:lpstr>
      <vt:lpstr>Examples of H0</vt:lpstr>
      <vt:lpstr>The alternative hypothesis H1</vt:lpstr>
      <vt:lpstr>H1  for the same examples</vt:lpstr>
      <vt:lpstr>critical region</vt:lpstr>
      <vt:lpstr>Examples of different significance levels</vt:lpstr>
      <vt:lpstr>Meaning of α, 1−α and type I &amp; II errors</vt:lpstr>
      <vt:lpstr>Summary of relation between H0, H1 and Types I &amp; II errors:</vt:lpstr>
      <vt:lpstr>PowerPoint Presentation</vt:lpstr>
      <vt:lpstr>Radioactive suitcase (Example from Wikipedia)</vt:lpstr>
      <vt:lpstr>Radioactive suitcase (cont)</vt:lpstr>
      <vt:lpstr>9.3 p-values, Known </vt:lpstr>
      <vt:lpstr>9.3.1 two-tail rejection region</vt:lpstr>
      <vt:lpstr>PowerPoint Presentation</vt:lpstr>
      <vt:lpstr>Problem 9.3.2 cont.</vt:lpstr>
      <vt:lpstr>PowerPoint Presentation</vt:lpstr>
      <vt:lpstr>PowerPoint Presentation</vt:lpstr>
      <vt:lpstr>9.3.2 1-tailed rejection region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4.5 Conditional Probability and Independence</dc:title>
  <dc:creator>Ezra Halleck</dc:creator>
  <cp:lastModifiedBy>Ezra Halleck</cp:lastModifiedBy>
  <cp:revision>95</cp:revision>
  <dcterms:created xsi:type="dcterms:W3CDTF">2017-09-26T15:39:33Z</dcterms:created>
  <dcterms:modified xsi:type="dcterms:W3CDTF">2017-11-16T16:34:02Z</dcterms:modified>
</cp:coreProperties>
</file>