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9643" y="872198"/>
            <a:ext cx="7352714" cy="1659988"/>
          </a:xfrm>
        </p:spPr>
        <p:txBody>
          <a:bodyPr>
            <a:normAutofit fontScale="90000"/>
          </a:bodyPr>
          <a:lstStyle/>
          <a:p>
            <a:r>
              <a:rPr lang="en-US" dirty="0"/>
              <a:t>8.2 Point Estimator of a Population Mean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F01AF1-AA7D-49DB-A761-4A7C66FD2433}"/>
              </a:ext>
            </a:extLst>
          </p:cNvPr>
          <p:cNvSpPr/>
          <p:nvPr/>
        </p:nvSpPr>
        <p:spPr>
          <a:xfrm>
            <a:off x="609600" y="351919"/>
            <a:ext cx="10789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8.2.10.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Does (a) or (b) yield a more precise estimator of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?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sample mean of a sample of size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n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from a population with mean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and variance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σ</a:t>
            </a:r>
            <a:r>
              <a:rPr lang="en-US" sz="1050" baseline="30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sample mean of a sample of size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3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n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from a population with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mean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and variance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σ</a:t>
            </a:r>
            <a:r>
              <a:rPr lang="en-US" sz="1050" baseline="30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2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How large would the sample in (b) have to be in order to match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precision of the estimator in (a)?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1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076B-07FC-4E3F-AEB2-7917B9D1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point estimator?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D84CA-2590-4DCF-A938-8517E3928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1615"/>
          </a:xfrm>
        </p:spPr>
        <p:txBody>
          <a:bodyPr/>
          <a:lstStyle/>
          <a:p>
            <a:r>
              <a:rPr lang="en-US" i="1" dirty="0"/>
              <a:t>An </a:t>
            </a:r>
            <a:r>
              <a:rPr lang="en-US" b="1" dirty="0"/>
              <a:t>estimator</a:t>
            </a:r>
            <a:r>
              <a:rPr lang="en-US" dirty="0"/>
              <a:t> </a:t>
            </a:r>
            <a:r>
              <a:rPr lang="en-US" i="1" dirty="0"/>
              <a:t>is a statistic whose value depends on the particular sample drawn.</a:t>
            </a:r>
            <a:endParaRPr lang="en-US" dirty="0"/>
          </a:p>
          <a:p>
            <a:r>
              <a:rPr lang="en-US" dirty="0"/>
              <a:t>The value of the estimator, called the </a:t>
            </a:r>
            <a:r>
              <a:rPr lang="en-US" b="1" i="1" dirty="0"/>
              <a:t>estimate</a:t>
            </a:r>
            <a:r>
              <a:rPr lang="en-US" dirty="0"/>
              <a:t>, is used to predict the value of a population parameter.</a:t>
            </a:r>
          </a:p>
          <a:p>
            <a:r>
              <a:rPr lang="en-US" dirty="0"/>
              <a:t>A </a:t>
            </a:r>
            <a:r>
              <a:rPr lang="en-US" b="1" i="1" dirty="0"/>
              <a:t>point</a:t>
            </a:r>
            <a:r>
              <a:rPr lang="en-US" dirty="0"/>
              <a:t> estimator produces a single value. It could be the mean, standard deviation or some other desired statistic.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66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699D-9F0B-46EC-9812-E6C2730E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365125"/>
            <a:ext cx="10774680" cy="1325563"/>
          </a:xfrm>
        </p:spPr>
        <p:txBody>
          <a:bodyPr/>
          <a:lstStyle/>
          <a:p>
            <a:r>
              <a:rPr lang="en-US" dirty="0"/>
              <a:t>What is meant by unbiased?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B004-93EC-4312-BA40-5BE95E93A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An estimator whose expected value is equal to the parameter it is estimating is an </a:t>
            </a:r>
            <a:r>
              <a:rPr lang="en-US" b="1" dirty="0"/>
              <a:t>unbiased</a:t>
            </a:r>
            <a:r>
              <a:rPr lang="en-US" dirty="0"/>
              <a:t> </a:t>
            </a:r>
            <a:r>
              <a:rPr lang="en-US" i="1" dirty="0"/>
              <a:t>estimator of that parameter.</a:t>
            </a:r>
          </a:p>
          <a:p>
            <a:r>
              <a:rPr lang="en-US" dirty="0"/>
              <a:t>For the sample mean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		so	can be used as an unbiased  estimator of μ</a:t>
            </a:r>
          </a:p>
          <a:p>
            <a:endParaRPr lang="en-US" dirty="0"/>
          </a:p>
          <a:p>
            <a:r>
              <a:rPr lang="en-US" dirty="0"/>
              <a:t>     is approximately normal, especially when sample size </a:t>
            </a:r>
            <a:r>
              <a:rPr lang="en-US" i="1" dirty="0"/>
              <a:t>n </a:t>
            </a:r>
            <a:r>
              <a:rPr lang="en-US" dirty="0"/>
              <a:t>is large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310EFED-6C20-4306-A064-D5A7F3868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E290603-9905-4B24-B0A4-743A4EF837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404953"/>
              </p:ext>
            </p:extLst>
          </p:nvPr>
        </p:nvGraphicFramePr>
        <p:xfrm>
          <a:off x="4480560" y="2913063"/>
          <a:ext cx="3859107" cy="8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r:id="rId3" imgW="2044700" imgH="431800" progId="Equation.DSMT4">
                  <p:embed/>
                </p:oleObj>
              </mc:Choice>
              <mc:Fallback>
                <p:oleObj r:id="rId3" imgW="20447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560" y="2913063"/>
                        <a:ext cx="3859107" cy="807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6">
            <a:extLst>
              <a:ext uri="{FF2B5EF4-FFF2-40B4-BE49-F238E27FC236}">
                <a16:creationId xmlns:a16="http://schemas.microsoft.com/office/drawing/2014/main" id="{4DF7A8EC-4EBB-4A63-86EC-A38E84A0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CCD907A-538E-47AE-A28B-315D63B5DB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6085"/>
              </p:ext>
            </p:extLst>
          </p:nvPr>
        </p:nvGraphicFramePr>
        <p:xfrm>
          <a:off x="1310640" y="3722590"/>
          <a:ext cx="1356360" cy="557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r:id="rId5" imgW="698500" imgH="279400" progId="Equation.DSMT4">
                  <p:embed/>
                </p:oleObj>
              </mc:Choice>
              <mc:Fallback>
                <p:oleObj r:id="rId5" imgW="698500" imgH="279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3722590"/>
                        <a:ext cx="1356360" cy="557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3">
            <a:extLst>
              <a:ext uri="{FF2B5EF4-FFF2-40B4-BE49-F238E27FC236}">
                <a16:creationId xmlns:a16="http://schemas.microsoft.com/office/drawing/2014/main" id="{A15D4BA6-6CE0-41F8-BDA4-D6B65429C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0377" y="3855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D3C41F9F-FBEA-4170-83F2-B1CF367CC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424231"/>
              </p:ext>
            </p:extLst>
          </p:nvPr>
        </p:nvGraphicFramePr>
        <p:xfrm>
          <a:off x="3139440" y="3720783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r:id="rId7" imgW="177646" imgH="190335" progId="Equation.DSMT4">
                  <p:embed/>
                </p:oleObj>
              </mc:Choice>
              <mc:Fallback>
                <p:oleObj r:id="rId7" imgW="177646" imgH="19033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440" y="3720783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4DB44918-D5EA-4C54-B322-330B654EB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583132"/>
              </p:ext>
            </p:extLst>
          </p:nvPr>
        </p:nvGraphicFramePr>
        <p:xfrm>
          <a:off x="1111733" y="4782930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r:id="rId9" imgW="177646" imgH="190335" progId="Equation.DSMT4">
                  <p:embed/>
                </p:oleObj>
              </mc:Choice>
              <mc:Fallback>
                <p:oleObj r:id="rId9" imgW="177646" imgH="190335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D3C41F9F-FBEA-4170-83F2-B1CF367C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33" y="4782930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3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962A-9B0B-4178-BFA3-FDE83BCD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meant by the standard error?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DB871-FBF6-4472-9967-617994673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11445240" cy="4351338"/>
          </a:xfrm>
        </p:spPr>
        <p:txBody>
          <a:bodyPr/>
          <a:lstStyle/>
          <a:p>
            <a:r>
              <a:rPr lang="en-US" dirty="0"/>
              <a:t>Recall that 			</a:t>
            </a:r>
          </a:p>
          <a:p>
            <a:endParaRPr lang="en-US" dirty="0"/>
          </a:p>
          <a:p>
            <a:r>
              <a:rPr lang="en-US" dirty="0"/>
              <a:t>The quantity SD(    ) is the </a:t>
            </a:r>
            <a:r>
              <a:rPr lang="en-US" b="1" dirty="0"/>
              <a:t>standard error </a:t>
            </a:r>
            <a:r>
              <a:rPr lang="en-US" dirty="0"/>
              <a:t>of     as an estimator of the mean.</a:t>
            </a:r>
          </a:p>
          <a:p>
            <a:r>
              <a:rPr lang="en-US" dirty="0"/>
              <a:t>The standard error decreases by the square root of the sample size: </a:t>
            </a:r>
          </a:p>
          <a:p>
            <a:pPr lvl="1"/>
            <a:r>
              <a:rPr lang="en-US" dirty="0"/>
              <a:t>to cut the standard error in half, we must increase the sample size by a factor of 4.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41A78B-22FF-4F72-AFED-A1861B569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D8D00E-6366-4B4A-BA7D-BD087C3D84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776099"/>
              </p:ext>
            </p:extLst>
          </p:nvPr>
        </p:nvGraphicFramePr>
        <p:xfrm>
          <a:off x="2636520" y="1793557"/>
          <a:ext cx="1447800" cy="6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3" imgW="901309" imgH="418918" progId="Equation.DSMT4">
                  <p:embed/>
                </p:oleObj>
              </mc:Choice>
              <mc:Fallback>
                <p:oleObj r:id="rId3" imgW="901309" imgH="4189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520" y="1793557"/>
                        <a:ext cx="1447800" cy="6553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9BEB27-F896-43AF-A76C-20CE3775E1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129572"/>
              </p:ext>
            </p:extLst>
          </p:nvPr>
        </p:nvGraphicFramePr>
        <p:xfrm>
          <a:off x="7257656" y="2751661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r:id="rId5" imgW="177646" imgH="190335" progId="Equation.DSMT4">
                  <p:embed/>
                </p:oleObj>
              </mc:Choice>
              <mc:Fallback>
                <p:oleObj r:id="rId5" imgW="177646" imgH="190335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D3C41F9F-FBEA-4170-83F2-B1CF367C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7656" y="2751661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E7F2C4-C317-4875-8599-D54FDCDA16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637813"/>
              </p:ext>
            </p:extLst>
          </p:nvPr>
        </p:nvGraphicFramePr>
        <p:xfrm>
          <a:off x="3291840" y="2754297"/>
          <a:ext cx="397813" cy="44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r:id="rId7" imgW="177646" imgH="190335" progId="Equation.DSMT4">
                  <p:embed/>
                </p:oleObj>
              </mc:Choice>
              <mc:Fallback>
                <p:oleObj r:id="rId7" imgW="177646" imgH="190335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D3C41F9F-FBEA-4170-83F2-B1CF367C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840" y="2754297"/>
                        <a:ext cx="397813" cy="445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7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F1644-B89A-435A-B910-DB80C713F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1675"/>
          </a:xfrm>
        </p:spPr>
        <p:txBody>
          <a:bodyPr>
            <a:normAutofit fontScale="90000"/>
          </a:bodyPr>
          <a:lstStyle/>
          <a:p>
            <a:r>
              <a:rPr lang="en-US" dirty="0"/>
              <a:t>Since the distribution is normal:</a:t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with probability 95% the estimate of the population mean will    </a:t>
            </a:r>
            <a:br>
              <a:rPr lang="en-US" sz="3600" dirty="0"/>
            </a:br>
            <a:r>
              <a:rPr lang="en-US" sz="3600" dirty="0"/>
              <a:t> be correct to within ±2 standard errors.</a:t>
            </a:r>
            <a:br>
              <a:rPr lang="en-US" sz="3600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9B771B-1082-4235-B573-6F7C5F9DB15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20728"/>
            <a:ext cx="9484360" cy="483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35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E424D-D396-4A33-8C97-0849144CE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of increasing the sampling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2F61-1FFC-4B69-A5E0-7D8011C0E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b="1" dirty="0"/>
              <a:t>Example exercise</a:t>
            </a:r>
            <a:r>
              <a:rPr lang="en-US" dirty="0"/>
              <a:t>: Suppose that a poll with sample size 500 predicts Trump will get 51% of the vote in Michigan with margin of error </a:t>
            </a:r>
            <a:r>
              <a:rPr lang="en-US" dirty="0">
                <a:latin typeface="SymbolPi" panose="02000500070000020004" pitchFamily="2" charset="0"/>
              </a:rPr>
              <a:t>±</a:t>
            </a:r>
            <a:r>
              <a:rPr lang="en-US" dirty="0"/>
              <a:t>2% (the standard error is 1%). If we desire to decrease the margin of error by a factor of 2, we should do a poll with what sample size?</a:t>
            </a:r>
          </a:p>
          <a:p>
            <a:endParaRPr lang="en-US" dirty="0"/>
          </a:p>
          <a:p>
            <a:r>
              <a:rPr lang="en-US" b="1" dirty="0"/>
              <a:t>Solution</a:t>
            </a:r>
            <a:r>
              <a:rPr lang="en-US" dirty="0"/>
              <a:t>: To decrease the margin of error by 2, we need to increase the sample size by a factor of 4 to a total of 2000.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32213F-0206-4C67-8698-194F0A11F580}"/>
              </a:ext>
            </a:extLst>
          </p:cNvPr>
          <p:cNvSpPr/>
          <p:nvPr/>
        </p:nvSpPr>
        <p:spPr>
          <a:xfrm>
            <a:off x="629920" y="632659"/>
            <a:ext cx="109118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8.2.4 (augmented).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random sample of nine preschoolers from a given neighborhood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yielded the following data concerning the number of hours per day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each one spent watching television: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3, 0, 5, 3.5, 1.5, 2, 3, 2.5, 2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Suppose that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  <a:sym typeface="Symbol" panose="05050102010706020507" pitchFamily="18" charset="2"/>
              </a:rPr>
              <a:t> =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 and that the times are normally distributed.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a.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Estimate the average number of hours per day spent watching television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by preschoolers in that neighborhood.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b.</a:t>
            </a:r>
            <a:r>
              <a:rPr lang="en-US" sz="2800" b="1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-Bold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Find the standard error.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"/>
              </a:rPr>
              <a:t>c.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Draw a diagram of the normal curve for the sample mean and indicate the 95</a:t>
            </a:r>
            <a:r>
              <a:rPr lang="en-US" sz="2800" baseline="300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 confidence interval.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1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02BDE3-4FEA-4E1F-975A-7F431D9FB951}"/>
              </a:ext>
            </a:extLst>
          </p:cNvPr>
          <p:cNvSpPr/>
          <p:nvPr/>
        </p:nvSpPr>
        <p:spPr>
          <a:xfrm>
            <a:off x="243840" y="739616"/>
            <a:ext cx="11724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8.2.6.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proposed study for estimating the average cholesterol level of working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adults calls for a sample size of 100. If we want to reduce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resulting standard error by a factor of 9, what sample size is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necessary?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83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25E3C7-6FB8-4DF7-A4D5-CF5DF14180CC}"/>
              </a:ext>
            </a:extLst>
          </p:cNvPr>
          <p:cNvSpPr/>
          <p:nvPr/>
        </p:nvSpPr>
        <p:spPr>
          <a:xfrm>
            <a:off x="711200" y="713939"/>
            <a:ext cx="111150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8.2.8 augmented.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following data are for the number of minutes spent waiting of a random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sample of 12 patients at a medical clinic: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46, 38, 22, 54, 60, 36, 44, 50, 35, 66, 48, 30 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Suppose that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  <a:sym typeface="Symbol" panose="05050102010706020507" pitchFamily="18" charset="2"/>
              </a:rPr>
              <a:t> =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20  and that the times are normally distributed.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a.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Use these data to estimate the average waiting time of all patients at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this clinic.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b.</a:t>
            </a:r>
            <a:r>
              <a:rPr lang="en-US" sz="2800" b="1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-Bold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Find the standard error.</a:t>
            </a: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"/>
              </a:rPr>
              <a:t>c.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Draw a diagram of the normal curve for the sample mean and indicate the 95</a:t>
            </a:r>
            <a:r>
              <a:rPr lang="en-US" sz="2800" baseline="300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Times New Roman" panose="02020603050405020304" pitchFamily="18" charset="0"/>
              </a:rPr>
              <a:t> confidence interval.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66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569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Calibri Light</vt:lpstr>
      <vt:lpstr>Giovanni-Book</vt:lpstr>
      <vt:lpstr>Giovanni-BookItalic</vt:lpstr>
      <vt:lpstr>Glypha</vt:lpstr>
      <vt:lpstr>Glypha-Bold</vt:lpstr>
      <vt:lpstr>MTMI</vt:lpstr>
      <vt:lpstr>Symbol</vt:lpstr>
      <vt:lpstr>SymbolPi</vt:lpstr>
      <vt:lpstr>Times New Roman</vt:lpstr>
      <vt:lpstr>Office Theme</vt:lpstr>
      <vt:lpstr>Equation.DSMT4</vt:lpstr>
      <vt:lpstr>8.2 Point Estimator of a Population Mean</vt:lpstr>
      <vt:lpstr>What is a point estimator?</vt:lpstr>
      <vt:lpstr>What is meant by unbiased?</vt:lpstr>
      <vt:lpstr>What is meant by the standard error?</vt:lpstr>
      <vt:lpstr>Since the distribution is normal:  with probability 95% the estimate of the population mean will      be correct to within ±2 standard errors. </vt:lpstr>
      <vt:lpstr>Example of increasing the sampling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77</cp:revision>
  <dcterms:created xsi:type="dcterms:W3CDTF">2017-09-26T15:39:33Z</dcterms:created>
  <dcterms:modified xsi:type="dcterms:W3CDTF">2017-11-14T16:04:50Z</dcterms:modified>
</cp:coreProperties>
</file>