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9" r:id="rId12"/>
    <p:sldId id="272" r:id="rId13"/>
    <p:sldId id="271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 fontScale="90000"/>
          </a:bodyPr>
          <a:lstStyle/>
          <a:p>
            <a:r>
              <a:rPr lang="en-US" dirty="0"/>
              <a:t>6.2 CONTINUOUS RANDOM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0D72D-2612-40DB-99C2-9B195721676C}"/>
                  </a:ext>
                </a:extLst>
              </p:cNvPr>
              <p:cNvSpPr/>
              <p:nvPr/>
            </p:nvSpPr>
            <p:spPr>
              <a:xfrm>
                <a:off x="257395" y="712170"/>
                <a:ext cx="11432857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marR="97155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Example: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Suppose that the distribution function is a line between 1 and 5 with a uniform height h and 0 everywhere else. </a:t>
                </a:r>
              </a:p>
              <a:p>
                <a:pPr marL="800100" marR="971550" lvl="1" indent="-342900">
                  <a:buFont typeface="+mj-lt"/>
                  <a:buAutoNum type="alphaLcParenR"/>
                </a:pP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What is the height h? </a:t>
                </a:r>
              </a:p>
              <a:p>
                <a:pPr marL="800100" marR="971550" lvl="1" indent="-342900">
                  <a:buFont typeface="+mj-lt"/>
                  <a:buAutoNum type="alphaLcParenR"/>
                </a:pP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What is the probability that an outcome is between 2 and 3?</a:t>
                </a:r>
              </a:p>
              <a:p>
                <a:pPr marR="97155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71550" marR="971550" lvl="1" indent="-514350">
                  <a:buFont typeface="+mj-lt"/>
                  <a:buAutoNum type="alphaLcParenR" startAt="3"/>
                </a:pPr>
                <a:r>
                  <a:rPr lang="en-US" sz="2800" dirty="0"/>
                  <a:t>What is the probability that an outcome is more than 3.5?</a:t>
                </a:r>
              </a:p>
              <a:p>
                <a:pPr marR="97155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3.5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3.5 ,5</m:t>
                          </m:r>
                        </m:e>
                      </m:d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0D72D-2612-40DB-99C2-9B1957216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95" y="712170"/>
                <a:ext cx="11432857" cy="3108543"/>
              </a:xfrm>
              <a:prstGeom prst="rect">
                <a:avLst/>
              </a:prstGeom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8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40875"/>
              </p:ext>
            </p:extLst>
          </p:nvPr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(c) Between 10 and 35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5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37858"/>
              </p:ext>
            </p:extLst>
          </p:nvPr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u="none" strike="noStrike" dirty="0">
                          <a:effectLst/>
                        </a:rPr>
                        <a:t> 30) = P([30, 60])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(c) Between 10 and 35 minutes</a:t>
                      </a:r>
                      <a:endParaRPr lang="en-US" sz="2800" b="1" i="0" u="none" strike="noStrike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83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56163"/>
              </p:ext>
            </p:extLst>
          </p:nvPr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u="none" strike="noStrike" dirty="0">
                          <a:effectLst/>
                        </a:rPr>
                        <a:t> 30) = P([30, 60])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15) = P([0, 15])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(c) Between 10 and 35 minutes</a:t>
                      </a:r>
                      <a:endParaRPr lang="en-US" sz="2800" b="1" i="0" u="none" strike="noStrike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9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853439" y="420080"/>
            <a:ext cx="110900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/>
        </p:nvGraphicFramePr>
        <p:xfrm>
          <a:off x="1473200" y="2528888"/>
          <a:ext cx="9245600" cy="135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6700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(a) At least 30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u="none" strike="noStrike" dirty="0">
                          <a:effectLst/>
                        </a:rPr>
                        <a:t> 30) = P([30, 60])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(b) Less than 15 minutes</a:t>
                      </a:r>
                      <a:endParaRPr lang="en-US" sz="28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dirty="0">
                          <a:effectLst/>
                        </a:rPr>
                        <a:t>  P(X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15) = P([0, 15])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>
                          <a:effectLst/>
                        </a:rPr>
                        <a:t>(c) Between 10 and 35 minutes</a:t>
                      </a:r>
                      <a:endParaRPr lang="en-US" sz="2800" b="1" i="0" u="none" strike="noStrike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P(10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X </a:t>
                      </a:r>
                      <a:r>
                        <a:rPr lang="en-US" sz="28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800" u="none" strike="noStrike" dirty="0">
                          <a:effectLst/>
                        </a:rPr>
                        <a:t> 35) = P([10, 35])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48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9D70CE-42D3-4C53-8A4A-C71115485108}"/>
              </a:ext>
            </a:extLst>
          </p:cNvPr>
          <p:cNvPicPr/>
          <p:nvPr/>
        </p:nvPicPr>
        <p:blipFill rotWithShape="1">
          <a:blip r:embed="rId2" cstate="print"/>
          <a:srcRect l="9816" r="15681"/>
          <a:stretch/>
        </p:blipFill>
        <p:spPr bwMode="auto">
          <a:xfrm>
            <a:off x="7312854" y="690070"/>
            <a:ext cx="4879146" cy="239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33AF972-2B4C-472C-9FA0-C63512E6632B}"/>
              </a:ext>
            </a:extLst>
          </p:cNvPr>
          <p:cNvSpPr/>
          <p:nvPr/>
        </p:nvSpPr>
        <p:spPr>
          <a:xfrm>
            <a:off x="239150" y="243493"/>
            <a:ext cx="116480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71550"/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6.2.8.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It is now 2 p.m., and Joan is planning on studying for her statistics test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until 6 p.m., when she will have to go out to dinner. However, she knows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that she will probably have interruptions and thinks that the amount of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time she will actually spend studying in the next 4 hours is a random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variable whose probability density curve is as follows: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0A185D-3D97-47EF-BF66-07D8A0FDDD93}"/>
              </a:ext>
            </a:extLst>
          </p:cNvPr>
          <p:cNvSpPr/>
          <p:nvPr/>
        </p:nvSpPr>
        <p:spPr>
          <a:xfrm>
            <a:off x="239150" y="2304979"/>
            <a:ext cx="103678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971550" indent="-457200">
              <a:buAutoNum type="alphaLcParenBoth"/>
            </a:pP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height of the curve at the value 2?</a:t>
            </a:r>
          </a:p>
          <a:p>
            <a:pPr marR="971550"/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(</a:t>
            </a:r>
            <a:r>
              <a:rPr lang="en-US" sz="2400" i="1" dirty="0">
                <a:solidFill>
                  <a:srgbClr val="000000"/>
                </a:solidFill>
                <a:latin typeface="Glypha-Oblique"/>
                <a:ea typeface="Calibri" panose="020F0502020204030204" pitchFamily="34" charset="0"/>
                <a:cs typeface="Glypha-Oblique"/>
              </a:rPr>
              <a:t>Hint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: Recall formula for area of a triangle.)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probability that she will study more than 3 hours?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71550"/>
            <a:r>
              <a:rPr lang="en-US" sz="2400" dirty="0"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 the probability she that will study between 1 and 3 hours?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9ADF-75D6-4CF5-A43E-961CF4B7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2F455-E7BD-4D39-ABB0-D9D9A7E53A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6308"/>
                <a:ext cx="10515600" cy="527856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What is a random variable?</a:t>
                </a:r>
              </a:p>
              <a:p>
                <a:r>
                  <a:rPr lang="en-US" dirty="0"/>
                  <a:t>What is a </a:t>
                </a:r>
                <a:r>
                  <a:rPr lang="en-US" b="1" dirty="0"/>
                  <a:t>discrete</a:t>
                </a:r>
                <a:r>
                  <a:rPr lang="en-US" dirty="0"/>
                  <a:t> random variable?</a:t>
                </a:r>
              </a:p>
              <a:p>
                <a:pPr lvl="1"/>
                <a:r>
                  <a:rPr lang="en-US" dirty="0"/>
                  <a:t>Example: rounded height (e.g., to the nearest cm)</a:t>
                </a:r>
              </a:p>
              <a:p>
                <a:pPr lvl="1"/>
                <a:r>
                  <a:rPr lang="en-US" dirty="0"/>
                  <a:t>Give 5 other examples (think, pair, share)</a:t>
                </a:r>
              </a:p>
              <a:p>
                <a:r>
                  <a:rPr lang="en-US" dirty="0"/>
                  <a:t>Some characteristics of </a:t>
                </a:r>
                <a:r>
                  <a:rPr lang="en-US" b="1" dirty="0"/>
                  <a:t>discrete</a:t>
                </a:r>
                <a:r>
                  <a:rPr lang="en-US" dirty="0"/>
                  <a:t> RV’s</a:t>
                </a:r>
              </a:p>
              <a:p>
                <a:pPr lvl="1"/>
                <a:r>
                  <a:rPr lang="en-US" dirty="0"/>
                  <a:t>Number of outcomes may be</a:t>
                </a:r>
              </a:p>
              <a:p>
                <a:pPr lvl="2"/>
                <a:r>
                  <a:rPr lang="en-US" dirty="0"/>
                  <a:t>Finite (roll of a single die or the sum of 2 dice)</a:t>
                </a:r>
              </a:p>
              <a:p>
                <a:pPr lvl="2"/>
                <a:r>
                  <a:rPr lang="en-US" dirty="0"/>
                  <a:t>Infinite (count the number of coin flips it takes to get one head [or 2 heads, etc.])</a:t>
                </a:r>
              </a:p>
              <a:p>
                <a:pPr lvl="1"/>
                <a:r>
                  <a:rPr lang="en-US" dirty="0"/>
                  <a:t>Probability of any outcome in sample space should be positive</a:t>
                </a:r>
              </a:p>
              <a:p>
                <a:pPr lvl="2"/>
                <a:r>
                  <a:rPr lang="en-US" dirty="0"/>
                  <a:t>Otherwise just leave it out</a:t>
                </a:r>
              </a:p>
              <a:p>
                <a:pPr lvl="2"/>
                <a:r>
                  <a:rPr lang="en-US" dirty="0"/>
                  <a:t>In symbols: if </a:t>
                </a:r>
                <a:r>
                  <a:rPr lang="en-US" dirty="0" err="1"/>
                  <a:t>k</a:t>
                </a:r>
                <a:r>
                  <a:rPr lang="en-US" dirty="0" err="1">
                    <a:sym typeface="Symbol" panose="05050102010706020507" pitchFamily="18" charset="2"/>
                  </a:rPr>
                  <a:t>S</a:t>
                </a:r>
                <a:r>
                  <a:rPr lang="en-US" dirty="0">
                    <a:sym typeface="Symbol" panose="05050102010706020507" pitchFamily="18" charset="2"/>
                  </a:rPr>
                  <a:t>, then P(k)&gt;0</a:t>
                </a:r>
              </a:p>
              <a:p>
                <a:pPr lvl="1"/>
                <a:r>
                  <a:rPr lang="en-US" dirty="0"/>
                  <a:t>Sum of probabilities of all outcomes is 1: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S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an event A </a:t>
                </a:r>
                <a:r>
                  <a:rPr lang="en-US" dirty="0">
                    <a:latin typeface="SymbolPi" panose="02000500070000020004" pitchFamily="2" charset="0"/>
                  </a:rPr>
                  <a:t>Í </a:t>
                </a:r>
                <a:r>
                  <a:rPr lang="en-US" dirty="0"/>
                  <a:t>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ym typeface="Symbol" panose="05050102010706020507" pitchFamily="18" charset="2"/>
                          </a:rPr>
                          <m:t>A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2F455-E7BD-4D39-ABB0-D9D9A7E53A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6308"/>
                <a:ext cx="10515600" cy="5278560"/>
              </a:xfrm>
              <a:blipFill>
                <a:blip r:embed="rId2"/>
                <a:stretch>
                  <a:fillRect l="-1043" t="-2540" b="-7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5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F9E1-BE3E-40D6-9F14-A0AEE2B4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RV’s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90A6-AF81-44F3-AA13-0D50E4B6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space S = subset of the real number of line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Height: exact!</a:t>
            </a:r>
          </a:p>
          <a:p>
            <a:pPr lvl="1"/>
            <a:r>
              <a:rPr lang="en-US" dirty="0"/>
              <a:t>Age: this is trickier to pin down, since you are constantly getting older!</a:t>
            </a:r>
          </a:p>
          <a:p>
            <a:pPr lvl="1"/>
            <a:r>
              <a:rPr lang="en-US" dirty="0"/>
              <a:t>Commute time (say door-to-door)</a:t>
            </a:r>
          </a:p>
          <a:p>
            <a:pPr lvl="1"/>
            <a:r>
              <a:rPr lang="en-US" dirty="0"/>
              <a:t>Annual income: sort-of, since most of us don’t earn fractions of pennies!</a:t>
            </a:r>
          </a:p>
          <a:p>
            <a:r>
              <a:rPr lang="en-US" dirty="0"/>
              <a:t>Now it is your turn:</a:t>
            </a:r>
          </a:p>
          <a:p>
            <a:pPr lvl="1"/>
            <a:r>
              <a:rPr lang="en-US" dirty="0"/>
              <a:t>Give 5 other examples (think, pair, share)</a:t>
            </a:r>
          </a:p>
        </p:txBody>
      </p:sp>
    </p:spTree>
    <p:extLst>
      <p:ext uri="{BB962C8B-B14F-4D97-AF65-F5344CB8AC3E}">
        <p14:creationId xmlns:p14="http://schemas.microsoft.com/office/powerpoint/2010/main" val="7545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AF99-E3A9-4034-BB44-7B4B8E8C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and events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8C217-F596-4357-AE28-8E985F11F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Probability of any particular outcome is 0</a:t>
                </a:r>
              </a:p>
              <a:p>
                <a:r>
                  <a:rPr lang="en-US" dirty="0"/>
                  <a:t>To get a positive probability, events are given as a single interval [a, b] or a union of intervals</a:t>
                </a:r>
              </a:p>
              <a:p>
                <a:r>
                  <a:rPr lang="en-US" dirty="0"/>
                  <a:t>Examples: </a:t>
                </a:r>
              </a:p>
              <a:p>
                <a:pPr lvl="1"/>
                <a:r>
                  <a:rPr lang="en-US" dirty="0"/>
                  <a:t>height 5’10” - really means height is in the interval [5’9.5”, 5’10.5”)</a:t>
                </a:r>
              </a:p>
              <a:p>
                <a:pPr lvl="1"/>
                <a:r>
                  <a:rPr lang="en-US" dirty="0"/>
                  <a:t>What is chance a random student is shorter than 4’ and taller than 6’?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∞,4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6,∞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For your each of your  5 cont. RV examples, </a:t>
                </a:r>
              </a:p>
              <a:p>
                <a:pPr lvl="1"/>
                <a:r>
                  <a:rPr lang="en-US" dirty="0"/>
                  <a:t>provide examples of events.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8C217-F596-4357-AE28-8E985F11F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6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6217-1C36-4AA4-8B00-1F71B808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Instruments for calculating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instrument for calculating probabilities for discrete RV’s?</a:t>
                </a:r>
              </a:p>
              <a:p>
                <a:r>
                  <a:rPr lang="en-US" dirty="0"/>
                  <a:t>To find the probability of an event, the probabilities associated with each outcome in the event are summed.</a:t>
                </a:r>
              </a:p>
              <a:p>
                <a:r>
                  <a:rPr lang="en-US" dirty="0"/>
                  <a:t>Example: rolling 2 dice and summing.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2,3,…,12</m:t>
                        </m:r>
                      </m:e>
                    </m:d>
                  </m:oMath>
                </a14:m>
                <a:endParaRPr lang="en-US" b="0" dirty="0"/>
              </a:p>
              <a:p>
                <a:pPr marL="457200" lvl="1" indent="0">
                  <a:buNone/>
                </a:pPr>
                <a:r>
                  <a:rPr lang="en-US" dirty="0"/>
                  <a:t>Let event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&lt;6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/>
                  <a:t>Exercise: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continuous distributions:</a:t>
                </a:r>
              </a:p>
              <a:p>
                <a:pPr lvl="1"/>
                <a:r>
                  <a:rPr lang="en-US" dirty="0"/>
                  <a:t>The instrument is a </a:t>
                </a:r>
                <a:r>
                  <a:rPr lang="en-US" b="1" dirty="0"/>
                  <a:t>density function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7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Density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014855"/>
              </a:xfrm>
            </p:spPr>
            <p:txBody>
              <a:bodyPr/>
              <a:lstStyle/>
              <a:p>
                <a:r>
                  <a:rPr lang="en-US" dirty="0"/>
                  <a:t>graphic view of chance of getting </a:t>
                </a:r>
                <a:r>
                  <a:rPr lang="en-US" b="1" dirty="0"/>
                  <a:t>near</a:t>
                </a:r>
                <a:r>
                  <a:rPr lang="en-US" dirty="0"/>
                  <a:t> a particular outcome. </a:t>
                </a:r>
              </a:p>
              <a:p>
                <a:r>
                  <a:rPr lang="en-US" dirty="0"/>
                  <a:t>domain is sample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SymbolPi" panose="02000500070000020004" pitchFamily="2" charset="0"/>
                      </a:rPr>
                      <m:t>Í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, i.e., a subset of the real #’s</a:t>
                </a:r>
              </a:p>
              <a:p>
                <a:r>
                  <a:rPr lang="en-US" dirty="0"/>
                  <a:t>range is subset of nonnegative real numbers</a:t>
                </a:r>
              </a:p>
              <a:p>
                <a:r>
                  <a:rPr lang="en-US" dirty="0"/>
                  <a:t>total area under curve is 1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014855"/>
              </a:xfrm>
              <a:blipFill>
                <a:blip r:embed="rId3"/>
                <a:stretch>
                  <a:fillRect l="-1043" t="-4834" b="-8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5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Density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examples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36480-43EF-440C-88D0-C7847D996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6674" cy="748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Standard normal distribution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D1B4E9-3699-4211-B029-C907EE63D3F7}"/>
              </a:ext>
            </a:extLst>
          </p:cNvPr>
          <p:cNvSpPr txBox="1">
            <a:spLocks/>
          </p:cNvSpPr>
          <p:nvPr/>
        </p:nvSpPr>
        <p:spPr>
          <a:xfrm>
            <a:off x="6607125" y="1825625"/>
            <a:ext cx="5237871" cy="74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“Standard” uniform distribution</a:t>
            </a:r>
          </a:p>
          <a:p>
            <a:endParaRPr lang="en-US" dirty="0"/>
          </a:p>
        </p:txBody>
      </p:sp>
      <p:pic>
        <p:nvPicPr>
          <p:cNvPr id="7172" name="Picture 4" descr="https://www.math.uh.edu/~charles/ess_prob_IV/unif_graph.gif">
            <a:extLst>
              <a:ext uri="{FF2B5EF4-FFF2-40B4-BE49-F238E27FC236}">
                <a16:creationId xmlns:a16="http://schemas.microsoft.com/office/drawing/2014/main" id="{909EB6D8-821E-44AC-8051-33F395284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3" r="3046" b="3790"/>
          <a:stretch/>
        </p:blipFill>
        <p:spPr bwMode="auto">
          <a:xfrm>
            <a:off x="6865324" y="2480312"/>
            <a:ext cx="4721471" cy="27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jacqkrol.x10.mx/assets/images/normdist.gif">
            <a:extLst>
              <a:ext uri="{FF2B5EF4-FFF2-40B4-BE49-F238E27FC236}">
                <a16:creationId xmlns:a16="http://schemas.microsoft.com/office/drawing/2014/main" id="{3BED444A-CB51-4618-8AEB-A79E1C9A2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t="5841" r="3066" b="2649"/>
          <a:stretch/>
        </p:blipFill>
        <p:spPr bwMode="auto">
          <a:xfrm>
            <a:off x="524608" y="2200006"/>
            <a:ext cx="5373858" cy="302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43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1694-699A-4157-B8CB-8128BEB1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a continuous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D7B1-F311-4FBA-ACFB-2DA52E677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Graph the density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Mark the event on the x-axis (an interval or union of intervals)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vertical lines to mark the boundaries of the 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Shade under the curve within these lines above the 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area of your shaded region.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Label the probability on graph.</a:t>
            </a:r>
          </a:p>
        </p:txBody>
      </p:sp>
    </p:spTree>
    <p:extLst>
      <p:ext uri="{BB962C8B-B14F-4D97-AF65-F5344CB8AC3E}">
        <p14:creationId xmlns:p14="http://schemas.microsoft.com/office/powerpoint/2010/main" val="5440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1694-699A-4157-B8CB-8128BEB1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continuous probability calculation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0ED7B1-F311-4FBA-ACFB-2DA52E6779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5771" y="1122764"/>
                <a:ext cx="10515600" cy="539110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Graph the density function: </a:t>
                </a:r>
                <a:r>
                  <a:rPr lang="en-US" dirty="0" err="1"/>
                  <a:t>std</a:t>
                </a:r>
                <a:r>
                  <a:rPr lang="en-US" dirty="0"/>
                  <a:t> </a:t>
                </a:r>
                <a:r>
                  <a:rPr lang="en-US" dirty="0" err="1"/>
                  <a:t>unif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Mark event on x-axis,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:0.2≤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≤0.6}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Draw vertical lines to mark boundaries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Shade under curve within these lines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Find area of your shaded region: </a:t>
                </a:r>
              </a:p>
              <a:p>
                <a:pPr marL="0" indent="0">
                  <a:buNone/>
                </a:pPr>
                <a:r>
                  <a:rPr lang="en-US" dirty="0"/>
                  <a:t>	A = </a:t>
                </a:r>
                <a:r>
                  <a:rPr lang="en-US" dirty="0">
                    <a:latin typeface="Brush Script MT" panose="03060802040406070304" pitchFamily="66" charset="0"/>
                  </a:rPr>
                  <a:t>l </a:t>
                </a:r>
                <a:r>
                  <a:rPr lang="en-US" dirty="0">
                    <a:sym typeface="Symbol" panose="05050102010706020507" pitchFamily="18" charset="2"/>
                  </a:rPr>
                  <a:t> </a:t>
                </a:r>
                <a:r>
                  <a:rPr lang="en-US" dirty="0"/>
                  <a:t>w = 1 </a:t>
                </a:r>
                <a:r>
                  <a:rPr lang="en-US" dirty="0">
                    <a:sym typeface="Symbol" panose="05050102010706020507" pitchFamily="18" charset="2"/>
                  </a:rPr>
                  <a:t> (0.6  0.2) = 0.4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6.    Label the probability on graph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0ED7B1-F311-4FBA-ACFB-2DA52E6779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5771" y="1122764"/>
                <a:ext cx="10515600" cy="5391101"/>
              </a:xfrm>
              <a:blipFill>
                <a:blip r:embed="rId2"/>
                <a:stretch>
                  <a:fillRect l="-1217" t="-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https://www.math.uh.edu/~charles/ess_prob_IV/unif_graph.gif">
            <a:extLst>
              <a:ext uri="{FF2B5EF4-FFF2-40B4-BE49-F238E27FC236}">
                <a16:creationId xmlns:a16="http://schemas.microsoft.com/office/drawing/2014/main" id="{34A3AB67-FBFE-4594-952A-6D09F1B6CC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3" r="3046" b="3790"/>
          <a:stretch/>
        </p:blipFill>
        <p:spPr bwMode="auto">
          <a:xfrm>
            <a:off x="7470529" y="925292"/>
            <a:ext cx="4721471" cy="274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A75A8F-8F9E-4E12-8B47-E5E6A68D8656}"/>
              </a:ext>
            </a:extLst>
          </p:cNvPr>
          <p:cNvCxnSpPr/>
          <p:nvPr/>
        </p:nvCxnSpPr>
        <p:spPr>
          <a:xfrm>
            <a:off x="9310759" y="3193365"/>
            <a:ext cx="1026941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3E9802-A948-4417-8C9F-65FE3B1798B9}"/>
              </a:ext>
            </a:extLst>
          </p:cNvPr>
          <p:cNvCxnSpPr/>
          <p:nvPr/>
        </p:nvCxnSpPr>
        <p:spPr>
          <a:xfrm>
            <a:off x="9310759" y="1125415"/>
            <a:ext cx="0" cy="2067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1830B1-FCF4-4C61-AD11-04397EF82916}"/>
              </a:ext>
            </a:extLst>
          </p:cNvPr>
          <p:cNvCxnSpPr/>
          <p:nvPr/>
        </p:nvCxnSpPr>
        <p:spPr>
          <a:xfrm>
            <a:off x="10333302" y="1125415"/>
            <a:ext cx="0" cy="2067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655622-0CD8-4651-A2D9-366DB59DC169}"/>
              </a:ext>
            </a:extLst>
          </p:cNvPr>
          <p:cNvCxnSpPr/>
          <p:nvPr/>
        </p:nvCxnSpPr>
        <p:spPr>
          <a:xfrm flipH="1">
            <a:off x="9310759" y="1125415"/>
            <a:ext cx="339678" cy="450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9F359C-A7C4-41EF-AF91-23662FE7D1A3}"/>
              </a:ext>
            </a:extLst>
          </p:cNvPr>
          <p:cNvCxnSpPr/>
          <p:nvPr/>
        </p:nvCxnSpPr>
        <p:spPr>
          <a:xfrm flipH="1">
            <a:off x="9310759" y="1125415"/>
            <a:ext cx="621032" cy="85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FE3BE4-8869-4CD5-B0E2-4E973B9A4655}"/>
              </a:ext>
            </a:extLst>
          </p:cNvPr>
          <p:cNvCxnSpPr/>
          <p:nvPr/>
        </p:nvCxnSpPr>
        <p:spPr>
          <a:xfrm flipH="1">
            <a:off x="9306362" y="1134585"/>
            <a:ext cx="900921" cy="1176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097747-D23B-4841-99CF-03DD0CC82BAE}"/>
              </a:ext>
            </a:extLst>
          </p:cNvPr>
          <p:cNvCxnSpPr>
            <a:cxnSpLocks/>
          </p:cNvCxnSpPr>
          <p:nvPr/>
        </p:nvCxnSpPr>
        <p:spPr>
          <a:xfrm flipH="1">
            <a:off x="9306362" y="1332419"/>
            <a:ext cx="1026940" cy="135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60C261-FDE5-4199-A562-C93CB31D5F57}"/>
              </a:ext>
            </a:extLst>
          </p:cNvPr>
          <p:cNvCxnSpPr>
            <a:cxnSpLocks/>
          </p:cNvCxnSpPr>
          <p:nvPr/>
        </p:nvCxnSpPr>
        <p:spPr>
          <a:xfrm flipH="1">
            <a:off x="9301965" y="1722974"/>
            <a:ext cx="1026940" cy="135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931BB-45C4-4E67-BD8F-77DC676DC3D7}"/>
              </a:ext>
            </a:extLst>
          </p:cNvPr>
          <p:cNvCxnSpPr/>
          <p:nvPr/>
        </p:nvCxnSpPr>
        <p:spPr>
          <a:xfrm flipH="1">
            <a:off x="9458168" y="1990401"/>
            <a:ext cx="900921" cy="1176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222398-0BA5-423C-80D6-54C3E24E2475}"/>
              </a:ext>
            </a:extLst>
          </p:cNvPr>
          <p:cNvCxnSpPr/>
          <p:nvPr/>
        </p:nvCxnSpPr>
        <p:spPr>
          <a:xfrm flipH="1">
            <a:off x="9716667" y="2311364"/>
            <a:ext cx="621032" cy="85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536FB2-2E8B-44D8-BDC9-40410AADD4A9}"/>
              </a:ext>
            </a:extLst>
          </p:cNvPr>
          <p:cNvCxnSpPr/>
          <p:nvPr/>
        </p:nvCxnSpPr>
        <p:spPr>
          <a:xfrm flipH="1">
            <a:off x="9998021" y="2740884"/>
            <a:ext cx="339678" cy="450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EE2824-6D38-4A33-BAC6-2DAB20433DDA}"/>
              </a:ext>
            </a:extLst>
          </p:cNvPr>
          <p:cNvCxnSpPr/>
          <p:nvPr/>
        </p:nvCxnSpPr>
        <p:spPr>
          <a:xfrm flipV="1">
            <a:off x="8454683" y="2687497"/>
            <a:ext cx="1302139" cy="127959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6616E6-D80B-49F8-BC03-8A555A96C62A}"/>
                  </a:ext>
                </a:extLst>
              </p:cNvPr>
              <p:cNvSpPr txBox="1"/>
              <p:nvPr/>
            </p:nvSpPr>
            <p:spPr>
              <a:xfrm>
                <a:off x="6342463" y="4005894"/>
                <a:ext cx="55265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P(A)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≤0.6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= 0.4 = 40%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6616E6-D80B-49F8-BC03-8A555A96C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463" y="4005894"/>
                <a:ext cx="5526578" cy="523220"/>
              </a:xfrm>
              <a:prstGeom prst="rect">
                <a:avLst/>
              </a:prstGeom>
              <a:blipFill>
                <a:blip r:embed="rId4"/>
                <a:stretch>
                  <a:fillRect l="-2205" t="-10465" r="-11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1175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Brush Script MT</vt:lpstr>
      <vt:lpstr>Calibri</vt:lpstr>
      <vt:lpstr>Calibri Light</vt:lpstr>
      <vt:lpstr>Cambria Math</vt:lpstr>
      <vt:lpstr>Glypha</vt:lpstr>
      <vt:lpstr>Glypha-Bold</vt:lpstr>
      <vt:lpstr>Glypha-Oblique</vt:lpstr>
      <vt:lpstr>Symbol</vt:lpstr>
      <vt:lpstr>SymbolPi</vt:lpstr>
      <vt:lpstr>Times New Roman</vt:lpstr>
      <vt:lpstr>Office Theme</vt:lpstr>
      <vt:lpstr>Equation.DSMT4</vt:lpstr>
      <vt:lpstr>6.2 CONTINUOUS RANDOM VARIABLES</vt:lpstr>
      <vt:lpstr>Review</vt:lpstr>
      <vt:lpstr>Continuous RV’s</vt:lpstr>
      <vt:lpstr>outcomes and events</vt:lpstr>
      <vt:lpstr>Instruments for calculating probability</vt:lpstr>
      <vt:lpstr>Density function f(x)</vt:lpstr>
      <vt:lpstr>Density function f(x) examples</vt:lpstr>
      <vt:lpstr>How to find a continuous probability</vt:lpstr>
      <vt:lpstr>Example of continuous probability calculation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62</cp:revision>
  <dcterms:created xsi:type="dcterms:W3CDTF">2017-09-26T15:39:33Z</dcterms:created>
  <dcterms:modified xsi:type="dcterms:W3CDTF">2017-10-24T14:33:57Z</dcterms:modified>
</cp:coreProperties>
</file>