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9483"/>
          </a:xfrm>
        </p:spPr>
        <p:txBody>
          <a:bodyPr/>
          <a:lstStyle/>
          <a:p>
            <a:r>
              <a:rPr lang="en-US" dirty="0"/>
              <a:t>5.4 Variance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D9B4-CD39-4943-8443-DC6DAE3E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Properties of Variance and SD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E2C02F-A598-4DEC-B16C-C4A01A9F68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549" y="1800481"/>
            <a:ext cx="4528680" cy="168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29B256E-A9D9-4ED4-9F0D-D65C9162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885" y="3288421"/>
            <a:ext cx="210725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F320C5-DFC7-4170-8495-36EF71BEB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840659"/>
              </p:ext>
            </p:extLst>
          </p:nvPr>
        </p:nvGraphicFramePr>
        <p:xfrm>
          <a:off x="2293035" y="3483429"/>
          <a:ext cx="4528680" cy="92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1256755" imgH="253890" progId="Equation.DSMT4">
                  <p:embed/>
                </p:oleObj>
              </mc:Choice>
              <mc:Fallback>
                <p:oleObj r:id="rId4" imgW="1256755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035" y="3483429"/>
                        <a:ext cx="4528680" cy="92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31D2A242-4E5D-481A-ABD7-D762327A2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942" y="4494809"/>
            <a:ext cx="20595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ABCC05F-4AE6-4F65-A3AA-69A4C569A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583289"/>
              </p:ext>
            </p:extLst>
          </p:nvPr>
        </p:nvGraphicFramePr>
        <p:xfrm>
          <a:off x="1973943" y="4494810"/>
          <a:ext cx="4090875" cy="65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r:id="rId6" imgW="1269449" imgH="203112" progId="Equation.DSMT4">
                  <p:embed/>
                </p:oleObj>
              </mc:Choice>
              <mc:Fallback>
                <p:oleObj r:id="rId6" imgW="126944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943" y="4494810"/>
                        <a:ext cx="4090875" cy="6545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80ED7CB-8887-4B4C-BEAD-56BD90597F29}"/>
              </a:ext>
            </a:extLst>
          </p:cNvPr>
          <p:cNvSpPr txBox="1"/>
          <p:nvPr/>
        </p:nvSpPr>
        <p:spPr>
          <a:xfrm>
            <a:off x="1298326" y="5335774"/>
            <a:ext cx="5029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Exercise: put these properties in words</a:t>
            </a:r>
          </a:p>
        </p:txBody>
      </p:sp>
    </p:spTree>
    <p:extLst>
      <p:ext uri="{BB962C8B-B14F-4D97-AF65-F5344CB8AC3E}">
        <p14:creationId xmlns:p14="http://schemas.microsoft.com/office/powerpoint/2010/main" val="99988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08A1-EEA3-427B-8AB4-9CFB358E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(Properties cont.)</a:t>
            </a:r>
            <a:br>
              <a:rPr lang="en-US" b="1" dirty="0"/>
            </a:br>
            <a:r>
              <a:rPr lang="en-US" b="1" dirty="0"/>
              <a:t>If X and Y are independent: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8F42BD-6A12-47EB-B0B8-6877C4BCD3C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3128" y="2017327"/>
            <a:ext cx="4536015" cy="90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22BC52-6692-48A4-AA4E-08A9C207CCAD}"/>
              </a:ext>
            </a:extLst>
          </p:cNvPr>
          <p:cNvSpPr/>
          <p:nvPr/>
        </p:nvSpPr>
        <p:spPr>
          <a:xfrm>
            <a:off x="174171" y="2917371"/>
            <a:ext cx="11625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Prove the 2 SD properties from the definition of SD and the properties of Var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2. If X and Y are independent, express SD(X+Y) in terms of SD(X) and SD(Y)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(Hint: think Pythagorean Theorem.)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58D628-26B0-4737-B65A-0F5C9360F03D}"/>
              </a:ext>
            </a:extLst>
          </p:cNvPr>
          <p:cNvSpPr/>
          <p:nvPr/>
        </p:nvSpPr>
        <p:spPr>
          <a:xfrm>
            <a:off x="798284" y="750838"/>
            <a:ext cx="100584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13v.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lawyer charges a fixed fee of $2000 or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takes a contingency fee of $8000 if she wins the case (and $0 if she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loses). She estimates that her probability of winning is 0.3.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Determine the expectation and standard deviation of her fee if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She takes the fixed fee.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She takes the contingency fee.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400" dirty="0">
                <a:latin typeface="Glypha-Bold"/>
                <a:ea typeface="Calibri" panose="020F0502020204030204" pitchFamily="34" charset="0"/>
                <a:cs typeface="Glypha-Bold"/>
              </a:rPr>
              <a:t>Do you think the lawyer’s fee structure is fair? Explain</a:t>
            </a:r>
            <a:r>
              <a:rPr lang="en-US" dirty="0">
                <a:latin typeface="Glypha-Bold"/>
                <a:ea typeface="Calibri" panose="020F0502020204030204" pitchFamily="34" charset="0"/>
                <a:cs typeface="Glypha-Bold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92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046CFD-1510-42F8-B3E5-DCA53E94F613}"/>
              </a:ext>
            </a:extLst>
          </p:cNvPr>
          <p:cNvSpPr/>
          <p:nvPr/>
        </p:nvSpPr>
        <p:spPr>
          <a:xfrm>
            <a:off x="508000" y="316637"/>
            <a:ext cx="1046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17v.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SD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 </a:t>
            </a:r>
            <a:r>
              <a:rPr lang="en-US" sz="32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=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, what is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18v.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SD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32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+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 </a:t>
            </a:r>
            <a:r>
              <a:rPr lang="en-US" sz="32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=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9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, what is </a:t>
            </a:r>
            <a:r>
              <a:rPr lang="en-US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</a:t>
            </a:r>
            <a:r>
              <a:rPr lang="en-US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19.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</a:t>
            </a:r>
            <a:r>
              <a:rPr lang="en-US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independent random variables, both having variance 1, find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NI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s-NI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s-NI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s-NI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s-NI" sz="32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+ </a:t>
            </a:r>
            <a:r>
              <a:rPr lang="es-NI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s-NI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NI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s-NI" sz="32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Var</a:t>
            </a:r>
            <a:r>
              <a:rPr lang="es-NI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(</a:t>
            </a:r>
            <a:r>
              <a:rPr lang="es-NI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s-NI" sz="32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− </a:t>
            </a:r>
            <a:r>
              <a:rPr lang="es-NI" sz="32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</a:t>
            </a:r>
            <a:r>
              <a:rPr lang="es-NI" sz="32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5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B847-6B40-49DB-9678-ED2E3182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(of 5.3)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8D3E-BC47-41A1-ACAF-AE0A17FAB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expected value</a:t>
            </a:r>
            <a:r>
              <a:rPr lang="en-US" dirty="0"/>
              <a:t> of a random variable X (also known as the </a:t>
            </a:r>
            <a:r>
              <a:rPr lang="en-US" b="1" dirty="0"/>
              <a:t>mean)</a:t>
            </a:r>
            <a:r>
              <a:rPr lang="en-US" dirty="0"/>
              <a:t> is the sum of the outcomes weighted by their probabilities: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97A5B-4638-4304-AD22-2EFC50B436D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2224" y="2809068"/>
            <a:ext cx="3741615" cy="12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66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B847-6B40-49DB-9678-ED2E3182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Review (of 5.3)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8D3E-BC47-41A1-ACAF-AE0A17FA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13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Properties of Expected Values</a:t>
            </a:r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c </a:t>
            </a:r>
            <a:r>
              <a:rPr lang="en-US" dirty="0"/>
              <a:t>is a constant, then:</a:t>
            </a:r>
          </a:p>
          <a:p>
            <a:pPr marL="0" indent="0" algn="ctr">
              <a:buNone/>
            </a:pP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 err="1"/>
              <a:t>cX</a:t>
            </a:r>
            <a:r>
              <a:rPr lang="es-NI" dirty="0"/>
              <a:t>] = </a:t>
            </a:r>
            <a:r>
              <a:rPr lang="es-NI" i="1" dirty="0" err="1"/>
              <a:t>cE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</a:t>
            </a:r>
            <a:endParaRPr lang="en-US" dirty="0"/>
          </a:p>
          <a:p>
            <a:pPr marL="0" indent="0" algn="ctr">
              <a:buNone/>
            </a:pP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 </a:t>
            </a:r>
            <a:r>
              <a:rPr lang="es-NI" dirty="0"/>
              <a:t>+ </a:t>
            </a:r>
            <a:r>
              <a:rPr lang="es-NI" i="1" dirty="0"/>
              <a:t>c</a:t>
            </a:r>
            <a:r>
              <a:rPr lang="es-NI" dirty="0"/>
              <a:t>] =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 + </a:t>
            </a:r>
            <a:r>
              <a:rPr lang="es-NI" i="1" dirty="0"/>
              <a:t>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(Exercise: Put these properties into words.)</a:t>
            </a:r>
          </a:p>
          <a:p>
            <a:r>
              <a:rPr lang="en-US" dirty="0"/>
              <a:t>For any random variables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s-NI" dirty="0"/>
              <a:t>**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 </a:t>
            </a:r>
            <a:r>
              <a:rPr lang="es-NI" dirty="0"/>
              <a:t>+ </a:t>
            </a:r>
            <a:r>
              <a:rPr lang="es-NI" i="1" dirty="0"/>
              <a:t>Y</a:t>
            </a:r>
            <a:r>
              <a:rPr lang="es-NI" dirty="0"/>
              <a:t>] =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X</a:t>
            </a:r>
            <a:r>
              <a:rPr lang="es-NI" dirty="0"/>
              <a:t>] + </a:t>
            </a:r>
            <a:r>
              <a:rPr lang="es-NI" i="1" dirty="0"/>
              <a:t>E</a:t>
            </a:r>
            <a:r>
              <a:rPr lang="es-NI" dirty="0"/>
              <a:t>[</a:t>
            </a:r>
            <a:r>
              <a:rPr lang="es-NI" i="1" dirty="0"/>
              <a:t>Y</a:t>
            </a:r>
            <a:r>
              <a:rPr lang="es-NI" dirty="0"/>
              <a:t>]</a:t>
            </a:r>
          </a:p>
          <a:p>
            <a:pPr marL="0" indent="0" algn="ctr">
              <a:buNone/>
            </a:pPr>
            <a:r>
              <a:rPr lang="en-US" dirty="0"/>
              <a:t>Property ** extends to expectation of sum of 3 random variables </a:t>
            </a:r>
            <a:r>
              <a:rPr lang="en-US" i="1" dirty="0"/>
              <a:t>X, Y</a:t>
            </a:r>
            <a:r>
              <a:rPr lang="en-US" dirty="0"/>
              <a:t> and Z: ***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 + Z</a:t>
            </a:r>
            <a:r>
              <a:rPr lang="en-US" dirty="0"/>
              <a:t>] =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] +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Y</a:t>
            </a:r>
            <a:r>
              <a:rPr lang="en-US" dirty="0"/>
              <a:t>] +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Z</a:t>
            </a:r>
            <a:r>
              <a:rPr lang="en-US" dirty="0"/>
              <a:t>], </a:t>
            </a:r>
          </a:p>
          <a:p>
            <a:pPr marL="0" indent="0">
              <a:buNone/>
            </a:pPr>
            <a:r>
              <a:rPr lang="en-US" dirty="0"/>
              <a:t> to sum of 4 variables W +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 + Z,</a:t>
            </a:r>
            <a:r>
              <a:rPr lang="en-US" dirty="0"/>
              <a:t> etc.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4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74E2A1-9998-4776-9E1A-08250BD572D0}"/>
              </a:ext>
            </a:extLst>
          </p:cNvPr>
          <p:cNvSpPr/>
          <p:nvPr/>
        </p:nvSpPr>
        <p:spPr>
          <a:xfrm>
            <a:off x="656492" y="451396"/>
            <a:ext cx="11160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Exercise:</a:t>
            </a: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Find the expectation for flipping a fair coin if the outcomes are 0 if tails and 1 if head.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Without actually finding distributions, use a. and properties **, ***, etc. to find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D5E63F-3560-4AA1-9AED-B918A803D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39918"/>
              </p:ext>
            </p:extLst>
          </p:nvPr>
        </p:nvGraphicFramePr>
        <p:xfrm>
          <a:off x="1807112" y="2874705"/>
          <a:ext cx="7716715" cy="244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931">
                  <a:extLst>
                    <a:ext uri="{9D8B030D-6E8A-4147-A177-3AD203B41FA5}">
                      <a16:colId xmlns:a16="http://schemas.microsoft.com/office/drawing/2014/main" val="2028180444"/>
                    </a:ext>
                  </a:extLst>
                </a:gridCol>
                <a:gridCol w="6189784">
                  <a:extLst>
                    <a:ext uri="{9D8B030D-6E8A-4147-A177-3AD203B41FA5}">
                      <a16:colId xmlns:a16="http://schemas.microsoft.com/office/drawing/2014/main" val="2109861581"/>
                    </a:ext>
                  </a:extLst>
                </a:gridCol>
              </a:tblGrid>
              <a:tr h="48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flip a coin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4572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expected number of heads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662145"/>
                  </a:ext>
                </a:extLst>
              </a:tr>
              <a:tr h="48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twice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E[X + Y] = E[X] + E[Y] =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714104"/>
                  </a:ext>
                </a:extLst>
              </a:tr>
              <a:tr h="48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 times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600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2400">
                          <a:effectLst/>
                        </a:rPr>
                        <a:t>E[X + Y + Z] = E[X] + E[Y] + E[Z]=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438457"/>
                  </a:ext>
                </a:extLst>
              </a:tr>
              <a:tr h="48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 times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2400">
                          <a:effectLst/>
                        </a:rPr>
                        <a:t>E[X</a:t>
                      </a:r>
                      <a:r>
                        <a:rPr lang="es-NI" sz="2400" baseline="-25000">
                          <a:effectLst/>
                        </a:rPr>
                        <a:t>1</a:t>
                      </a:r>
                      <a:r>
                        <a:rPr lang="es-NI" sz="2400">
                          <a:effectLst/>
                        </a:rPr>
                        <a:t> + X</a:t>
                      </a:r>
                      <a:r>
                        <a:rPr lang="es-NI" sz="2400" baseline="-25000">
                          <a:effectLst/>
                        </a:rPr>
                        <a:t>2</a:t>
                      </a:r>
                      <a:r>
                        <a:rPr lang="es-NI" sz="2400">
                          <a:effectLst/>
                        </a:rPr>
                        <a:t> +…+ X</a:t>
                      </a:r>
                      <a:r>
                        <a:rPr lang="es-NI" sz="2400" baseline="-25000">
                          <a:effectLst/>
                        </a:rPr>
                        <a:t>10</a:t>
                      </a:r>
                      <a:r>
                        <a:rPr lang="es-NI" sz="2400">
                          <a:effectLst/>
                        </a:rPr>
                        <a:t>] = E[X</a:t>
                      </a:r>
                      <a:r>
                        <a:rPr lang="es-NI" sz="2400" baseline="-25000">
                          <a:effectLst/>
                        </a:rPr>
                        <a:t>1</a:t>
                      </a:r>
                      <a:r>
                        <a:rPr lang="es-NI" sz="2400">
                          <a:effectLst/>
                        </a:rPr>
                        <a:t>] + E[X</a:t>
                      </a:r>
                      <a:r>
                        <a:rPr lang="es-NI" sz="2400" baseline="-25000">
                          <a:effectLst/>
                        </a:rPr>
                        <a:t>2</a:t>
                      </a:r>
                      <a:r>
                        <a:rPr lang="es-NI" sz="2400">
                          <a:effectLst/>
                        </a:rPr>
                        <a:t> ] +…+ E[X</a:t>
                      </a:r>
                      <a:r>
                        <a:rPr lang="es-NI" sz="2400" baseline="-25000">
                          <a:effectLst/>
                        </a:rPr>
                        <a:t>10</a:t>
                      </a:r>
                      <a:r>
                        <a:rPr lang="es-NI" sz="2400">
                          <a:effectLst/>
                        </a:rPr>
                        <a:t>]=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072334"/>
                  </a:ext>
                </a:extLst>
              </a:tr>
              <a:tr h="48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 times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572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2400" dirty="0">
                          <a:effectLst/>
                        </a:rPr>
                        <a:t>E[X</a:t>
                      </a:r>
                      <a:r>
                        <a:rPr lang="es-NI" sz="2400" baseline="-25000" dirty="0">
                          <a:effectLst/>
                        </a:rPr>
                        <a:t>1</a:t>
                      </a:r>
                      <a:r>
                        <a:rPr lang="es-NI" sz="2400" dirty="0">
                          <a:effectLst/>
                        </a:rPr>
                        <a:t> + X</a:t>
                      </a:r>
                      <a:r>
                        <a:rPr lang="es-NI" sz="2400" baseline="-25000" dirty="0">
                          <a:effectLst/>
                        </a:rPr>
                        <a:t>2</a:t>
                      </a:r>
                      <a:r>
                        <a:rPr lang="es-NI" sz="2400" dirty="0">
                          <a:effectLst/>
                        </a:rPr>
                        <a:t> +…+ </a:t>
                      </a:r>
                      <a:r>
                        <a:rPr lang="es-NI" sz="2400" dirty="0" err="1">
                          <a:effectLst/>
                        </a:rPr>
                        <a:t>X</a:t>
                      </a:r>
                      <a:r>
                        <a:rPr lang="es-NI" sz="2400" baseline="-25000" dirty="0" err="1">
                          <a:effectLst/>
                        </a:rPr>
                        <a:t>n</a:t>
                      </a:r>
                      <a:r>
                        <a:rPr lang="es-NI" sz="2400" dirty="0">
                          <a:effectLst/>
                        </a:rPr>
                        <a:t>] = E[X</a:t>
                      </a:r>
                      <a:r>
                        <a:rPr lang="es-NI" sz="2400" baseline="-25000" dirty="0">
                          <a:effectLst/>
                        </a:rPr>
                        <a:t>1</a:t>
                      </a:r>
                      <a:r>
                        <a:rPr lang="es-NI" sz="2400" dirty="0">
                          <a:effectLst/>
                        </a:rPr>
                        <a:t>] + E[X</a:t>
                      </a:r>
                      <a:r>
                        <a:rPr lang="es-NI" sz="2400" baseline="-25000" dirty="0">
                          <a:effectLst/>
                        </a:rPr>
                        <a:t>2</a:t>
                      </a:r>
                      <a:r>
                        <a:rPr lang="es-NI" sz="2400" dirty="0">
                          <a:effectLst/>
                        </a:rPr>
                        <a:t> ] +…+ E[</a:t>
                      </a:r>
                      <a:r>
                        <a:rPr lang="es-NI" sz="2400" dirty="0" err="1">
                          <a:effectLst/>
                        </a:rPr>
                        <a:t>X</a:t>
                      </a:r>
                      <a:r>
                        <a:rPr lang="es-NI" sz="2400" baseline="-25000" dirty="0" err="1">
                          <a:effectLst/>
                        </a:rPr>
                        <a:t>n</a:t>
                      </a:r>
                      <a:r>
                        <a:rPr lang="es-NI" sz="2400" dirty="0">
                          <a:effectLst/>
                        </a:rPr>
                        <a:t>]=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17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49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0796-9BF3-439B-AD08-1D46254F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5.4 VARIANCE OF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2CBC-844D-4590-A12B-A0CADE66C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2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expect a random variable </a:t>
            </a:r>
            <a:r>
              <a:rPr lang="en-US" i="1" dirty="0"/>
              <a:t>X </a:t>
            </a:r>
            <a:r>
              <a:rPr lang="en-US" dirty="0"/>
              <a:t>to take on values around its mean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].</a:t>
            </a:r>
          </a:p>
          <a:p>
            <a:pPr marL="0" indent="0">
              <a:buNone/>
            </a:pPr>
            <a:r>
              <a:rPr lang="en-US" dirty="0"/>
              <a:t>We might measure the </a:t>
            </a:r>
            <a:r>
              <a:rPr lang="en-US" b="1" dirty="0"/>
              <a:t>spread</a:t>
            </a:r>
            <a:r>
              <a:rPr lang="en-US" dirty="0"/>
              <a:t> of </a:t>
            </a:r>
            <a:r>
              <a:rPr lang="en-US" i="1" dirty="0"/>
              <a:t>X </a:t>
            </a:r>
            <a:r>
              <a:rPr lang="en-US" dirty="0"/>
              <a:t>by seeing how far (on average) </a:t>
            </a:r>
            <a:r>
              <a:rPr lang="en-US" i="1" dirty="0"/>
              <a:t>X </a:t>
            </a:r>
            <a:r>
              <a:rPr lang="en-US" dirty="0"/>
              <a:t>is from its mean, i.e.,</a:t>
            </a:r>
          </a:p>
          <a:p>
            <a:pPr marL="0" indent="0" algn="ctr">
              <a:buNone/>
            </a:pPr>
            <a:r>
              <a:rPr lang="en-US" i="1" dirty="0"/>
              <a:t>E</a:t>
            </a:r>
            <a:r>
              <a:rPr lang="en-US" dirty="0"/>
              <a:t>[|</a:t>
            </a:r>
            <a:r>
              <a:rPr lang="en-US" i="1" dirty="0"/>
              <a:t>X </a:t>
            </a:r>
            <a:r>
              <a:rPr lang="en-US" dirty="0"/>
              <a:t>− μ|].</a:t>
            </a:r>
          </a:p>
          <a:p>
            <a:pPr marL="0" indent="0">
              <a:buNone/>
            </a:pPr>
            <a:r>
              <a:rPr lang="en-US" dirty="0"/>
              <a:t>However, it turns out to be more convenient to consider not the absolute value but the square of the difference from the mean: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before, the standard deviation is the square root of the variance:</a:t>
            </a:r>
          </a:p>
          <a:p>
            <a:pPr algn="ctr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7175-9331-4AB3-8CE3-45351DFE44B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940" y="3832079"/>
            <a:ext cx="2720120" cy="65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D7E283-6217-4F47-A40E-B5EB79F4614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9921" y="5048105"/>
            <a:ext cx="2161211" cy="50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7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913F-9103-49E6-B248-909899D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365125"/>
            <a:ext cx="10700657" cy="1325563"/>
          </a:xfrm>
        </p:spPr>
        <p:txBody>
          <a:bodyPr>
            <a:normAutofit/>
          </a:bodyPr>
          <a:lstStyle/>
          <a:p>
            <a:r>
              <a:rPr lang="en-US" b="1" dirty="0"/>
              <a:t>Exercise, use properties of expectation to show</a:t>
            </a:r>
            <a:r>
              <a:rPr lang="en-US" dirty="0"/>
              <a:t>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ABCF85-2814-4B4C-B84E-66C325AAC5E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3353" y="1690688"/>
            <a:ext cx="2736133" cy="73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794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8BD63-59AF-41A1-81E0-22476FF1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17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Example: </a:t>
            </a:r>
            <a:r>
              <a:rPr lang="en-US" dirty="0"/>
              <a:t>Var(</a:t>
            </a:r>
            <a:r>
              <a:rPr lang="en-US" i="1" dirty="0"/>
              <a:t>X</a:t>
            </a:r>
            <a:r>
              <a:rPr lang="en-US" dirty="0"/>
              <a:t>) for rand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i="1" dirty="0"/>
              <a:t>X,</a:t>
            </a:r>
            <a:r>
              <a:rPr lang="en-US" dirty="0"/>
              <a:t> fair coin flip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7289BC-916B-4EA9-A978-697908ED1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388606"/>
              </p:ext>
            </p:extLst>
          </p:nvPr>
        </p:nvGraphicFramePr>
        <p:xfrm>
          <a:off x="2223679" y="1139145"/>
          <a:ext cx="2174150" cy="1023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042">
                  <a:extLst>
                    <a:ext uri="{9D8B030D-6E8A-4147-A177-3AD203B41FA5}">
                      <a16:colId xmlns:a16="http://schemas.microsoft.com/office/drawing/2014/main" val="513274159"/>
                    </a:ext>
                  </a:extLst>
                </a:gridCol>
                <a:gridCol w="477180">
                  <a:extLst>
                    <a:ext uri="{9D8B030D-6E8A-4147-A177-3AD203B41FA5}">
                      <a16:colId xmlns:a16="http://schemas.microsoft.com/office/drawing/2014/main" val="3685814845"/>
                    </a:ext>
                  </a:extLst>
                </a:gridCol>
                <a:gridCol w="497928">
                  <a:extLst>
                    <a:ext uri="{9D8B030D-6E8A-4147-A177-3AD203B41FA5}">
                      <a16:colId xmlns:a16="http://schemas.microsoft.com/office/drawing/2014/main" val="2459235657"/>
                    </a:ext>
                  </a:extLst>
                </a:gridCol>
              </a:tblGrid>
              <a:tr h="4993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1188379"/>
                  </a:ext>
                </a:extLst>
              </a:tr>
              <a:tr h="5240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P(X=x)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029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27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65D0528-66F9-4C25-9CF9-5B2B8A875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7059330"/>
                  </p:ext>
                </p:extLst>
              </p:nvPr>
            </p:nvGraphicFramePr>
            <p:xfrm>
              <a:off x="4391114" y="2589682"/>
              <a:ext cx="3693341" cy="9014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47081">
                      <a:extLst>
                        <a:ext uri="{9D8B030D-6E8A-4147-A177-3AD203B41FA5}">
                          <a16:colId xmlns:a16="http://schemas.microsoft.com/office/drawing/2014/main" val="2660087342"/>
                        </a:ext>
                      </a:extLst>
                    </a:gridCol>
                    <a:gridCol w="1516060">
                      <a:extLst>
                        <a:ext uri="{9D8B030D-6E8A-4147-A177-3AD203B41FA5}">
                          <a16:colId xmlns:a16="http://schemas.microsoft.com/office/drawing/2014/main" val="2846790023"/>
                        </a:ext>
                      </a:extLst>
                    </a:gridCol>
                    <a:gridCol w="1230200">
                      <a:extLst>
                        <a:ext uri="{9D8B030D-6E8A-4147-A177-3AD203B41FA5}">
                          <a16:colId xmlns:a16="http://schemas.microsoft.com/office/drawing/2014/main" val="7966503"/>
                        </a:ext>
                      </a:extLst>
                    </a:gridCol>
                  </a:tblGrid>
                  <a:tr h="500831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)^2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(1-.5)^2=.25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(0-.5)^2=.25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6287092"/>
                      </a:ext>
                    </a:extLst>
                  </a:tr>
                  <a:tr h="4006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P(X=x)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320848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65D0528-66F9-4C25-9CF9-5B2B8A875A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7059330"/>
                  </p:ext>
                </p:extLst>
              </p:nvPr>
            </p:nvGraphicFramePr>
            <p:xfrm>
              <a:off x="4391114" y="2589682"/>
              <a:ext cx="3693341" cy="9014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47081">
                      <a:extLst>
                        <a:ext uri="{9D8B030D-6E8A-4147-A177-3AD203B41FA5}">
                          <a16:colId xmlns:a16="http://schemas.microsoft.com/office/drawing/2014/main" val="2660087342"/>
                        </a:ext>
                      </a:extLst>
                    </a:gridCol>
                    <a:gridCol w="1516060">
                      <a:extLst>
                        <a:ext uri="{9D8B030D-6E8A-4147-A177-3AD203B41FA5}">
                          <a16:colId xmlns:a16="http://schemas.microsoft.com/office/drawing/2014/main" val="2846790023"/>
                        </a:ext>
                      </a:extLst>
                    </a:gridCol>
                    <a:gridCol w="1230200">
                      <a:extLst>
                        <a:ext uri="{9D8B030D-6E8A-4147-A177-3AD203B41FA5}">
                          <a16:colId xmlns:a16="http://schemas.microsoft.com/office/drawing/2014/main" val="7966503"/>
                        </a:ext>
                      </a:extLst>
                    </a:gridCol>
                  </a:tblGrid>
                  <a:tr h="5008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641" t="-12048" r="-291667" b="-819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(1-.5)^2=.25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(0-.5)^2=.25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6287092"/>
                      </a:ext>
                    </a:extLst>
                  </a:tr>
                  <a:tr h="40066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P(X=x)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.5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320848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1">
            <a:extLst>
              <a:ext uri="{FF2B5EF4-FFF2-40B4-BE49-F238E27FC236}">
                <a16:creationId xmlns:a16="http://schemas.microsoft.com/office/drawing/2014/main" id="{3EC81954-F5EA-4487-8A04-E1CEA9A5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85" y="716717"/>
            <a:ext cx="10692801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-Bold"/>
              </a:rPr>
              <a:t>Solution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Find the mean (expectation):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1* .5+0*.5=.5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Find the square of the deviation (difference) of each data value from mean: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Multiply by the respective probabilities and sum to get variance.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.25*.5+.25*.5=.125+.125=.25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Take square root to get SD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SD= Sqrt(.25)=.5</a:t>
            </a:r>
            <a:endParaRPr lang="en-US" altLang="en-US" sz="3200" dirty="0"/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Should not be surprise: on average (in fact always) outcomes are ½ unit from mean.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2602-B45C-4C75-8F97-991D11CC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14"/>
            <a:ext cx="11165114" cy="13423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5.12 (generalize to a bent or unfair coin)</a:t>
            </a:r>
            <a:br>
              <a:rPr lang="en-US" dirty="0"/>
            </a:br>
            <a:r>
              <a:rPr lang="en-US" dirty="0"/>
              <a:t>Find Var(</a:t>
            </a:r>
            <a:r>
              <a:rPr lang="en-US" i="1" dirty="0"/>
              <a:t>X</a:t>
            </a:r>
            <a:r>
              <a:rPr lang="en-US" dirty="0"/>
              <a:t>) when the random variable </a:t>
            </a:r>
            <a:r>
              <a:rPr lang="en-US" i="1" dirty="0"/>
              <a:t>X </a:t>
            </a:r>
            <a:r>
              <a:rPr lang="en-US" dirty="0"/>
              <a:t>is defined by: 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C278F1-E820-4930-97F1-304FCBBA20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637636"/>
              </p:ext>
            </p:extLst>
          </p:nvPr>
        </p:nvGraphicFramePr>
        <p:xfrm>
          <a:off x="1149621" y="1129735"/>
          <a:ext cx="2377350" cy="657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350">
                  <a:extLst>
                    <a:ext uri="{9D8B030D-6E8A-4147-A177-3AD203B41FA5}">
                      <a16:colId xmlns:a16="http://schemas.microsoft.com/office/drawing/2014/main" val="1986960862"/>
                    </a:ext>
                  </a:extLst>
                </a:gridCol>
                <a:gridCol w="731550">
                  <a:extLst>
                    <a:ext uri="{9D8B030D-6E8A-4147-A177-3AD203B41FA5}">
                      <a16:colId xmlns:a16="http://schemas.microsoft.com/office/drawing/2014/main" val="4275111396"/>
                    </a:ext>
                  </a:extLst>
                </a:gridCol>
                <a:gridCol w="792450">
                  <a:extLst>
                    <a:ext uri="{9D8B030D-6E8A-4147-A177-3AD203B41FA5}">
                      <a16:colId xmlns:a16="http://schemas.microsoft.com/office/drawing/2014/main" val="4213637753"/>
                    </a:ext>
                  </a:extLst>
                </a:gridCol>
              </a:tblGrid>
              <a:tr h="243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678328"/>
                  </a:ext>
                </a:extLst>
              </a:tr>
              <a:tr h="352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P(X=x)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1-p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18135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BEC712A-2B61-4EEA-ADB6-B5E9029BBB86}"/>
              </a:ext>
            </a:extLst>
          </p:cNvPr>
          <p:cNvSpPr/>
          <p:nvPr/>
        </p:nvSpPr>
        <p:spPr>
          <a:xfrm>
            <a:off x="1149620" y="2062139"/>
            <a:ext cx="10621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Glypha-Bold"/>
                <a:ea typeface="Calibri" panose="020F0502020204030204" pitchFamily="34" charset="0"/>
                <a:cs typeface="Glypha-Bold"/>
              </a:rPr>
              <a:t>Solution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ovanni-Book"/>
                <a:ea typeface="Calibri" panose="020F0502020204030204" pitchFamily="34" charset="0"/>
                <a:cs typeface="Giovanni-Book"/>
              </a:rPr>
              <a:t>Find the mean (expectation):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iovanni-Book"/>
                <a:ea typeface="Calibri" panose="020F0502020204030204" pitchFamily="34" charset="0"/>
                <a:cs typeface="Giovanni-Book"/>
              </a:rPr>
              <a:t>1* p+0(1-p)=p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Giovanni-Book"/>
                <a:ea typeface="Calibri" panose="020F0502020204030204" pitchFamily="34" charset="0"/>
                <a:cs typeface="Giovanni-Book"/>
              </a:rPr>
              <a:t>2. Find the square of the deviation (difference) of each data value from mean: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0503DE1-68E6-4EBF-8D10-C38B835923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0805913"/>
                  </p:ext>
                </p:extLst>
              </p:nvPr>
            </p:nvGraphicFramePr>
            <p:xfrm>
              <a:off x="2907121" y="3631799"/>
              <a:ext cx="5380536" cy="7315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6280">
                      <a:extLst>
                        <a:ext uri="{9D8B030D-6E8A-4147-A177-3AD203B41FA5}">
                          <a16:colId xmlns:a16="http://schemas.microsoft.com/office/drawing/2014/main" val="3270385435"/>
                        </a:ext>
                      </a:extLst>
                    </a:gridCol>
                    <a:gridCol w="1540674">
                      <a:extLst>
                        <a:ext uri="{9D8B030D-6E8A-4147-A177-3AD203B41FA5}">
                          <a16:colId xmlns:a16="http://schemas.microsoft.com/office/drawing/2014/main" val="2434341136"/>
                        </a:ext>
                      </a:extLst>
                    </a:gridCol>
                    <a:gridCol w="1953582">
                      <a:extLst>
                        <a:ext uri="{9D8B030D-6E8A-4147-A177-3AD203B41FA5}">
                          <a16:colId xmlns:a16="http://schemas.microsoft.com/office/drawing/2014/main" val="2911330646"/>
                        </a:ext>
                      </a:extLst>
                    </a:gridCol>
                  </a:tblGrid>
                  <a:tr h="16700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(x-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>
                                      <a:effectLst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400">
                              <a:effectLst/>
                            </a:rPr>
                            <a:t>)^2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(1-p)^2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(0-p)^2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01515713"/>
                      </a:ext>
                    </a:extLst>
                  </a:tr>
                  <a:tr h="1752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P(X=x)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p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1-p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345666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E0503DE1-68E6-4EBF-8D10-C38B835923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0805913"/>
                  </p:ext>
                </p:extLst>
              </p:nvPr>
            </p:nvGraphicFramePr>
            <p:xfrm>
              <a:off x="2907121" y="3631799"/>
              <a:ext cx="5380536" cy="7315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6280">
                      <a:extLst>
                        <a:ext uri="{9D8B030D-6E8A-4147-A177-3AD203B41FA5}">
                          <a16:colId xmlns:a16="http://schemas.microsoft.com/office/drawing/2014/main" val="3270385435"/>
                        </a:ext>
                      </a:extLst>
                    </a:gridCol>
                    <a:gridCol w="1540674">
                      <a:extLst>
                        <a:ext uri="{9D8B030D-6E8A-4147-A177-3AD203B41FA5}">
                          <a16:colId xmlns:a16="http://schemas.microsoft.com/office/drawing/2014/main" val="2434341136"/>
                        </a:ext>
                      </a:extLst>
                    </a:gridCol>
                    <a:gridCol w="1953582">
                      <a:extLst>
                        <a:ext uri="{9D8B030D-6E8A-4147-A177-3AD203B41FA5}">
                          <a16:colId xmlns:a16="http://schemas.microsoft.com/office/drawing/2014/main" val="291133064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3" t="-24590" r="-186452" b="-1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(1-p)^2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(0-p)^2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0151571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P(X=x)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p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1-p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3456667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1D30A9-FB95-4AD7-A841-72F9D08278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493495"/>
              </p:ext>
            </p:extLst>
          </p:nvPr>
        </p:nvGraphicFramePr>
        <p:xfrm>
          <a:off x="7891781" y="4384882"/>
          <a:ext cx="2330875" cy="108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4" imgW="1548728" imgH="723586" progId="Equation.DSMT4">
                  <p:embed/>
                </p:oleObj>
              </mc:Choice>
              <mc:Fallback>
                <p:oleObj r:id="rId4" imgW="1548728" imgH="72358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1781" y="4384882"/>
                        <a:ext cx="2330875" cy="1086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385F7B4-49EF-4145-9AC9-6E6F73C00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772649"/>
              </p:ext>
            </p:extLst>
          </p:nvPr>
        </p:nvGraphicFramePr>
        <p:xfrm>
          <a:off x="3526971" y="5363410"/>
          <a:ext cx="1708762" cy="443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6" imgW="990170" imgH="253890" progId="Equation.DSMT4">
                  <p:embed/>
                </p:oleObj>
              </mc:Choice>
              <mc:Fallback>
                <p:oleObj r:id="rId6" imgW="990170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6971" y="5363410"/>
                        <a:ext cx="1708762" cy="443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25C15071-9226-4D05-8BF9-7471FAFE9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86" y="4519360"/>
            <a:ext cx="71302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3. Multiply by the respective probabilities and sum to get variance: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8809193-7D63-4F49-9C5C-E0E5C102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776" y="5379381"/>
            <a:ext cx="29016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4. Take square root to get: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D8B008E-5568-42B8-9BCB-DB49DB38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86" y="6007372"/>
            <a:ext cx="8118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iovanni-Book"/>
              </a:rPr>
              <a:t>In the Excel file, these expressions are calculated for various values of p.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898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MTMI</vt:lpstr>
      <vt:lpstr>MTSYN</vt:lpstr>
      <vt:lpstr>Times New Roman</vt:lpstr>
      <vt:lpstr>Office Theme</vt:lpstr>
      <vt:lpstr>Equation.DSMT4</vt:lpstr>
      <vt:lpstr>5.4 Variance</vt:lpstr>
      <vt:lpstr>Review (of 5.3)</vt:lpstr>
      <vt:lpstr>Review (of 5.3) cont.</vt:lpstr>
      <vt:lpstr>PowerPoint Presentation</vt:lpstr>
      <vt:lpstr>5.4 VARIANCE OF RANDOM VARIABLES</vt:lpstr>
      <vt:lpstr>Exercise, use properties of expectation to show:</vt:lpstr>
      <vt:lpstr>Example: Var(X) for rand var X, fair coin flip</vt:lpstr>
      <vt:lpstr>PowerPoint Presentation</vt:lpstr>
      <vt:lpstr>Example 5.12 (generalize to a bent or unfair coin) Find Var(X) when the random variable X is defined by:   </vt:lpstr>
      <vt:lpstr>General Properties of Variance and SD</vt:lpstr>
      <vt:lpstr>(Properties cont.) If X and Y are independent: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36</cp:revision>
  <dcterms:created xsi:type="dcterms:W3CDTF">2017-09-26T15:39:33Z</dcterms:created>
  <dcterms:modified xsi:type="dcterms:W3CDTF">2017-10-12T19:21:00Z</dcterms:modified>
</cp:coreProperties>
</file>