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9483"/>
          </a:xfrm>
        </p:spPr>
        <p:txBody>
          <a:bodyPr/>
          <a:lstStyle/>
          <a:p>
            <a:r>
              <a:rPr lang="en-US" dirty="0"/>
              <a:t>4.7 Counting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B5B7-ADF1-4934-9684-DBAD86CD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A6B3"/>
                </a:solidFill>
                <a:latin typeface="Giovanni-Bold"/>
                <a:ea typeface="Calibri" panose="020F0502020204030204" pitchFamily="34" charset="0"/>
                <a:cs typeface="Giovanni-Bold"/>
              </a:rPr>
              <a:t>Basic Principle of Counting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4618A-8F63-453E-BE24-935D81549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experiment consists of two parts:</a:t>
            </a:r>
          </a:p>
          <a:p>
            <a:r>
              <a:rPr lang="en-US" dirty="0"/>
              <a:t>if part 1 can result in any of </a:t>
            </a:r>
            <a:r>
              <a:rPr lang="en-US" i="1" dirty="0"/>
              <a:t>n </a:t>
            </a:r>
            <a:r>
              <a:rPr lang="en-US" dirty="0"/>
              <a:t>possible outcomes &amp;</a:t>
            </a:r>
          </a:p>
          <a:p>
            <a:r>
              <a:rPr lang="en-US" dirty="0"/>
              <a:t>if for each outcome of part 1 there are </a:t>
            </a:r>
            <a:r>
              <a:rPr lang="en-US" i="1" dirty="0"/>
              <a:t>m </a:t>
            </a:r>
            <a:r>
              <a:rPr lang="en-US" dirty="0"/>
              <a:t>possible outcomes in part 2</a:t>
            </a:r>
          </a:p>
          <a:p>
            <a:r>
              <a:rPr lang="en-US" dirty="0"/>
              <a:t> then there is a total of </a:t>
            </a:r>
            <a:r>
              <a:rPr lang="en-US" i="1" dirty="0"/>
              <a:t>nm </a:t>
            </a:r>
            <a:r>
              <a:rPr lang="en-US" dirty="0"/>
              <a:t>possible outcomes of experiment.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Example:  there are 20 students in class and each student takes </a:t>
            </a:r>
          </a:p>
          <a:p>
            <a:r>
              <a:rPr lang="en-US" dirty="0"/>
              <a:t>3 exams over the course of semester, </a:t>
            </a:r>
          </a:p>
          <a:p>
            <a:r>
              <a:rPr lang="en-US" dirty="0"/>
              <a:t>then the instructor can look forward to grading 20*3=60 exams.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2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F312B-1420-4EAC-8F6D-1899933EF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Generalized Basic Principle of Counting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7697A-A950-494F-99B5-F846DAD06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experiment consists of </a:t>
            </a:r>
            <a:r>
              <a:rPr lang="en-US" i="1" dirty="0"/>
              <a:t>r </a:t>
            </a:r>
            <a:r>
              <a:rPr lang="en-US" dirty="0"/>
              <a:t>parts. If there are </a:t>
            </a:r>
          </a:p>
          <a:p>
            <a:pPr lvl="1"/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 possible outcomes of part 1 </a:t>
            </a:r>
          </a:p>
          <a:p>
            <a:pPr lvl="1"/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 possible outcomes of part 2 </a:t>
            </a:r>
          </a:p>
          <a:p>
            <a:pPr lvl="1"/>
            <a:r>
              <a:rPr lang="en-US" i="1" dirty="0"/>
              <a:t>n</a:t>
            </a:r>
            <a:r>
              <a:rPr lang="en-US" baseline="-25000" dirty="0"/>
              <a:t>3</a:t>
            </a:r>
            <a:r>
              <a:rPr lang="en-US" dirty="0"/>
              <a:t> possible outcomes of part 3, and so on. </a:t>
            </a:r>
          </a:p>
          <a:p>
            <a:pPr marL="0" indent="0">
              <a:buNone/>
            </a:pPr>
            <a:r>
              <a:rPr lang="en-US" dirty="0"/>
              <a:t>Then there is total of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 · </a:t>
            </a:r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 · · · </a:t>
            </a:r>
            <a:r>
              <a:rPr lang="en-US" i="1" dirty="0" err="1"/>
              <a:t>n</a:t>
            </a:r>
            <a:r>
              <a:rPr lang="en-US" i="1" baseline="-25000" dirty="0" err="1"/>
              <a:t>r</a:t>
            </a:r>
            <a:r>
              <a:rPr lang="en-US" i="1" dirty="0"/>
              <a:t> </a:t>
            </a:r>
            <a:r>
              <a:rPr lang="en-US" dirty="0"/>
              <a:t>possible outcomes of experiment.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8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D9C3B-3687-4FE6-9A63-0DF6A817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of generalized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2990C-CA47-49D8-A856-F49B299B7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4.7.6. </a:t>
            </a:r>
            <a:r>
              <a:rPr lang="en-US" dirty="0"/>
              <a:t>A well-known nursery tale starts as follows:</a:t>
            </a:r>
          </a:p>
          <a:p>
            <a:pPr marL="0" indent="0">
              <a:buNone/>
            </a:pPr>
            <a:r>
              <a:rPr lang="en-US" dirty="0"/>
              <a:t>As I was going to St. Ives</a:t>
            </a:r>
          </a:p>
          <a:p>
            <a:r>
              <a:rPr lang="en-US" dirty="0"/>
              <a:t>I met a man with 7 wives.</a:t>
            </a:r>
          </a:p>
          <a:p>
            <a:r>
              <a:rPr lang="en-US" dirty="0"/>
              <a:t>Each wife had 7 sacks,</a:t>
            </a:r>
          </a:p>
          <a:p>
            <a:r>
              <a:rPr lang="en-US" dirty="0"/>
              <a:t>Each sack had 7 cats,</a:t>
            </a:r>
          </a:p>
          <a:p>
            <a:r>
              <a:rPr lang="en-US" dirty="0"/>
              <a:t>Each cat had 7 kittens.</a:t>
            </a:r>
          </a:p>
          <a:p>
            <a:pPr marL="0" indent="0">
              <a:buNone/>
            </a:pPr>
            <a:r>
              <a:rPr lang="en-US" dirty="0"/>
              <a:t>How many kittens did our traveler meet?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795F-08F5-4D82-94E4-EE4048CB4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Permutations (generalized)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D38-FCD6-4D5E-B37B-3F6BE0894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47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a random, ordered selection of size m is made of n distinct objects without replacement (n distinct balls in urn),  then # of possibilities is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4.7.2. </a:t>
            </a:r>
            <a:r>
              <a:rPr lang="en-US" dirty="0"/>
              <a:t>How many different batting orders are possible for baseball team consisting of 9 players? 15 players?</a:t>
            </a:r>
          </a:p>
          <a:p>
            <a:pPr marL="0" indent="0">
              <a:buNone/>
            </a:pPr>
            <a:r>
              <a:rPr lang="en-US" dirty="0"/>
              <a:t>(Assume national league rules, i.e., no designated hitter)</a:t>
            </a:r>
          </a:p>
          <a:p>
            <a:pPr marL="0" indent="0">
              <a:buNone/>
            </a:pPr>
            <a:r>
              <a:rPr lang="en-US" dirty="0"/>
              <a:t>With a TI-84 calculator, command is 15 </a:t>
            </a:r>
            <a:r>
              <a:rPr lang="en-US" dirty="0" err="1"/>
              <a:t>nPr</a:t>
            </a:r>
            <a:r>
              <a:rPr lang="en-US" dirty="0"/>
              <a:t> 9. </a:t>
            </a:r>
          </a:p>
          <a:p>
            <a:pPr marL="0" indent="0">
              <a:buNone/>
            </a:pPr>
            <a:r>
              <a:rPr lang="en-US" dirty="0"/>
              <a:t>In Excel, it is =</a:t>
            </a:r>
            <a:r>
              <a:rPr lang="en-US" dirty="0" err="1"/>
              <a:t>permut</a:t>
            </a:r>
            <a:r>
              <a:rPr lang="en-US" dirty="0"/>
              <a:t>(15,9).</a:t>
            </a:r>
          </a:p>
          <a:p>
            <a:endParaRPr lang="en-US" dirty="0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B5247853-2669-46CA-BF5F-230D660AF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EA643BF-9D49-4121-9102-C777CFDA47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881044"/>
              </p:ext>
            </p:extLst>
          </p:nvPr>
        </p:nvGraphicFramePr>
        <p:xfrm>
          <a:off x="3750588" y="1986083"/>
          <a:ext cx="3699869" cy="80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3" imgW="1917700" imgH="419100" progId="Equation.DSMT4">
                  <p:embed/>
                </p:oleObj>
              </mc:Choice>
              <mc:Fallback>
                <p:oleObj r:id="rId3" imgW="19177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0588" y="1986083"/>
                        <a:ext cx="3699869" cy="805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9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2B05-FE41-409F-A140-E9E484E4A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Permutation example: birthday problem!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1FD6A-5727-4D57-A4BD-15123B13A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699"/>
            <a:ext cx="10515600" cy="5195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Example 4.20 </a:t>
            </a:r>
            <a:r>
              <a:rPr lang="en-US" dirty="0"/>
              <a:t>(see Excel file) If 25 people are in a room, what is the probability that no two of them celebrate their birthday on the same day of the year (ignore the leap year complication)? </a:t>
            </a:r>
          </a:p>
          <a:p>
            <a:pPr marL="169863" indent="-169863">
              <a:buNone/>
            </a:pPr>
            <a:r>
              <a:rPr lang="en-US" dirty="0"/>
              <a:t>Solution: If we ask each person in some order what their birthday is, he or she must have a different birthday from those asked earlier so 365*364….346 is the number of 25-tuples with distinct entries. The overall number of possible birthday 25-tuples is 365^25, so probability is 365*364….346/365^25 or 43%.</a:t>
            </a:r>
          </a:p>
          <a:p>
            <a:r>
              <a:rPr lang="en-US" dirty="0"/>
              <a:t>Perhaps surprisingly, this means that there is a greater than even chance that at least 2 have the same birthdays!</a:t>
            </a:r>
          </a:p>
          <a:p>
            <a:r>
              <a:rPr lang="en-US" dirty="0"/>
              <a:t>By the way, what important assumptions are being made?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C1084-1DA9-4A06-AE3A-6E51C25C8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Combinations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AEC71-C23E-4870-A14A-8021E72F1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44"/>
            <a:ext cx="10515600" cy="5193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a random, </a:t>
            </a:r>
            <a:r>
              <a:rPr lang="en-US" b="1" dirty="0"/>
              <a:t>un</a:t>
            </a:r>
            <a:r>
              <a:rPr lang="en-US" dirty="0"/>
              <a:t>ordered selection of size m is made of n distinct objects without replacement (e.g. differently colored balls in an urn), then the number of possibilities is “n choose m”: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Example </a:t>
            </a:r>
            <a:r>
              <a:rPr lang="en-US" dirty="0"/>
              <a:t>Consider a group of 10 people. A committee of 5 must be chosen, with one member designated as chairperson. How many possible committees are there? </a:t>
            </a:r>
          </a:p>
          <a:p>
            <a:pPr marL="0" indent="0">
              <a:buNone/>
            </a:pPr>
            <a:r>
              <a:rPr lang="en-US" b="1" dirty="0"/>
              <a:t>Solution </a:t>
            </a:r>
            <a:r>
              <a:rPr lang="en-US" dirty="0"/>
              <a:t>First chose the chairperson, then the other 4 members (unordered):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62F7FB-389A-4161-8248-5A9B4C332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576" y="3068663"/>
            <a:ext cx="174423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699D764-87EC-4A51-B967-95E5B9A4F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650243"/>
              </p:ext>
            </p:extLst>
          </p:nvPr>
        </p:nvGraphicFramePr>
        <p:xfrm>
          <a:off x="3874576" y="2449511"/>
          <a:ext cx="4962688" cy="898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3" imgW="2527300" imgH="457200" progId="Equation.DSMT4">
                  <p:embed/>
                </p:oleObj>
              </mc:Choice>
              <mc:Fallback>
                <p:oleObj r:id="rId3" imgW="25273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576" y="2449511"/>
                        <a:ext cx="4962688" cy="898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65B55607-C16D-451B-A1D5-3295B432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EB22544-AE8B-44CB-B4C4-50E0EB0CF2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182700"/>
              </p:ext>
            </p:extLst>
          </p:nvPr>
        </p:nvGraphicFramePr>
        <p:xfrm>
          <a:off x="3874576" y="5563892"/>
          <a:ext cx="4014036" cy="743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r:id="rId5" imgW="2463800" imgH="457200" progId="Equation.DSMT4">
                  <p:embed/>
                </p:oleObj>
              </mc:Choice>
              <mc:Fallback>
                <p:oleObj r:id="rId5" imgW="2463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576" y="5563892"/>
                        <a:ext cx="4014036" cy="743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BD707E-075A-4D4E-A452-9C54DEBF2C93}"/>
              </a:ext>
            </a:extLst>
          </p:cNvPr>
          <p:cNvSpPr/>
          <p:nvPr/>
        </p:nvSpPr>
        <p:spPr>
          <a:xfrm>
            <a:off x="769750" y="445054"/>
            <a:ext cx="107144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4.7.12.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delivery company has 10 trucks, of which 3 have faulty brakes.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an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inspector randomly chooses 2 of the trucks for a brake check, what is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probability that none of the trucks with faulty brakes are chosen?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(see Excel file)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5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A21520-D14B-4581-AF01-3339E6878F66}"/>
              </a:ext>
            </a:extLst>
          </p:cNvPr>
          <p:cNvSpPr/>
          <p:nvPr/>
        </p:nvSpPr>
        <p:spPr>
          <a:xfrm>
            <a:off x="340964" y="259074"/>
            <a:ext cx="1143774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4.7.14.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In a state lottery, a player must choose 8 of the numbers from 1 to 40.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Lottery Commission then performs an experiment that selects 8 of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these 40 numbers. </a:t>
            </a:r>
          </a:p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Assuming that the choice of the Lottery Commission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equally likely to be any of the </a:t>
            </a:r>
            <a:r>
              <a:rPr lang="en-US" sz="2400" dirty="0"/>
              <a:t>combinations, what is the probability that a player has</a:t>
            </a:r>
          </a:p>
          <a:p>
            <a:r>
              <a:rPr lang="en-US" sz="2400" b="1" dirty="0"/>
              <a:t>(a) </a:t>
            </a:r>
            <a:r>
              <a:rPr lang="en-US" sz="2400" dirty="0"/>
              <a:t>All 8 of the selected numbers?</a:t>
            </a:r>
          </a:p>
          <a:p>
            <a:r>
              <a:rPr lang="en-US" sz="2400" b="1" dirty="0"/>
              <a:t>(b) </a:t>
            </a:r>
            <a:r>
              <a:rPr lang="en-US" sz="2400" dirty="0"/>
              <a:t>Seven of the selected numbers?</a:t>
            </a:r>
          </a:p>
          <a:p>
            <a:r>
              <a:rPr lang="en-US" sz="2400" b="1" dirty="0"/>
              <a:t>(c) </a:t>
            </a:r>
            <a:r>
              <a:rPr lang="en-US" sz="2400" dirty="0"/>
              <a:t>At least 6 of the selected numbers?</a:t>
            </a:r>
          </a:p>
          <a:p>
            <a:r>
              <a:rPr lang="en-US" sz="2400" dirty="0"/>
              <a:t>(see Excel file)</a:t>
            </a:r>
          </a:p>
          <a:p>
            <a:endParaRPr lang="en-US" dirty="0">
              <a:solidFill>
                <a:srgbClr val="000000"/>
              </a:solidFill>
              <a:latin typeface="Glypha"/>
              <a:ea typeface="Calibri" panose="020F0502020204030204" pitchFamily="34" charset="0"/>
              <a:cs typeface="Glyph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2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666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Giovanni-Bold</vt:lpstr>
      <vt:lpstr>Giovanni-Book</vt:lpstr>
      <vt:lpstr>Glypha</vt:lpstr>
      <vt:lpstr>Glypha-Bold</vt:lpstr>
      <vt:lpstr>Times New Roman</vt:lpstr>
      <vt:lpstr>Office Theme</vt:lpstr>
      <vt:lpstr>Equation.DSMT4</vt:lpstr>
      <vt:lpstr>4.7 Counting Principles</vt:lpstr>
      <vt:lpstr>Basic Principle of Counting</vt:lpstr>
      <vt:lpstr>Generalized Basic Principle of Counting</vt:lpstr>
      <vt:lpstr>Example of generalized principle</vt:lpstr>
      <vt:lpstr>Permutations (generalized)</vt:lpstr>
      <vt:lpstr>Permutation example: birthday problem!</vt:lpstr>
      <vt:lpstr>Combinations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12</cp:revision>
  <dcterms:created xsi:type="dcterms:W3CDTF">2017-09-26T15:39:33Z</dcterms:created>
  <dcterms:modified xsi:type="dcterms:W3CDTF">2017-10-03T18:03:18Z</dcterms:modified>
</cp:coreProperties>
</file>