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4" r:id="rId2"/>
    <p:sldId id="295" r:id="rId3"/>
    <p:sldId id="256" r:id="rId4"/>
    <p:sldId id="266" r:id="rId5"/>
    <p:sldId id="267" r:id="rId6"/>
    <p:sldId id="268" r:id="rId7"/>
    <p:sldId id="269" r:id="rId8"/>
    <p:sldId id="270" r:id="rId9"/>
    <p:sldId id="281" r:id="rId10"/>
    <p:sldId id="297" r:id="rId11"/>
    <p:sldId id="257" r:id="rId12"/>
    <p:sldId id="274" r:id="rId13"/>
    <p:sldId id="296" r:id="rId14"/>
    <p:sldId id="275" r:id="rId15"/>
    <p:sldId id="276" r:id="rId16"/>
    <p:sldId id="301" r:id="rId17"/>
    <p:sldId id="278" r:id="rId18"/>
    <p:sldId id="262" r:id="rId19"/>
    <p:sldId id="282" r:id="rId20"/>
    <p:sldId id="263" r:id="rId21"/>
    <p:sldId id="286" r:id="rId22"/>
    <p:sldId id="299" r:id="rId23"/>
    <p:sldId id="298" r:id="rId24"/>
    <p:sldId id="30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30" autoAdjust="0"/>
    <p:restoredTop sz="86338" autoAdjust="0"/>
  </p:normalViewPr>
  <p:slideViewPr>
    <p:cSldViewPr>
      <p:cViewPr varScale="1">
        <p:scale>
          <a:sx n="60" d="100"/>
          <a:sy n="60" d="100"/>
        </p:scale>
        <p:origin x="666" y="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CE905D-EAB6-4EC7-BFDF-876DD8632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61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1C387-566B-42F8-8F4D-2441DDB695EC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C4028-B372-4FB8-B827-2BFBBCB58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3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4028-B372-4FB8-B827-2BFBBCB580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09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4028-B372-4FB8-B827-2BFBBCB580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37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4028-B372-4FB8-B827-2BFBBCB580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58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4028-B372-4FB8-B827-2BFBBCB580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3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64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10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05550"/>
            <a:ext cx="487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 smtClean="0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orge_H._W._Bus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Barack_Obama" TargetMode="External"/><Relationship Id="rId5" Type="http://schemas.openxmlformats.org/officeDocument/2006/relationships/hyperlink" Target="http://en.wikipedia.org/wiki/George_W._Bush" TargetMode="External"/><Relationship Id="rId4" Type="http://schemas.openxmlformats.org/officeDocument/2006/relationships/hyperlink" Target="http://en.wikipedia.org/wiki/Bill_Clinton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wight_D._Eisenhower" TargetMode="External"/><Relationship Id="rId13" Type="http://schemas.openxmlformats.org/officeDocument/2006/relationships/hyperlink" Target="http://en.wikipedia.org/wiki/Jimmy_Carter" TargetMode="External"/><Relationship Id="rId18" Type="http://schemas.openxmlformats.org/officeDocument/2006/relationships/hyperlink" Target="http://en.wikipedia.org/wiki/George_W._Bush" TargetMode="External"/><Relationship Id="rId3" Type="http://schemas.openxmlformats.org/officeDocument/2006/relationships/image" Target="../media/image10.jpeg"/><Relationship Id="rId7" Type="http://schemas.openxmlformats.org/officeDocument/2006/relationships/hyperlink" Target="http://en.wikipedia.org/wiki/Handedness_of_Presidents_of_the_United_States" TargetMode="External"/><Relationship Id="rId12" Type="http://schemas.openxmlformats.org/officeDocument/2006/relationships/hyperlink" Target="http://en.wikipedia.org/wiki/Gerald_Ford" TargetMode="External"/><Relationship Id="rId17" Type="http://schemas.openxmlformats.org/officeDocument/2006/relationships/hyperlink" Target="http://en.wikipedia.org/wiki/Bill_Clinton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en.wikipedia.org/wiki/George_H._W._Bush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Harry_S._Truman" TargetMode="External"/><Relationship Id="rId11" Type="http://schemas.openxmlformats.org/officeDocument/2006/relationships/hyperlink" Target="http://en.wikipedia.org/wiki/Richard_Nixon" TargetMode="External"/><Relationship Id="rId5" Type="http://schemas.openxmlformats.org/officeDocument/2006/relationships/hyperlink" Target="http://en.wikipedia.org/wiki/Franklin_D._Roosevelt" TargetMode="External"/><Relationship Id="rId15" Type="http://schemas.openxmlformats.org/officeDocument/2006/relationships/hyperlink" Target="http://en.wikipedia.org/wiki/Ambidextrous" TargetMode="External"/><Relationship Id="rId10" Type="http://schemas.openxmlformats.org/officeDocument/2006/relationships/hyperlink" Target="http://en.wikipedia.org/wiki/Lyndon_B._Johnson" TargetMode="External"/><Relationship Id="rId19" Type="http://schemas.openxmlformats.org/officeDocument/2006/relationships/hyperlink" Target="http://en.wikipedia.org/wiki/Barack_Obama" TargetMode="External"/><Relationship Id="rId4" Type="http://schemas.openxmlformats.org/officeDocument/2006/relationships/hyperlink" Target="http://en.wikipedia.org/wiki/Herbert_Hoover" TargetMode="External"/><Relationship Id="rId9" Type="http://schemas.openxmlformats.org/officeDocument/2006/relationships/hyperlink" Target="http://en.wikipedia.org/wiki/John_F._Kennedy" TargetMode="External"/><Relationship Id="rId14" Type="http://schemas.openxmlformats.org/officeDocument/2006/relationships/hyperlink" Target="http://en.wikipedia.org/wiki/Ronald_Reaga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1470025"/>
          </a:xfrm>
        </p:spPr>
        <p:txBody>
          <a:bodyPr/>
          <a:lstStyle/>
          <a:p>
            <a:r>
              <a:rPr lang="en-US" sz="3600" dirty="0" smtClean="0"/>
              <a:t>Chapter 4: Probability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smtClean="0"/>
              <a:t>Ross’s Introductory Statistics)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95400" y="2514600"/>
            <a:ext cx="6400800" cy="1828800"/>
          </a:xfrm>
        </p:spPr>
        <p:txBody>
          <a:bodyPr/>
          <a:lstStyle/>
          <a:p>
            <a:pPr algn="l"/>
            <a:r>
              <a:rPr lang="en-US" dirty="0" smtClean="0"/>
              <a:t>Sections 4.1 to 4.4 </a:t>
            </a:r>
          </a:p>
          <a:p>
            <a:pPr algn="l"/>
            <a:r>
              <a:rPr lang="en-US" dirty="0" smtClean="0"/>
              <a:t>plus tree diagrams (not in Ross)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Homework:</a:t>
            </a:r>
            <a:endParaRPr lang="en-US" dirty="0"/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3505200" y="4343400"/>
          <a:ext cx="457699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9" name="Worksheet" r:id="rId3" imgW="2181230" imgH="580989" progId="Excel.Sheet.12">
                  <p:embed/>
                </p:oleObj>
              </mc:Choice>
              <mc:Fallback>
                <p:oleObj name="Worksheet" r:id="rId3" imgW="2181230" imgH="580989" progId="Excel.Shee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343400"/>
                        <a:ext cx="4576997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143000" y="241300"/>
            <a:ext cx="5257800" cy="476250"/>
          </a:xfrm>
        </p:spPr>
        <p:txBody>
          <a:bodyPr/>
          <a:lstStyle/>
          <a:p>
            <a:r>
              <a:rPr lang="en-US" dirty="0" smtClean="0"/>
              <a:t>New York City College of Technology MAT 1372, Prof Halleck 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 is a </a:t>
            </a:r>
            <a:r>
              <a:rPr lang="en-US" b="1" dirty="0" smtClean="0"/>
              <a:t>probability function </a:t>
            </a:r>
          </a:p>
          <a:p>
            <a:pPr>
              <a:buNone/>
            </a:pPr>
            <a:r>
              <a:rPr lang="en-US" dirty="0" smtClean="0"/>
              <a:t>if the following 4 properties hold: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0 ≤ P(A) ≤ 1 for any event 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P(S</a:t>
            </a:r>
            <a:r>
              <a:rPr lang="en-US" dirty="0" smtClean="0"/>
              <a:t>) =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 smtClean="0"/>
              <a:t>any disjoint (non intersecting) events A and B: </a:t>
            </a:r>
            <a:r>
              <a:rPr lang="en-US" b="0" dirty="0" smtClean="0"/>
              <a:t>P(A U B) = P(A) +P(B</a:t>
            </a:r>
            <a:r>
              <a:rPr lang="en-US" b="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A </a:t>
            </a:r>
            <a:r>
              <a:rPr lang="en-US" dirty="0" smtClean="0">
                <a:sym typeface="Symbol" panose="05050102010706020507" pitchFamily="18" charset="2"/>
              </a:rPr>
              <a:t> B then P(A) ≤ P(B)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tb04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6477000" cy="28267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36576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 are used to guess underlying probabilities:</a:t>
            </a:r>
          </a:p>
          <a:p>
            <a:r>
              <a:rPr lang="en-US" sz="2800" dirty="0" smtClean="0"/>
              <a:t>we </a:t>
            </a:r>
            <a:r>
              <a:rPr lang="en-US" sz="2800" dirty="0"/>
              <a:t>predict </a:t>
            </a:r>
            <a:r>
              <a:rPr lang="en-US" sz="2800" dirty="0" smtClean="0"/>
              <a:t>approximately that </a:t>
            </a:r>
            <a:endParaRPr lang="en-US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P(good car)= .98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P(lemon)= .</a:t>
            </a:r>
            <a:r>
              <a:rPr lang="en-US" sz="2800" dirty="0" smtClean="0"/>
              <a:t>02</a:t>
            </a:r>
          </a:p>
          <a:p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8600" y="3048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3733800" cy="914400"/>
          </a:xfrm>
        </p:spPr>
        <p:txBody>
          <a:bodyPr/>
          <a:lstStyle/>
          <a:p>
            <a:r>
              <a:rPr lang="en-US" dirty="0"/>
              <a:t>Case </a:t>
            </a:r>
            <a:r>
              <a:rPr lang="en-US" dirty="0" smtClean="0"/>
              <a:t>Study </a:t>
            </a:r>
            <a:br>
              <a:rPr lang="en-US" dirty="0" smtClean="0"/>
            </a:br>
            <a:r>
              <a:rPr lang="en-US" sz="1800" b="0" dirty="0" smtClean="0"/>
              <a:t>danger of predictions based on small amount of data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2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228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Handedness of Presidents of the United States since </a:t>
            </a:r>
            <a:r>
              <a:rPr lang="en-US" b="1" dirty="0" smtClean="0"/>
              <a:t>1989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00418" y="4159057"/>
            <a:ext cx="7910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 out of the last </a:t>
            </a:r>
            <a:r>
              <a:rPr lang="en-US" sz="2000" dirty="0" smtClean="0"/>
              <a:t>4 </a:t>
            </a:r>
            <a:r>
              <a:rPr lang="en-US" sz="2000" dirty="0" smtClean="0"/>
              <a:t>presidents were </a:t>
            </a:r>
            <a:r>
              <a:rPr lang="en-US" sz="2000" dirty="0" smtClean="0"/>
              <a:t>left-handed.</a:t>
            </a:r>
          </a:p>
          <a:p>
            <a:r>
              <a:rPr lang="en-US" sz="2000" dirty="0" smtClean="0"/>
              <a:t>Is </a:t>
            </a:r>
            <a:r>
              <a:rPr lang="en-US" sz="2000" dirty="0" smtClean="0"/>
              <a:t>the chance of  a new president being left handed 75%?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934200" y="60198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</a:t>
            </a:r>
            <a:r>
              <a:rPr lang="en-US" sz="1000" dirty="0" err="1" smtClean="0"/>
              <a:t>wikipedia</a:t>
            </a:r>
            <a:endParaRPr lang="en-US" sz="1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019281"/>
              </p:ext>
            </p:extLst>
          </p:nvPr>
        </p:nvGraphicFramePr>
        <p:xfrm>
          <a:off x="1676400" y="1714500"/>
          <a:ext cx="5029200" cy="2286000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</a:tblGrid>
              <a:tr h="56147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3" tooltip="George H. W. Bush"/>
                        </a:rPr>
                        <a:t>George H. W. Bush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1989–1993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Left-handed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>
                          <a:hlinkClick r:id="rId4" tooltip="Bill Clinton"/>
                        </a:rPr>
                        <a:t>Bill Clinton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1993–2001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Left-handed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 tooltip="George W. Bush"/>
                        </a:rPr>
                        <a:t>George W. Bush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2001–2009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Right-handed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842">
                <a:tc>
                  <a:txBody>
                    <a:bodyPr/>
                    <a:lstStyle/>
                    <a:p>
                      <a:r>
                        <a:rPr lang="en-US">
                          <a:hlinkClick r:id="rId6" tooltip="Barack Obama"/>
                        </a:rPr>
                        <a:t>Barack Obama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2009–present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Left-handed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0418" y="5188803"/>
            <a:ext cx="6919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FYI: neither Hillary nor Donald are left-handed!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3886200" cy="914400"/>
          </a:xfrm>
        </p:spPr>
        <p:txBody>
          <a:bodyPr/>
          <a:lstStyle/>
          <a:p>
            <a:r>
              <a:rPr lang="en-US" dirty="0"/>
              <a:t>Case Study </a:t>
            </a:r>
            <a:r>
              <a:rPr lang="en-US" dirty="0" smtClean="0"/>
              <a:t>(cont.)</a:t>
            </a:r>
            <a:r>
              <a:rPr lang="en-US" sz="1800" b="0" dirty="0" smtClean="0"/>
              <a:t> </a:t>
            </a:r>
            <a:br>
              <a:rPr lang="en-US" sz="1800" b="0" dirty="0" smtClean="0"/>
            </a:br>
            <a:r>
              <a:rPr lang="en-US" sz="1800" b="0" dirty="0" smtClean="0"/>
              <a:t>danger of predictions based on small amount of data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200" b="0" dirty="0"/>
          </a:p>
        </p:txBody>
      </p:sp>
      <p:pic>
        <p:nvPicPr>
          <p:cNvPr id="20483" name="Picture 3" descr="w0083-nu"/>
          <p:cNvPicPr>
            <a:picLocks noChangeAspect="1" noChangeArrowheads="1"/>
          </p:cNvPicPr>
          <p:nvPr/>
        </p:nvPicPr>
        <p:blipFill>
          <a:blip r:embed="rId3" cstate="print"/>
          <a:srcRect t="32468"/>
          <a:stretch>
            <a:fillRect/>
          </a:stretch>
        </p:blipFill>
        <p:spPr bwMode="auto">
          <a:xfrm>
            <a:off x="228600" y="2819400"/>
            <a:ext cx="3657600" cy="2723559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62400" y="990600"/>
          <a:ext cx="4907844" cy="5045545"/>
        </p:xfrm>
        <a:graphic>
          <a:graphicData uri="http://schemas.openxmlformats.org/drawingml/2006/table">
            <a:tbl>
              <a:tblPr/>
              <a:tblGrid>
                <a:gridCol w="1635948"/>
                <a:gridCol w="1635948"/>
                <a:gridCol w="1635948"/>
              </a:tblGrid>
              <a:tr h="254288">
                <a:tc>
                  <a:txBody>
                    <a:bodyPr/>
                    <a:lstStyle/>
                    <a:p>
                      <a:r>
                        <a:rPr lang="en-US" sz="1400" dirty="0"/>
                        <a:t>President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Term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Handedness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 tooltip="Herbert Hoover"/>
                        </a:rPr>
                        <a:t>Herbert Hoover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1929–1933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 tooltip="Franklin D. Roosevelt"/>
                        </a:rPr>
                        <a:t>Franklin D. Roosevelt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1933–1945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6" tooltip="Harry S. Truman"/>
                        </a:rPr>
                        <a:t>Harry S. Truman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1945–1953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Left-handed</a:t>
                      </a:r>
                      <a:r>
                        <a:rPr lang="en-US" sz="1400" baseline="30000">
                          <a:hlinkClick r:id="rId7"/>
                        </a:rPr>
                        <a:t>[4]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8" tooltip="Dwight D. Eisenhower"/>
                        </a:rPr>
                        <a:t>Dwight D. Eisenhower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1953–1961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9" tooltip="John F. Kennedy"/>
                        </a:rPr>
                        <a:t>John F. Kennedy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1961–1963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0" tooltip="Lyndon B. Johnson"/>
                        </a:rPr>
                        <a:t>Lyndon B. Johnson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1963–1969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1" tooltip="Richard Nixon"/>
                        </a:rPr>
                        <a:t>Richard Nixon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1969–1974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2" tooltip="Gerald Ford"/>
                        </a:rPr>
                        <a:t>Gerald Ford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1974–1977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3" tooltip="Jimmy Carter"/>
                        </a:rPr>
                        <a:t>Jimmy Carter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1977–1981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14" tooltip="Ronald Reagan"/>
                        </a:rPr>
                        <a:t>Ronald Reagan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8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1981–1989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8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15" tooltip="Ambidextrous"/>
                        </a:rPr>
                        <a:t>Ambidextrous</a:t>
                      </a: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8E6"/>
                    </a:solidFill>
                  </a:tcPr>
                </a:tc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16" tooltip="George H. W. Bush"/>
                        </a:rPr>
                        <a:t>George H. W. Bush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1989–1993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17" tooltip="Bill Clinton"/>
                        </a:rPr>
                        <a:t>Bill Clinton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1993–2001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8" tooltip="George W. Bush"/>
                        </a:rPr>
                        <a:t>George W. Bush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2001–2009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9" tooltip="Barack Obama"/>
                        </a:rPr>
                        <a:t>Barack Obama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2009–present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95800" y="228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Handedness of Presidents of the United States since 1929: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143000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</a:t>
            </a:r>
            <a:r>
              <a:rPr lang="en-US" sz="2000" dirty="0" smtClean="0"/>
              <a:t>o back further and we see chance is closer to that of general </a:t>
            </a:r>
            <a:r>
              <a:rPr lang="en-US" sz="2000" dirty="0" smtClean="0"/>
              <a:t>population.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934200" y="60198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</a:t>
            </a:r>
            <a:r>
              <a:rPr lang="en-US" sz="1000" dirty="0" err="1" smtClean="0"/>
              <a:t>wikipedia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5631597"/>
            <a:ext cx="6479270" cy="704850"/>
          </a:xfrm>
        </p:spPr>
        <p:txBody>
          <a:bodyPr/>
          <a:lstStyle/>
          <a:p>
            <a:r>
              <a:rPr lang="en-US" sz="2000" b="0" dirty="0" smtClean="0"/>
              <a:t>odd </a:t>
            </a:r>
            <a:r>
              <a:rPr lang="en-US" sz="2000" b="0" dirty="0" smtClean="0"/>
              <a:t>or even: disjoint (no intersection) events </a:t>
            </a:r>
            <a:r>
              <a:rPr lang="en-US" sz="2000" b="0" i="1" dirty="0"/>
              <a:t>A</a:t>
            </a:r>
            <a:r>
              <a:rPr lang="en-US" sz="2000" b="0" dirty="0"/>
              <a:t> and </a:t>
            </a:r>
            <a:r>
              <a:rPr lang="en-US" sz="2000" b="0" i="1" dirty="0"/>
              <a:t>B</a:t>
            </a:r>
            <a:r>
              <a:rPr lang="en-US" sz="2000" b="0" dirty="0" smtClean="0"/>
              <a:t>.</a:t>
            </a:r>
            <a:endParaRPr lang="en-US" sz="2000" b="0" dirty="0"/>
          </a:p>
        </p:txBody>
      </p:sp>
      <p:pic>
        <p:nvPicPr>
          <p:cNvPr id="21507" name="Picture 3" descr="w0084-n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762000"/>
            <a:ext cx="7162800" cy="401782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90800" y="4800600"/>
            <a:ext cx="32262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 smtClean="0"/>
              <a:t>P(A U B) = P(A) +P(B)</a:t>
            </a:r>
          </a:p>
          <a:p>
            <a:r>
              <a:rPr lang="en-US" sz="2400" dirty="0" smtClean="0"/>
              <a:t>            1 = 3/6 + 3/6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6790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Rolling a single die: disjoint example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631597"/>
            <a:ext cx="8686800" cy="704850"/>
          </a:xfrm>
        </p:spPr>
        <p:txBody>
          <a:bodyPr/>
          <a:lstStyle/>
          <a:p>
            <a:r>
              <a:rPr lang="en-US" sz="2000" b="0" dirty="0" smtClean="0"/>
              <a:t>Intersecting </a:t>
            </a:r>
            <a:r>
              <a:rPr lang="en-US" sz="2000" b="0" dirty="0" smtClean="0"/>
              <a:t>(non disjoint) events </a:t>
            </a:r>
            <a:r>
              <a:rPr lang="en-US" sz="2000" b="0" i="1" dirty="0" smtClean="0"/>
              <a:t>A </a:t>
            </a:r>
            <a:r>
              <a:rPr lang="en-US" sz="2000" b="0" dirty="0" smtClean="0"/>
              <a:t>(even) and </a:t>
            </a:r>
            <a:r>
              <a:rPr lang="en-US" sz="2000" b="0" i="1" dirty="0" smtClean="0"/>
              <a:t>C</a:t>
            </a:r>
            <a:r>
              <a:rPr lang="en-US" sz="2000" b="0" dirty="0" smtClean="0"/>
              <a:t> (less than 5</a:t>
            </a:r>
            <a:r>
              <a:rPr lang="en-US" sz="2000" b="0" dirty="0" smtClean="0"/>
              <a:t>).</a:t>
            </a:r>
            <a:endParaRPr lang="en-US" sz="2000" b="0" dirty="0"/>
          </a:p>
        </p:txBody>
      </p:sp>
      <p:pic>
        <p:nvPicPr>
          <p:cNvPr id="22531" name="Picture 3" descr="w0085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7239000" cy="403085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09800" y="4800600"/>
            <a:ext cx="381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 smtClean="0"/>
              <a:t>P(C U A) ? P(C) +P(A)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5/6 ≠ 4/6 + 3/6 = 7/6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0"/>
            <a:ext cx="7609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Rolling a single die: intersecting example</a:t>
            </a:r>
            <a:endParaRPr lang="en-US" sz="32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4800" y="6153150"/>
            <a:ext cx="86868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b="0" kern="0" dirty="0" smtClean="0"/>
              <a:t>Can you find a formula that works in this more general situation? </a:t>
            </a:r>
            <a:endParaRPr lang="en-US" sz="2000" b="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486400"/>
            <a:ext cx="9144000" cy="704850"/>
          </a:xfrm>
        </p:spPr>
        <p:txBody>
          <a:bodyPr/>
          <a:lstStyle/>
          <a:p>
            <a:r>
              <a:rPr lang="en-US" sz="2000" b="0" dirty="0" smtClean="0"/>
              <a:t>Intersecting </a:t>
            </a:r>
            <a:r>
              <a:rPr lang="en-US" sz="2000" b="0" dirty="0" smtClean="0"/>
              <a:t>(non disjoint) events </a:t>
            </a:r>
            <a:r>
              <a:rPr lang="en-US" sz="2000" b="0" i="1" dirty="0" smtClean="0"/>
              <a:t>A </a:t>
            </a:r>
            <a:r>
              <a:rPr lang="en-US" sz="2000" b="0" dirty="0" smtClean="0"/>
              <a:t>(even) and </a:t>
            </a:r>
            <a:r>
              <a:rPr lang="en-US" sz="2000" b="0" i="1" dirty="0" smtClean="0"/>
              <a:t>C</a:t>
            </a:r>
            <a:r>
              <a:rPr lang="en-US" sz="2000" b="0" dirty="0" smtClean="0"/>
              <a:t> (less than 5</a:t>
            </a:r>
            <a:r>
              <a:rPr lang="en-US" sz="2000" b="0" dirty="0" smtClean="0"/>
              <a:t>).</a:t>
            </a:r>
            <a:endParaRPr lang="en-US" sz="2000" dirty="0"/>
          </a:p>
        </p:txBody>
      </p:sp>
      <p:pic>
        <p:nvPicPr>
          <p:cNvPr id="22531" name="Picture 3" descr="w0085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7239000" cy="403085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09800" y="48006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/>
              <a:t>P(C U A) </a:t>
            </a:r>
            <a:r>
              <a:rPr lang="en-US" dirty="0" smtClean="0"/>
              <a:t>= </a:t>
            </a:r>
            <a:r>
              <a:rPr lang="en-US" b="0" dirty="0" smtClean="0"/>
              <a:t>P(C</a:t>
            </a:r>
            <a:r>
              <a:rPr lang="en-US" b="0" dirty="0" smtClean="0"/>
              <a:t>) +P(A</a:t>
            </a:r>
            <a:r>
              <a:rPr lang="en-US" b="0" dirty="0" smtClean="0"/>
              <a:t>) − P(C </a:t>
            </a:r>
            <a:r>
              <a:rPr lang="en-US" b="0" dirty="0" smtClean="0">
                <a:sym typeface="Symbol" panose="05050102010706020507" pitchFamily="18" charset="2"/>
              </a:rPr>
              <a:t> A)</a:t>
            </a:r>
            <a:endParaRPr lang="en-US" b="0" dirty="0" smtClean="0"/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smtClean="0"/>
              <a:t>5/6 = </a:t>
            </a:r>
            <a:r>
              <a:rPr lang="en-US" dirty="0" smtClean="0"/>
              <a:t>4/6 + 3/6 </a:t>
            </a:r>
            <a:r>
              <a:rPr lang="en-US" dirty="0"/>
              <a:t> − </a:t>
            </a:r>
            <a:r>
              <a:rPr lang="en-US" dirty="0" smtClean="0"/>
              <a:t>2</a:t>
            </a:r>
            <a:r>
              <a:rPr lang="en-US" dirty="0" smtClean="0"/>
              <a:t>/6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0"/>
            <a:ext cx="7609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Rolling a single die: intersecting example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489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0"/>
            <a:ext cx="8382000" cy="704850"/>
          </a:xfrm>
        </p:spPr>
        <p:txBody>
          <a:bodyPr/>
          <a:lstStyle/>
          <a:p>
            <a:r>
              <a:rPr lang="en-US" sz="2000" b="0" dirty="0" smtClean="0"/>
              <a:t>Note: complement can be indicated with a “c” superscript or with a “bar”.</a:t>
            </a:r>
            <a:endParaRPr lang="en-US" sz="2000" b="0" dirty="0"/>
          </a:p>
        </p:txBody>
      </p:sp>
      <p:pic>
        <p:nvPicPr>
          <p:cNvPr id="24579" name="Picture 3" descr="w0087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71600"/>
            <a:ext cx="4876800" cy="323651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14400" y="305099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Venn diagram of two complementary events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971800" y="47244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P(A</a:t>
            </a:r>
            <a:r>
              <a:rPr lang="en-US" sz="2400" kern="0" baseline="3000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c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) = 1 </a:t>
            </a:r>
            <a:r>
              <a:rPr lang="en-US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− P(A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tb04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528050" cy="34671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304800"/>
            <a:ext cx="12273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2514600" cy="1828800"/>
          </a:xfrm>
        </p:spPr>
        <p:txBody>
          <a:bodyPr/>
          <a:lstStyle/>
          <a:p>
            <a:r>
              <a:rPr lang="en-US" sz="3200" b="0" dirty="0" smtClean="0"/>
              <a:t>Intersection </a:t>
            </a:r>
            <a:br>
              <a:rPr lang="en-US" sz="3200" b="0" dirty="0" smtClean="0"/>
            </a:br>
            <a:r>
              <a:rPr lang="en-US" sz="3200" b="0" dirty="0" smtClean="0"/>
              <a:t>of </a:t>
            </a:r>
            <a:r>
              <a:rPr lang="en-US" sz="3200" b="0" dirty="0"/>
              <a:t>events </a:t>
            </a:r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3200" b="0" i="1" dirty="0" smtClean="0"/>
              <a:t>F</a:t>
            </a:r>
            <a:r>
              <a:rPr lang="en-US" sz="3200" b="0" dirty="0" smtClean="0"/>
              <a:t> </a:t>
            </a:r>
            <a:r>
              <a:rPr lang="en-US" sz="3200" b="0" dirty="0"/>
              <a:t>and </a:t>
            </a:r>
            <a:r>
              <a:rPr lang="en-US" sz="3200" b="0" i="1" dirty="0"/>
              <a:t>G</a:t>
            </a:r>
            <a:r>
              <a:rPr lang="en-US" sz="3200" b="0" dirty="0"/>
              <a:t>.</a:t>
            </a:r>
          </a:p>
        </p:txBody>
      </p:sp>
      <p:pic>
        <p:nvPicPr>
          <p:cNvPr id="28675" name="Picture 3" descr="w0091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4788" y="76200"/>
            <a:ext cx="4220841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4267200"/>
            <a:ext cx="84582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Events will be denoted by the capital letters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A, B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1"/>
            <a:ext cx="8229600" cy="3962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Some important definitions:</a:t>
            </a:r>
          </a:p>
          <a:p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experiment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any process that produces an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observation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outcome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i="1" dirty="0" smtClean="0"/>
              <a:t>T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space </a:t>
            </a:r>
            <a:r>
              <a:rPr lang="en-US" i="1" dirty="0" smtClean="0"/>
              <a:t>is t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 of all possible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outcomes.</a:t>
            </a:r>
          </a:p>
          <a:p>
            <a:r>
              <a:rPr lang="en-US" dirty="0"/>
              <a:t>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event</a:t>
            </a:r>
            <a:r>
              <a:rPr lang="en-US" dirty="0"/>
              <a:t> </a:t>
            </a:r>
            <a:r>
              <a:rPr lang="en-US" i="1" dirty="0" smtClean="0"/>
              <a:t>is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 of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outcomes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(i.e., a</a:t>
            </a:r>
            <a:r>
              <a:rPr lang="en-US" i="1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subset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sample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space).</a:t>
            </a:r>
            <a:endParaRPr lang="en-US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tb0408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457200" y="1066800"/>
            <a:ext cx="5531168" cy="2743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2 senior centers A and B, the gender makeup is:</a:t>
            </a:r>
            <a:endParaRPr lang="en-US" sz="28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81000" y="4114800"/>
            <a:ext cx="8229600" cy="1470025"/>
          </a:xfrm>
        </p:spPr>
        <p:txBody>
          <a:bodyPr/>
          <a:lstStyle/>
          <a:p>
            <a:r>
              <a:rPr lang="en-US" dirty="0" smtClean="0"/>
              <a:t>Given a random senior who attends </a:t>
            </a:r>
            <a:r>
              <a:rPr lang="en-US" dirty="0" smtClean="0"/>
              <a:t>a center, </a:t>
            </a:r>
            <a:r>
              <a:rPr lang="en-US" dirty="0" smtClean="0"/>
              <a:t>what is the chance that the senior is from center A or is male?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3505200"/>
            <a:ext cx="2590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 descr="w0095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"/>
            <a:ext cx="4724400" cy="4058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tb0408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457200" y="1066800"/>
            <a:ext cx="5531168" cy="27432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41910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/>
              <a:t>P(A U M) = (95+ 45 + 115) / 300 =255/300</a:t>
            </a:r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can answer this question 3 ways:</a:t>
            </a:r>
          </a:p>
          <a:p>
            <a:r>
              <a:rPr lang="en-US" sz="2800" dirty="0" smtClean="0"/>
              <a:t>1. By direct counting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3505200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tb0408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457200" y="1066800"/>
            <a:ext cx="5531168" cy="27432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4114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/>
              <a:t>P(A U M) = P(A) +P(M) − P(A ∩ M)</a:t>
            </a:r>
          </a:p>
          <a:p>
            <a:r>
              <a:rPr lang="en-US" b="0" dirty="0" smtClean="0"/>
              <a:t>	     = 140/300 + 210/300 − 95/300</a:t>
            </a:r>
            <a:br>
              <a:rPr lang="en-US" b="0" dirty="0" smtClean="0"/>
            </a:br>
            <a:r>
              <a:rPr lang="en-US" b="0" dirty="0"/>
              <a:t>	 </a:t>
            </a:r>
            <a:r>
              <a:rPr lang="en-US" b="0" dirty="0" smtClean="0"/>
              <a:t>    = 255/300 </a:t>
            </a:r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can answer this question 3 ways:</a:t>
            </a:r>
          </a:p>
          <a:p>
            <a:r>
              <a:rPr lang="en-US" sz="2800" dirty="0" smtClean="0"/>
              <a:t>2. By using the equation with intersection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tb0408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457200" y="1066800"/>
            <a:ext cx="5531168" cy="27432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0842" y="3874532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/>
              <a:t>P(A U M) = 1 − P((B ∩ F)</a:t>
            </a:r>
            <a:r>
              <a:rPr lang="en-US" b="0" baseline="30000" dirty="0" smtClean="0"/>
              <a:t>c</a:t>
            </a:r>
            <a:r>
              <a:rPr lang="en-US" b="0" dirty="0" smtClean="0"/>
              <a:t>)</a:t>
            </a:r>
            <a:br>
              <a:rPr lang="en-US" b="0" dirty="0" smtClean="0"/>
            </a:br>
            <a:r>
              <a:rPr lang="en-US" b="0" dirty="0"/>
              <a:t>	</a:t>
            </a:r>
            <a:r>
              <a:rPr lang="en-US" b="0" dirty="0" smtClean="0"/>
              <a:t>     = 1 − 45 / 300</a:t>
            </a:r>
            <a:br>
              <a:rPr lang="en-US" b="0" dirty="0" smtClean="0"/>
            </a:br>
            <a:r>
              <a:rPr lang="en-US" b="0" dirty="0"/>
              <a:t>	 </a:t>
            </a:r>
            <a:r>
              <a:rPr lang="en-US" b="0" dirty="0" smtClean="0"/>
              <a:t>    = 255 / 300</a:t>
            </a:r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can answer this question 3 ways:</a:t>
            </a:r>
          </a:p>
          <a:p>
            <a:r>
              <a:rPr lang="en-US" sz="2800" dirty="0" smtClean="0"/>
              <a:t>3. By using the complements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3505200"/>
            <a:ext cx="2362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tb0401"/>
          <p:cNvPicPr>
            <a:picLocks noChangeAspect="1" noChangeArrowheads="1"/>
          </p:cNvPicPr>
          <p:nvPr/>
        </p:nvPicPr>
        <p:blipFill rotWithShape="1">
          <a:blip r:embed="rId2" cstate="print"/>
          <a:srcRect b="12943"/>
          <a:stretch/>
        </p:blipFill>
        <p:spPr bwMode="auto">
          <a:xfrm>
            <a:off x="304800" y="228601"/>
            <a:ext cx="8629650" cy="3352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1524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229600" cy="1295400"/>
          </a:xfrm>
        </p:spPr>
        <p:txBody>
          <a:bodyPr/>
          <a:lstStyle/>
          <a:p>
            <a:r>
              <a:rPr lang="en-US" dirty="0" smtClean="0"/>
              <a:t>2 Rolls of a Die example:</a:t>
            </a:r>
            <a:br>
              <a:rPr lang="en-US" dirty="0" smtClean="0"/>
            </a:br>
            <a:r>
              <a:rPr lang="en-US" dirty="0" smtClean="0"/>
              <a:t>▪ </a:t>
            </a:r>
            <a:r>
              <a:rPr lang="en-US" sz="2000" b="0" dirty="0" smtClean="0"/>
              <a:t>sample space (entire inside of table)</a:t>
            </a:r>
            <a:br>
              <a:rPr lang="en-US" sz="2000" b="0" dirty="0" smtClean="0"/>
            </a:br>
            <a:r>
              <a:rPr lang="en-US" sz="2000" dirty="0" smtClean="0"/>
              <a:t>▪ </a:t>
            </a:r>
            <a:r>
              <a:rPr lang="en-US" sz="2000" b="0" dirty="0" smtClean="0"/>
              <a:t>event: sum is 5</a:t>
            </a:r>
            <a:r>
              <a:rPr lang="en-US" sz="2000" b="0" dirty="0" smtClean="0"/>
              <a:t>, 7 </a:t>
            </a:r>
            <a:r>
              <a:rPr lang="en-US" sz="2000" b="0" dirty="0" smtClean="0"/>
              <a:t>or 10 (circled in yellow)</a:t>
            </a:r>
            <a:endParaRPr lang="en-US" sz="2000" b="0" dirty="0"/>
          </a:p>
        </p:txBody>
      </p:sp>
      <p:pic>
        <p:nvPicPr>
          <p:cNvPr id="12291" name="Picture 3" descr="tb0411"/>
          <p:cNvPicPr>
            <a:picLocks noChangeAspect="1" noChangeArrowheads="1"/>
          </p:cNvPicPr>
          <p:nvPr/>
        </p:nvPicPr>
        <p:blipFill>
          <a:blip r:embed="rId2" cstate="print"/>
          <a:srcRect t="6648"/>
          <a:stretch>
            <a:fillRect/>
          </a:stretch>
        </p:blipFill>
        <p:spPr bwMode="auto">
          <a:xfrm>
            <a:off x="304800" y="2209800"/>
            <a:ext cx="8626475" cy="3209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534400" cy="1066800"/>
          </a:xfrm>
        </p:spPr>
        <p:txBody>
          <a:bodyPr/>
          <a:lstStyle/>
          <a:p>
            <a:r>
              <a:rPr lang="en-US" sz="2800" dirty="0" smtClean="0"/>
              <a:t>One toss of a coin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Venn </a:t>
            </a:r>
            <a:r>
              <a:rPr lang="en-US" dirty="0"/>
              <a:t>diagram </a:t>
            </a:r>
            <a:r>
              <a:rPr lang="en-US" sz="1800" dirty="0" smtClean="0"/>
              <a:t>			</a:t>
            </a:r>
            <a:r>
              <a:rPr lang="en-US" dirty="0" smtClean="0"/>
              <a:t>tree diagram</a:t>
            </a:r>
            <a:endParaRPr lang="en-US" dirty="0"/>
          </a:p>
        </p:txBody>
      </p:sp>
      <p:pic>
        <p:nvPicPr>
          <p:cNvPr id="13315" name="Picture 3" descr="w0076-nn"/>
          <p:cNvPicPr>
            <a:picLocks noChangeAspect="1" noChangeArrowheads="1"/>
          </p:cNvPicPr>
          <p:nvPr/>
        </p:nvPicPr>
        <p:blipFill>
          <a:blip r:embed="rId2" cstate="print"/>
          <a:srcRect b="17742"/>
          <a:stretch>
            <a:fillRect/>
          </a:stretch>
        </p:blipFill>
        <p:spPr bwMode="auto">
          <a:xfrm>
            <a:off x="152400" y="2286000"/>
            <a:ext cx="8531225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w0077-nn"/>
          <p:cNvPicPr>
            <a:picLocks noChangeAspect="1" noChangeArrowheads="1"/>
          </p:cNvPicPr>
          <p:nvPr/>
        </p:nvPicPr>
        <p:blipFill>
          <a:blip r:embed="rId2" cstate="print"/>
          <a:srcRect b="12409"/>
          <a:stretch>
            <a:fillRect/>
          </a:stretch>
        </p:blipFill>
        <p:spPr bwMode="auto">
          <a:xfrm>
            <a:off x="381000" y="2209800"/>
            <a:ext cx="8510588" cy="3048000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6096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Two tosses of a coin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Venn diagram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w0078-nn"/>
          <p:cNvPicPr>
            <a:picLocks noChangeAspect="1" noChangeArrowheads="1"/>
          </p:cNvPicPr>
          <p:nvPr/>
        </p:nvPicPr>
        <p:blipFill>
          <a:blip r:embed="rId3" cstate="print"/>
          <a:srcRect b="12572"/>
          <a:stretch>
            <a:fillRect/>
          </a:stretch>
        </p:blipFill>
        <p:spPr bwMode="auto">
          <a:xfrm>
            <a:off x="304800" y="2362200"/>
            <a:ext cx="8540750" cy="3124200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0"/>
            <a:ext cx="8763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Selecting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 adults from a pool of 2 men and 2 women and keeping track only of the genders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Venn diagram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w0079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828800"/>
            <a:ext cx="4876800" cy="323621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293598"/>
            <a:ext cx="8001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Venn </a:t>
            </a:r>
            <a:r>
              <a:rPr lang="en-US" sz="2800" b="1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diagram for</a:t>
            </a:r>
          </a:p>
          <a:p>
            <a:r>
              <a:rPr lang="en-US" sz="2400" b="1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event </a:t>
            </a:r>
            <a:r>
              <a:rPr lang="en-US" sz="2400" b="1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A: </a:t>
            </a:r>
            <a:r>
              <a:rPr lang="en-US" sz="2400" b="1" i="1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At </a:t>
            </a:r>
            <a:r>
              <a:rPr lang="en-US" sz="2400" b="1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least one of </a:t>
            </a:r>
            <a:r>
              <a:rPr lang="en-US" sz="2400" b="1" i="1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selected is </a:t>
            </a:r>
            <a:r>
              <a:rPr lang="en-US" sz="2400" b="1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a woman</a:t>
            </a:r>
            <a:r>
              <a:rPr lang="en-US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2800" y="5486400"/>
            <a:ext cx="1295400" cy="704850"/>
          </a:xfrm>
        </p:spPr>
        <p:txBody>
          <a:bodyPr/>
          <a:lstStyle/>
          <a:p>
            <a:r>
              <a:rPr lang="en-US" sz="2800" b="0" dirty="0" smtClean="0"/>
              <a:t>A ∩ B</a:t>
            </a:r>
            <a:endParaRPr lang="en-US" sz="2800" b="0" dirty="0"/>
          </a:p>
        </p:txBody>
      </p:sp>
      <p:pic>
        <p:nvPicPr>
          <p:cNvPr id="27651" name="Picture 3" descr="w0090-nn"/>
          <p:cNvPicPr>
            <a:picLocks noChangeAspect="1" noChangeArrowheads="1"/>
          </p:cNvPicPr>
          <p:nvPr/>
        </p:nvPicPr>
        <p:blipFill>
          <a:blip r:embed="rId2" cstate="print"/>
          <a:srcRect b="7608"/>
          <a:stretch>
            <a:fillRect/>
          </a:stretch>
        </p:blipFill>
        <p:spPr bwMode="auto">
          <a:xfrm>
            <a:off x="1066800" y="838200"/>
            <a:ext cx="5867400" cy="4800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304800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Intersection of events </a:t>
            </a:r>
            <a:r>
              <a:rPr lang="en-US" sz="2400" b="1" i="1" dirty="0" smtClean="0"/>
              <a:t>A</a:t>
            </a:r>
            <a:r>
              <a:rPr lang="en-US" sz="2400" b="1" dirty="0" smtClean="0"/>
              <a:t> and </a:t>
            </a:r>
            <a:r>
              <a:rPr lang="en-US" sz="2400" b="1" i="1" dirty="0" smtClean="0"/>
              <a:t>B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696</Words>
  <Application>Microsoft Office PowerPoint</Application>
  <PresentationFormat>On-screen Show (4:3)</PresentationFormat>
  <Paragraphs>131</Paragraphs>
  <Slides>24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Symbol</vt:lpstr>
      <vt:lpstr>Default Design</vt:lpstr>
      <vt:lpstr>Worksheet</vt:lpstr>
      <vt:lpstr>Chapter 4: Probability  (Ross’s Introductory Statistics)</vt:lpstr>
      <vt:lpstr>Events will be denoted by the capital letters A, B, C, etc.</vt:lpstr>
      <vt:lpstr>PowerPoint Presentation</vt:lpstr>
      <vt:lpstr>2 Rolls of a Die example: ▪ sample space (entire inside of table) ▪ event: sum is 5, 7 or 10 (circled in yellow)</vt:lpstr>
      <vt:lpstr>One toss of a coin   Venn diagram    tree diagram</vt:lpstr>
      <vt:lpstr>PowerPoint Presentation</vt:lpstr>
      <vt:lpstr>PowerPoint Presentation</vt:lpstr>
      <vt:lpstr>PowerPoint Presentation</vt:lpstr>
      <vt:lpstr>A ∩ B</vt:lpstr>
      <vt:lpstr>PowerPoint Presentation</vt:lpstr>
      <vt:lpstr>PowerPoint Presentation</vt:lpstr>
      <vt:lpstr>Case Study  danger of predictions based on small amount of data </vt:lpstr>
      <vt:lpstr>Case Study (cont.)  danger of predictions based on small amount of data </vt:lpstr>
      <vt:lpstr>odd or even: disjoint (no intersection) events A and B.</vt:lpstr>
      <vt:lpstr>Intersecting (non disjoint) events A (even) and C (less than 5).</vt:lpstr>
      <vt:lpstr>Intersecting (non disjoint) events A (even) and C (less than 5).</vt:lpstr>
      <vt:lpstr>Note: complement can be indicated with a “c” superscript or with a “bar”.</vt:lpstr>
      <vt:lpstr>PowerPoint Presentation</vt:lpstr>
      <vt:lpstr>Intersection  of events  F and G.</vt:lpstr>
      <vt:lpstr>Given a random senior who attends a center, what is the chance that the senior is from center A or is male?</vt:lpstr>
      <vt:lpstr>PowerPoint Presentation</vt:lpstr>
      <vt:lpstr>P(A U M) = (95+ 45 + 115) / 300 =255/300</vt:lpstr>
      <vt:lpstr>P(A U M) = P(A) +P(M) − P(A ∩ M)       = 140/300 + 210/300 − 95/300       = 255/300 </vt:lpstr>
      <vt:lpstr>P(A U M) = 1 − P((B ∩ F)c)       = 1 − 45 / 300       = 255 / 300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1.1 a</dc:title>
  <dc:creator>Nancy Proyect</dc:creator>
  <cp:lastModifiedBy>Ezra Halleck</cp:lastModifiedBy>
  <cp:revision>42</cp:revision>
  <dcterms:created xsi:type="dcterms:W3CDTF">2005-12-31T12:44:10Z</dcterms:created>
  <dcterms:modified xsi:type="dcterms:W3CDTF">2016-09-20T17:11:50Z</dcterms:modified>
</cp:coreProperties>
</file>