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504" autoAdjust="0"/>
  </p:normalViewPr>
  <p:slideViewPr>
    <p:cSldViewPr snapToGrid="0">
      <p:cViewPr varScale="1">
        <p:scale>
          <a:sx n="64" d="100"/>
          <a:sy n="64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5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llech\Desktop\mat1372fa16\classwork\cw5_excel_with_worked_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# workers </a:t>
            </a:r>
            <a:r>
              <a:rPr lang="en-US" dirty="0"/>
              <a:t>vs shoplifting (in $/</a:t>
            </a:r>
            <a:r>
              <a:rPr lang="en-US" dirty="0" err="1"/>
              <a:t>wk</a:t>
            </a:r>
            <a:r>
              <a:rPr lang="en-US" dirty="0"/>
              <a:t>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'12.2.2'!$C$1</c:f>
              <c:strCache>
                <c:ptCount val="1"/>
                <c:pt idx="0">
                  <c:v>Loss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'12.2.2'!$B$2:$B$11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</c:numCache>
            </c:numRef>
          </c:xVal>
          <c:yVal>
            <c:numRef>
              <c:f>'12.2.2'!$C$2:$C$11</c:f>
              <c:numCache>
                <c:formatCode>General</c:formatCode>
                <c:ptCount val="10"/>
                <c:pt idx="0">
                  <c:v>420</c:v>
                </c:pt>
                <c:pt idx="1">
                  <c:v>350</c:v>
                </c:pt>
                <c:pt idx="2">
                  <c:v>360</c:v>
                </c:pt>
                <c:pt idx="3">
                  <c:v>300</c:v>
                </c:pt>
                <c:pt idx="4">
                  <c:v>225</c:v>
                </c:pt>
                <c:pt idx="5">
                  <c:v>200</c:v>
                </c:pt>
                <c:pt idx="6">
                  <c:v>230</c:v>
                </c:pt>
                <c:pt idx="7">
                  <c:v>280</c:v>
                </c:pt>
                <c:pt idx="8">
                  <c:v>315</c:v>
                </c:pt>
                <c:pt idx="9">
                  <c:v>410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5-4B23-B0FC-3CF159379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17464"/>
        <c:axId val="274866056"/>
      </c:scatterChart>
      <c:valAx>
        <c:axId val="210017464"/>
        <c:scaling>
          <c:orientation val="minMax"/>
          <c:min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66056"/>
        <c:crosses val="autoZero"/>
        <c:crossBetween val="midCat"/>
      </c:valAx>
      <c:valAx>
        <c:axId val="274866056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17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Speed vs density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'12.2.3'!$B$1</c:f>
              <c:strCache>
                <c:ptCount val="1"/>
                <c:pt idx="0">
                  <c:v>Speed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'12.2.3'!$A$2:$A$11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62</c:v>
                </c:pt>
                <c:pt idx="3">
                  <c:v>119</c:v>
                </c:pt>
                <c:pt idx="4">
                  <c:v>84</c:v>
                </c:pt>
                <c:pt idx="5">
                  <c:v>74</c:v>
                </c:pt>
                <c:pt idx="6">
                  <c:v>73</c:v>
                </c:pt>
                <c:pt idx="7">
                  <c:v>90</c:v>
                </c:pt>
                <c:pt idx="8">
                  <c:v>38</c:v>
                </c:pt>
                <c:pt idx="9">
                  <c:v>22</c:v>
                </c:pt>
              </c:numCache>
            </c:numRef>
          </c:xVal>
          <c:yVal>
            <c:numRef>
              <c:f>'12.2.3'!$B$2:$B$11</c:f>
              <c:numCache>
                <c:formatCode>General</c:formatCode>
                <c:ptCount val="10"/>
                <c:pt idx="0">
                  <c:v>25.4</c:v>
                </c:pt>
                <c:pt idx="1">
                  <c:v>32.5</c:v>
                </c:pt>
                <c:pt idx="2">
                  <c:v>28.6</c:v>
                </c:pt>
                <c:pt idx="3">
                  <c:v>11.3</c:v>
                </c:pt>
                <c:pt idx="4">
                  <c:v>21.3</c:v>
                </c:pt>
                <c:pt idx="5">
                  <c:v>22.1</c:v>
                </c:pt>
                <c:pt idx="6">
                  <c:v>22.3</c:v>
                </c:pt>
                <c:pt idx="7">
                  <c:v>18.5</c:v>
                </c:pt>
                <c:pt idx="8">
                  <c:v>37.200000000000003</c:v>
                </c:pt>
                <c:pt idx="9">
                  <c:v>44.6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F-4833-B9C1-5E9BA2298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71400"/>
        <c:axId val="276817008"/>
      </c:scatterChart>
      <c:valAx>
        <c:axId val="207771400"/>
        <c:scaling>
          <c:orientation val="minMax"/>
          <c:max val="12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817008"/>
        <c:crosses val="autoZero"/>
        <c:crossBetween val="midCat"/>
      </c:valAx>
      <c:valAx>
        <c:axId val="276817008"/>
        <c:scaling>
          <c:orientation val="minMax"/>
          <c:max val="4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71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soda consumption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'3.7.8'!$B$1</c:f>
              <c:strCache>
                <c:ptCount val="1"/>
                <c:pt idx="0">
                  <c:v>milk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'3.7.8'!$A$2:$A$11</c:f>
              <c:numCache>
                <c:formatCode>General</c:formatCode>
                <c:ptCount val="10"/>
                <c:pt idx="0">
                  <c:v>216</c:v>
                </c:pt>
                <c:pt idx="1">
                  <c:v>100</c:v>
                </c:pt>
                <c:pt idx="2">
                  <c:v>81</c:v>
                </c:pt>
                <c:pt idx="3">
                  <c:v>37</c:v>
                </c:pt>
                <c:pt idx="4">
                  <c:v>97</c:v>
                </c:pt>
                <c:pt idx="5">
                  <c:v>96</c:v>
                </c:pt>
                <c:pt idx="6">
                  <c:v>84</c:v>
                </c:pt>
                <c:pt idx="7">
                  <c:v>72</c:v>
                </c:pt>
                <c:pt idx="8">
                  <c:v>50</c:v>
                </c:pt>
                <c:pt idx="9">
                  <c:v>22</c:v>
                </c:pt>
              </c:numCache>
            </c:numRef>
          </c:xVal>
          <c:yVal>
            <c:numRef>
              <c:f>'3.7.8'!$B$2:$B$11</c:f>
              <c:numCache>
                <c:formatCode>General</c:formatCode>
                <c:ptCount val="10"/>
                <c:pt idx="0">
                  <c:v>254</c:v>
                </c:pt>
                <c:pt idx="1">
                  <c:v>233</c:v>
                </c:pt>
                <c:pt idx="2">
                  <c:v>308</c:v>
                </c:pt>
                <c:pt idx="3">
                  <c:v>256</c:v>
                </c:pt>
                <c:pt idx="4">
                  <c:v>230</c:v>
                </c:pt>
                <c:pt idx="5">
                  <c:v>329</c:v>
                </c:pt>
                <c:pt idx="6">
                  <c:v>210</c:v>
                </c:pt>
                <c:pt idx="7">
                  <c:v>314</c:v>
                </c:pt>
                <c:pt idx="8">
                  <c:v>239</c:v>
                </c:pt>
                <c:pt idx="9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43-42F8-8973-64076D53A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237336"/>
        <c:axId val="275236552"/>
      </c:scatterChart>
      <c:valAx>
        <c:axId val="27523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6552"/>
        <c:crosses val="autoZero"/>
        <c:crossBetween val="midCat"/>
      </c:valAx>
      <c:valAx>
        <c:axId val="27523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7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'2.5.7'!$C$1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marker>
            <c:spPr>
              <a:ln w="38100"/>
            </c:spPr>
          </c:marker>
          <c:xVal>
            <c:numRef>
              <c:f>'2.5.7'!$B$2:$B$11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'2.5.7'!$C$2:$C$11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31-433A-BA26-927360378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567904"/>
        <c:axId val="284566728"/>
      </c:scatterChart>
      <c:valAx>
        <c:axId val="28456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566728"/>
        <c:crosses val="autoZero"/>
        <c:crossBetween val="midCat"/>
      </c:valAx>
      <c:valAx>
        <c:axId val="284566728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5679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1372 Statistics with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Ezra Halleck	NYC College of Technology</a:t>
            </a:r>
          </a:p>
          <a:p>
            <a:r>
              <a:rPr lang="en-US" dirty="0"/>
              <a:t>Sections </a:t>
            </a:r>
            <a:r>
              <a:rPr lang="en-US" dirty="0" smtClean="0"/>
              <a:t>12.2-3 linear regression (aka trend 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77751"/>
              </p:ext>
            </p:extLst>
          </p:nvPr>
        </p:nvGraphicFramePr>
        <p:xfrm>
          <a:off x="2668249" y="3785016"/>
          <a:ext cx="1454046" cy="93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380835" imgH="241195" progId="Equation.DSMT4">
                  <p:embed/>
                </p:oleObj>
              </mc:Choice>
              <mc:Fallback>
                <p:oleObj r:id="rId3" imgW="380835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249" y="3785016"/>
                        <a:ext cx="1454046" cy="931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510203"/>
              </p:ext>
            </p:extLst>
          </p:nvPr>
        </p:nvGraphicFramePr>
        <p:xfrm>
          <a:off x="5946074" y="3785016"/>
          <a:ext cx="2823172" cy="85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5" imgW="710891" imgH="215806" progId="Equation.DSMT4">
                  <p:embed/>
                </p:oleObj>
              </mc:Choice>
              <mc:Fallback>
                <p:oleObj r:id="rId5" imgW="710891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074" y="3785016"/>
                        <a:ext cx="2823172" cy="853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78583"/>
              </p:ext>
            </p:extLst>
          </p:nvPr>
        </p:nvGraphicFramePr>
        <p:xfrm>
          <a:off x="2443397" y="5681984"/>
          <a:ext cx="2818151" cy="86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7" imgW="710891" imgH="215806" progId="Equation.DSMT4">
                  <p:embed/>
                </p:oleObj>
              </mc:Choice>
              <mc:Fallback>
                <p:oleObj r:id="rId7" imgW="710891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397" y="5681984"/>
                        <a:ext cx="2818151" cy="862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01409"/>
            <a:ext cx="10706521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To find the y intercept A, it turns 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that we want the line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pass through the point whose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coordinates consist of the respective averages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					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Solving </a:t>
            </a:r>
            <a:r>
              <a:rPr lang="en-US" alt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for A, we get</a:t>
            </a:r>
            <a:endParaRPr lang="en-US" altLang="en-US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2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12.2 </a:t>
            </a:r>
            <a:r>
              <a:rPr lang="en-US" dirty="0"/>
              <a:t>SIMPLE LINEAR REGRESSION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pair of variables, one of which is called the input or </a:t>
            </a:r>
            <a:r>
              <a:rPr lang="en-US" b="1" dirty="0"/>
              <a:t>explanatory</a:t>
            </a:r>
            <a:r>
              <a:rPr lang="en-US" dirty="0"/>
              <a:t> variable and the other the output or </a:t>
            </a:r>
            <a:r>
              <a:rPr lang="en-US" b="1" dirty="0"/>
              <a:t>response</a:t>
            </a:r>
            <a:r>
              <a:rPr lang="en-US" dirty="0"/>
              <a:t> variable. For a specified </a:t>
            </a:r>
            <a:r>
              <a:rPr lang="en-US" dirty="0" smtClean="0"/>
              <a:t>input x, </a:t>
            </a:r>
            <a:r>
              <a:rPr lang="en-US" dirty="0"/>
              <a:t>we express </a:t>
            </a:r>
            <a:r>
              <a:rPr lang="en-US" dirty="0" smtClean="0"/>
              <a:t>response as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Y = A + </a:t>
            </a:r>
            <a:r>
              <a:rPr lang="en-US" dirty="0" err="1"/>
              <a:t>Bx</a:t>
            </a:r>
            <a:r>
              <a:rPr lang="en-US" dirty="0"/>
              <a:t> + e.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and B are parameters or constants that we would like to </a:t>
            </a:r>
            <a:r>
              <a:rPr lang="en-US" dirty="0" smtClean="0"/>
              <a:t>determine.</a:t>
            </a:r>
          </a:p>
          <a:p>
            <a:pPr marL="0" indent="0">
              <a:buNone/>
            </a:pPr>
            <a:r>
              <a:rPr lang="en-US" dirty="0" smtClean="0"/>
              <a:t>e </a:t>
            </a:r>
            <a:r>
              <a:rPr lang="en-US" dirty="0"/>
              <a:t>is the error which varies for each data point and is the vertical signed distance between the data point and the </a:t>
            </a:r>
            <a:r>
              <a:rPr lang="en-US" dirty="0" smtClean="0"/>
              <a:t>line.</a:t>
            </a:r>
          </a:p>
          <a:p>
            <a:pPr marL="0" indent="0">
              <a:buNone/>
            </a:pPr>
            <a:r>
              <a:rPr lang="en-US" b="1" dirty="0" smtClean="0"/>
              <a:t>Regression</a:t>
            </a:r>
            <a:r>
              <a:rPr lang="en-US" dirty="0" smtClean="0"/>
              <a:t> </a:t>
            </a:r>
            <a:r>
              <a:rPr lang="en-US" dirty="0"/>
              <a:t>is the process of finding </a:t>
            </a:r>
            <a:r>
              <a:rPr lang="en-US" dirty="0" smtClean="0"/>
              <a:t>the A </a:t>
            </a:r>
            <a:r>
              <a:rPr lang="en-US" dirty="0"/>
              <a:t>and B which minimize the errors in some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4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12.2.2 # workers on duty and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524"/>
            <a:ext cx="10515600" cy="547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manager </a:t>
            </a:r>
            <a:r>
              <a:rPr lang="en-US" dirty="0"/>
              <a:t>in a department store </a:t>
            </a:r>
            <a:r>
              <a:rPr lang="en-US" dirty="0" smtClean="0"/>
              <a:t>studies </a:t>
            </a:r>
            <a:r>
              <a:rPr lang="en-US" dirty="0"/>
              <a:t>the </a:t>
            </a:r>
            <a:r>
              <a:rPr lang="en-US" dirty="0" smtClean="0"/>
              <a:t>relationship between # workers </a:t>
            </a:r>
            <a:r>
              <a:rPr lang="en-US" dirty="0"/>
              <a:t>on duty </a:t>
            </a:r>
            <a:r>
              <a:rPr lang="en-US" dirty="0" smtClean="0"/>
              <a:t>&amp; value </a:t>
            </a:r>
            <a:r>
              <a:rPr lang="en-US" dirty="0"/>
              <a:t>of </a:t>
            </a:r>
            <a:r>
              <a:rPr lang="en-US" dirty="0" smtClean="0"/>
              <a:t>merchandise lost </a:t>
            </a:r>
            <a:r>
              <a:rPr lang="en-US" dirty="0"/>
              <a:t>to </a:t>
            </a:r>
            <a:r>
              <a:rPr lang="en-US" dirty="0" smtClean="0"/>
              <a:t>shoplifters. The </a:t>
            </a:r>
            <a:r>
              <a:rPr lang="en-US" dirty="0"/>
              <a:t>results </a:t>
            </a:r>
            <a:r>
              <a:rPr lang="en-US" dirty="0" smtClean="0"/>
              <a:t>are as </a:t>
            </a:r>
            <a:r>
              <a:rPr lang="en-US" dirty="0"/>
              <a:t>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err="1" smtClean="0"/>
              <a:t>Wk</a:t>
            </a:r>
            <a:r>
              <a:rPr lang="en-US" b="1" dirty="0"/>
              <a:t>	#workers	Loss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9	</a:t>
            </a:r>
            <a:r>
              <a:rPr lang="en-US" dirty="0" smtClean="0"/>
              <a:t>	420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	11	</a:t>
            </a:r>
            <a:r>
              <a:rPr lang="en-US" dirty="0" smtClean="0"/>
              <a:t>	350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12	</a:t>
            </a:r>
            <a:r>
              <a:rPr lang="en-US" dirty="0" smtClean="0"/>
              <a:t>	360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	13	</a:t>
            </a:r>
            <a:r>
              <a:rPr lang="en-US" dirty="0" smtClean="0"/>
              <a:t>	300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15	</a:t>
            </a:r>
            <a:r>
              <a:rPr lang="en-US" dirty="0" smtClean="0"/>
              <a:t>	225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	18	</a:t>
            </a:r>
            <a:r>
              <a:rPr lang="en-US" dirty="0" smtClean="0"/>
              <a:t>	200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	16	</a:t>
            </a:r>
            <a:r>
              <a:rPr lang="en-US" dirty="0" smtClean="0"/>
              <a:t>	230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	14	</a:t>
            </a:r>
            <a:r>
              <a:rPr lang="en-US" dirty="0" smtClean="0"/>
              <a:t>	280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	12	</a:t>
            </a:r>
            <a:r>
              <a:rPr lang="en-US" dirty="0" smtClean="0"/>
              <a:t>	315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	10	</a:t>
            </a:r>
            <a:r>
              <a:rPr lang="en-US" dirty="0" smtClean="0"/>
              <a:t>	410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083237"/>
              </p:ext>
            </p:extLst>
          </p:nvPr>
        </p:nvGraphicFramePr>
        <p:xfrm>
          <a:off x="4394200" y="1854200"/>
          <a:ext cx="6756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3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12.2.3 speed vs traffic density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48291"/>
            <a:ext cx="10769600" cy="52694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following data relate the traffic density, described in </a:t>
            </a:r>
            <a:r>
              <a:rPr lang="en-US" dirty="0" smtClean="0"/>
              <a:t># of </a:t>
            </a:r>
            <a:r>
              <a:rPr lang="en-US" dirty="0"/>
              <a:t>automobiles per mile, to </a:t>
            </a:r>
            <a:r>
              <a:rPr lang="en-US" dirty="0" smtClean="0"/>
              <a:t>average </a:t>
            </a:r>
            <a:r>
              <a:rPr lang="en-US" dirty="0"/>
              <a:t>speed of </a:t>
            </a:r>
            <a:r>
              <a:rPr lang="en-US" dirty="0" smtClean="0"/>
              <a:t>traffic.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were collected at the same location </a:t>
            </a:r>
            <a:r>
              <a:rPr lang="en-US" dirty="0" smtClean="0"/>
              <a:t>at 10 </a:t>
            </a:r>
            <a:r>
              <a:rPr lang="en-US" dirty="0"/>
              <a:t>different times within a span of 3 months.</a:t>
            </a:r>
          </a:p>
          <a:p>
            <a:pPr marL="0" indent="0">
              <a:buNone/>
            </a:pPr>
            <a:r>
              <a:rPr lang="en-US" b="1" dirty="0"/>
              <a:t>Density	Speed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69	</a:t>
            </a:r>
            <a:r>
              <a:rPr lang="en-US" dirty="0" smtClean="0"/>
              <a:t>	25.4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56	</a:t>
            </a:r>
            <a:r>
              <a:rPr lang="en-US" dirty="0" smtClean="0"/>
              <a:t>	32.5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62	</a:t>
            </a:r>
            <a:r>
              <a:rPr lang="en-US" dirty="0" smtClean="0"/>
              <a:t>	28.6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119	</a:t>
            </a:r>
            <a:r>
              <a:rPr lang="en-US" dirty="0" smtClean="0"/>
              <a:t>	11.3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84	</a:t>
            </a:r>
            <a:r>
              <a:rPr lang="en-US" dirty="0" smtClean="0"/>
              <a:t>	21.3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74	</a:t>
            </a:r>
            <a:r>
              <a:rPr lang="en-US" dirty="0" smtClean="0"/>
              <a:t>	22.1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73	</a:t>
            </a:r>
            <a:r>
              <a:rPr lang="en-US" dirty="0" smtClean="0"/>
              <a:t>	22.3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90	</a:t>
            </a:r>
            <a:r>
              <a:rPr lang="en-US" dirty="0" smtClean="0"/>
              <a:t>	18.5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38	</a:t>
            </a:r>
            <a:r>
              <a:rPr lang="en-US" dirty="0" smtClean="0"/>
              <a:t>	37.2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22	</a:t>
            </a:r>
            <a:r>
              <a:rPr lang="en-US" dirty="0" smtClean="0"/>
              <a:t>	44.6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56896"/>
              </p:ext>
            </p:extLst>
          </p:nvPr>
        </p:nvGraphicFramePr>
        <p:xfrm>
          <a:off x="3809999" y="2057399"/>
          <a:ext cx="7687733" cy="436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361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of milk vs soda consumption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2085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8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of GPA vs study time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02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8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that can be asked: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variable is the </a:t>
            </a:r>
            <a:r>
              <a:rPr lang="en-US" dirty="0" smtClean="0"/>
              <a:t>explanatory and </a:t>
            </a:r>
            <a:r>
              <a:rPr lang="en-US" dirty="0"/>
              <a:t>which is the response?</a:t>
            </a:r>
          </a:p>
          <a:p>
            <a:pPr marL="0" indent="0">
              <a:buNone/>
            </a:pPr>
            <a:r>
              <a:rPr lang="en-US" dirty="0" smtClean="0"/>
              <a:t>Draw </a:t>
            </a:r>
            <a:r>
              <a:rPr lang="en-US" dirty="0"/>
              <a:t>a scatter diagram.</a:t>
            </a:r>
          </a:p>
          <a:p>
            <a:pPr marL="0" indent="0">
              <a:buNone/>
            </a:pPr>
            <a:r>
              <a:rPr lang="en-US" dirty="0" smtClean="0"/>
              <a:t>Does </a:t>
            </a:r>
            <a:r>
              <a:rPr lang="en-US" dirty="0"/>
              <a:t>a simple linear regression model appear to be reasonable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5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09" y="146844"/>
            <a:ext cx="11203898" cy="1325563"/>
          </a:xfrm>
        </p:spPr>
        <p:txBody>
          <a:bodyPr/>
          <a:lstStyle/>
          <a:p>
            <a:r>
              <a:rPr lang="en-US" b="1" dirty="0" smtClean="0"/>
              <a:t>12.3 ESTIMATING </a:t>
            </a:r>
            <a:r>
              <a:rPr lang="en-US" b="1" dirty="0"/>
              <a:t>THE REGRESSION </a:t>
            </a:r>
            <a:r>
              <a:rPr lang="en-US" b="1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51" y="1325563"/>
            <a:ext cx="3958028" cy="33215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most common way of collecting the errors is to sum their squares, called least-square estimation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For given data </a:t>
            </a:r>
            <a:r>
              <a:rPr lang="en-US" dirty="0" smtClean="0"/>
              <a:t>pairs, </a:t>
            </a:r>
            <a:r>
              <a:rPr lang="en-US" dirty="0"/>
              <a:t>we want to find values of A and B which minimize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1779" y="1326992"/>
            <a:ext cx="6600628" cy="450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38212"/>
              </p:ext>
            </p:extLst>
          </p:nvPr>
        </p:nvGraphicFramePr>
        <p:xfrm>
          <a:off x="619553" y="4425403"/>
          <a:ext cx="3832526" cy="73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548728" imgH="291973" progId="Equation.DSMT4">
                  <p:embed/>
                </p:oleObj>
              </mc:Choice>
              <mc:Fallback>
                <p:oleObj r:id="rId4" imgW="1548728" imgH="29197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53" y="4425403"/>
                        <a:ext cx="3832526" cy="73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1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can be shown (via some multivariable calculus) that the slope</a:t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77914" y="1462088"/>
            <a:ext cx="30854123" cy="13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87175"/>
              </p:ext>
            </p:extLst>
          </p:nvPr>
        </p:nvGraphicFramePr>
        <p:xfrm>
          <a:off x="3177915" y="1919288"/>
          <a:ext cx="5637686" cy="206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1384300" imgH="508000" progId="Equation.DSMT4">
                  <p:embed/>
                </p:oleObj>
              </mc:Choice>
              <mc:Fallback>
                <p:oleObj r:id="rId3" imgW="13843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915" y="1919288"/>
                        <a:ext cx="5637686" cy="2068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810" y="4706911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  <a:r>
              <a:rPr lang="en-US" sz="3600" dirty="0" smtClean="0"/>
              <a:t>oes the trick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218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338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Glypha</vt:lpstr>
      <vt:lpstr>Office Theme</vt:lpstr>
      <vt:lpstr>Equation.DSMT4</vt:lpstr>
      <vt:lpstr>MAT 1372 Statistics with Probability </vt:lpstr>
      <vt:lpstr>12.2 SIMPLE LINEAR REGRESSION MODEL</vt:lpstr>
      <vt:lpstr>12.2.2 # workers on duty and theft</vt:lpstr>
      <vt:lpstr>12.2.3 speed vs traffic density </vt:lpstr>
      <vt:lpstr>Revisit of milk vs soda consumption</vt:lpstr>
      <vt:lpstr>Revisit of GPA vs study time</vt:lpstr>
      <vt:lpstr>Some questions that can be asked:</vt:lpstr>
      <vt:lpstr>12.3 ESTIMATING THE REGRESSION PARAMETERS</vt:lpstr>
      <vt:lpstr>It can be shown (via some multivariable calculus) that the slope </vt:lpstr>
      <vt:lpstr>PowerPoint Presentation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Faculty</cp:lastModifiedBy>
  <cp:revision>102</cp:revision>
  <dcterms:created xsi:type="dcterms:W3CDTF">2016-08-30T12:16:20Z</dcterms:created>
  <dcterms:modified xsi:type="dcterms:W3CDTF">2016-09-15T18:38:45Z</dcterms:modified>
</cp:coreProperties>
</file>