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9" autoAdjust="0"/>
    <p:restoredTop sz="94504" autoAdjust="0"/>
  </p:normalViewPr>
  <p:slideViewPr>
    <p:cSldViewPr snapToGrid="0">
      <p:cViewPr>
        <p:scale>
          <a:sx n="66" d="100"/>
          <a:sy n="66" d="100"/>
        </p:scale>
        <p:origin x="5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Box</a:t>
            </a:r>
            <a:r>
              <a:rPr lang="en-US" baseline="0"/>
              <a:t> and whisker plot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'3.5.17'!$F$15:$F$19</c:f>
              <c:numCache>
                <c:formatCode>General</c:formatCode>
                <c:ptCount val="5"/>
                <c:pt idx="0">
                  <c:v>2.35</c:v>
                </c:pt>
                <c:pt idx="1">
                  <c:v>2.9750000000000001</c:v>
                </c:pt>
                <c:pt idx="2">
                  <c:v>3.4950000000000001</c:v>
                </c:pt>
                <c:pt idx="3">
                  <c:v>4.1950000000000003</c:v>
                </c:pt>
                <c:pt idx="4">
                  <c:v>5.12</c:v>
                </c:pt>
              </c:numCache>
            </c:numRef>
          </c:xVal>
          <c:yVal>
            <c:numRef>
              <c:f>'3.5.17'!$G$15:$G$19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9258432"/>
        <c:axId val="259253952"/>
      </c:scatterChart>
      <c:valAx>
        <c:axId val="259258432"/>
        <c:scaling>
          <c:orientation val="minMax"/>
          <c:min val="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9253952"/>
        <c:crosses val="autoZero"/>
        <c:crossBetween val="midCat"/>
      </c:valAx>
      <c:valAx>
        <c:axId val="25925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92584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76200"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'3.5.17'!$J$1</c:f>
              <c:strCache>
                <c:ptCount val="1"/>
                <c:pt idx="0">
                  <c:v>freq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'3.5.17'!$I$2:$I$13</c:f>
              <c:strCache>
                <c:ptCount val="12"/>
                <c:pt idx="0">
                  <c:v>2.26-2.5</c:v>
                </c:pt>
                <c:pt idx="1">
                  <c:v>2.51-2.75</c:v>
                </c:pt>
                <c:pt idx="2">
                  <c:v>2.76-3</c:v>
                </c:pt>
                <c:pt idx="3">
                  <c:v>3.01-3.25</c:v>
                </c:pt>
                <c:pt idx="4">
                  <c:v>3.26-3.5</c:v>
                </c:pt>
                <c:pt idx="5">
                  <c:v>3.51-3.75</c:v>
                </c:pt>
                <c:pt idx="6">
                  <c:v>3.76-4</c:v>
                </c:pt>
                <c:pt idx="7">
                  <c:v>4.01-4.25</c:v>
                </c:pt>
                <c:pt idx="8">
                  <c:v>4.26-4.5</c:v>
                </c:pt>
                <c:pt idx="9">
                  <c:v>4.51-4.75</c:v>
                </c:pt>
                <c:pt idx="10">
                  <c:v>4.76-5</c:v>
                </c:pt>
                <c:pt idx="11">
                  <c:v>5.01-5.25</c:v>
                </c:pt>
              </c:strCache>
            </c:strRef>
          </c:cat>
          <c:val>
            <c:numRef>
              <c:f>'3.5.17'!$J$2:$J$13</c:f>
              <c:numCache>
                <c:formatCode>General</c:formatCode>
                <c:ptCount val="12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5</c:v>
                </c:pt>
                <c:pt idx="7">
                  <c:v>3</c:v>
                </c:pt>
                <c:pt idx="8">
                  <c:v>1</c:v>
                </c:pt>
                <c:pt idx="9">
                  <c:v>4</c:v>
                </c:pt>
                <c:pt idx="10">
                  <c:v>1</c:v>
                </c:pt>
                <c:pt idx="1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"/>
        <c:overlap val="-27"/>
        <c:axId val="253620064"/>
        <c:axId val="198713568"/>
      </c:barChart>
      <c:catAx>
        <c:axId val="25362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713568"/>
        <c:crosses val="autoZero"/>
        <c:auto val="1"/>
        <c:lblAlgn val="ctr"/>
        <c:lblOffset val="100"/>
        <c:noMultiLvlLbl val="0"/>
      </c:catAx>
      <c:valAx>
        <c:axId val="198713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62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0.13962</cdr:x>
      <cdr:y>0.33519</cdr:y>
    </cdr:from>
    <cdr:to>
      <cdr:x>0.1429</cdr:x>
      <cdr:y>0.78484</cdr:y>
    </cdr:to>
    <cdr:cxnSp macro="">
      <cdr:nvCxnSpPr>
        <cdr:cNvPr id="5" name="Straight Connector 4"/>
        <cdr:cNvCxnSpPr/>
      </cdr:nvCxnSpPr>
      <cdr:spPr>
        <a:xfrm xmlns:a="http://schemas.openxmlformats.org/drawingml/2006/main" flipH="1">
          <a:off x="638331" y="424630"/>
          <a:ext cx="14990" cy="569627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0.30483</cdr:x>
      <cdr:y>0.38713</cdr:y>
    </cdr:from>
    <cdr:to>
      <cdr:x>0.30811</cdr:x>
      <cdr:y>0.83677</cdr:y>
    </cdr:to>
    <cdr:cxnSp macro="">
      <cdr:nvCxnSpPr>
        <cdr:cNvPr id="7" name="Straight Connector 6"/>
        <cdr:cNvCxnSpPr/>
      </cdr:nvCxnSpPr>
      <cdr:spPr>
        <a:xfrm xmlns:a="http://schemas.openxmlformats.org/drawingml/2006/main" flipH="1">
          <a:off x="1393669" y="490420"/>
          <a:ext cx="14990" cy="569627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0.43925</cdr:x>
      <cdr:y>0.37529</cdr:y>
    </cdr:from>
    <cdr:to>
      <cdr:x>0.44253</cdr:x>
      <cdr:y>0.82494</cdr:y>
    </cdr:to>
    <cdr:cxnSp macro="">
      <cdr:nvCxnSpPr>
        <cdr:cNvPr id="8" name="Straight Connector 7"/>
        <cdr:cNvCxnSpPr/>
      </cdr:nvCxnSpPr>
      <cdr:spPr>
        <a:xfrm xmlns:a="http://schemas.openxmlformats.org/drawingml/2006/main" flipH="1">
          <a:off x="2008266" y="475430"/>
          <a:ext cx="14990" cy="569627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0.60974</cdr:x>
      <cdr:y>0.37529</cdr:y>
    </cdr:from>
    <cdr:to>
      <cdr:x>0.61302</cdr:x>
      <cdr:y>0.82494</cdr:y>
    </cdr:to>
    <cdr:cxnSp macro="">
      <cdr:nvCxnSpPr>
        <cdr:cNvPr id="9" name="Straight Connector 8"/>
        <cdr:cNvCxnSpPr/>
      </cdr:nvCxnSpPr>
      <cdr:spPr>
        <a:xfrm xmlns:a="http://schemas.openxmlformats.org/drawingml/2006/main" flipH="1">
          <a:off x="2787754" y="475430"/>
          <a:ext cx="14990" cy="569627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0.85237</cdr:x>
      <cdr:y>0.37529</cdr:y>
    </cdr:from>
    <cdr:to>
      <cdr:x>0.85565</cdr:x>
      <cdr:y>0.82494</cdr:y>
    </cdr:to>
    <cdr:cxnSp macro="">
      <cdr:nvCxnSpPr>
        <cdr:cNvPr id="10" name="Straight Connector 9"/>
        <cdr:cNvCxnSpPr/>
      </cdr:nvCxnSpPr>
      <cdr:spPr>
        <a:xfrm xmlns:a="http://schemas.openxmlformats.org/drawingml/2006/main" flipH="1">
          <a:off x="3897027" y="475430"/>
          <a:ext cx="14990" cy="569627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</cdr:x>
      <cdr:y>0.375</cdr:y>
    </cdr:from>
    <cdr:to>
      <cdr:x>0.61667</cdr:x>
      <cdr:y>0.375</cdr:y>
    </cdr:to>
    <cdr:cxnSp macro="">
      <cdr:nvCxnSpPr>
        <cdr:cNvPr id="12" name="Straight Connector 11"/>
        <cdr:cNvCxnSpPr/>
      </cdr:nvCxnSpPr>
      <cdr:spPr>
        <a:xfrm xmlns:a="http://schemas.openxmlformats.org/drawingml/2006/main">
          <a:off x="1417320" y="475060"/>
          <a:ext cx="1402080" cy="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0.29778</cdr:x>
      <cdr:y>0.75445</cdr:y>
    </cdr:from>
    <cdr:to>
      <cdr:x>0.60444</cdr:x>
      <cdr:y>0.75445</cdr:y>
    </cdr:to>
    <cdr:cxnSp macro="">
      <cdr:nvCxnSpPr>
        <cdr:cNvPr id="13" name="Straight Connector 12"/>
        <cdr:cNvCxnSpPr/>
      </cdr:nvCxnSpPr>
      <cdr:spPr>
        <a:xfrm xmlns:a="http://schemas.openxmlformats.org/drawingml/2006/main">
          <a:off x="1361440" y="955755"/>
          <a:ext cx="1402080" cy="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</cdr:x>
      <cdr:y>0.57597</cdr:y>
    </cdr:from>
    <cdr:to>
      <cdr:x>0.31015</cdr:x>
      <cdr:y>0.59154</cdr:y>
    </cdr:to>
    <cdr:cxnSp macro="">
      <cdr:nvCxnSpPr>
        <cdr:cNvPr id="14" name="Straight Connector 13"/>
        <cdr:cNvCxnSpPr/>
      </cdr:nvCxnSpPr>
      <cdr:spPr>
        <a:xfrm xmlns:a="http://schemas.openxmlformats.org/drawingml/2006/main" flipV="1">
          <a:off x="685800" y="729652"/>
          <a:ext cx="732183" cy="19726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0.62536</cdr:x>
      <cdr:y>0.56812</cdr:y>
    </cdr:from>
    <cdr:to>
      <cdr:x>0.84493</cdr:x>
      <cdr:y>0.58382</cdr:y>
    </cdr:to>
    <cdr:cxnSp macro="">
      <cdr:nvCxnSpPr>
        <cdr:cNvPr id="11" name="Straight Connector 10"/>
        <cdr:cNvCxnSpPr/>
      </cdr:nvCxnSpPr>
      <cdr:spPr>
        <a:xfrm xmlns:a="http://schemas.openxmlformats.org/drawingml/2006/main">
          <a:off x="2859157" y="719713"/>
          <a:ext cx="1003852" cy="19879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2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6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9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2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9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7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9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6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0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2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 1372 Statistics with Probability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Ezra Halleck	NYC College of Technology</a:t>
            </a:r>
          </a:p>
          <a:p>
            <a:r>
              <a:rPr lang="en-US" dirty="0"/>
              <a:t>Sections </a:t>
            </a:r>
            <a:r>
              <a:rPr lang="en-US" dirty="0" smtClean="0"/>
              <a:t>3.5-3.6</a:t>
            </a:r>
            <a:endParaRPr lang="en-US" dirty="0"/>
          </a:p>
          <a:p>
            <a:r>
              <a:rPr lang="en-US" dirty="0"/>
              <a:t>Measures of spread or variability and empirical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9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8110" y="1227552"/>
            <a:ext cx="7311367" cy="4258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37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 cstate="print"/>
          <a:srcRect b="50544"/>
          <a:stretch/>
        </p:blipFill>
        <p:spPr bwMode="auto">
          <a:xfrm>
            <a:off x="557676" y="1564810"/>
            <a:ext cx="5814645" cy="3511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 rotWithShape="1">
          <a:blip r:embed="rId2" cstate="print"/>
          <a:srcRect t="49674" r="21570"/>
          <a:stretch/>
        </p:blipFill>
        <p:spPr bwMode="auto">
          <a:xfrm>
            <a:off x="6372322" y="1564811"/>
            <a:ext cx="5327309" cy="3605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9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 cstate="print"/>
          <a:srcRect b="53579"/>
          <a:stretch/>
        </p:blipFill>
        <p:spPr bwMode="auto">
          <a:xfrm>
            <a:off x="480045" y="248438"/>
            <a:ext cx="11363611" cy="2552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 rotWithShape="1">
          <a:blip r:embed="rId2" cstate="print"/>
          <a:srcRect t="74531"/>
          <a:stretch/>
        </p:blipFill>
        <p:spPr bwMode="auto">
          <a:xfrm>
            <a:off x="480045" y="4499428"/>
            <a:ext cx="11363611" cy="140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 rotWithShape="1">
          <a:blip r:embed="rId2" cstate="print"/>
          <a:srcRect t="45366" b="29296"/>
          <a:stretch/>
        </p:blipFill>
        <p:spPr bwMode="auto">
          <a:xfrm>
            <a:off x="480045" y="2953657"/>
            <a:ext cx="11363611" cy="1393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17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oxfordmathcenter.com/images/notes/290-0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433" y="262374"/>
            <a:ext cx="8660739" cy="611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74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rain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3340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Recall the data set from 3.5.17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(a) </a:t>
            </a:r>
            <a:r>
              <a:rPr lang="en-US" dirty="0"/>
              <a:t>Do the data appear to be approximately normal?</a:t>
            </a:r>
          </a:p>
          <a:p>
            <a:pPr marL="0" indent="0">
              <a:buNone/>
            </a:pPr>
            <a:r>
              <a:rPr lang="en-US" dirty="0" smtClean="0"/>
              <a:t>No!</a:t>
            </a:r>
          </a:p>
          <a:p>
            <a:pPr marL="0" indent="0">
              <a:buNone/>
            </a:pPr>
            <a:r>
              <a:rPr lang="en-US" dirty="0" smtClean="0"/>
              <a:t>(b) </a:t>
            </a:r>
            <a:r>
              <a:rPr lang="en-US" dirty="0"/>
              <a:t>Pretend that the answer to </a:t>
            </a:r>
            <a:r>
              <a:rPr lang="en-US" dirty="0" smtClean="0"/>
              <a:t>(a) </a:t>
            </a:r>
            <a:r>
              <a:rPr lang="en-US" dirty="0"/>
              <a:t>is </a:t>
            </a:r>
            <a:r>
              <a:rPr lang="en-US" dirty="0" smtClean="0"/>
              <a:t>yes &amp; </a:t>
            </a:r>
            <a:r>
              <a:rPr lang="en-US" dirty="0"/>
              <a:t>give an interval that you would expect to contain approximately 95 percent of the data observations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Mean is 3.6 and s is 0.8, so interval is [3.6-2*0.8,</a:t>
            </a:r>
            <a:r>
              <a:rPr lang="en-US" dirty="0"/>
              <a:t> </a:t>
            </a:r>
            <a:r>
              <a:rPr lang="en-US" dirty="0" smtClean="0"/>
              <a:t>3.6+2*0.8]=[2.0, 5.2]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(c) </a:t>
            </a:r>
            <a:r>
              <a:rPr lang="en-US" dirty="0"/>
              <a:t>What percentage of the data lies in the interval given in part (g)?</a:t>
            </a:r>
          </a:p>
          <a:p>
            <a:pPr marL="0" indent="0">
              <a:buNone/>
            </a:pPr>
            <a:r>
              <a:rPr lang="en-US" dirty="0" smtClean="0"/>
              <a:t>100%</a:t>
            </a:r>
          </a:p>
          <a:p>
            <a:pPr marL="0" indent="0">
              <a:buNone/>
            </a:pPr>
            <a:r>
              <a:rPr lang="en-US" dirty="0" smtClean="0"/>
              <a:t>There are no tails to cut off!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849807"/>
              </p:ext>
            </p:extLst>
          </p:nvPr>
        </p:nvGraphicFramePr>
        <p:xfrm>
          <a:off x="7453086" y="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147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3.5 Sample </a:t>
            </a:r>
            <a:r>
              <a:rPr lang="en-US" dirty="0" smtClean="0"/>
              <a:t>variance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Formula:</a:t>
            </a:r>
            <a:endParaRPr lang="en-US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words: </a:t>
            </a:r>
            <a:r>
              <a:rPr lang="en-US" dirty="0" smtClean="0">
                <a:sym typeface="Symbol" panose="05050102010706020507" pitchFamily="18" charset="2"/>
              </a:rPr>
              <a:t>sample variance is </a:t>
            </a:r>
            <a:r>
              <a:rPr lang="en-US" dirty="0" smtClean="0"/>
              <a:t>sum </a:t>
            </a:r>
            <a:r>
              <a:rPr lang="en-US" dirty="0"/>
              <a:t>of the squares of the </a:t>
            </a:r>
            <a:r>
              <a:rPr lang="en-US" dirty="0" smtClean="0"/>
              <a:t>deviations divided by one fewer than the number of data points</a:t>
            </a:r>
          </a:p>
          <a:p>
            <a:pPr marL="0" indent="0">
              <a:buNone/>
            </a:pPr>
            <a:r>
              <a:rPr lang="en-US" dirty="0" smtClean="0"/>
              <a:t>Essentially: it is the average square of the deviation from the mean.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3180" y="1825624"/>
            <a:ext cx="2308486" cy="1067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250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frequency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57078"/>
              </p:ext>
            </p:extLst>
          </p:nvPr>
        </p:nvGraphicFramePr>
        <p:xfrm>
          <a:off x="838200" y="1690686"/>
          <a:ext cx="8875426" cy="2881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6130"/>
                <a:gridCol w="774663"/>
                <a:gridCol w="823848"/>
                <a:gridCol w="2606803"/>
                <a:gridCol w="3983982"/>
              </a:tblGrid>
              <a:tr h="5762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val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dev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freq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dev square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prod of dev square &amp; freq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2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-1.2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1.44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4.32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2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-.2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.04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.08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2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.64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3.2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2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sum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7.6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246557"/>
            <a:ext cx="954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 get the sample variance s</a:t>
            </a:r>
            <a:r>
              <a:rPr lang="en-US" sz="2400" baseline="30000" dirty="0"/>
              <a:t>2</a:t>
            </a:r>
            <a:r>
              <a:rPr lang="en-US" sz="2400" dirty="0"/>
              <a:t>, we divide this sum by n-1=10-1=9 to get .84. </a:t>
            </a:r>
          </a:p>
        </p:txBody>
      </p:sp>
    </p:spTree>
    <p:extLst>
      <p:ext uri="{BB962C8B-B14F-4D97-AF65-F5344CB8AC3E}">
        <p14:creationId xmlns:p14="http://schemas.microsoft.com/office/powerpoint/2010/main" val="55511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standard deviation “s”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the square root of the sample variance.</a:t>
            </a:r>
          </a:p>
          <a:p>
            <a:pPr marL="0" indent="0">
              <a:buNone/>
            </a:pPr>
            <a:r>
              <a:rPr lang="en-US" dirty="0" smtClean="0"/>
              <a:t>Roughly the average distance (always nonnegative) from the mean.</a:t>
            </a:r>
          </a:p>
          <a:p>
            <a:pPr marL="0" indent="0">
              <a:buNone/>
            </a:pPr>
            <a:r>
              <a:rPr lang="en-US" dirty="0" smtClean="0"/>
              <a:t>For previous example, s = √.84 = .92</a:t>
            </a:r>
          </a:p>
          <a:p>
            <a:pPr marL="0" indent="0">
              <a:buNone/>
            </a:pPr>
            <a:r>
              <a:rPr lang="en-US" dirty="0" smtClean="0"/>
              <a:t>In conclusion, a data value is on average .9 units from the mean of .2.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09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427689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Exercise 3.5.11:</a:t>
            </a:r>
            <a:br>
              <a:rPr lang="en-US" dirty="0" smtClean="0"/>
            </a:br>
            <a:r>
              <a:rPr lang="en-US" dirty="0" smtClean="0"/>
              <a:t>translation and 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0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Compute the sample variance </a:t>
            </a:r>
            <a:r>
              <a:rPr lang="en-US" dirty="0" smtClean="0"/>
              <a:t>and</a:t>
            </a:r>
          </a:p>
          <a:p>
            <a:pPr marL="0" indent="0">
              <a:buNone/>
            </a:pPr>
            <a:r>
              <a:rPr lang="en-US" dirty="0" smtClean="0"/>
              <a:t>standard </a:t>
            </a:r>
            <a:r>
              <a:rPr lang="en-US" dirty="0"/>
              <a:t>deviation of the </a:t>
            </a:r>
            <a:r>
              <a:rPr lang="en-US" dirty="0" smtClean="0"/>
              <a:t>data sets.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Note that each data set is symmetric. Hence, mean is the middle value. </a:t>
            </a:r>
          </a:p>
          <a:p>
            <a:pPr marL="457200" lvl="1" indent="0">
              <a:buNone/>
            </a:pPr>
            <a:r>
              <a:rPr lang="en-US" dirty="0" smtClean="0"/>
              <a:t>If we take the middle value away, then half the time, we are 1 unit from the mean (in the 1</a:t>
            </a:r>
            <a:r>
              <a:rPr lang="en-US" baseline="30000" dirty="0" smtClean="0"/>
              <a:t>st</a:t>
            </a:r>
            <a:r>
              <a:rPr lang="en-US" dirty="0" smtClean="0"/>
              <a:t> 3 sets) and half the time 2 units from the mean, so s should be roughly 1.5, except that the middle value may lower it a bit.</a:t>
            </a:r>
          </a:p>
          <a:p>
            <a:pPr marL="457200" lvl="1" indent="0">
              <a:buNone/>
            </a:pPr>
            <a:r>
              <a:rPr lang="en-US" dirty="0" smtClean="0"/>
              <a:t>It turns out that because of the squaring, we underestimate s. For the first 3 sets s = 1.58</a:t>
            </a:r>
          </a:p>
          <a:p>
            <a:pPr marL="457200" lvl="1" indent="0">
              <a:buNone/>
            </a:pPr>
            <a:r>
              <a:rPr lang="en-US" dirty="0" smtClean="0"/>
              <a:t>s and s</a:t>
            </a:r>
            <a:r>
              <a:rPr lang="en-US" baseline="30000" dirty="0" smtClean="0"/>
              <a:t>2</a:t>
            </a:r>
            <a:r>
              <a:rPr lang="en-US" dirty="0" smtClean="0"/>
              <a:t> are </a:t>
            </a:r>
            <a:r>
              <a:rPr lang="en-US" b="1" dirty="0" smtClean="0"/>
              <a:t>invariant</a:t>
            </a:r>
            <a:r>
              <a:rPr lang="en-US" dirty="0" smtClean="0"/>
              <a:t> under translation: if we change a data set by adding or subtracting the same thing from each data value, </a:t>
            </a:r>
            <a:r>
              <a:rPr lang="en-US" dirty="0"/>
              <a:t>s and s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smtClean="0"/>
              <a:t>stay the same.</a:t>
            </a:r>
          </a:p>
          <a:p>
            <a:pPr marL="457200" lvl="1" indent="0">
              <a:buNone/>
            </a:pPr>
            <a:r>
              <a:rPr lang="en-US" dirty="0" smtClean="0"/>
              <a:t>Last 2 data sets are </a:t>
            </a:r>
            <a:r>
              <a:rPr lang="en-US" dirty="0" err="1" smtClean="0"/>
              <a:t>scalings</a:t>
            </a:r>
            <a:r>
              <a:rPr lang="en-US" dirty="0" smtClean="0"/>
              <a:t> of the first set. How is s</a:t>
            </a:r>
            <a:r>
              <a:rPr lang="en-US" baseline="30000" dirty="0" smtClean="0"/>
              <a:t>2</a:t>
            </a:r>
            <a:r>
              <a:rPr lang="en-US" dirty="0" smtClean="0"/>
              <a:t> and s affected by scaling?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12898" y="603995"/>
            <a:ext cx="31935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2400" dirty="0"/>
              <a:t>(a) 1, 2, 3, 4, 5</a:t>
            </a:r>
          </a:p>
          <a:p>
            <a:pPr lvl="1"/>
            <a:r>
              <a:rPr lang="en-US" sz="2400" dirty="0"/>
              <a:t>(b) 6, 7, 8, 9, 10</a:t>
            </a:r>
          </a:p>
          <a:p>
            <a:pPr lvl="1"/>
            <a:r>
              <a:rPr lang="en-US" sz="2400" dirty="0"/>
              <a:t>(c) 11, 12, 13, 14, 15</a:t>
            </a:r>
          </a:p>
          <a:p>
            <a:pPr lvl="1"/>
            <a:r>
              <a:rPr lang="en-US" sz="2400" dirty="0"/>
              <a:t>(d) 2, 4, 6, 8, 10</a:t>
            </a:r>
          </a:p>
          <a:p>
            <a:pPr lvl="1"/>
            <a:r>
              <a:rPr lang="en-US" sz="2400" dirty="0"/>
              <a:t>(e) 10, 20, 30, 40, 50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035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3.5.17 acidity </a:t>
            </a:r>
            <a:r>
              <a:rPr lang="en-US" dirty="0"/>
              <a:t>of 40 successive rainfalls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929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acidity is measured on a pH </a:t>
            </a:r>
            <a:r>
              <a:rPr lang="en-US" dirty="0" smtClean="0"/>
              <a:t>scale</a:t>
            </a:r>
            <a:r>
              <a:rPr lang="en-US" dirty="0"/>
              <a:t>:</a:t>
            </a:r>
            <a:r>
              <a:rPr lang="en-US" dirty="0" smtClean="0"/>
              <a:t> 1 </a:t>
            </a:r>
            <a:r>
              <a:rPr lang="en-US" dirty="0"/>
              <a:t>(very acidic) to 7 (neutral).</a:t>
            </a:r>
          </a:p>
          <a:p>
            <a:pPr marL="457200" lvl="1" indent="0">
              <a:buNone/>
            </a:pPr>
            <a:r>
              <a:rPr lang="en-US" dirty="0"/>
              <a:t>3.71, 4.23, 4.16, 2.98, 3.23, 4.67, 3.99, 5.04, 4.55, 3.24, 2.80, 3.44,</a:t>
            </a:r>
          </a:p>
          <a:p>
            <a:pPr marL="457200" lvl="1" indent="0">
              <a:buNone/>
            </a:pPr>
            <a:r>
              <a:rPr lang="en-US" dirty="0"/>
              <a:t>3.27, 2.66, 2.95, 4.70, 5.12, 3.77, 3.12, 2.38, 4.57, 3.88, 2.97, 3.70, 2.53, 2.67,</a:t>
            </a:r>
          </a:p>
          <a:p>
            <a:pPr marL="457200" lvl="1" indent="0">
              <a:buNone/>
            </a:pPr>
            <a:r>
              <a:rPr lang="en-US" dirty="0"/>
              <a:t>4.12, 4.80, 3.55, 3.86, 2.51, 3.33, 3.85, 2.35, 3.12, 4.39, 5.09, 3.38, 2.73, 3.07</a:t>
            </a:r>
          </a:p>
          <a:p>
            <a:pPr marL="0" indent="0">
              <a:buNone/>
            </a:pPr>
            <a:r>
              <a:rPr lang="en-US" dirty="0" smtClean="0"/>
              <a:t>Find</a:t>
            </a:r>
          </a:p>
          <a:p>
            <a:pPr marL="457200" lvl="1" indent="0">
              <a:buNone/>
            </a:pPr>
            <a:r>
              <a:rPr lang="en-US" b="1" dirty="0" smtClean="0"/>
              <a:t>(a</a:t>
            </a:r>
            <a:r>
              <a:rPr lang="en-US" b="1" dirty="0"/>
              <a:t>) </a:t>
            </a:r>
            <a:r>
              <a:rPr lang="en-US" dirty="0" smtClean="0"/>
              <a:t>s, sample </a:t>
            </a:r>
            <a:r>
              <a:rPr lang="en-US" dirty="0"/>
              <a:t>standard </a:t>
            </a:r>
            <a:r>
              <a:rPr lang="en-US" dirty="0" smtClean="0"/>
              <a:t>deviation</a:t>
            </a:r>
          </a:p>
          <a:p>
            <a:pPr marL="457200" lvl="1" indent="0">
              <a:buNone/>
            </a:pPr>
            <a:r>
              <a:rPr lang="en-US" b="1" dirty="0" smtClean="0"/>
              <a:t>(b) </a:t>
            </a:r>
            <a:r>
              <a:rPr lang="en-US" dirty="0" smtClean="0"/>
              <a:t>r, range (max – min)</a:t>
            </a:r>
          </a:p>
          <a:p>
            <a:pPr marL="457200" lvl="1" indent="0">
              <a:buNone/>
            </a:pPr>
            <a:r>
              <a:rPr lang="en-US" b="1" dirty="0" smtClean="0"/>
              <a:t>(</a:t>
            </a:r>
            <a:r>
              <a:rPr lang="en-US" b="1" dirty="0"/>
              <a:t>c) </a:t>
            </a:r>
            <a:r>
              <a:rPr lang="en-US" dirty="0" err="1" smtClean="0"/>
              <a:t>iqr</a:t>
            </a:r>
            <a:r>
              <a:rPr lang="en-US" dirty="0" smtClean="0"/>
              <a:t>, interquartile range (Q3 – Q1)</a:t>
            </a:r>
          </a:p>
          <a:p>
            <a:pPr marL="457200" lvl="1" indent="0">
              <a:buNone/>
            </a:pPr>
            <a:r>
              <a:rPr lang="en-US" b="1" dirty="0"/>
              <a:t>(d) </a:t>
            </a:r>
            <a:r>
              <a:rPr lang="en-US" dirty="0"/>
              <a:t>Box </a:t>
            </a:r>
            <a:r>
              <a:rPr lang="en-US" dirty="0" smtClean="0"/>
              <a:t>plot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reate a grouped frequency table and a histogram.</a:t>
            </a:r>
          </a:p>
          <a:p>
            <a:pPr marL="0" indent="0">
              <a:buNone/>
            </a:pPr>
            <a:r>
              <a:rPr lang="en-US" dirty="0" smtClean="0"/>
              <a:t>Analyze the distribution.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09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3.5.17 acidity </a:t>
            </a:r>
            <a:r>
              <a:rPr lang="en-US" dirty="0"/>
              <a:t>of 40 successive rainfalls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acidity is measured on a pH </a:t>
            </a:r>
            <a:r>
              <a:rPr lang="en-US" dirty="0" smtClean="0"/>
              <a:t>scale</a:t>
            </a:r>
            <a:r>
              <a:rPr lang="en-US" dirty="0"/>
              <a:t>:</a:t>
            </a:r>
            <a:r>
              <a:rPr lang="en-US" dirty="0" smtClean="0"/>
              <a:t> 1 </a:t>
            </a:r>
            <a:r>
              <a:rPr lang="en-US" dirty="0"/>
              <a:t>(very acidic) to 7 (neutral).</a:t>
            </a:r>
          </a:p>
          <a:p>
            <a:pPr marL="457200" lvl="1" indent="0">
              <a:buNone/>
            </a:pPr>
            <a:r>
              <a:rPr lang="en-US" dirty="0"/>
              <a:t>3.71, 4.23, 4.16, 2.98, 3.23, 4.67, 3.99, 5.04, 4.55, 3.24, 2.80, 3.44,</a:t>
            </a:r>
          </a:p>
          <a:p>
            <a:pPr marL="457200" lvl="1" indent="0">
              <a:buNone/>
            </a:pPr>
            <a:r>
              <a:rPr lang="en-US" dirty="0"/>
              <a:t>3.27, 2.66, 2.95, 4.70, 5.12, 3.77, 3.12, 2.38, 4.57, 3.88, 2.97, 3.70, 2.53, 2.67,</a:t>
            </a:r>
          </a:p>
          <a:p>
            <a:pPr marL="457200" lvl="1" indent="0">
              <a:buNone/>
            </a:pPr>
            <a:r>
              <a:rPr lang="en-US" dirty="0"/>
              <a:t>4.12, 4.80, 3.55, 3.86, 2.51, 3.33, 3.85, 2.35, 3.12, 4.39, 5.09, 3.38, 2.73, 3.07</a:t>
            </a:r>
          </a:p>
          <a:p>
            <a:pPr marL="0" indent="0">
              <a:buNone/>
            </a:pPr>
            <a:r>
              <a:rPr lang="en-US" dirty="0" smtClean="0"/>
              <a:t>Find</a:t>
            </a:r>
          </a:p>
          <a:p>
            <a:pPr marL="457200" lvl="1" indent="0">
              <a:buNone/>
            </a:pPr>
            <a:r>
              <a:rPr lang="en-US" b="1" dirty="0" smtClean="0"/>
              <a:t>(a</a:t>
            </a:r>
            <a:r>
              <a:rPr lang="en-US" b="1" dirty="0"/>
              <a:t>) </a:t>
            </a:r>
            <a:r>
              <a:rPr lang="en-US" dirty="0" smtClean="0"/>
              <a:t>s: sample </a:t>
            </a:r>
            <a:r>
              <a:rPr lang="en-US" dirty="0"/>
              <a:t>standard </a:t>
            </a:r>
            <a:r>
              <a:rPr lang="en-US" dirty="0" smtClean="0"/>
              <a:t>deviation = 0.8</a:t>
            </a:r>
          </a:p>
          <a:p>
            <a:pPr marL="457200" lvl="1" indent="0">
              <a:buNone/>
            </a:pPr>
            <a:r>
              <a:rPr lang="en-US" b="1" dirty="0" smtClean="0"/>
              <a:t>(b) </a:t>
            </a:r>
            <a:r>
              <a:rPr lang="en-US" dirty="0" smtClean="0"/>
              <a:t>R</a:t>
            </a:r>
            <a:r>
              <a:rPr lang="en-US" dirty="0"/>
              <a:t>:</a:t>
            </a:r>
            <a:r>
              <a:rPr lang="en-US" dirty="0" smtClean="0"/>
              <a:t> range (max – min) = 2.8</a:t>
            </a:r>
          </a:p>
          <a:p>
            <a:pPr marL="457200" lvl="1" indent="0">
              <a:buNone/>
            </a:pPr>
            <a:r>
              <a:rPr lang="en-US" b="1" dirty="0" smtClean="0"/>
              <a:t>(</a:t>
            </a:r>
            <a:r>
              <a:rPr lang="en-US" b="1" dirty="0"/>
              <a:t>c) </a:t>
            </a:r>
            <a:r>
              <a:rPr lang="en-US" dirty="0" smtClean="0"/>
              <a:t>IQR: interquartile range (Q3 – Q1) =1.2</a:t>
            </a:r>
          </a:p>
          <a:p>
            <a:pPr marL="457200" lvl="1" indent="0">
              <a:buNone/>
            </a:pPr>
            <a:r>
              <a:rPr lang="en-US" b="1" dirty="0" smtClean="0"/>
              <a:t>(d) </a:t>
            </a:r>
            <a:r>
              <a:rPr lang="en-US" dirty="0" smtClean="0"/>
              <a:t>Box plot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reate a grouped frequency table and a histogram.</a:t>
            </a:r>
          </a:p>
          <a:p>
            <a:pPr marL="0" indent="0">
              <a:buNone/>
            </a:pPr>
            <a:r>
              <a:rPr lang="en-US" dirty="0" smtClean="0"/>
              <a:t>Analyze the distribution</a:t>
            </a:r>
          </a:p>
          <a:p>
            <a:pPr marL="457200" lvl="1" indent="0">
              <a:buNone/>
            </a:pPr>
            <a:r>
              <a:rPr lang="en-US" dirty="0" smtClean="0"/>
              <a:t>Since mean &gt; median, skewed to right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6300760"/>
              </p:ext>
            </p:extLst>
          </p:nvPr>
        </p:nvGraphicFramePr>
        <p:xfrm>
          <a:off x="6781800" y="3186365"/>
          <a:ext cx="4572000" cy="1266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55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89236" cy="1325563"/>
          </a:xfrm>
        </p:spPr>
        <p:txBody>
          <a:bodyPr/>
          <a:lstStyle/>
          <a:p>
            <a:r>
              <a:rPr lang="en-US" dirty="0" smtClean="0"/>
              <a:t>Exercise 2.5.16 (example with frequency table)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sample </a:t>
            </a:r>
            <a:r>
              <a:rPr lang="en-US" dirty="0"/>
              <a:t>standard deviation of </a:t>
            </a:r>
            <a:r>
              <a:rPr lang="en-US" dirty="0" smtClean="0"/>
              <a:t>data </a:t>
            </a:r>
            <a:r>
              <a:rPr lang="en-US" dirty="0"/>
              <a:t>set given by </a:t>
            </a:r>
            <a:r>
              <a:rPr lang="en-US" dirty="0" smtClean="0"/>
              <a:t>frequency </a:t>
            </a:r>
            <a:r>
              <a:rPr lang="en-US" dirty="0"/>
              <a:t>table:</a:t>
            </a:r>
          </a:p>
          <a:p>
            <a:pPr marL="0" indent="0">
              <a:buNone/>
            </a:pPr>
            <a:r>
              <a:rPr lang="en-US" b="1" dirty="0"/>
              <a:t>Val	</a:t>
            </a:r>
            <a:r>
              <a:rPr lang="en-US" b="1" dirty="0" err="1" smtClean="0"/>
              <a:t>Freq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	1	</a:t>
            </a:r>
          </a:p>
          <a:p>
            <a:pPr marL="0" indent="0">
              <a:buNone/>
            </a:pPr>
            <a:r>
              <a:rPr lang="en-US" dirty="0" smtClean="0"/>
              <a:t>4	2</a:t>
            </a: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AutoNum type="arabicPlain" startAt="5"/>
            </a:pPr>
            <a:r>
              <a:rPr lang="en-US" dirty="0" smtClean="0"/>
              <a:t>     3</a:t>
            </a:r>
          </a:p>
          <a:p>
            <a:pPr marL="0" indent="0">
              <a:buNone/>
            </a:pPr>
            <a:r>
              <a:rPr lang="en-US" dirty="0"/>
              <a:t>6	2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Mean = 1.07</a:t>
            </a:r>
          </a:p>
          <a:p>
            <a:pPr marL="0" indent="0">
              <a:buNone/>
            </a:pPr>
            <a:r>
              <a:rPr lang="en-US" dirty="0" smtClean="0"/>
              <a:t>s = 1.04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58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3.6 Normal Data Sets &amp; the Empirical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Many of the large data sets one encounters in practice have histograms </a:t>
            </a:r>
            <a:r>
              <a:rPr lang="en-US" dirty="0" smtClean="0"/>
              <a:t>with the following properties:</a:t>
            </a:r>
          </a:p>
          <a:p>
            <a:r>
              <a:rPr lang="en-US" dirty="0" smtClean="0"/>
              <a:t>symmetric </a:t>
            </a:r>
            <a:r>
              <a:rPr lang="en-US" dirty="0"/>
              <a:t>about their point of highest frequency </a:t>
            </a:r>
            <a:endParaRPr lang="en-US" dirty="0" smtClean="0"/>
          </a:p>
          <a:p>
            <a:r>
              <a:rPr lang="en-US" dirty="0" smtClean="0"/>
              <a:t>decrease </a:t>
            </a:r>
            <a:r>
              <a:rPr lang="en-US" dirty="0"/>
              <a:t>on both sides of this point in a bell-shaped </a:t>
            </a:r>
            <a:r>
              <a:rPr lang="en-US" dirty="0" smtClean="0"/>
              <a:t>fashion.</a:t>
            </a:r>
          </a:p>
          <a:p>
            <a:pPr marL="0" indent="0">
              <a:buNone/>
            </a:pPr>
            <a:r>
              <a:rPr lang="en-US" dirty="0" smtClean="0"/>
              <a:t>Such </a:t>
            </a:r>
            <a:r>
              <a:rPr lang="en-US" dirty="0"/>
              <a:t>data sets are said to be </a:t>
            </a:r>
            <a:r>
              <a:rPr lang="en-US" i="1" dirty="0" smtClean="0"/>
              <a:t>normal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28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</TotalTime>
  <Words>886</Words>
  <Application>Microsoft Office PowerPoint</Application>
  <PresentationFormat>Widescreen</PresentationFormat>
  <Paragraphs>103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Office Theme</vt:lpstr>
      <vt:lpstr>MAT 1372 Statistics with Probability </vt:lpstr>
      <vt:lpstr>3.5 Sample variance </vt:lpstr>
      <vt:lpstr>Example using frequency table</vt:lpstr>
      <vt:lpstr>Sample standard deviation “s”</vt:lpstr>
      <vt:lpstr>Exercise 3.5.11: translation and scaling</vt:lpstr>
      <vt:lpstr>3.5.17 acidity of 40 successive rainfalls</vt:lpstr>
      <vt:lpstr>3.5.17 acidity of 40 successive rainfalls</vt:lpstr>
      <vt:lpstr>Exercise 2.5.16 (example with frequency table)</vt:lpstr>
      <vt:lpstr>3.6 Normal Data Sets &amp; the Empirical Rule</vt:lpstr>
      <vt:lpstr>PowerPoint Presentation</vt:lpstr>
      <vt:lpstr>PowerPoint Presentation</vt:lpstr>
      <vt:lpstr>PowerPoint Presentation</vt:lpstr>
      <vt:lpstr>PowerPoint Presentation</vt:lpstr>
      <vt:lpstr>Acid rain revisited</vt:lpstr>
    </vt:vector>
  </TitlesOfParts>
  <Company>Next Step Program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Statistics with Probability</dc:title>
  <dc:creator>Ezra Halleck</dc:creator>
  <cp:lastModifiedBy>Ezra Halleck</cp:lastModifiedBy>
  <cp:revision>69</cp:revision>
  <dcterms:created xsi:type="dcterms:W3CDTF">2016-08-30T12:16:20Z</dcterms:created>
  <dcterms:modified xsi:type="dcterms:W3CDTF">2016-09-05T20:36:59Z</dcterms:modified>
</cp:coreProperties>
</file>