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handoutMasterIdLst>
    <p:handoutMasterId r:id="rId53"/>
  </p:handoutMasterIdLst>
  <p:sldIdLst>
    <p:sldId id="257" r:id="rId2"/>
    <p:sldId id="258" r:id="rId3"/>
    <p:sldId id="259" r:id="rId4"/>
    <p:sldId id="260" r:id="rId5"/>
    <p:sldId id="261" r:id="rId6"/>
    <p:sldId id="349"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50" r:id="rId24"/>
    <p:sldId id="278" r:id="rId25"/>
    <p:sldId id="279" r:id="rId26"/>
    <p:sldId id="280" r:id="rId27"/>
    <p:sldId id="351"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52" r:id="rId48"/>
    <p:sldId id="300" r:id="rId49"/>
    <p:sldId id="301" r:id="rId50"/>
    <p:sldId id="302" r:id="rId5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C7A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540" y="54"/>
      </p:cViewPr>
      <p:guideLst>
        <p:guide orient="horz" pos="2160"/>
        <p:guide pos="2880"/>
      </p:guideLst>
    </p:cSldViewPr>
  </p:slideViewPr>
  <p:notesTextViewPr>
    <p:cViewPr>
      <p:scale>
        <a:sx n="100" d="100"/>
        <a:sy n="100" d="100"/>
      </p:scale>
      <p:origin x="0" y="0"/>
    </p:cViewPr>
  </p:notesTextViewPr>
  <p:notesViewPr>
    <p:cSldViewPr snapToGrid="0">
      <p:cViewPr varScale="1">
        <p:scale>
          <a:sx n="76" d="100"/>
          <a:sy n="76" d="100"/>
        </p:scale>
        <p:origin x="-216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n-ea"/>
                <a:cs typeface="Arial" charset="0"/>
              </a:defRPr>
            </a:lvl1pPr>
          </a:lstStyle>
          <a:p>
            <a:pPr>
              <a:defRPr/>
            </a:pPr>
            <a:r>
              <a:rPr lang="en-US"/>
              <a:t>Chapter 10</a:t>
            </a:r>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Arial" charset="0"/>
                <a:ea typeface="Arial" charset="0"/>
                <a:cs typeface="Arial" charset="0"/>
              </a:defRPr>
            </a:lvl1pPr>
          </a:lstStyle>
          <a:p>
            <a:pPr>
              <a:defRPr/>
            </a:pPr>
            <a:r>
              <a:rPr lang="en-US"/>
              <a:t>Larson/Farber 5th ed</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A6395390-EF15-42A6-83F4-04FE8B847B9D}" type="slidenum">
              <a:rPr lang="en-US" altLang="en-US"/>
              <a:pPr/>
              <a:t>‹#›</a:t>
            </a:fld>
            <a:endParaRPr lang="en-US" altLang="en-US"/>
          </a:p>
        </p:txBody>
      </p:sp>
    </p:spTree>
    <p:extLst>
      <p:ext uri="{BB962C8B-B14F-4D97-AF65-F5344CB8AC3E}">
        <p14:creationId xmlns:p14="http://schemas.microsoft.com/office/powerpoint/2010/main" val="106746753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r>
              <a:rPr lang="en-US"/>
              <a:t>Chapter 10</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ea typeface="Arial" charset="0"/>
                <a:cs typeface="Arial" charset="0"/>
              </a:defRPr>
            </a:lvl1pPr>
          </a:lstStyle>
          <a:p>
            <a:pPr>
              <a:defRPr/>
            </a:pPr>
            <a:r>
              <a:rPr lang="en-US"/>
              <a:t>Larson/Farber 5th ed</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5E2E3426-D58A-4DB4-986C-1C2971F58E95}" type="slidenum">
              <a:rPr lang="en-US" altLang="en-US"/>
              <a:pPr/>
              <a:t>‹#›</a:t>
            </a:fld>
            <a:endParaRPr lang="en-US" altLang="en-US"/>
          </a:p>
        </p:txBody>
      </p:sp>
    </p:spTree>
    <p:extLst>
      <p:ext uri="{BB962C8B-B14F-4D97-AF65-F5344CB8AC3E}">
        <p14:creationId xmlns:p14="http://schemas.microsoft.com/office/powerpoint/2010/main" val="23773719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wrap="square" numCol="1" anchor="t" anchorCtr="0" compatLnSpc="1">
            <a:prstTxWarp prst="textNoShape">
              <a:avLst/>
            </a:prstTxWarp>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1200" smtClean="0">
                <a:latin typeface="Calibri" panose="020F0502020204030204" pitchFamily="34" charset="0"/>
              </a:rPr>
              <a:t>Chapter 10</a:t>
            </a:r>
          </a:p>
        </p:txBody>
      </p:sp>
      <p:sp>
        <p:nvSpPr>
          <p:cNvPr id="5" name="Footer Placeholder 4"/>
          <p:cNvSpPr>
            <a:spLocks noGrp="1"/>
          </p:cNvSpPr>
          <p:nvPr>
            <p:ph type="ftr" sz="quarter" idx="4"/>
          </p:nvPr>
        </p:nvSpPr>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smtClean="0">
                <a:latin typeface="Calibri" panose="020F0502020204030204" pitchFamily="34" charset="0"/>
              </a:rPr>
              <a:t>Larson/Farber 4th ed</a:t>
            </a:r>
          </a:p>
        </p:txBody>
      </p:sp>
      <p:sp>
        <p:nvSpPr>
          <p:cNvPr id="1229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A08201BF-EA1F-4F1F-84FB-B34E6A107C66}" type="slidenum">
              <a:rPr lang="en-US" altLang="en-US" sz="1200">
                <a:latin typeface="Calibri" panose="020F0502020204030204" pitchFamily="34" charset="0"/>
              </a:rPr>
              <a:pPr eaLnBrk="1" hangingPunct="1"/>
              <a:t>1</a:t>
            </a:fld>
            <a:endParaRPr lang="en-US" altLang="en-US" sz="1200">
              <a:latin typeface="Calibri" panose="020F0502020204030204" pitchFamily="34" charset="0"/>
            </a:endParaRPr>
          </a:p>
        </p:txBody>
      </p:sp>
    </p:spTree>
    <p:extLst>
      <p:ext uri="{BB962C8B-B14F-4D97-AF65-F5344CB8AC3E}">
        <p14:creationId xmlns:p14="http://schemas.microsoft.com/office/powerpoint/2010/main" val="2792148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858399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8845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619105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300116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962144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42463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81BA6313-4ECE-40D0-800F-B0144B2C5E65}" type="slidenum">
              <a:rPr lang="en-US" altLang="en-US" sz="1200">
                <a:latin typeface="Calibri" panose="020F0502020204030204" pitchFamily="34" charset="0"/>
              </a:rPr>
              <a:pPr eaLnBrk="1" hangingPunct="1"/>
              <a:t>16</a:t>
            </a:fld>
            <a:endParaRPr lang="en-US" altLang="en-US" sz="1200">
              <a:latin typeface="Calibri" panose="020F0502020204030204" pitchFamily="34" charset="0"/>
            </a:endParaRPr>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3397792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CC7AFDFC-E07A-45CA-909A-22F72E12057E}" type="slidenum">
              <a:rPr lang="en-US" altLang="en-US" sz="1200">
                <a:latin typeface="Calibri" panose="020F0502020204030204" pitchFamily="34" charset="0"/>
              </a:rPr>
              <a:pPr eaLnBrk="1" hangingPunct="1"/>
              <a:t>17</a:t>
            </a:fld>
            <a:endParaRPr lang="en-US" altLang="en-US" sz="1200">
              <a:latin typeface="Calibri" panose="020F0502020204030204" pitchFamily="34"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857250" y="4338638"/>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2719204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4461A99F-02E2-4F3A-BE20-BCA0A6CE27DA}" type="slidenum">
              <a:rPr lang="en-US" altLang="en-US" sz="1200">
                <a:latin typeface="Calibri" panose="020F0502020204030204" pitchFamily="34" charset="0"/>
              </a:rPr>
              <a:pPr eaLnBrk="1" hangingPunct="1"/>
              <a:t>18</a:t>
            </a:fld>
            <a:endParaRPr lang="en-US" altLang="en-US" sz="1200">
              <a:latin typeface="Calibri" panose="020F0502020204030204"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857250" y="4338638"/>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46683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83098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720888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180039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58C86FFA-8405-4803-8A74-39B9A1FA1F01}" type="slidenum">
              <a:rPr lang="en-US" altLang="en-US" sz="1200">
                <a:latin typeface="Calibri" panose="020F0502020204030204" pitchFamily="34" charset="0"/>
              </a:rPr>
              <a:pPr eaLnBrk="1" hangingPunct="1"/>
              <a:t>21</a:t>
            </a:fld>
            <a:endParaRPr lang="en-US" altLang="en-US" sz="1200">
              <a:latin typeface="Calibri" panose="020F0502020204030204" pitchFamily="34" charset="0"/>
            </a:endParaRPr>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1224582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623292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55851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633390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5452398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009891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24826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E352138A-3F3C-4277-BF28-DE31945D9811}" type="slidenum">
              <a:rPr lang="en-US" altLang="en-US" sz="1200">
                <a:latin typeface="Calibri" panose="020F0502020204030204" pitchFamily="34" charset="0"/>
              </a:rPr>
              <a:pPr eaLnBrk="1" hangingPunct="1"/>
              <a:t>28</a:t>
            </a:fld>
            <a:endParaRPr lang="en-US" altLang="en-US" sz="1200">
              <a:latin typeface="Calibri" panose="020F0502020204030204" pitchFamily="34" charset="0"/>
            </a:endParaRPr>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1600621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921930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0349377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485854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9649672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1069654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5410230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1395886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8448918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1466486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490318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9446728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2255C9BF-E78C-4805-81EE-A28765875102}" type="slidenum">
              <a:rPr lang="en-US" altLang="en-US" sz="1200">
                <a:latin typeface="Calibri" panose="020F0502020204030204" pitchFamily="34" charset="0"/>
              </a:rPr>
              <a:pPr eaLnBrk="1" hangingPunct="1"/>
              <a:t>39</a:t>
            </a:fld>
            <a:endParaRPr lang="en-US" altLang="en-US" sz="1200">
              <a:latin typeface="Calibri" panose="020F0502020204030204" pitchFamily="34" charset="0"/>
            </a:endParaRPr>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278051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8560479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1122765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5428634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3424852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144082BF-C805-40C8-944E-31DADF21E41B}" type="slidenum">
              <a:rPr lang="en-US" altLang="en-US" sz="1200">
                <a:latin typeface="Calibri" panose="020F0502020204030204" pitchFamily="34" charset="0"/>
              </a:rPr>
              <a:pPr eaLnBrk="1" hangingPunct="1"/>
              <a:t>43</a:t>
            </a:fld>
            <a:endParaRPr lang="en-US" altLang="en-US" sz="1200">
              <a:latin typeface="Calibri" panose="020F0502020204030204" pitchFamily="34" charset="0"/>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xfrm>
            <a:off x="857250" y="4338638"/>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27903905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A7F9E9B1-32BD-43A3-9A27-E299E7A89533}" type="slidenum">
              <a:rPr lang="en-US" altLang="en-US" sz="1200">
                <a:latin typeface="Calibri" panose="020F0502020204030204" pitchFamily="34" charset="0"/>
              </a:rPr>
              <a:pPr eaLnBrk="1" hangingPunct="1"/>
              <a:t>44</a:t>
            </a:fld>
            <a:endParaRPr lang="en-US" altLang="en-US" sz="1200">
              <a:latin typeface="Calibri" panose="020F0502020204030204" pitchFamily="34" charset="0"/>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xfrm>
            <a:off x="857250" y="4338638"/>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7487203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7495096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0760203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6333621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C5A055E9-E32A-429C-97DE-56992E00B02D}" type="slidenum">
              <a:rPr lang="en-US" altLang="en-US" sz="1200">
                <a:latin typeface="Calibri" panose="020F0502020204030204" pitchFamily="34" charset="0"/>
              </a:rPr>
              <a:pPr eaLnBrk="1" hangingPunct="1"/>
              <a:t>48</a:t>
            </a:fld>
            <a:endParaRPr lang="en-US" altLang="en-US" sz="1200">
              <a:latin typeface="Calibri" panose="020F0502020204030204" pitchFamily="34" charset="0"/>
            </a:endParaRPr>
          </a:p>
        </p:txBody>
      </p:sp>
      <p:sp>
        <p:nvSpPr>
          <p:cNvPr id="5" name="Footer Placeholder 4"/>
          <p:cNvSpPr>
            <a:spLocks noGrp="1"/>
          </p:cNvSpPr>
          <p:nvPr>
            <p:ph type="ftr" sz="quarter" idx="4"/>
          </p:nvPr>
        </p:nvSpPr>
        <p:spPr/>
        <p:txBody>
          <a:bodyPr rtlCol="0"/>
          <a:lstStyle/>
          <a:p>
            <a:pPr fontAlgn="auto">
              <a:spcBef>
                <a:spcPts val="0"/>
              </a:spcBef>
              <a:spcAft>
                <a:spcPts val="0"/>
              </a:spcAft>
              <a:defRPr/>
            </a:pPr>
            <a:r>
              <a:rPr lang="en-US">
                <a:latin typeface="+mn-lt"/>
                <a:ea typeface="+mn-ea"/>
                <a:cs typeface="+mn-cs"/>
              </a:rPr>
              <a:t>Larson/Farber 4th ed</a:t>
            </a:r>
          </a:p>
        </p:txBody>
      </p:sp>
      <p:sp>
        <p:nvSpPr>
          <p:cNvPr id="6" name="Header Placeholder 5"/>
          <p:cNvSpPr>
            <a:spLocks noGrp="1"/>
          </p:cNvSpPr>
          <p:nvPr>
            <p:ph type="hdr" sz="quarter"/>
          </p:nvPr>
        </p:nvSpPr>
        <p:spPr/>
        <p:txBody>
          <a:bodyPr/>
          <a:lstStyle/>
          <a:p>
            <a:pPr>
              <a:defRPr/>
            </a:pPr>
            <a:r>
              <a:rPr lang="en-US"/>
              <a:t>Chapter 10</a:t>
            </a:r>
          </a:p>
        </p:txBody>
      </p:sp>
    </p:spTree>
    <p:extLst>
      <p:ext uri="{BB962C8B-B14F-4D97-AF65-F5344CB8AC3E}">
        <p14:creationId xmlns:p14="http://schemas.microsoft.com/office/powerpoint/2010/main" val="11127247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127257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9736051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74035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351980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981878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308129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922042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fld id="{A0F2115E-D3E8-43B9-A564-1E1663913FC5}" type="slidenum">
              <a:rPr lang="en-US" altLang="en-US"/>
              <a:pPr/>
              <a:t>‹#›</a:t>
            </a:fld>
            <a:endParaRPr lang="en-US" altLang="en-US"/>
          </a:p>
        </p:txBody>
      </p:sp>
    </p:spTree>
    <p:extLst>
      <p:ext uri="{BB962C8B-B14F-4D97-AF65-F5344CB8AC3E}">
        <p14:creationId xmlns:p14="http://schemas.microsoft.com/office/powerpoint/2010/main" val="418713675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fld id="{DE00A0F3-EC02-4D6B-B23C-7E9872EB1574}" type="slidenum">
              <a:rPr lang="en-US" altLang="en-US"/>
              <a:pPr/>
              <a:t>‹#›</a:t>
            </a:fld>
            <a:endParaRPr lang="en-US" altLang="en-US"/>
          </a:p>
        </p:txBody>
      </p:sp>
    </p:spTree>
    <p:extLst>
      <p:ext uri="{BB962C8B-B14F-4D97-AF65-F5344CB8AC3E}">
        <p14:creationId xmlns:p14="http://schemas.microsoft.com/office/powerpoint/2010/main" val="10249647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6" name="Slide Number Placeholder 5"/>
          <p:cNvSpPr>
            <a:spLocks noGrp="1"/>
          </p:cNvSpPr>
          <p:nvPr>
            <p:ph type="sldNum" sz="quarter" idx="11"/>
          </p:nvPr>
        </p:nvSpPr>
        <p:spPr/>
        <p:txBody>
          <a:bodyPr/>
          <a:lstStyle>
            <a:lvl1pPr>
              <a:defRPr>
                <a:solidFill>
                  <a:schemeClr val="tx2"/>
                </a:solidFill>
              </a:defRPr>
            </a:lvl1pPr>
          </a:lstStyle>
          <a:p>
            <a:fld id="{B933F1DC-56A7-4A75-92B5-FC2102D322E1}" type="slidenum">
              <a:rPr lang="en-US" altLang="en-US"/>
              <a:pPr/>
              <a:t>‹#›</a:t>
            </a:fld>
            <a:endParaRPr lang="en-US" altLang="en-US"/>
          </a:p>
        </p:txBody>
      </p:sp>
    </p:spTree>
    <p:extLst>
      <p:ext uri="{BB962C8B-B14F-4D97-AF65-F5344CB8AC3E}">
        <p14:creationId xmlns:p14="http://schemas.microsoft.com/office/powerpoint/2010/main" val="202141990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8" name="Slide Number Placeholder 5"/>
          <p:cNvSpPr>
            <a:spLocks noGrp="1"/>
          </p:cNvSpPr>
          <p:nvPr>
            <p:ph type="sldNum" sz="quarter" idx="11"/>
          </p:nvPr>
        </p:nvSpPr>
        <p:spPr/>
        <p:txBody>
          <a:bodyPr/>
          <a:lstStyle>
            <a:lvl1pPr>
              <a:defRPr>
                <a:solidFill>
                  <a:schemeClr val="tx2"/>
                </a:solidFill>
              </a:defRPr>
            </a:lvl1pPr>
          </a:lstStyle>
          <a:p>
            <a:fld id="{F6EDC240-F160-4A98-9380-7D00F206498D}" type="slidenum">
              <a:rPr lang="en-US" altLang="en-US"/>
              <a:pPr/>
              <a:t>‹#›</a:t>
            </a:fld>
            <a:endParaRPr lang="en-US" altLang="en-US"/>
          </a:p>
        </p:txBody>
      </p:sp>
    </p:spTree>
    <p:extLst>
      <p:ext uri="{BB962C8B-B14F-4D97-AF65-F5344CB8AC3E}">
        <p14:creationId xmlns:p14="http://schemas.microsoft.com/office/powerpoint/2010/main" val="99680690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4" name="Slide Number Placeholder 5"/>
          <p:cNvSpPr>
            <a:spLocks noGrp="1"/>
          </p:cNvSpPr>
          <p:nvPr>
            <p:ph type="sldNum" sz="quarter" idx="11"/>
          </p:nvPr>
        </p:nvSpPr>
        <p:spPr/>
        <p:txBody>
          <a:bodyPr/>
          <a:lstStyle>
            <a:lvl1pPr>
              <a:defRPr>
                <a:solidFill>
                  <a:schemeClr val="tx2"/>
                </a:solidFill>
              </a:defRPr>
            </a:lvl1pPr>
          </a:lstStyle>
          <a:p>
            <a:fld id="{35476156-1D2C-43CE-B830-F2AE6DA5D0D4}" type="slidenum">
              <a:rPr lang="en-US" altLang="en-US"/>
              <a:pPr/>
              <a:t>‹#›</a:t>
            </a:fld>
            <a:endParaRPr lang="en-US" altLang="en-US"/>
          </a:p>
        </p:txBody>
      </p:sp>
    </p:spTree>
    <p:extLst>
      <p:ext uri="{BB962C8B-B14F-4D97-AF65-F5344CB8AC3E}">
        <p14:creationId xmlns:p14="http://schemas.microsoft.com/office/powerpoint/2010/main" val="313662761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57200"/>
            <a:ext cx="8077200" cy="1066800"/>
          </a:xfrm>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4"/>
          <p:cNvSpPr>
            <a:spLocks noGrp="1"/>
          </p:cNvSpPr>
          <p:nvPr>
            <p:ph type="ftr" sz="quarter" idx="13"/>
          </p:nvPr>
        </p:nvSpPr>
        <p:spPr/>
        <p:txBody>
          <a:bodyPr/>
          <a:lstStyle>
            <a:lvl1pPr>
              <a:defRPr>
                <a:solidFill>
                  <a:schemeClr val="tx2"/>
                </a:solidFill>
              </a:defRPr>
            </a:lvl1pPr>
          </a:lstStyle>
          <a:p>
            <a:pPr>
              <a:defRPr/>
            </a:pPr>
            <a:r>
              <a:rPr lang="en-US"/>
              <a:t>Larson/Farber 5th ed</a:t>
            </a:r>
          </a:p>
        </p:txBody>
      </p:sp>
      <p:sp>
        <p:nvSpPr>
          <p:cNvPr id="4" name="Slide Number Placeholder 5"/>
          <p:cNvSpPr>
            <a:spLocks noGrp="1"/>
          </p:cNvSpPr>
          <p:nvPr>
            <p:ph type="sldNum" sz="quarter" idx="14"/>
          </p:nvPr>
        </p:nvSpPr>
        <p:spPr/>
        <p:txBody>
          <a:bodyPr/>
          <a:lstStyle>
            <a:lvl1pPr>
              <a:defRPr>
                <a:solidFill>
                  <a:schemeClr val="tx2"/>
                </a:solidFill>
              </a:defRPr>
            </a:lvl1pPr>
          </a:lstStyle>
          <a:p>
            <a:fld id="{BBA25A98-9C78-4B8B-9F9D-E5FBCDB45A01}" type="slidenum">
              <a:rPr lang="en-US" altLang="en-US"/>
              <a:pPr/>
              <a:t>‹#›</a:t>
            </a:fld>
            <a:endParaRPr lang="en-US" altLang="en-US"/>
          </a:p>
        </p:txBody>
      </p:sp>
    </p:spTree>
    <p:extLst>
      <p:ext uri="{BB962C8B-B14F-4D97-AF65-F5344CB8AC3E}">
        <p14:creationId xmlns:p14="http://schemas.microsoft.com/office/powerpoint/2010/main" val="140891717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371600"/>
            <a:ext cx="8686800" cy="457200"/>
          </a:xfrm>
        </p:spPr>
        <p:txBody>
          <a:bodyPr/>
          <a:lstStyle/>
          <a:p>
            <a:pPr lvl="0"/>
            <a:endParaRPr lang="en-US" noProof="0"/>
          </a:p>
        </p:txBody>
      </p:sp>
    </p:spTree>
    <p:extLst>
      <p:ext uri="{BB962C8B-B14F-4D97-AF65-F5344CB8AC3E}">
        <p14:creationId xmlns:p14="http://schemas.microsoft.com/office/powerpoint/2010/main" val="368246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Footer Placeholder 4"/>
          <p:cNvSpPr>
            <a:spLocks noGrp="1"/>
          </p:cNvSpPr>
          <p:nvPr>
            <p:ph type="ftr" sz="quarter" idx="3"/>
          </p:nvPr>
        </p:nvSpPr>
        <p:spPr>
          <a:xfrm>
            <a:off x="2286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200" i="1">
                <a:latin typeface="Times New Roman" charset="0"/>
                <a:ea typeface="Arial" charset="0"/>
                <a:cs typeface="Arial" charset="0"/>
              </a:defRPr>
            </a:lvl1pPr>
          </a:lstStyle>
          <a:p>
            <a:pPr>
              <a:defRPr/>
            </a:pPr>
            <a:r>
              <a:rPr lang="en-US"/>
              <a:t>Larson/Farber 5th ed</a:t>
            </a:r>
          </a:p>
        </p:txBody>
      </p:sp>
      <p:sp>
        <p:nvSpPr>
          <p:cNvPr id="8" name="Slide Number Placeholder 5"/>
          <p:cNvSpPr>
            <a:spLocks noGrp="1"/>
          </p:cNvSpPr>
          <p:nvPr>
            <p:ph type="sldNum" sz="quarter" idx="4"/>
          </p:nvPr>
        </p:nvSpPr>
        <p:spPr>
          <a:xfrm>
            <a:off x="6858000" y="6416675"/>
            <a:ext cx="2133600" cy="365125"/>
          </a:xfrm>
          <a:prstGeom prst="rect">
            <a:avLst/>
          </a:prstGeom>
        </p:spPr>
        <p:txBody>
          <a:bodyPr vert="horz" wrap="square" lIns="91440" tIns="45720" rIns="91440" bIns="45720" numCol="1" anchor="t" anchorCtr="0" compatLnSpc="1">
            <a:prstTxWarp prst="textNoShape">
              <a:avLst/>
            </a:prstTxWarp>
          </a:bodyPr>
          <a:lstStyle>
            <a:lvl1pPr algn="r">
              <a:defRPr>
                <a:latin typeface="Times New Roman" panose="02020603050405020304" pitchFamily="18" charset="0"/>
              </a:defRPr>
            </a:lvl1pPr>
          </a:lstStyle>
          <a:p>
            <a:fld id="{36043188-F212-4109-89CB-75890CFF81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Lst>
  <p:transition>
    <p:wipe dir="r"/>
  </p:transition>
  <p:hf hdr="0" dt="0"/>
  <p:txStyles>
    <p:titleStyle>
      <a:lvl1pPr algn="ctr" rtl="0" eaLnBrk="0" fontAlgn="base" hangingPunct="0">
        <a:spcBef>
          <a:spcPct val="0"/>
        </a:spcBef>
        <a:spcAft>
          <a:spcPct val="0"/>
        </a:spcAft>
        <a:defRPr sz="4400" b="1" kern="12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Times New Roman" pitchFamily="18" charset="0"/>
          <a:ea typeface="Times New Roman" charset="0"/>
          <a:cs typeface="Times New Roman" pitchFamily="18"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8.emf"/><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7.e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10.emf"/><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9.emf"/><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7.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13.wmf"/><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38.xml"/><Relationship Id="rId7" Type="http://schemas.openxmlformats.org/officeDocument/2006/relationships/image" Target="../media/image15.wmf"/><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11.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6.wmf"/></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2.wmf"/><Relationship Id="rId3" Type="http://schemas.openxmlformats.org/officeDocument/2006/relationships/notesSlide" Target="../notesSlides/notesSlide39.xml"/><Relationship Id="rId7" Type="http://schemas.openxmlformats.org/officeDocument/2006/relationships/image" Target="../media/image19.wmf"/><Relationship Id="rId12" Type="http://schemas.openxmlformats.org/officeDocument/2006/relationships/oleObject" Target="../embeddings/oleObject18.bin"/><Relationship Id="rId2" Type="http://schemas.openxmlformats.org/officeDocument/2006/relationships/slideLayout" Target="../slideLayouts/slideLayout5.xml"/><Relationship Id="rId1" Type="http://schemas.openxmlformats.org/officeDocument/2006/relationships/vmlDrawing" Target="../drawings/vmlDrawing8.vml"/><Relationship Id="rId6" Type="http://schemas.openxmlformats.org/officeDocument/2006/relationships/oleObject" Target="../embeddings/oleObject15.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0.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3.wmf"/><Relationship Id="rId4" Type="http://schemas.openxmlformats.org/officeDocument/2006/relationships/oleObject" Target="../embeddings/oleObject19.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4.wmf"/><Relationship Id="rId4" Type="http://schemas.openxmlformats.org/officeDocument/2006/relationships/oleObject" Target="../embeddings/oleObject20.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7" Type="http://schemas.openxmlformats.org/officeDocument/2006/relationships/image" Target="../media/image26.emf"/><Relationship Id="rId2" Type="http://schemas.openxmlformats.org/officeDocument/2006/relationships/slideLayout" Target="../slideLayouts/slideLayout5.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5.emf"/><Relationship Id="rId4" Type="http://schemas.openxmlformats.org/officeDocument/2006/relationships/oleObject" Target="../embeddings/oleObject21.bin"/></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143000" y="12954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11267" name="Rectangle 4"/>
          <p:cNvSpPr>
            <a:spLocks noChangeArrowheads="1"/>
          </p:cNvSpPr>
          <p:nvPr/>
        </p:nvSpPr>
        <p:spPr bwMode="auto">
          <a:xfrm>
            <a:off x="838200" y="3200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8800" b="1">
              <a:latin typeface="Times New Roman" panose="02020603050405020304" pitchFamily="18" charset="0"/>
            </a:endParaRPr>
          </a:p>
        </p:txBody>
      </p:sp>
      <p:pic>
        <p:nvPicPr>
          <p:cNvPr id="11268" name="Picture 9" descr="Larson_0321693620_R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700088"/>
            <a:ext cx="4176713" cy="534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2"/>
          <p:cNvSpPr>
            <a:spLocks noChangeArrowheads="1"/>
          </p:cNvSpPr>
          <p:nvPr/>
        </p:nvSpPr>
        <p:spPr bwMode="auto">
          <a:xfrm>
            <a:off x="228600" y="533400"/>
            <a:ext cx="4191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4800"/>
              <a:t>Chapter</a:t>
            </a:r>
          </a:p>
        </p:txBody>
      </p:sp>
      <p:sp>
        <p:nvSpPr>
          <p:cNvPr id="11270" name="Rectangle 3"/>
          <p:cNvSpPr>
            <a:spLocks noChangeArrowheads="1"/>
          </p:cNvSpPr>
          <p:nvPr/>
        </p:nvSpPr>
        <p:spPr bwMode="auto">
          <a:xfrm>
            <a:off x="228600" y="1905000"/>
            <a:ext cx="419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accent1"/>
              </a:buClr>
              <a:buFont typeface="Arial" panose="020B0604020202020204" pitchFamily="34" charset="0"/>
              <a:buNone/>
            </a:pPr>
            <a:r>
              <a:rPr lang="en-US" altLang="en-US" sz="3200">
                <a:cs typeface="Times New Roman" panose="02020603050405020304" pitchFamily="18" charset="0"/>
              </a:rPr>
              <a:t>Chi-Square Tests and the </a:t>
            </a:r>
            <a:r>
              <a:rPr lang="en-US" altLang="en-US" sz="3200" i="1">
                <a:cs typeface="Times New Roman" panose="02020603050405020304" pitchFamily="18" charset="0"/>
              </a:rPr>
              <a:t>F</a:t>
            </a:r>
            <a:r>
              <a:rPr lang="en-US" altLang="en-US" sz="3200">
                <a:cs typeface="Times New Roman" panose="02020603050405020304" pitchFamily="18" charset="0"/>
              </a:rPr>
              <a:t>-Distribution</a:t>
            </a:r>
          </a:p>
        </p:txBody>
      </p:sp>
      <p:sp>
        <p:nvSpPr>
          <p:cNvPr id="1127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EE8FAB25-2D21-4216-99FB-4CDD0A38C5F5}" type="slidenum">
              <a:rPr lang="en-US" altLang="en-US" sz="1200"/>
              <a:pPr algn="r" eaLnBrk="1" hangingPunct="1"/>
              <a:t>1</a:t>
            </a:fld>
            <a:r>
              <a:rPr lang="en-US" altLang="en-US" sz="1200"/>
              <a:t> of 91</a:t>
            </a:r>
          </a:p>
        </p:txBody>
      </p:sp>
      <p:pic>
        <p:nvPicPr>
          <p:cNvPr id="11272" name="Picture 13" descr="pearson_ppt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292850"/>
            <a:ext cx="129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4" descr="chapter_blu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685800"/>
            <a:ext cx="10207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Text Box 5"/>
          <p:cNvSpPr txBox="1">
            <a:spLocks noChangeArrowheads="1"/>
          </p:cNvSpPr>
          <p:nvPr/>
        </p:nvSpPr>
        <p:spPr bwMode="auto">
          <a:xfrm>
            <a:off x="2576513" y="685800"/>
            <a:ext cx="1179512"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6600">
                <a:solidFill>
                  <a:schemeClr val="bg1"/>
                </a:solidFill>
              </a:rPr>
              <a:t>10</a:t>
            </a:r>
          </a:p>
        </p:txBody>
      </p:sp>
      <p:sp>
        <p:nvSpPr>
          <p:cNvPr id="11275" name="Footer Placeholder 9"/>
          <p:cNvSpPr>
            <a:spLocks/>
          </p:cNvSpPr>
          <p:nvPr/>
        </p:nvSpPr>
        <p:spPr bwMode="auto">
          <a:xfrm>
            <a:off x="1525588" y="6307138"/>
            <a:ext cx="24717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a:t>
            </a:r>
            <a:r>
              <a:rPr lang="en-US" altLang="en-US" sz="1200">
                <a:sym typeface="Symbol" panose="05050102010706020507" pitchFamily="18" charset="2"/>
              </a:rPr>
              <a:t> 2012 Pearson Education, Inc.</a:t>
            </a:r>
          </a:p>
          <a:p>
            <a:pPr eaLnBrk="1" hangingPunct="1">
              <a:buFont typeface="Symbol" panose="05050102010706020507" pitchFamily="18" charset="2"/>
              <a:buNone/>
            </a:pPr>
            <a:r>
              <a:rPr lang="en-US" altLang="en-US" sz="1200">
                <a:sym typeface="Symbol" panose="05050102010706020507" pitchFamily="18" charset="2"/>
              </a:rPr>
              <a:t>All rights reserved.</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pPr eaLnBrk="1" hangingPunct="1"/>
            <a:r>
              <a:rPr lang="en-US" altLang="en-US" smtClean="0"/>
              <a:t>Chi-Square Goodness-of-Fit Test</a:t>
            </a:r>
          </a:p>
        </p:txBody>
      </p:sp>
      <p:sp>
        <p:nvSpPr>
          <p:cNvPr id="21507" name="Content Placeholder 5"/>
          <p:cNvSpPr>
            <a:spLocks noGrp="1"/>
          </p:cNvSpPr>
          <p:nvPr>
            <p:ph idx="1"/>
          </p:nvPr>
        </p:nvSpPr>
        <p:spPr/>
        <p:txBody>
          <a:bodyPr/>
          <a:lstStyle/>
          <a:p>
            <a:pPr eaLnBrk="1" hangingPunct="1"/>
            <a:r>
              <a:rPr lang="en-US" altLang="en-US" smtClean="0"/>
              <a:t>To calculate the test statistic for the chi-square goodness-of-fit test, the observed frequencies and the expected frequencies are used.</a:t>
            </a:r>
          </a:p>
          <a:p>
            <a:pPr eaLnBrk="1" hangingPunct="1"/>
            <a:r>
              <a:rPr lang="en-US" altLang="en-US" smtClean="0"/>
              <a:t>The </a:t>
            </a:r>
            <a:r>
              <a:rPr lang="en-US" altLang="en-US" b="1" smtClean="0">
                <a:solidFill>
                  <a:schemeClr val="accent2"/>
                </a:solidFill>
              </a:rPr>
              <a:t>observed frequency </a:t>
            </a:r>
            <a:r>
              <a:rPr lang="en-US" altLang="en-US" b="1" i="1" smtClean="0">
                <a:solidFill>
                  <a:schemeClr val="accent2"/>
                </a:solidFill>
              </a:rPr>
              <a:t>O</a:t>
            </a:r>
            <a:r>
              <a:rPr lang="en-US" altLang="en-US" smtClean="0">
                <a:solidFill>
                  <a:schemeClr val="accent2"/>
                </a:solidFill>
              </a:rPr>
              <a:t> </a:t>
            </a:r>
            <a:r>
              <a:rPr lang="en-US" altLang="en-US" smtClean="0"/>
              <a:t>of a category is the frequency for the category observed in the sample data.</a:t>
            </a:r>
          </a:p>
          <a:p>
            <a:pPr eaLnBrk="1" hangingPunct="1"/>
            <a:endParaRPr lang="en-US" altLang="en-US" smtClean="0"/>
          </a:p>
          <a:p>
            <a:pPr eaLnBrk="1" hangingPunct="1"/>
            <a:endParaRPr lang="en-US" altLang="en-US" smtClean="0"/>
          </a:p>
        </p:txBody>
      </p:sp>
      <p:sp>
        <p:nvSpPr>
          <p:cNvPr id="2150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150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54F9D65D-7344-4FCF-A8B9-38BCFEF0CE77}" type="slidenum">
              <a:rPr lang="en-US" altLang="en-US" sz="1200"/>
              <a:pPr algn="r" eaLnBrk="1" hangingPunct="1"/>
              <a:t>10</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eaLnBrk="1" hangingPunct="1"/>
            <a:r>
              <a:rPr lang="en-US" altLang="en-US" smtClean="0"/>
              <a:t>Chi-Square Goodness-of-Fit Test</a:t>
            </a:r>
          </a:p>
        </p:txBody>
      </p:sp>
      <p:sp>
        <p:nvSpPr>
          <p:cNvPr id="22531" name="Content Placeholder 5"/>
          <p:cNvSpPr>
            <a:spLocks noGrp="1"/>
          </p:cNvSpPr>
          <p:nvPr>
            <p:ph idx="1"/>
          </p:nvPr>
        </p:nvSpPr>
        <p:spPr/>
        <p:txBody>
          <a:bodyPr/>
          <a:lstStyle/>
          <a:p>
            <a:pPr eaLnBrk="1" hangingPunct="1"/>
            <a:r>
              <a:rPr lang="en-US" altLang="en-US" smtClean="0"/>
              <a:t>The </a:t>
            </a:r>
            <a:r>
              <a:rPr lang="en-US" altLang="en-US" b="1" smtClean="0">
                <a:solidFill>
                  <a:schemeClr val="accent2"/>
                </a:solidFill>
              </a:rPr>
              <a:t>expected frequency </a:t>
            </a:r>
            <a:r>
              <a:rPr lang="en-US" altLang="en-US" b="1" i="1" smtClean="0">
                <a:solidFill>
                  <a:schemeClr val="accent2"/>
                </a:solidFill>
              </a:rPr>
              <a:t>E</a:t>
            </a:r>
            <a:r>
              <a:rPr lang="en-US" altLang="en-US" smtClean="0">
                <a:solidFill>
                  <a:schemeClr val="accent2"/>
                </a:solidFill>
              </a:rPr>
              <a:t> </a:t>
            </a:r>
            <a:r>
              <a:rPr lang="en-US" altLang="en-US" smtClean="0"/>
              <a:t>of a category is the </a:t>
            </a:r>
            <a:r>
              <a:rPr lang="en-US" altLang="en-US" i="1" smtClean="0"/>
              <a:t>calculated </a:t>
            </a:r>
            <a:r>
              <a:rPr lang="en-US" altLang="en-US" smtClean="0"/>
              <a:t>frequency for the category.  </a:t>
            </a:r>
          </a:p>
          <a:p>
            <a:pPr lvl="1" eaLnBrk="1" hangingPunct="1"/>
            <a:r>
              <a:rPr lang="en-US" altLang="en-US" smtClean="0"/>
              <a:t>Expected frequencies are obtained assuming the specified (or hypothesized) distribution.  The expected frequency for the </a:t>
            </a:r>
            <a:r>
              <a:rPr lang="en-US" altLang="en-US" i="1" smtClean="0"/>
              <a:t>i</a:t>
            </a:r>
            <a:r>
              <a:rPr lang="en-US" altLang="en-US" baseline="30000" smtClean="0"/>
              <a:t>th</a:t>
            </a:r>
            <a:r>
              <a:rPr lang="en-US" altLang="en-US" smtClean="0"/>
              <a:t> category is</a:t>
            </a:r>
            <a:br>
              <a:rPr lang="en-US" altLang="en-US" smtClean="0"/>
            </a:br>
            <a:r>
              <a:rPr lang="en-US" altLang="en-US" smtClean="0"/>
              <a:t>		</a:t>
            </a:r>
            <a:r>
              <a:rPr lang="en-US" altLang="en-US" i="1" smtClean="0"/>
              <a:t>E</a:t>
            </a:r>
            <a:r>
              <a:rPr lang="en-US" altLang="en-US" i="1" baseline="-25000" smtClean="0"/>
              <a:t>i</a:t>
            </a:r>
            <a:r>
              <a:rPr lang="en-US" altLang="en-US" smtClean="0"/>
              <a:t> = </a:t>
            </a:r>
            <a:r>
              <a:rPr lang="en-US" altLang="en-US" i="1" smtClean="0"/>
              <a:t>np</a:t>
            </a:r>
            <a:r>
              <a:rPr lang="en-US" altLang="en-US" i="1" baseline="-25000" smtClean="0"/>
              <a:t>i</a:t>
            </a:r>
            <a:endParaRPr lang="en-US" altLang="en-US" i="1" smtClean="0"/>
          </a:p>
          <a:p>
            <a:pPr lvl="1" eaLnBrk="1" hangingPunct="1">
              <a:buFont typeface="Wingdings" panose="05000000000000000000" pitchFamily="2" charset="2"/>
              <a:buNone/>
            </a:pPr>
            <a:r>
              <a:rPr lang="en-US" altLang="en-US" smtClean="0"/>
              <a:t>	where </a:t>
            </a:r>
            <a:r>
              <a:rPr lang="en-US" altLang="en-US" i="1" smtClean="0"/>
              <a:t>n</a:t>
            </a:r>
            <a:r>
              <a:rPr lang="en-US" altLang="en-US" smtClean="0"/>
              <a:t> is the number of trials (the sample size) and </a:t>
            </a:r>
            <a:r>
              <a:rPr lang="en-US" altLang="en-US" i="1" smtClean="0"/>
              <a:t>p</a:t>
            </a:r>
            <a:r>
              <a:rPr lang="en-US" altLang="en-US" i="1" baseline="-25000" smtClean="0"/>
              <a:t>i</a:t>
            </a:r>
            <a:r>
              <a:rPr lang="en-US" altLang="en-US" i="1" smtClean="0"/>
              <a:t> </a:t>
            </a:r>
            <a:r>
              <a:rPr lang="en-US" altLang="en-US" smtClean="0"/>
              <a:t>is the assumed probability of the </a:t>
            </a:r>
            <a:r>
              <a:rPr lang="en-US" altLang="en-US" i="1" smtClean="0"/>
              <a:t>i</a:t>
            </a:r>
            <a:r>
              <a:rPr lang="en-US" altLang="en-US" baseline="30000" smtClean="0"/>
              <a:t>th</a:t>
            </a:r>
            <a:r>
              <a:rPr lang="en-US" altLang="en-US" smtClean="0"/>
              <a:t> category.</a:t>
            </a:r>
          </a:p>
        </p:txBody>
      </p:sp>
      <p:sp>
        <p:nvSpPr>
          <p:cNvPr id="2253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253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7B2C414C-E44A-42AA-92A0-C6D8A5569D5B}" type="slidenum">
              <a:rPr lang="en-US" altLang="en-US" sz="1200"/>
              <a:pPr algn="r" eaLnBrk="1" hangingPunct="1"/>
              <a:t>11</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defRPr/>
            </a:pPr>
            <a:r>
              <a:rPr lang="en-US" dirty="0" smtClean="0">
                <a:solidFill>
                  <a:schemeClr val="accent3"/>
                </a:solidFill>
                <a:ea typeface="+mj-ea"/>
              </a:rPr>
              <a:t>Example: Finding Observed and Expected Frequencies</a:t>
            </a:r>
          </a:p>
        </p:txBody>
      </p:sp>
      <p:sp>
        <p:nvSpPr>
          <p:cNvPr id="23555" name="Content Placeholder 2"/>
          <p:cNvSpPr>
            <a:spLocks noGrp="1"/>
          </p:cNvSpPr>
          <p:nvPr>
            <p:ph idx="1"/>
          </p:nvPr>
        </p:nvSpPr>
        <p:spPr>
          <a:xfrm>
            <a:off x="228600" y="1646238"/>
            <a:ext cx="5399088" cy="4389437"/>
          </a:xfrm>
        </p:spPr>
        <p:txBody>
          <a:bodyPr/>
          <a:lstStyle/>
          <a:p>
            <a:pPr marL="0" indent="0" eaLnBrk="1" hangingPunct="1">
              <a:buFont typeface="Arial" panose="020B0604020202020204" pitchFamily="34" charset="0"/>
              <a:buNone/>
            </a:pPr>
            <a:r>
              <a:rPr lang="en-US" altLang="en-US" smtClean="0"/>
              <a:t>A tax preparation company randomly selects 300 adults and asks them how they prepare their taxes. The results are shown at the right. Find the observed frequency and the expected frequency for each tax preparation method. </a:t>
            </a:r>
            <a:r>
              <a:rPr lang="en-US" altLang="en-US" sz="2400" i="1" smtClean="0">
                <a:solidFill>
                  <a:srgbClr val="0070C0"/>
                </a:solidFill>
              </a:rPr>
              <a:t>(Adapted from National Retail Federation)</a:t>
            </a:r>
          </a:p>
          <a:p>
            <a:pPr marL="0" indent="0" eaLnBrk="1" hangingPunct="1">
              <a:buFont typeface="Arial" panose="020B0604020202020204" pitchFamily="34" charset="0"/>
              <a:buNone/>
            </a:pPr>
            <a:endParaRPr lang="en-US" altLang="en-US" sz="2400" i="1" smtClean="0">
              <a:solidFill>
                <a:srgbClr val="0070C0"/>
              </a:solidFill>
            </a:endParaRPr>
          </a:p>
        </p:txBody>
      </p:sp>
      <p:graphicFrame>
        <p:nvGraphicFramePr>
          <p:cNvPr id="47152" name="Group 48"/>
          <p:cNvGraphicFramePr>
            <a:graphicFrameLocks noGrp="1"/>
          </p:cNvGraphicFramePr>
          <p:nvPr/>
        </p:nvGraphicFramePr>
        <p:xfrm>
          <a:off x="5500688" y="2025650"/>
          <a:ext cx="3352800" cy="3584574"/>
        </p:xfrm>
        <a:graphic>
          <a:graphicData uri="http://schemas.openxmlformats.org/drawingml/2006/table">
            <a:tbl>
              <a:tblPr/>
              <a:tblGrid>
                <a:gridCol w="2332037"/>
                <a:gridCol w="1020763"/>
              </a:tblGrid>
              <a:tr h="841278">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Survey results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(n = 300)</a:t>
                      </a:r>
                    </a:p>
                  </a:txBody>
                  <a:tcPr marL="189914" marR="189914" marT="18289" marB="1828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r>
              <a:tr h="402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Accountant</a:t>
                      </a:r>
                    </a:p>
                  </a:txBody>
                  <a:tcPr marL="189914" marR="189914" marT="18289" marB="18289"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71</a:t>
                      </a:r>
                    </a:p>
                  </a:txBody>
                  <a:tcPr marL="189914" marR="189914" marT="18289" marB="18289"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By hand</a:t>
                      </a:r>
                    </a:p>
                  </a:txBody>
                  <a:tcPr marL="189914" marR="189914" marT="18289" marB="18289"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40</a:t>
                      </a:r>
                    </a:p>
                  </a:txBody>
                  <a:tcPr marL="189914" marR="189914" marT="18289" marB="18289"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12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Computer software</a:t>
                      </a:r>
                    </a:p>
                  </a:txBody>
                  <a:tcPr marL="189914" marR="189914" marT="18289" marB="18289"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101</a:t>
                      </a:r>
                    </a:p>
                  </a:txBody>
                  <a:tcPr marL="189914" marR="189914" marT="18289" marB="18289"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Friend/family</a:t>
                      </a:r>
                    </a:p>
                  </a:txBody>
                  <a:tcPr marL="189914" marR="189914" marT="18289" marB="18289"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35</a:t>
                      </a:r>
                    </a:p>
                  </a:txBody>
                  <a:tcPr marL="189914" marR="189914" marT="18289" marB="18289"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12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Tax preparation service</a:t>
                      </a:r>
                    </a:p>
                  </a:txBody>
                  <a:tcPr marL="189914" marR="189914" marT="18289" marB="18289"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53</a:t>
                      </a:r>
                    </a:p>
                  </a:txBody>
                  <a:tcPr marL="189914" marR="189914" marT="18289" marB="18289"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7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358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89AA688F-76E9-4CBC-A1C3-BD41F530A0F2}" type="slidenum">
              <a:rPr lang="en-US" altLang="en-US" sz="1200"/>
              <a:pPr algn="r" eaLnBrk="1" hangingPunct="1"/>
              <a:t>12</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defRPr/>
            </a:pPr>
            <a:r>
              <a:rPr lang="en-US" dirty="0" smtClean="0">
                <a:solidFill>
                  <a:schemeClr val="accent3"/>
                </a:solidFill>
                <a:ea typeface="+mj-ea"/>
              </a:rPr>
              <a:t>Solution: Finding Observed and Expected Frequencies</a:t>
            </a:r>
          </a:p>
        </p:txBody>
      </p:sp>
      <p:sp>
        <p:nvSpPr>
          <p:cNvPr id="24579" name="Content Placeholder 2"/>
          <p:cNvSpPr>
            <a:spLocks noGrp="1"/>
          </p:cNvSpPr>
          <p:nvPr>
            <p:ph idx="1"/>
          </p:nvPr>
        </p:nvSpPr>
        <p:spPr>
          <a:xfrm>
            <a:off x="457200" y="1600200"/>
            <a:ext cx="8107363" cy="1965325"/>
          </a:xfrm>
        </p:spPr>
        <p:txBody>
          <a:bodyPr/>
          <a:lstStyle/>
          <a:p>
            <a:pPr marL="0" indent="0" eaLnBrk="1" hangingPunct="1">
              <a:buFont typeface="Arial" panose="020B0604020202020204" pitchFamily="34" charset="0"/>
              <a:buNone/>
            </a:pPr>
            <a:r>
              <a:rPr lang="en-US" altLang="en-US" b="1" smtClean="0"/>
              <a:t>Observed frequency: </a:t>
            </a:r>
            <a:r>
              <a:rPr lang="en-US" altLang="en-US" smtClean="0"/>
              <a:t>The number of adults in the survey naming a particular tax preparation method</a:t>
            </a:r>
          </a:p>
        </p:txBody>
      </p:sp>
      <p:graphicFrame>
        <p:nvGraphicFramePr>
          <p:cNvPr id="48193" name="Group 65"/>
          <p:cNvGraphicFramePr>
            <a:graphicFrameLocks noGrp="1"/>
          </p:cNvGraphicFramePr>
          <p:nvPr/>
        </p:nvGraphicFramePr>
        <p:xfrm>
          <a:off x="1309688" y="2603500"/>
          <a:ext cx="3349625" cy="3843338"/>
        </p:xfrm>
        <a:graphic>
          <a:graphicData uri="http://schemas.openxmlformats.org/drawingml/2006/table">
            <a:tbl>
              <a:tblPr/>
              <a:tblGrid>
                <a:gridCol w="2347912"/>
                <a:gridCol w="1001713"/>
              </a:tblGrid>
              <a:tr h="746125">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Survey results</a:t>
                      </a:r>
                      <a:br>
                        <a:rPr kumimoji="0" lang="en-US" sz="2400" b="1" i="0" u="none" strike="noStrike" cap="none" normalizeH="0" baseline="0">
                          <a:ln>
                            <a:noFill/>
                          </a:ln>
                          <a:solidFill>
                            <a:schemeClr val="bg1"/>
                          </a:solidFill>
                          <a:effectLst/>
                          <a:latin typeface="Times New Roman" charset="0"/>
                          <a:ea typeface="Times New Roman" charset="0"/>
                          <a:cs typeface="Times New Roman" charset="0"/>
                        </a:rPr>
                      </a:b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(n = 300)</a:t>
                      </a:r>
                    </a:p>
                  </a:txBody>
                  <a:tcPr marL="189914" marR="189914" marT="18288" marB="1828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r>
              <a:tr h="390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Accountant</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71</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By hand</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40</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Computer software</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101</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Friend/family</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35</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01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Tax preparation service</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53</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ounded Rectangle 4"/>
          <p:cNvSpPr/>
          <p:nvPr/>
        </p:nvSpPr>
        <p:spPr>
          <a:xfrm>
            <a:off x="3879850" y="3421063"/>
            <a:ext cx="685800" cy="2468562"/>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159" name="TextBox 5"/>
          <p:cNvSpPr txBox="1">
            <a:spLocks noChangeArrowheads="1"/>
          </p:cNvSpPr>
          <p:nvPr/>
        </p:nvSpPr>
        <p:spPr bwMode="auto">
          <a:xfrm>
            <a:off x="4632325" y="2911475"/>
            <a:ext cx="3048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a:solidFill>
                  <a:schemeClr val="accent2"/>
                </a:solidFill>
                <a:latin typeface="Times New Roman" panose="02020603050405020304" pitchFamily="18" charset="0"/>
              </a:rPr>
              <a:t>observed frequency</a:t>
            </a:r>
          </a:p>
        </p:txBody>
      </p:sp>
      <p:cxnSp>
        <p:nvCxnSpPr>
          <p:cNvPr id="13" name="Straight Arrow Connector 12"/>
          <p:cNvCxnSpPr/>
          <p:nvPr/>
        </p:nvCxnSpPr>
        <p:spPr>
          <a:xfrm rot="10800000" flipV="1">
            <a:off x="4619625" y="3351213"/>
            <a:ext cx="609600" cy="395287"/>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460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460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63392D32-C831-4BB0-903B-81894BC5C149}" type="slidenum">
              <a:rPr lang="en-US" altLang="en-US" sz="1200"/>
              <a:pPr algn="r" eaLnBrk="1" hangingPunct="1"/>
              <a:t>13</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5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500"/>
                                        <p:tgtEl>
                                          <p:spTgt spid="13"/>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81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defRPr/>
            </a:pPr>
            <a:r>
              <a:rPr lang="en-US" dirty="0" smtClean="0">
                <a:solidFill>
                  <a:schemeClr val="accent3"/>
                </a:solidFill>
                <a:ea typeface="+mj-ea"/>
              </a:rPr>
              <a:t>Solution: Finding Observed and Expected Frequencies</a:t>
            </a:r>
          </a:p>
        </p:txBody>
      </p:sp>
      <p:sp>
        <p:nvSpPr>
          <p:cNvPr id="25603" name="Content Placeholder 2"/>
          <p:cNvSpPr>
            <a:spLocks noGrp="1"/>
          </p:cNvSpPr>
          <p:nvPr>
            <p:ph idx="1"/>
          </p:nvPr>
        </p:nvSpPr>
        <p:spPr>
          <a:xfrm>
            <a:off x="457200" y="1177925"/>
            <a:ext cx="8229600" cy="514350"/>
          </a:xfrm>
        </p:spPr>
        <p:txBody>
          <a:bodyPr/>
          <a:lstStyle/>
          <a:p>
            <a:pPr marL="0" indent="0" eaLnBrk="1" hangingPunct="1">
              <a:buFont typeface="Arial" panose="020B0604020202020204" pitchFamily="34" charset="0"/>
              <a:buNone/>
            </a:pPr>
            <a:r>
              <a:rPr lang="en-US" altLang="en-US" b="1" smtClean="0"/>
              <a:t>Expected Frequency:</a:t>
            </a:r>
            <a:r>
              <a:rPr lang="en-US" altLang="en-US" smtClean="0"/>
              <a:t> </a:t>
            </a:r>
            <a:r>
              <a:rPr lang="en-US" altLang="en-US" i="1" smtClean="0"/>
              <a:t>E</a:t>
            </a:r>
            <a:r>
              <a:rPr lang="en-US" altLang="en-US" i="1" baseline="-25000" smtClean="0"/>
              <a:t>i</a:t>
            </a:r>
            <a:r>
              <a:rPr lang="en-US" altLang="en-US" smtClean="0"/>
              <a:t> = </a:t>
            </a:r>
            <a:r>
              <a:rPr lang="en-US" altLang="en-US" i="1" smtClean="0"/>
              <a:t>np</a:t>
            </a:r>
            <a:r>
              <a:rPr lang="en-US" altLang="en-US" i="1" baseline="-25000" smtClean="0"/>
              <a:t>i</a:t>
            </a:r>
            <a:endParaRPr lang="en-US" altLang="en-US" smtClean="0"/>
          </a:p>
          <a:p>
            <a:pPr marL="0" indent="0" eaLnBrk="1" hangingPunct="1">
              <a:buFont typeface="Arial" panose="020B0604020202020204" pitchFamily="34" charset="0"/>
              <a:buNone/>
            </a:pPr>
            <a:endParaRPr lang="en-US" altLang="en-US" smtClean="0"/>
          </a:p>
        </p:txBody>
      </p:sp>
      <p:graphicFrame>
        <p:nvGraphicFramePr>
          <p:cNvPr id="49241" name="Group 89"/>
          <p:cNvGraphicFramePr>
            <a:graphicFrameLocks noGrp="1"/>
          </p:cNvGraphicFramePr>
          <p:nvPr/>
        </p:nvGraphicFramePr>
        <p:xfrm>
          <a:off x="361950" y="1708150"/>
          <a:ext cx="8458200" cy="4587874"/>
        </p:xfrm>
        <a:graphic>
          <a:graphicData uri="http://schemas.openxmlformats.org/drawingml/2006/table">
            <a:tbl>
              <a:tblPr/>
              <a:tblGrid>
                <a:gridCol w="2994025"/>
                <a:gridCol w="1314450"/>
                <a:gridCol w="1744663"/>
                <a:gridCol w="2405062"/>
              </a:tblGrid>
              <a:tr h="76818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Tax preparation method</a:t>
                      </a:r>
                    </a:p>
                  </a:txBody>
                  <a:tcPr marL="189914" marR="189914" marT="18290" marB="18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 of people</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Observed frequency</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Expected frequency</a:t>
                      </a:r>
                    </a:p>
                  </a:txBody>
                  <a:tcPr marL="189914" marR="189914" marT="18290" marB="18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76367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Accountant</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  25%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71</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accent2"/>
                          </a:solidFill>
                          <a:effectLst/>
                          <a:latin typeface="Times New Roman" charset="0"/>
                          <a:ea typeface="Times New Roman" charset="0"/>
                          <a:cs typeface="Times New Roman" charset="0"/>
                        </a:rPr>
                        <a:t>300(0.25) =   75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8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By hand</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20%</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40</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accent2"/>
                          </a:solidFill>
                          <a:effectLst/>
                          <a:latin typeface="Times New Roman" charset="0"/>
                          <a:ea typeface="Times New Roman" charset="0"/>
                          <a:cs typeface="Times New Roman" charset="0"/>
                        </a:rPr>
                        <a:t>300(0.20) =   60</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8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Computer Software</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35%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101</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accent2"/>
                          </a:solidFill>
                          <a:effectLst/>
                          <a:latin typeface="Times New Roman" charset="0"/>
                          <a:ea typeface="Times New Roman" charset="0"/>
                          <a:cs typeface="Times New Roman" charset="0"/>
                        </a:rPr>
                        <a:t>300(0.35) = 105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67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Friend/family</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  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35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accent2"/>
                          </a:solidFill>
                          <a:effectLst/>
                          <a:latin typeface="Times New Roman" charset="0"/>
                          <a:ea typeface="Times New Roman" charset="0"/>
                          <a:cs typeface="Times New Roman" charset="0"/>
                        </a:rPr>
                        <a:t>300(0.05) =   15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18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Tax preparation service</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15%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53</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accent2"/>
                          </a:solidFill>
                          <a:effectLst/>
                          <a:latin typeface="Times New Roman" charset="0"/>
                          <a:ea typeface="Times New Roman" charset="0"/>
                          <a:cs typeface="Times New Roman" charset="0"/>
                        </a:rPr>
                        <a:t>300(0.15) =   45</a:t>
                      </a:r>
                    </a:p>
                  </a:txBody>
                  <a:tcPr marL="189914" marR="189914" marT="18290" marB="18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43" name="TextBox 4"/>
          <p:cNvSpPr txBox="1">
            <a:spLocks noChangeArrowheads="1"/>
          </p:cNvSpPr>
          <p:nvPr/>
        </p:nvSpPr>
        <p:spPr bwMode="auto">
          <a:xfrm>
            <a:off x="4022725" y="6281738"/>
            <a:ext cx="1722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i="1">
                <a:latin typeface="Times New Roman" panose="02020603050405020304" pitchFamily="18" charset="0"/>
              </a:rPr>
              <a:t>n </a:t>
            </a:r>
            <a:r>
              <a:rPr lang="en-US" altLang="en-US">
                <a:latin typeface="Times New Roman" panose="02020603050405020304" pitchFamily="18" charset="0"/>
              </a:rPr>
              <a:t>= 300</a:t>
            </a:r>
          </a:p>
        </p:txBody>
      </p:sp>
      <p:sp>
        <p:nvSpPr>
          <p:cNvPr id="12" name="Rectangle 11"/>
          <p:cNvSpPr>
            <a:spLocks noChangeArrowheads="1"/>
          </p:cNvSpPr>
          <p:nvPr/>
        </p:nvSpPr>
        <p:spPr bwMode="auto">
          <a:xfrm>
            <a:off x="5811838" y="52466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rgbClr val="004988"/>
              </a:buClr>
              <a:buSzPct val="75000"/>
            </a:pPr>
            <a:endParaRPr lang="en-US" altLang="en-US">
              <a:solidFill>
                <a:srgbClr val="AE0337"/>
              </a:solidFill>
              <a:latin typeface="Times New Roman" panose="02020603050405020304" pitchFamily="18" charset="0"/>
              <a:cs typeface="Times New Roman" panose="02020603050405020304" pitchFamily="18" charset="0"/>
            </a:endParaRPr>
          </a:p>
        </p:txBody>
      </p:sp>
      <p:sp>
        <p:nvSpPr>
          <p:cNvPr id="2564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564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A8473744-66B3-44B1-AC3A-080F6D16071F}" type="slidenum">
              <a:rPr lang="en-US" altLang="en-US" sz="1200"/>
              <a:pPr algn="r" eaLnBrk="1" hangingPunct="1"/>
              <a:t>14</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50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pPr eaLnBrk="1" hangingPunct="1"/>
            <a:r>
              <a:rPr lang="en-US" altLang="en-US" smtClean="0"/>
              <a:t>Chi-Square Goodness-of-Fit Test</a:t>
            </a:r>
          </a:p>
        </p:txBody>
      </p:sp>
      <p:sp>
        <p:nvSpPr>
          <p:cNvPr id="8" name="Content Placeholder 7"/>
          <p:cNvSpPr>
            <a:spLocks noGrp="1"/>
          </p:cNvSpPr>
          <p:nvPr>
            <p:ph idx="1"/>
          </p:nvPr>
        </p:nvSpPr>
        <p:spPr/>
        <p:txBody>
          <a:bodyPr/>
          <a:lstStyle/>
          <a:p>
            <a:pPr marL="0" indent="0" eaLnBrk="1" hangingPunct="1">
              <a:buClr>
                <a:schemeClr val="tx1"/>
              </a:buClr>
              <a:buSzPct val="75000"/>
              <a:buFont typeface="Arial" panose="020B0604020202020204" pitchFamily="34" charset="0"/>
              <a:buNone/>
            </a:pPr>
            <a:r>
              <a:rPr lang="en-US" altLang="en-US" smtClean="0"/>
              <a:t>For the chi-square goodness-of-fit test to be used, the following must be true.</a:t>
            </a:r>
          </a:p>
          <a:p>
            <a:pPr marL="0" indent="0" eaLnBrk="1" hangingPunct="1">
              <a:buFontTx/>
              <a:buAutoNum type="arabicPeriod"/>
            </a:pPr>
            <a:r>
              <a:rPr lang="en-US" altLang="en-US" smtClean="0"/>
              <a:t>The observed frequencies must be obtained by using a random sample.</a:t>
            </a:r>
          </a:p>
          <a:p>
            <a:pPr marL="0" indent="0" eaLnBrk="1" hangingPunct="1">
              <a:buFontTx/>
              <a:buAutoNum type="arabicPeriod"/>
            </a:pPr>
            <a:r>
              <a:rPr lang="en-US" altLang="en-US" smtClean="0"/>
              <a:t>Each expected frequency must be greater than or equal to 5.</a:t>
            </a:r>
          </a:p>
          <a:p>
            <a:pPr marL="0" indent="0" eaLnBrk="1" hangingPunct="1">
              <a:buClr>
                <a:schemeClr val="tx1"/>
              </a:buClr>
              <a:buSzPct val="75000"/>
            </a:pPr>
            <a:endParaRPr lang="en-US" altLang="en-US" smtClean="0"/>
          </a:p>
          <a:p>
            <a:pPr marL="0" indent="0" eaLnBrk="1" hangingPunct="1"/>
            <a:endParaRPr lang="en-US" altLang="en-US" smtClean="0"/>
          </a:p>
        </p:txBody>
      </p:sp>
      <p:sp>
        <p:nvSpPr>
          <p:cNvPr id="2662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662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60F84020-2853-438E-8069-9ABF92AB5B40}" type="slidenum">
              <a:rPr lang="en-US" altLang="en-US" sz="1200"/>
              <a:pPr algn="r" eaLnBrk="1" hangingPunct="1"/>
              <a:t>15</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noFill/>
        </p:spPr>
        <p:txBody>
          <a:bodyPr/>
          <a:lstStyle/>
          <a:p>
            <a:pPr eaLnBrk="1" hangingPunct="1"/>
            <a:r>
              <a:rPr lang="en-US" altLang="en-US" smtClean="0"/>
              <a:t>Chi-Square Goodness-of-Fit Test</a:t>
            </a:r>
          </a:p>
        </p:txBody>
      </p:sp>
      <p:sp>
        <p:nvSpPr>
          <p:cNvPr id="1028" name="Content Placeholder 7"/>
          <p:cNvSpPr>
            <a:spLocks noGrp="1"/>
          </p:cNvSpPr>
          <p:nvPr>
            <p:ph idx="1"/>
          </p:nvPr>
        </p:nvSpPr>
        <p:spPr/>
        <p:txBody>
          <a:bodyPr/>
          <a:lstStyle/>
          <a:p>
            <a:pPr eaLnBrk="1" hangingPunct="1"/>
            <a:r>
              <a:rPr lang="en-US" altLang="en-US" sz="2600" smtClean="0"/>
              <a:t>If these conditions are satisfied, then the sampling distribution for the goodness-of-fit test is approximated by a chi-square distribution with </a:t>
            </a:r>
            <a:r>
              <a:rPr lang="en-US" altLang="en-US" sz="2600" i="1" smtClean="0"/>
              <a:t>k</a:t>
            </a:r>
            <a:r>
              <a:rPr lang="en-US" altLang="en-US" sz="2600" smtClean="0"/>
              <a:t> – 1 degrees of freedom, where </a:t>
            </a:r>
            <a:r>
              <a:rPr lang="en-US" altLang="en-US" sz="2600" i="1" smtClean="0"/>
              <a:t>k</a:t>
            </a:r>
            <a:r>
              <a:rPr lang="en-US" altLang="en-US" sz="2600" smtClean="0"/>
              <a:t> is the number of categories.  </a:t>
            </a:r>
          </a:p>
          <a:p>
            <a:pPr eaLnBrk="1" hangingPunct="1"/>
            <a:r>
              <a:rPr lang="en-US" altLang="en-US" sz="2600" smtClean="0"/>
              <a:t>The </a:t>
            </a:r>
            <a:r>
              <a:rPr lang="en-US" altLang="en-US" sz="2600" b="1" smtClean="0"/>
              <a:t>test statistic </a:t>
            </a:r>
            <a:r>
              <a:rPr lang="en-US" altLang="en-US" sz="2600" smtClean="0"/>
              <a:t>for the chi-square goodness-of-fit test is</a:t>
            </a:r>
          </a:p>
          <a:p>
            <a:pPr eaLnBrk="1" hangingPunct="1"/>
            <a:endParaRPr lang="en-US" altLang="en-US" sz="2600" smtClean="0"/>
          </a:p>
          <a:p>
            <a:pPr eaLnBrk="1" hangingPunct="1"/>
            <a:endParaRPr lang="en-US" altLang="en-US" sz="2600" smtClean="0"/>
          </a:p>
          <a:p>
            <a:pPr eaLnBrk="1" hangingPunct="1">
              <a:buFont typeface="Arial" panose="020B0604020202020204" pitchFamily="34" charset="0"/>
              <a:buNone/>
            </a:pPr>
            <a:r>
              <a:rPr lang="en-US" altLang="en-US" sz="2600" smtClean="0"/>
              <a:t>	where </a:t>
            </a:r>
            <a:r>
              <a:rPr lang="en-US" altLang="en-US" sz="2600" i="1" smtClean="0"/>
              <a:t>O</a:t>
            </a:r>
            <a:r>
              <a:rPr lang="en-US" altLang="en-US" sz="2600" smtClean="0"/>
              <a:t> represents the observed frequency of each category and </a:t>
            </a:r>
            <a:r>
              <a:rPr lang="en-US" altLang="en-US" sz="2600" i="1" smtClean="0"/>
              <a:t>E</a:t>
            </a:r>
            <a:r>
              <a:rPr lang="en-US" altLang="en-US" sz="2600" smtClean="0"/>
              <a:t> represents the expected frequency of each category.</a:t>
            </a:r>
            <a:endParaRPr lang="en-US" altLang="en-US" sz="2600" i="1" smtClean="0"/>
          </a:p>
          <a:p>
            <a:pPr eaLnBrk="1" hangingPunct="1"/>
            <a:endParaRPr lang="en-US" altLang="en-US" sz="2600" smtClean="0"/>
          </a:p>
        </p:txBody>
      </p:sp>
      <p:graphicFrame>
        <p:nvGraphicFramePr>
          <p:cNvPr id="1084423" name="Object 7"/>
          <p:cNvGraphicFramePr>
            <a:graphicFrameLocks noChangeAspect="1"/>
          </p:cNvGraphicFramePr>
          <p:nvPr/>
        </p:nvGraphicFramePr>
        <p:xfrm>
          <a:off x="1560513" y="3746500"/>
          <a:ext cx="2492375" cy="868363"/>
        </p:xfrm>
        <a:graphic>
          <a:graphicData uri="http://schemas.openxmlformats.org/presentationml/2006/ole">
            <mc:AlternateContent xmlns:mc="http://schemas.openxmlformats.org/markup-compatibility/2006">
              <mc:Choice xmlns:v="urn:schemas-microsoft-com:vml" Requires="v">
                <p:oleObj spid="_x0000_s27659" name="Equation" r:id="rId4" imgW="1968480" imgH="685800" progId="Equation.DSMT4">
                  <p:embed/>
                </p:oleObj>
              </mc:Choice>
              <mc:Fallback>
                <p:oleObj name="Equation" r:id="rId4" imgW="1968480" imgH="68580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0513" y="3746500"/>
                        <a:ext cx="2492375"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4424" name="Text Box 8"/>
          <p:cNvSpPr txBox="1">
            <a:spLocks noChangeArrowheads="1"/>
          </p:cNvSpPr>
          <p:nvPr/>
        </p:nvSpPr>
        <p:spPr bwMode="auto">
          <a:xfrm>
            <a:off x="4227513" y="3822700"/>
            <a:ext cx="2432050" cy="830263"/>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The test is always a right-tailed test.</a:t>
            </a:r>
          </a:p>
        </p:txBody>
      </p:sp>
      <p:sp>
        <p:nvSpPr>
          <p:cNvPr id="2765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765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9E3DEDE9-833A-481E-90CC-83A0F036E3D3}" type="slidenum">
              <a:rPr lang="en-US" altLang="en-US" sz="1200"/>
              <a:pPr algn="r" eaLnBrk="1" hangingPunct="1"/>
              <a:t>16</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84423"/>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844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bldP spid="10844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Chi</a:t>
            </a:r>
            <a:r>
              <a:rPr lang="en-US" altLang="en-US" smtClean="0">
                <a:latin typeface="Times New Roman" panose="02020603050405020304" pitchFamily="18" charset="0"/>
              </a:rPr>
              <a:t>-</a:t>
            </a:r>
            <a:r>
              <a:rPr lang="en-US" altLang="en-US" smtClean="0"/>
              <a:t>Square Goodness</a:t>
            </a:r>
            <a:r>
              <a:rPr lang="en-US" altLang="en-US" smtClean="0">
                <a:latin typeface="Times New Roman" panose="02020603050405020304" pitchFamily="18" charset="0"/>
              </a:rPr>
              <a:t>-</a:t>
            </a:r>
            <a:r>
              <a:rPr lang="en-US" altLang="en-US" smtClean="0"/>
              <a:t>of</a:t>
            </a:r>
            <a:r>
              <a:rPr lang="en-US" altLang="en-US" smtClean="0">
                <a:latin typeface="Times New Roman" panose="02020603050405020304" pitchFamily="18" charset="0"/>
              </a:rPr>
              <a:t>-</a:t>
            </a:r>
            <a:r>
              <a:rPr lang="en-US" altLang="en-US" smtClean="0"/>
              <a:t>Fit Test</a:t>
            </a:r>
            <a:endParaRPr lang="el-GR" altLang="en-US" smtClean="0"/>
          </a:p>
        </p:txBody>
      </p:sp>
      <p:sp>
        <p:nvSpPr>
          <p:cNvPr id="1085444" name="Text Box 4"/>
          <p:cNvSpPr txBox="1">
            <a:spLocks noChangeArrowheads="1"/>
          </p:cNvSpPr>
          <p:nvPr/>
        </p:nvSpPr>
        <p:spPr bwMode="auto">
          <a:xfrm>
            <a:off x="366713" y="1882775"/>
            <a:ext cx="4408487"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Identify the claim. State the null and alternative hypotheses.</a:t>
            </a:r>
          </a:p>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Specify the level of significance.</a:t>
            </a:r>
          </a:p>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Identify the degrees of freedom.</a:t>
            </a:r>
          </a:p>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Determine the critical value.</a:t>
            </a:r>
          </a:p>
        </p:txBody>
      </p:sp>
      <p:sp>
        <p:nvSpPr>
          <p:cNvPr id="29700" name="Text Box 8"/>
          <p:cNvSpPr txBox="1">
            <a:spLocks noChangeArrowheads="1"/>
          </p:cNvSpPr>
          <p:nvPr/>
        </p:nvSpPr>
        <p:spPr bwMode="auto">
          <a:xfrm>
            <a:off x="5816600" y="1882775"/>
            <a:ext cx="2667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State </a:t>
            </a:r>
            <a:r>
              <a:rPr lang="en-US" altLang="en-US" sz="2600" i="1">
                <a:latin typeface="Times New Roman" panose="02020603050405020304" pitchFamily="18" charset="0"/>
              </a:rPr>
              <a:t>H</a:t>
            </a:r>
            <a:r>
              <a:rPr lang="en-US" altLang="en-US" sz="2600" baseline="-25000">
                <a:latin typeface="Times New Roman" panose="02020603050405020304" pitchFamily="18" charset="0"/>
              </a:rPr>
              <a:t>0</a:t>
            </a:r>
            <a:r>
              <a:rPr lang="en-US" altLang="en-US" sz="2600">
                <a:latin typeface="Times New Roman" panose="02020603050405020304" pitchFamily="18" charset="0"/>
              </a:rPr>
              <a:t> and </a:t>
            </a:r>
            <a:r>
              <a:rPr lang="en-US" altLang="en-US" sz="2600" i="1">
                <a:latin typeface="Times New Roman" panose="02020603050405020304" pitchFamily="18" charset="0"/>
              </a:rPr>
              <a:t>H</a:t>
            </a:r>
            <a:r>
              <a:rPr lang="en-US" altLang="en-US" sz="2600" baseline="-25000">
                <a:latin typeface="Times New Roman" panose="02020603050405020304" pitchFamily="18" charset="0"/>
              </a:rPr>
              <a:t>a</a:t>
            </a:r>
            <a:r>
              <a:rPr lang="en-US" altLang="en-US" sz="2600">
                <a:latin typeface="Times New Roman" panose="02020603050405020304" pitchFamily="18" charset="0"/>
              </a:rPr>
              <a:t>. </a:t>
            </a:r>
          </a:p>
        </p:txBody>
      </p:sp>
      <p:sp>
        <p:nvSpPr>
          <p:cNvPr id="1085449" name="Text Box 9"/>
          <p:cNvSpPr txBox="1">
            <a:spLocks noChangeArrowheads="1"/>
          </p:cNvSpPr>
          <p:nvPr/>
        </p:nvSpPr>
        <p:spPr bwMode="auto">
          <a:xfrm>
            <a:off x="6149975" y="3290888"/>
            <a:ext cx="16303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Identify </a:t>
            </a:r>
            <a:r>
              <a:rPr lang="el-GR" altLang="en-US" sz="2600" i="1">
                <a:latin typeface="Times New Roman" panose="02020603050405020304" pitchFamily="18" charset="0"/>
                <a:sym typeface="Symbol" panose="05050102010706020507" pitchFamily="18" charset="2"/>
              </a:rPr>
              <a:t>α</a:t>
            </a:r>
            <a:r>
              <a:rPr lang="en-US" altLang="en-US" sz="2600">
                <a:latin typeface="Times New Roman" panose="02020603050405020304" pitchFamily="18" charset="0"/>
                <a:sym typeface="Symbol" panose="05050102010706020507" pitchFamily="18" charset="2"/>
              </a:rPr>
              <a:t>.</a:t>
            </a:r>
          </a:p>
        </p:txBody>
      </p:sp>
      <p:sp>
        <p:nvSpPr>
          <p:cNvPr id="1085450" name="Text Box 10"/>
          <p:cNvSpPr txBox="1">
            <a:spLocks noChangeArrowheads="1"/>
          </p:cNvSpPr>
          <p:nvPr/>
        </p:nvSpPr>
        <p:spPr bwMode="auto">
          <a:xfrm>
            <a:off x="6092825" y="5307013"/>
            <a:ext cx="223837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Use Table 6 in Appendix B.</a:t>
            </a:r>
            <a:endParaRPr lang="en-US" altLang="en-US" sz="2600">
              <a:latin typeface="Times New Roman" panose="02020603050405020304" pitchFamily="18" charset="0"/>
              <a:sym typeface="Symbol" panose="05050102010706020507" pitchFamily="18" charset="2"/>
            </a:endParaRPr>
          </a:p>
        </p:txBody>
      </p:sp>
      <p:sp>
        <p:nvSpPr>
          <p:cNvPr id="1085452" name="Text Box 12"/>
          <p:cNvSpPr txBox="1">
            <a:spLocks noChangeArrowheads="1"/>
          </p:cNvSpPr>
          <p:nvPr/>
        </p:nvSpPr>
        <p:spPr bwMode="auto">
          <a:xfrm>
            <a:off x="6237288" y="4286250"/>
            <a:ext cx="16732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d.f. = </a:t>
            </a:r>
            <a:r>
              <a:rPr lang="en-US" altLang="en-US" sz="2600" i="1">
                <a:latin typeface="Times New Roman" panose="02020603050405020304" pitchFamily="18" charset="0"/>
              </a:rPr>
              <a:t>k</a:t>
            </a:r>
            <a:r>
              <a:rPr lang="en-US" altLang="en-US" sz="2600">
                <a:latin typeface="Times New Roman" panose="02020603050405020304" pitchFamily="18" charset="0"/>
              </a:rPr>
              <a:t> – 1 </a:t>
            </a:r>
            <a:endParaRPr lang="en-US" altLang="en-US" sz="2600">
              <a:latin typeface="Times New Roman" panose="02020603050405020304" pitchFamily="18" charset="0"/>
              <a:sym typeface="Symbol" panose="05050102010706020507" pitchFamily="18" charset="2"/>
            </a:endParaRPr>
          </a:p>
        </p:txBody>
      </p:sp>
      <p:sp>
        <p:nvSpPr>
          <p:cNvPr id="29704" name="Text Box 26"/>
          <p:cNvSpPr txBox="1">
            <a:spLocks noChangeArrowheads="1"/>
          </p:cNvSpPr>
          <p:nvPr/>
        </p:nvSpPr>
        <p:spPr bwMode="auto">
          <a:xfrm>
            <a:off x="407988" y="1374775"/>
            <a:ext cx="8240712" cy="533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chemeClr val="bg1"/>
                </a:solidFill>
                <a:latin typeface="Times New Roman" panose="02020603050405020304" pitchFamily="18" charset="0"/>
              </a:rPr>
              <a:t>    In Words					In Symbols</a:t>
            </a:r>
            <a:endParaRPr lang="el-GR" altLang="en-US" sz="2800" b="1" i="1">
              <a:solidFill>
                <a:schemeClr val="bg1"/>
              </a:solidFill>
              <a:latin typeface="Times New Roman" panose="02020603050405020304" pitchFamily="18" charset="0"/>
              <a:sym typeface="Symbol" panose="05050102010706020507" pitchFamily="18" charset="2"/>
            </a:endParaRPr>
          </a:p>
        </p:txBody>
      </p:sp>
      <p:sp>
        <p:nvSpPr>
          <p:cNvPr id="2970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970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B08AC662-5D85-47EE-9619-5DA88C490E4D}" type="slidenum">
              <a:rPr lang="en-US" altLang="en-US" sz="1200"/>
              <a:pPr algn="r" eaLnBrk="1" hangingPunct="1"/>
              <a:t>17</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44">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85449"/>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85444">
                                            <p:txEl>
                                              <p:pRg st="2" end="2"/>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8545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85444">
                                            <p:txEl>
                                              <p:pRg st="3" end="3"/>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085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44" grpId="0" build="p"/>
      <p:bldP spid="1085449" grpId="0"/>
      <p:bldP spid="1085450" grpId="0"/>
      <p:bldP spid="10854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altLang="en-US" smtClean="0"/>
              <a:t>Chi</a:t>
            </a:r>
            <a:r>
              <a:rPr lang="en-US" altLang="en-US" smtClean="0">
                <a:latin typeface="Times New Roman" panose="02020603050405020304" pitchFamily="18" charset="0"/>
              </a:rPr>
              <a:t>-</a:t>
            </a:r>
            <a:r>
              <a:rPr lang="en-US" altLang="en-US" smtClean="0"/>
              <a:t>Square Goodness</a:t>
            </a:r>
            <a:r>
              <a:rPr lang="en-US" altLang="en-US" smtClean="0">
                <a:latin typeface="Times New Roman" panose="02020603050405020304" pitchFamily="18" charset="0"/>
              </a:rPr>
              <a:t>-</a:t>
            </a:r>
            <a:r>
              <a:rPr lang="en-US" altLang="en-US" smtClean="0"/>
              <a:t>of</a:t>
            </a:r>
            <a:r>
              <a:rPr lang="en-US" altLang="en-US" smtClean="0">
                <a:latin typeface="Times New Roman" panose="02020603050405020304" pitchFamily="18" charset="0"/>
              </a:rPr>
              <a:t>-</a:t>
            </a:r>
            <a:r>
              <a:rPr lang="en-US" altLang="en-US" smtClean="0"/>
              <a:t>Fit Test</a:t>
            </a:r>
            <a:endParaRPr lang="el-GR" altLang="en-US" smtClean="0"/>
          </a:p>
        </p:txBody>
      </p:sp>
      <p:sp>
        <p:nvSpPr>
          <p:cNvPr id="1087495" name="Text Box 7"/>
          <p:cNvSpPr txBox="1">
            <a:spLocks noChangeArrowheads="1"/>
          </p:cNvSpPr>
          <p:nvPr/>
        </p:nvSpPr>
        <p:spPr bwMode="auto">
          <a:xfrm>
            <a:off x="5924550" y="3124200"/>
            <a:ext cx="2595563"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If </a:t>
            </a:r>
            <a:r>
              <a:rPr lang="el-GR" altLang="en-US" sz="2600" i="1">
                <a:latin typeface="Times New Roman" panose="02020603050405020304" pitchFamily="18" charset="0"/>
              </a:rPr>
              <a:t>χ</a:t>
            </a:r>
            <a:r>
              <a:rPr lang="en-US" altLang="en-US" sz="2600" baseline="30000">
                <a:latin typeface="Times New Roman" panose="02020603050405020304" pitchFamily="18" charset="0"/>
              </a:rPr>
              <a:t>2</a:t>
            </a:r>
            <a:r>
              <a:rPr lang="en-US" altLang="en-US" sz="2600">
                <a:latin typeface="Times New Roman" panose="02020603050405020304" pitchFamily="18" charset="0"/>
              </a:rPr>
              <a:t> is in the rejection region, reject </a:t>
            </a:r>
            <a:r>
              <a:rPr lang="en-US" altLang="en-US" sz="2600" i="1">
                <a:latin typeface="Times New Roman" panose="02020603050405020304" pitchFamily="18" charset="0"/>
              </a:rPr>
              <a:t>H</a:t>
            </a:r>
            <a:r>
              <a:rPr lang="en-US" altLang="en-US" sz="2600" baseline="-25000">
                <a:latin typeface="Times New Roman" panose="02020603050405020304" pitchFamily="18" charset="0"/>
              </a:rPr>
              <a:t>0</a:t>
            </a:r>
            <a:r>
              <a:rPr lang="en-US" altLang="en-US" sz="2600">
                <a:latin typeface="Times New Roman" panose="02020603050405020304" pitchFamily="18" charset="0"/>
              </a:rPr>
              <a:t>.  Otherwise, fail to reject </a:t>
            </a:r>
            <a:r>
              <a:rPr lang="en-US" altLang="en-US" sz="2600" i="1">
                <a:latin typeface="Times New Roman" panose="02020603050405020304" pitchFamily="18" charset="0"/>
              </a:rPr>
              <a:t>H</a:t>
            </a:r>
            <a:r>
              <a:rPr lang="en-US" altLang="en-US" sz="2600" baseline="-25000">
                <a:latin typeface="Times New Roman" panose="02020603050405020304" pitchFamily="18" charset="0"/>
              </a:rPr>
              <a:t>0</a:t>
            </a:r>
            <a:r>
              <a:rPr lang="en-US" altLang="en-US" sz="2600">
                <a:latin typeface="Times New Roman" panose="02020603050405020304" pitchFamily="18" charset="0"/>
              </a:rPr>
              <a:t>.</a:t>
            </a:r>
          </a:p>
        </p:txBody>
      </p:sp>
      <p:sp>
        <p:nvSpPr>
          <p:cNvPr id="1087496" name="Text Box 8"/>
          <p:cNvSpPr txBox="1">
            <a:spLocks noChangeArrowheads="1"/>
          </p:cNvSpPr>
          <p:nvPr/>
        </p:nvSpPr>
        <p:spPr bwMode="auto">
          <a:xfrm>
            <a:off x="365125" y="1884363"/>
            <a:ext cx="5119688"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Determine the rejection region.</a:t>
            </a:r>
          </a:p>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Calculate the test statistic.  </a:t>
            </a:r>
          </a:p>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Make a decision to reject or fail to reject the null hypothesis. </a:t>
            </a:r>
            <a:br>
              <a:rPr lang="en-US" altLang="en-US" sz="2600">
                <a:latin typeface="Times New Roman" panose="02020603050405020304" pitchFamily="18" charset="0"/>
                <a:sym typeface="Symbol" panose="05050102010706020507" pitchFamily="18" charset="2"/>
              </a:rPr>
            </a:br>
            <a:endParaRPr lang="en-US" altLang="en-US" sz="2600">
              <a:latin typeface="Times New Roman" panose="02020603050405020304" pitchFamily="18" charset="0"/>
              <a:sym typeface="Symbol" panose="05050102010706020507" pitchFamily="18" charset="2"/>
            </a:endParaRPr>
          </a:p>
          <a:p>
            <a:pPr eaLnBrk="1" hangingPunct="1">
              <a:spcBef>
                <a:spcPct val="55000"/>
              </a:spcBef>
              <a:buClr>
                <a:schemeClr val="accent1"/>
              </a:buClr>
              <a:buFont typeface="Arial" panose="020B0604020202020204" pitchFamily="34" charset="0"/>
              <a:buAutoNum type="arabicPeriod" startAt="5"/>
            </a:pPr>
            <a:endParaRPr lang="en-US" altLang="en-US" sz="2600">
              <a:latin typeface="Times New Roman" panose="02020603050405020304" pitchFamily="18" charset="0"/>
              <a:sym typeface="Symbol" panose="05050102010706020507" pitchFamily="18" charset="2"/>
            </a:endParaRPr>
          </a:p>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Interpret the decision in the context of the original claim.</a:t>
            </a:r>
            <a:endParaRPr lang="en-US" altLang="en-US" sz="1800">
              <a:latin typeface="Times New Roman" panose="02020603050405020304" pitchFamily="18" charset="0"/>
              <a:sym typeface="Symbol" panose="05050102010706020507" pitchFamily="18" charset="2"/>
            </a:endParaRPr>
          </a:p>
        </p:txBody>
      </p:sp>
      <p:graphicFrame>
        <p:nvGraphicFramePr>
          <p:cNvPr id="1087501" name="Object 13"/>
          <p:cNvGraphicFramePr>
            <a:graphicFrameLocks noGrp="1" noChangeAspect="1"/>
          </p:cNvGraphicFramePr>
          <p:nvPr>
            <p:ph idx="1"/>
          </p:nvPr>
        </p:nvGraphicFramePr>
        <p:xfrm>
          <a:off x="5992813" y="2328863"/>
          <a:ext cx="1931987" cy="673100"/>
        </p:xfrm>
        <a:graphic>
          <a:graphicData uri="http://schemas.openxmlformats.org/presentationml/2006/ole">
            <mc:AlternateContent xmlns:mc="http://schemas.openxmlformats.org/markup-compatibility/2006">
              <mc:Choice xmlns:v="urn:schemas-microsoft-com:vml" Requires="v">
                <p:oleObj spid="_x0000_s31756" name="Equation" r:id="rId4" imgW="1968480" imgH="685800" progId="Equation.DSMT4">
                  <p:embed/>
                </p:oleObj>
              </mc:Choice>
              <mc:Fallback>
                <p:oleObj name="Equation" r:id="rId4" imgW="1968480" imgH="685800" progId="Equation.DSMT4">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813" y="2328863"/>
                        <a:ext cx="1931987"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0" name="Text Box 26"/>
          <p:cNvSpPr txBox="1">
            <a:spLocks noChangeArrowheads="1"/>
          </p:cNvSpPr>
          <p:nvPr/>
        </p:nvSpPr>
        <p:spPr bwMode="auto">
          <a:xfrm>
            <a:off x="407988" y="1374775"/>
            <a:ext cx="8240712" cy="533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chemeClr val="bg1"/>
                </a:solidFill>
                <a:latin typeface="Times New Roman" panose="02020603050405020304" pitchFamily="18" charset="0"/>
              </a:rPr>
              <a:t>    In Words					In Symbols</a:t>
            </a:r>
            <a:endParaRPr lang="el-GR" altLang="en-US" sz="2800" b="1" i="1">
              <a:solidFill>
                <a:schemeClr val="bg1"/>
              </a:solidFill>
              <a:latin typeface="Times New Roman" panose="02020603050405020304" pitchFamily="18" charset="0"/>
              <a:sym typeface="Symbol" panose="05050102010706020507" pitchFamily="18" charset="2"/>
            </a:endParaRPr>
          </a:p>
        </p:txBody>
      </p:sp>
      <p:sp>
        <p:nvSpPr>
          <p:cNvPr id="3175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175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0BD41FA2-4DFC-472D-8C2C-DBFEC65B46EA}" type="slidenum">
              <a:rPr lang="en-US" altLang="en-US" sz="1200"/>
              <a:pPr algn="r" eaLnBrk="1" hangingPunct="1"/>
              <a:t>18</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7496">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8750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87496">
                                            <p:txEl>
                                              <p:pRg st="2" end="2"/>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8749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874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495" grpId="0"/>
      <p:bldP spid="108749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12700"/>
            <a:ext cx="8880475" cy="1143000"/>
          </a:xfrm>
        </p:spPr>
        <p:txBody>
          <a:bodyPr/>
          <a:lstStyle/>
          <a:p>
            <a:pPr eaLnBrk="1" hangingPunct="1">
              <a:defRPr/>
            </a:pPr>
            <a:r>
              <a:rPr lang="en-US" dirty="0" smtClean="0">
                <a:solidFill>
                  <a:schemeClr val="accent3"/>
                </a:solidFill>
                <a:ea typeface="+mj-ea"/>
              </a:rPr>
              <a:t>Example: Performing a Goodness of Fit Test</a:t>
            </a:r>
          </a:p>
        </p:txBody>
      </p:sp>
      <p:sp>
        <p:nvSpPr>
          <p:cNvPr id="33795" name="Content Placeholder 2"/>
          <p:cNvSpPr>
            <a:spLocks noGrp="1"/>
          </p:cNvSpPr>
          <p:nvPr>
            <p:ph idx="1"/>
          </p:nvPr>
        </p:nvSpPr>
        <p:spPr>
          <a:xfrm>
            <a:off x="457200" y="966788"/>
            <a:ext cx="8123238" cy="1374775"/>
          </a:xfrm>
        </p:spPr>
        <p:txBody>
          <a:bodyPr/>
          <a:lstStyle/>
          <a:p>
            <a:pPr marL="0" indent="0" eaLnBrk="1" hangingPunct="1">
              <a:buFont typeface="Arial" panose="020B0604020202020204" pitchFamily="34" charset="0"/>
              <a:buNone/>
            </a:pPr>
            <a:r>
              <a:rPr lang="en-US" altLang="en-US" smtClean="0"/>
              <a:t>Use the tax preparation method data to perform a chi-square goodness-of-fit test to test whether the distributions are different. Use </a:t>
            </a:r>
            <a:r>
              <a:rPr lang="el-GR" altLang="en-US" i="1" smtClean="0"/>
              <a:t>α</a:t>
            </a:r>
            <a:r>
              <a:rPr lang="en-US" altLang="en-US" smtClean="0"/>
              <a:t> = 0.01.</a:t>
            </a:r>
          </a:p>
          <a:p>
            <a:pPr marL="0" indent="0" eaLnBrk="1" hangingPunct="1">
              <a:buFont typeface="Arial" panose="020B0604020202020204" pitchFamily="34" charset="0"/>
              <a:buNone/>
            </a:pPr>
            <a:endParaRPr lang="en-US" altLang="en-US" smtClean="0"/>
          </a:p>
        </p:txBody>
      </p:sp>
      <p:graphicFrame>
        <p:nvGraphicFramePr>
          <p:cNvPr id="52317" name="Group 93"/>
          <p:cNvGraphicFramePr>
            <a:graphicFrameLocks noGrp="1"/>
          </p:cNvGraphicFramePr>
          <p:nvPr/>
        </p:nvGraphicFramePr>
        <p:xfrm>
          <a:off x="5403850" y="2417763"/>
          <a:ext cx="3389313" cy="3992563"/>
        </p:xfrm>
        <a:graphic>
          <a:graphicData uri="http://schemas.openxmlformats.org/drawingml/2006/table">
            <a:tbl>
              <a:tblPr/>
              <a:tblGrid>
                <a:gridCol w="2090738"/>
                <a:gridCol w="1298575"/>
              </a:tblGrid>
              <a:tr h="793750">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dirty="0">
                          <a:ln>
                            <a:noFill/>
                          </a:ln>
                          <a:solidFill>
                            <a:schemeClr val="bg1"/>
                          </a:solidFill>
                          <a:effectLst/>
                          <a:latin typeface="Times New Roman" charset="0"/>
                          <a:ea typeface="Times New Roman" charset="0"/>
                          <a:cs typeface="Times New Roman" charset="0"/>
                        </a:rPr>
                        <a:t>Survey </a:t>
                      </a:r>
                      <a:r>
                        <a:rPr kumimoji="0" lang="en-US" sz="2400" b="1" i="0" u="none" strike="noStrike" cap="none" normalizeH="0" baseline="0" dirty="0" smtClean="0">
                          <a:ln>
                            <a:noFill/>
                          </a:ln>
                          <a:solidFill>
                            <a:schemeClr val="bg1"/>
                          </a:solidFill>
                          <a:effectLst/>
                          <a:latin typeface="Times New Roman" charset="0"/>
                          <a:ea typeface="Times New Roman" charset="0"/>
                          <a:cs typeface="Times New Roman" charset="0"/>
                        </a:rPr>
                        <a:t>results</a:t>
                      </a:r>
                      <a:br>
                        <a:rPr kumimoji="0" lang="en-US" sz="2400" b="1" i="0" u="none" strike="noStrike" cap="none" normalizeH="0" baseline="0" dirty="0" smtClean="0">
                          <a:ln>
                            <a:noFill/>
                          </a:ln>
                          <a:solidFill>
                            <a:schemeClr val="bg1"/>
                          </a:solidFill>
                          <a:effectLst/>
                          <a:latin typeface="Times New Roman" charset="0"/>
                          <a:ea typeface="Times New Roman" charset="0"/>
                          <a:cs typeface="Times New Roman" charset="0"/>
                        </a:rPr>
                      </a:br>
                      <a:r>
                        <a:rPr kumimoji="0" lang="en-US" sz="2400" b="1" i="0" u="none" strike="noStrike" cap="none" normalizeH="0" baseline="0" dirty="0" smtClean="0">
                          <a:ln>
                            <a:noFill/>
                          </a:ln>
                          <a:solidFill>
                            <a:schemeClr val="bg1"/>
                          </a:solidFill>
                          <a:effectLst/>
                          <a:latin typeface="Times New Roman" charset="0"/>
                          <a:ea typeface="Times New Roman" charset="0"/>
                          <a:cs typeface="Times New Roman" charset="0"/>
                        </a:rPr>
                        <a:t>(</a:t>
                      </a:r>
                      <a:r>
                        <a:rPr kumimoji="0" lang="en-US" sz="2400" b="1" i="1" u="none" strike="noStrike" cap="none" normalizeH="0" baseline="0" dirty="0" err="1">
                          <a:ln>
                            <a:noFill/>
                          </a:ln>
                          <a:solidFill>
                            <a:schemeClr val="bg1"/>
                          </a:solidFill>
                          <a:effectLst/>
                          <a:latin typeface="Times New Roman" charset="0"/>
                          <a:ea typeface="Times New Roman" charset="0"/>
                          <a:cs typeface="Times New Roman" charset="0"/>
                        </a:rPr>
                        <a:t>n</a:t>
                      </a:r>
                      <a:r>
                        <a:rPr kumimoji="0" lang="en-US" sz="2400" b="1" i="0" u="none" strike="noStrike" cap="none" normalizeH="0" baseline="0" dirty="0">
                          <a:ln>
                            <a:noFill/>
                          </a:ln>
                          <a:solidFill>
                            <a:schemeClr val="bg1"/>
                          </a:solidFill>
                          <a:effectLst/>
                          <a:latin typeface="Times New Roman" charset="0"/>
                          <a:ea typeface="Times New Roman" charset="0"/>
                          <a:cs typeface="Times New Roman" charset="0"/>
                        </a:rPr>
                        <a:t> = 300)</a:t>
                      </a:r>
                    </a:p>
                  </a:txBody>
                  <a:tcPr marL="189914" marR="189914" marT="18288" marB="1828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r>
              <a:tr h="415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Accountant</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71</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By hand</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40</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Computer software</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101</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Friend/family</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35</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Tax preparation service</a:t>
                      </a:r>
                    </a:p>
                  </a:txBody>
                  <a:tcPr marL="189914" marR="189914" marT="18288" marB="1828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dirty="0">
                          <a:ln>
                            <a:noFill/>
                          </a:ln>
                          <a:solidFill>
                            <a:schemeClr val="tx1"/>
                          </a:solidFill>
                          <a:effectLst/>
                          <a:latin typeface="Times New Roman" charset="0"/>
                          <a:ea typeface="Times New Roman" charset="0"/>
                          <a:cs typeface="Times New Roman" charset="0"/>
                        </a:rPr>
                        <a:t>53</a:t>
                      </a:r>
                    </a:p>
                  </a:txBody>
                  <a:tcPr marL="189914" marR="189914" marT="18288" marB="1828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2311" name="Group 87"/>
          <p:cNvGraphicFramePr>
            <a:graphicFrameLocks noGrp="1"/>
          </p:cNvGraphicFramePr>
          <p:nvPr/>
        </p:nvGraphicFramePr>
        <p:xfrm>
          <a:off x="222250" y="2454275"/>
          <a:ext cx="5035550" cy="4025902"/>
        </p:xfrm>
        <a:graphic>
          <a:graphicData uri="http://schemas.openxmlformats.org/drawingml/2006/table">
            <a:tbl>
              <a:tblPr/>
              <a:tblGrid>
                <a:gridCol w="2693988"/>
                <a:gridCol w="2341562"/>
              </a:tblGrid>
              <a:tr h="901700">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1" i="0" u="none" strike="noStrike" cap="none" normalizeH="0" baseline="0">
                          <a:ln>
                            <a:noFill/>
                          </a:ln>
                          <a:solidFill>
                            <a:schemeClr val="bg1"/>
                          </a:solidFill>
                          <a:effectLst/>
                          <a:latin typeface="Times New Roman" charset="0"/>
                          <a:ea typeface="Times New Roman" charset="0"/>
                          <a:cs typeface="Times New Roman" charset="0"/>
                        </a:rPr>
                        <a:t>Distribution of tax preparation methods</a:t>
                      </a:r>
                    </a:p>
                  </a:txBody>
                  <a:tcPr marL="189914" marR="189914" marT="18288" marB="18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r>
              <a:tr h="4714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Accountant</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25%</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By hand</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20%</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Computer software</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35%</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Friend/family</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5%</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Tax preparation service</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400" b="0" i="0" u="none" strike="noStrike" cap="none" normalizeH="0" baseline="0">
                          <a:ln>
                            <a:noFill/>
                          </a:ln>
                          <a:solidFill>
                            <a:schemeClr val="tx1"/>
                          </a:solidFill>
                          <a:effectLst/>
                          <a:latin typeface="Times New Roman" charset="0"/>
                          <a:ea typeface="Times New Roman" charset="0"/>
                          <a:cs typeface="Times New Roman" charset="0"/>
                        </a:rPr>
                        <a:t>15%</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4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384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178A8340-F28B-4747-AE70-A2D532597A0B}" type="slidenum">
              <a:rPr lang="en-US" altLang="en-US" sz="1200"/>
              <a:pPr algn="r" eaLnBrk="1" hangingPunct="1"/>
              <a:t>19</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Chapter Outline</a:t>
            </a:r>
          </a:p>
        </p:txBody>
      </p:sp>
      <p:sp>
        <p:nvSpPr>
          <p:cNvPr id="13315" name="Content Placeholder 2"/>
          <p:cNvSpPr>
            <a:spLocks noGrp="1"/>
          </p:cNvSpPr>
          <p:nvPr>
            <p:ph idx="1"/>
          </p:nvPr>
        </p:nvSpPr>
        <p:spPr/>
        <p:txBody>
          <a:bodyPr/>
          <a:lstStyle/>
          <a:p>
            <a:pPr eaLnBrk="1" hangingPunct="1"/>
            <a:r>
              <a:rPr lang="en-US" altLang="en-US" dirty="0" smtClean="0"/>
              <a:t>10.1 Goodness of Fit</a:t>
            </a:r>
          </a:p>
          <a:p>
            <a:pPr eaLnBrk="1" hangingPunct="1"/>
            <a:r>
              <a:rPr lang="en-US" altLang="en-US" dirty="0" smtClean="0"/>
              <a:t>10.2 Independence</a:t>
            </a:r>
          </a:p>
        </p:txBody>
      </p:sp>
      <p:sp>
        <p:nvSpPr>
          <p:cNvPr id="1331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1331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1B314D31-DE3F-4474-82A4-052AF3ABCE71}" type="slidenum">
              <a:rPr lang="en-US" altLang="en-US" sz="1200"/>
              <a:pPr algn="r" eaLnBrk="1" hangingPunct="1"/>
              <a:t>2</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212725" y="0"/>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sp>
        <p:nvSpPr>
          <p:cNvPr id="34819" name="Rectangle 3"/>
          <p:cNvSpPr txBox="1">
            <a:spLocks noChangeArrowheads="1"/>
          </p:cNvSpPr>
          <p:nvPr/>
        </p:nvSpPr>
        <p:spPr bwMode="auto">
          <a:xfrm>
            <a:off x="387350" y="1192213"/>
            <a:ext cx="4338638" cy="443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baseline="-25000">
                <a:latin typeface="Times New Roman" panose="02020603050405020304" pitchFamily="18" charset="0"/>
                <a:cs typeface="Times New Roman" panose="02020603050405020304" pitchFamily="18" charset="0"/>
              </a:rPr>
              <a:t>0</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i="1" baseline="-25000">
                <a:latin typeface="Times New Roman" panose="02020603050405020304" pitchFamily="18" charset="0"/>
                <a:cs typeface="Times New Roman" panose="02020603050405020304" pitchFamily="18" charset="0"/>
              </a:rPr>
              <a:t>a</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None/>
            </a:pPr>
            <a:r>
              <a:rPr lang="en-US" altLang="en-US" sz="2600" b="1">
                <a:latin typeface="Times New Roman" panose="02020603050405020304" pitchFamily="18" charset="0"/>
                <a:cs typeface="Times New Roman" panose="02020603050405020304" pitchFamily="18" charset="0"/>
              </a:rPr>
              <a:t> 	</a:t>
            </a:r>
            <a:r>
              <a:rPr lang="el-GR" altLang="en-US" sz="2600" b="1" i="1">
                <a:latin typeface="Times New Roman" panose="02020603050405020304" pitchFamily="18" charset="0"/>
                <a:cs typeface="Times New Roman" panose="02020603050405020304" pitchFamily="18" charset="0"/>
              </a:rPr>
              <a:t>α</a:t>
            </a:r>
            <a:r>
              <a:rPr lang="en-US" altLang="en-US" sz="2600" b="1">
                <a:latin typeface="Times New Roman" panose="02020603050405020304" pitchFamily="18" charset="0"/>
                <a:cs typeface="Times New Roman" panose="02020603050405020304" pitchFamily="18" charset="0"/>
              </a:rPr>
              <a:t> =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d.f. =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Rejection Region</a:t>
            </a:r>
          </a:p>
          <a:p>
            <a:pPr>
              <a:spcBef>
                <a:spcPct val="20000"/>
              </a:spcBef>
              <a:buClr>
                <a:schemeClr val="accent1"/>
              </a:buClr>
              <a:buFont typeface="Arial" panose="020B0604020202020204" pitchFamily="34" charset="0"/>
              <a:buChar char="•"/>
            </a:pPr>
            <a:endParaRPr lang="en-US" altLang="en-US" sz="2600" b="1">
              <a:latin typeface="Times New Roman" panose="02020603050405020304" pitchFamily="18" charset="0"/>
              <a:cs typeface="Times New Roman" panose="02020603050405020304" pitchFamily="18" charset="0"/>
            </a:endParaRPr>
          </a:p>
        </p:txBody>
      </p:sp>
      <p:sp>
        <p:nvSpPr>
          <p:cNvPr id="34820" name="Rectangle 4"/>
          <p:cNvSpPr>
            <a:spLocks noChangeArrowheads="1"/>
          </p:cNvSpPr>
          <p:nvPr/>
        </p:nvSpPr>
        <p:spPr bwMode="auto">
          <a:xfrm>
            <a:off x="4664075" y="3656013"/>
            <a:ext cx="3810000" cy="257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90513" indent="-290513"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Test Statistic: </a:t>
            </a:r>
          </a:p>
          <a:p>
            <a:pPr>
              <a:spcBef>
                <a:spcPct val="20000"/>
              </a:spcBef>
              <a:buClr>
                <a:schemeClr val="accent1"/>
              </a:buClr>
              <a:buFont typeface="Arial" panose="020B0604020202020204" pitchFamily="34" charset="0"/>
              <a:buChar char="•"/>
            </a:pPr>
            <a:endParaRPr lang="en-US" altLang="en-US" sz="2800" b="1">
              <a:latin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Decision:</a:t>
            </a:r>
          </a:p>
          <a:p>
            <a:pPr>
              <a:spcBef>
                <a:spcPct val="20000"/>
              </a:spcBef>
              <a:buClr>
                <a:schemeClr val="accent1"/>
              </a:buClr>
              <a:buFont typeface="Arial" panose="020B0604020202020204" pitchFamily="34" charset="0"/>
              <a:buChar char="•"/>
            </a:pPr>
            <a:endParaRPr lang="en-US" altLang="en-US" sz="2800" b="1">
              <a:latin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Conclusion:</a:t>
            </a:r>
          </a:p>
          <a:p>
            <a:pPr latinLnBrk="1">
              <a:spcBef>
                <a:spcPct val="20000"/>
              </a:spcBef>
              <a:buClr>
                <a:schemeClr val="accent1"/>
              </a:buClr>
              <a:buFont typeface="Arial" panose="020B0604020202020204" pitchFamily="34" charset="0"/>
              <a:buChar char="•"/>
            </a:pPr>
            <a:endParaRPr lang="en-US" altLang="en-US" sz="2800" b="1">
              <a:latin typeface="Times New Roman" panose="02020603050405020304" pitchFamily="18" charset="0"/>
            </a:endParaRPr>
          </a:p>
        </p:txBody>
      </p:sp>
      <p:sp>
        <p:nvSpPr>
          <p:cNvPr id="34821"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grpSp>
        <p:nvGrpSpPr>
          <p:cNvPr id="2" name="Group 52"/>
          <p:cNvGrpSpPr>
            <a:grpSpLocks/>
          </p:cNvGrpSpPr>
          <p:nvPr/>
        </p:nvGrpSpPr>
        <p:grpSpPr bwMode="auto">
          <a:xfrm>
            <a:off x="1516063" y="2906713"/>
            <a:ext cx="1504950" cy="985837"/>
            <a:chOff x="867" y="1715"/>
            <a:chExt cx="948" cy="621"/>
          </a:xfrm>
        </p:grpSpPr>
        <p:sp>
          <p:nvSpPr>
            <p:cNvPr id="34828" name="Rectangle 9"/>
            <p:cNvSpPr>
              <a:spLocks noChangeArrowheads="1"/>
            </p:cNvSpPr>
            <p:nvPr/>
          </p:nvSpPr>
          <p:spPr bwMode="auto">
            <a:xfrm>
              <a:off x="867" y="1715"/>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0.01</a:t>
              </a:r>
            </a:p>
          </p:txBody>
        </p:sp>
        <p:sp>
          <p:nvSpPr>
            <p:cNvPr id="34829" name="Rectangle 10"/>
            <p:cNvSpPr>
              <a:spLocks noChangeArrowheads="1"/>
            </p:cNvSpPr>
            <p:nvPr/>
          </p:nvSpPr>
          <p:spPr bwMode="auto">
            <a:xfrm>
              <a:off x="956" y="2028"/>
              <a:ext cx="85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5 – 1 = 4</a:t>
              </a:r>
            </a:p>
          </p:txBody>
        </p:sp>
      </p:grpSp>
      <p:sp>
        <p:nvSpPr>
          <p:cNvPr id="34823" name="TextBox 27"/>
          <p:cNvSpPr txBox="1">
            <a:spLocks noChangeArrowheads="1"/>
          </p:cNvSpPr>
          <p:nvPr/>
        </p:nvSpPr>
        <p:spPr bwMode="auto">
          <a:xfrm>
            <a:off x="1265238" y="911225"/>
            <a:ext cx="7567612"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distribution is 25% by accountant, 20% by hand, 35% by computer software, 5% by friend/ family, and 15% by tax preparation service. (Claim)</a:t>
            </a:r>
          </a:p>
        </p:txBody>
      </p:sp>
      <p:sp>
        <p:nvSpPr>
          <p:cNvPr id="34824" name="TextBox 28"/>
          <p:cNvSpPr txBox="1">
            <a:spLocks noChangeArrowheads="1"/>
          </p:cNvSpPr>
          <p:nvPr/>
        </p:nvSpPr>
        <p:spPr bwMode="auto">
          <a:xfrm>
            <a:off x="1265238" y="2081213"/>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distribution of tax preparation methods differs from the claimed or expected distribution.</a:t>
            </a:r>
          </a:p>
        </p:txBody>
      </p:sp>
      <p:sp>
        <p:nvSpPr>
          <p:cNvPr id="3482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482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02D16846-8D3E-421F-B483-74EF21CD52A3}" type="slidenum">
              <a:rPr lang="en-US" altLang="en-US" sz="1200"/>
              <a:pPr algn="r" eaLnBrk="1" hangingPunct="1"/>
              <a:t>20</a:t>
            </a:fld>
            <a:r>
              <a:rPr lang="en-US" altLang="en-US" sz="1200"/>
              <a:t> of 91</a:t>
            </a:r>
          </a:p>
        </p:txBody>
      </p:sp>
      <p:pic>
        <p:nvPicPr>
          <p:cNvPr id="34827" name="Picture 31" descr="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550" y="4437063"/>
            <a:ext cx="215106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itle 1"/>
          <p:cNvSpPr>
            <a:spLocks noGrp="1"/>
          </p:cNvSpPr>
          <p:nvPr>
            <p:ph type="title"/>
          </p:nvPr>
        </p:nvSpPr>
        <p:spPr>
          <a:xfrm>
            <a:off x="212725" y="0"/>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graphicFrame>
        <p:nvGraphicFramePr>
          <p:cNvPr id="83971" name="Object 3">
            <a:hlinkClick r:id="" action="ppaction://ole?verb=0"/>
          </p:cNvPr>
          <p:cNvGraphicFramePr>
            <a:graphicFrameLocks/>
          </p:cNvGraphicFramePr>
          <p:nvPr/>
        </p:nvGraphicFramePr>
        <p:xfrm>
          <a:off x="411163" y="4730750"/>
          <a:ext cx="1854200" cy="857250"/>
        </p:xfrm>
        <a:graphic>
          <a:graphicData uri="http://schemas.openxmlformats.org/presentationml/2006/ole">
            <mc:AlternateContent xmlns:mc="http://schemas.openxmlformats.org/markup-compatibility/2006">
              <mc:Choice xmlns:v="urn:schemas-microsoft-com:vml" Requires="v">
                <p:oleObj spid="_x0000_s35885" name="Equation" r:id="rId4" imgW="1130040" imgH="419040" progId="Equation.DSMT4">
                  <p:embed/>
                </p:oleObj>
              </mc:Choice>
              <mc:Fallback>
                <p:oleObj name="Equation" r:id="rId4" imgW="1130040" imgH="419040" progId="Equation.DSMT4">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163" y="4730750"/>
                        <a:ext cx="18542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26" name="Group 54"/>
          <p:cNvGraphicFramePr>
            <a:graphicFrameLocks noGrp="1"/>
          </p:cNvGraphicFramePr>
          <p:nvPr/>
        </p:nvGraphicFramePr>
        <p:xfrm>
          <a:off x="2419350" y="1414463"/>
          <a:ext cx="6461125" cy="3267432"/>
        </p:xfrm>
        <a:graphic>
          <a:graphicData uri="http://schemas.openxmlformats.org/drawingml/2006/table">
            <a:tbl>
              <a:tblPr/>
              <a:tblGrid>
                <a:gridCol w="2012950"/>
                <a:gridCol w="2268538"/>
                <a:gridCol w="2179637"/>
              </a:tblGrid>
              <a:tr h="95086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1" i="0" u="none" strike="noStrike" cap="none" normalizeH="0" baseline="0">
                          <a:ln>
                            <a:noFill/>
                          </a:ln>
                          <a:solidFill>
                            <a:schemeClr val="bg1"/>
                          </a:solidFill>
                          <a:effectLst/>
                          <a:latin typeface="Times New Roman" charset="0"/>
                          <a:ea typeface="Times New Roman" charset="0"/>
                          <a:cs typeface="Times New Roman" charset="0"/>
                        </a:rPr>
                        <a:t>Tax preparation method</a:t>
                      </a:r>
                    </a:p>
                  </a:txBody>
                  <a:tcPr marL="189914" marR="189914" marT="18286" marB="182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1" i="0" u="none" strike="noStrike" cap="none" normalizeH="0" baseline="0">
                          <a:ln>
                            <a:noFill/>
                          </a:ln>
                          <a:solidFill>
                            <a:schemeClr val="bg1"/>
                          </a:solidFill>
                          <a:effectLst/>
                          <a:latin typeface="Times New Roman" charset="0"/>
                          <a:ea typeface="Times New Roman" charset="0"/>
                          <a:cs typeface="Times New Roman" charset="0"/>
                        </a:rPr>
                        <a:t>Observed frequency</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1" i="0" u="none" strike="noStrike" cap="none" normalizeH="0" baseline="0">
                          <a:ln>
                            <a:noFill/>
                          </a:ln>
                          <a:solidFill>
                            <a:schemeClr val="bg1"/>
                          </a:solidFill>
                          <a:effectLst/>
                          <a:latin typeface="Times New Roman" charset="0"/>
                          <a:ea typeface="Times New Roman" charset="0"/>
                          <a:cs typeface="Times New Roman" charset="0"/>
                        </a:rPr>
                        <a:t>Expected frequency</a:t>
                      </a:r>
                    </a:p>
                  </a:txBody>
                  <a:tcPr marL="189914" marR="189914" marT="18286" marB="182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4133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Accountant</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71</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75</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3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By hand</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40</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60</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0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Computer hardware</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101</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105</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3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Friend/family</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35</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15</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0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Tax preparation service</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53</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charset="2"/>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45</a:t>
                      </a:r>
                    </a:p>
                  </a:txBody>
                  <a:tcPr marL="189914" marR="189914" marT="18286" marB="182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 name="Object 40">
            <a:hlinkClick r:id="" action="ppaction://ole?verb=0"/>
          </p:cNvPr>
          <p:cNvGraphicFramePr>
            <a:graphicFrameLocks/>
          </p:cNvGraphicFramePr>
          <p:nvPr/>
        </p:nvGraphicFramePr>
        <p:xfrm>
          <a:off x="2360613" y="4762500"/>
          <a:ext cx="6421437" cy="1249363"/>
        </p:xfrm>
        <a:graphic>
          <a:graphicData uri="http://schemas.openxmlformats.org/presentationml/2006/ole">
            <mc:AlternateContent xmlns:mc="http://schemas.openxmlformats.org/markup-compatibility/2006">
              <mc:Choice xmlns:v="urn:schemas-microsoft-com:vml" Requires="v">
                <p:oleObj spid="_x0000_s35886" name="Equation" r:id="rId6" imgW="3911400" imgH="609480" progId="Equation.DSMT4">
                  <p:embed/>
                </p:oleObj>
              </mc:Choice>
              <mc:Fallback>
                <p:oleObj name="Equation" r:id="rId6" imgW="3911400" imgH="609480" progId="Equation.DSMT4">
                  <p:embed/>
                  <p:pic>
                    <p:nvPicPr>
                      <p:cNvPr id="0" name="Object 40"/>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0613" y="4762500"/>
                        <a:ext cx="6421437"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7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587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08ED34B-E465-4870-8ABB-4444E57F40BA}" type="slidenum">
              <a:rPr lang="en-US" altLang="en-US" sz="1200"/>
              <a:pPr algn="r" eaLnBrk="1" hangingPunct="1"/>
              <a:t>21</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212725" y="0"/>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sp>
        <p:nvSpPr>
          <p:cNvPr id="37891" name="Rectangle 3"/>
          <p:cNvSpPr txBox="1">
            <a:spLocks noChangeArrowheads="1"/>
          </p:cNvSpPr>
          <p:nvPr/>
        </p:nvSpPr>
        <p:spPr bwMode="auto">
          <a:xfrm>
            <a:off x="387350" y="1543050"/>
            <a:ext cx="4338638" cy="40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baseline="-25000">
                <a:latin typeface="Times New Roman" panose="02020603050405020304" pitchFamily="18" charset="0"/>
                <a:cs typeface="Times New Roman" panose="02020603050405020304" pitchFamily="18" charset="0"/>
              </a:rPr>
              <a:t>0</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i="1" baseline="-25000">
                <a:latin typeface="Times New Roman" panose="02020603050405020304" pitchFamily="18" charset="0"/>
                <a:cs typeface="Times New Roman" panose="02020603050405020304" pitchFamily="18" charset="0"/>
              </a:rPr>
              <a:t>a</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 </a:t>
            </a:r>
            <a:r>
              <a:rPr lang="el-GR" altLang="en-US" sz="2600" b="1" i="1">
                <a:latin typeface="Times New Roman" panose="02020603050405020304" pitchFamily="18" charset="0"/>
                <a:cs typeface="Times New Roman" panose="02020603050405020304" pitchFamily="18" charset="0"/>
              </a:rPr>
              <a:t>α</a:t>
            </a:r>
            <a:r>
              <a:rPr lang="en-US" altLang="en-US" sz="2600" b="1">
                <a:latin typeface="Times New Roman" panose="02020603050405020304" pitchFamily="18" charset="0"/>
                <a:cs typeface="Times New Roman" panose="02020603050405020304" pitchFamily="18" charset="0"/>
              </a:rPr>
              <a:t>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d.f. =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Rejection Region</a:t>
            </a:r>
          </a:p>
          <a:p>
            <a:pPr>
              <a:spcBef>
                <a:spcPct val="20000"/>
              </a:spcBef>
              <a:buClr>
                <a:schemeClr val="accent1"/>
              </a:buClr>
              <a:buFont typeface="Arial" panose="020B0604020202020204" pitchFamily="34" charset="0"/>
              <a:buChar char="•"/>
            </a:pPr>
            <a:endParaRPr lang="en-US" altLang="en-US" sz="2600" b="1">
              <a:latin typeface="Times New Roman" panose="02020603050405020304" pitchFamily="18" charset="0"/>
              <a:cs typeface="Times New Roman" panose="02020603050405020304" pitchFamily="18" charset="0"/>
            </a:endParaRPr>
          </a:p>
        </p:txBody>
      </p:sp>
      <p:sp>
        <p:nvSpPr>
          <p:cNvPr id="37892" name="Rectangle 4"/>
          <p:cNvSpPr>
            <a:spLocks noChangeArrowheads="1"/>
          </p:cNvSpPr>
          <p:nvPr/>
        </p:nvSpPr>
        <p:spPr bwMode="auto">
          <a:xfrm>
            <a:off x="4297363" y="3138488"/>
            <a:ext cx="4618037"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90513" indent="-290513"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ts val="625"/>
              </a:spcBef>
              <a:buClr>
                <a:schemeClr val="accent1"/>
              </a:buClr>
              <a:buFont typeface="Arial" panose="020B0604020202020204" pitchFamily="34" charset="0"/>
              <a:buChar char="•"/>
            </a:pPr>
            <a:r>
              <a:rPr lang="en-US" altLang="en-US" sz="2800" b="1">
                <a:latin typeface="Times New Roman" panose="02020603050405020304" pitchFamily="18" charset="0"/>
              </a:rPr>
              <a:t>Test Statistic: </a:t>
            </a:r>
          </a:p>
          <a:p>
            <a:pPr>
              <a:spcBef>
                <a:spcPts val="625"/>
              </a:spcBef>
              <a:buClr>
                <a:schemeClr val="accent1"/>
              </a:buClr>
              <a:buFont typeface="Arial" panose="020B0604020202020204" pitchFamily="34" charset="0"/>
              <a:buChar char="•"/>
            </a:pPr>
            <a:endParaRPr lang="en-US" altLang="en-US" sz="2800" b="1">
              <a:latin typeface="Times New Roman" panose="02020603050405020304" pitchFamily="18" charset="0"/>
            </a:endParaRPr>
          </a:p>
          <a:p>
            <a:pPr>
              <a:spcBef>
                <a:spcPts val="625"/>
              </a:spcBef>
              <a:buClr>
                <a:schemeClr val="accent1"/>
              </a:buClr>
              <a:buFont typeface="Arial" panose="020B0604020202020204" pitchFamily="34" charset="0"/>
              <a:buChar char="•"/>
            </a:pPr>
            <a:r>
              <a:rPr lang="en-US" altLang="en-US" sz="2800" b="1">
                <a:latin typeface="Times New Roman" panose="02020603050405020304" pitchFamily="18" charset="0"/>
              </a:rPr>
              <a:t>Decision: </a:t>
            </a:r>
            <a:r>
              <a:rPr lang="en-US" altLang="en-US" sz="2800" b="1">
                <a:solidFill>
                  <a:schemeClr val="accent2"/>
                </a:solidFill>
                <a:latin typeface="Times New Roman" panose="02020603050405020304" pitchFamily="18" charset="0"/>
              </a:rPr>
              <a:t/>
            </a:r>
            <a:br>
              <a:rPr lang="en-US" altLang="en-US" sz="2800" b="1">
                <a:solidFill>
                  <a:schemeClr val="accent2"/>
                </a:solidFill>
                <a:latin typeface="Times New Roman" panose="02020603050405020304" pitchFamily="18" charset="0"/>
              </a:rPr>
            </a:br>
            <a:endParaRPr lang="en-US" altLang="en-US" sz="2800" b="1">
              <a:solidFill>
                <a:schemeClr val="accent2"/>
              </a:solidFill>
              <a:latin typeface="Times New Roman" panose="02020603050405020304" pitchFamily="18" charset="0"/>
            </a:endParaRPr>
          </a:p>
        </p:txBody>
      </p:sp>
      <p:sp>
        <p:nvSpPr>
          <p:cNvPr id="37893"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grpSp>
        <p:nvGrpSpPr>
          <p:cNvPr id="37894" name="Group 52"/>
          <p:cNvGrpSpPr>
            <a:grpSpLocks/>
          </p:cNvGrpSpPr>
          <p:nvPr/>
        </p:nvGrpSpPr>
        <p:grpSpPr bwMode="auto">
          <a:xfrm>
            <a:off x="1376363" y="3240088"/>
            <a:ext cx="1504950" cy="985837"/>
            <a:chOff x="867" y="1715"/>
            <a:chExt cx="948" cy="621"/>
          </a:xfrm>
        </p:grpSpPr>
        <p:sp>
          <p:nvSpPr>
            <p:cNvPr id="37903" name="Rectangle 9"/>
            <p:cNvSpPr>
              <a:spLocks noChangeArrowheads="1"/>
            </p:cNvSpPr>
            <p:nvPr/>
          </p:nvSpPr>
          <p:spPr bwMode="auto">
            <a:xfrm>
              <a:off x="867" y="1715"/>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0.01</a:t>
              </a:r>
            </a:p>
          </p:txBody>
        </p:sp>
        <p:sp>
          <p:nvSpPr>
            <p:cNvPr id="37904" name="Rectangle 10"/>
            <p:cNvSpPr>
              <a:spLocks noChangeArrowheads="1"/>
            </p:cNvSpPr>
            <p:nvPr/>
          </p:nvSpPr>
          <p:spPr bwMode="auto">
            <a:xfrm>
              <a:off x="956" y="2028"/>
              <a:ext cx="85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5 – 1 = 4</a:t>
              </a:r>
            </a:p>
          </p:txBody>
        </p:sp>
      </p:grpSp>
      <p:sp>
        <p:nvSpPr>
          <p:cNvPr id="37895" name="TextBox 27"/>
          <p:cNvSpPr txBox="1">
            <a:spLocks noChangeArrowheads="1"/>
          </p:cNvSpPr>
          <p:nvPr/>
        </p:nvSpPr>
        <p:spPr bwMode="auto">
          <a:xfrm>
            <a:off x="1265238" y="1174750"/>
            <a:ext cx="7551737"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distribution is 25% by accountant, 20% by hand, 35% by computer software, 5% by friend/ family, and 15% by tax preparation service. (Claim)</a:t>
            </a:r>
          </a:p>
        </p:txBody>
      </p:sp>
      <p:sp>
        <p:nvSpPr>
          <p:cNvPr id="37896" name="TextBox 28"/>
          <p:cNvSpPr txBox="1">
            <a:spLocks noChangeArrowheads="1"/>
          </p:cNvSpPr>
          <p:nvPr/>
        </p:nvSpPr>
        <p:spPr bwMode="auto">
          <a:xfrm>
            <a:off x="1265238" y="2378075"/>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distribution of tax preparation methods differs from the claimed or expected distribution.</a:t>
            </a:r>
          </a:p>
        </p:txBody>
      </p:sp>
      <p:sp>
        <p:nvSpPr>
          <p:cNvPr id="37897" name="Rectangle 8"/>
          <p:cNvSpPr>
            <a:spLocks noChangeArrowheads="1"/>
          </p:cNvSpPr>
          <p:nvPr/>
        </p:nvSpPr>
        <p:spPr bwMode="auto">
          <a:xfrm>
            <a:off x="4981575" y="3643313"/>
            <a:ext cx="17240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l-GR" altLang="en-US" sz="2600" b="1">
                <a:solidFill>
                  <a:schemeClr val="accent2"/>
                </a:solidFill>
                <a:latin typeface="Times New Roman" panose="02020603050405020304" pitchFamily="18" charset="0"/>
                <a:cs typeface="Times New Roman" panose="02020603050405020304" pitchFamily="18" charset="0"/>
              </a:rPr>
              <a:t>χ</a:t>
            </a:r>
            <a:r>
              <a:rPr lang="en-US" altLang="en-US" sz="2600" b="1" baseline="30000">
                <a:solidFill>
                  <a:schemeClr val="accent2"/>
                </a:solidFill>
                <a:latin typeface="Times New Roman" panose="02020603050405020304" pitchFamily="18" charset="0"/>
              </a:rPr>
              <a:t>2</a:t>
            </a:r>
            <a:r>
              <a:rPr lang="en-US" altLang="en-US" sz="2600" b="1">
                <a:solidFill>
                  <a:schemeClr val="accent2"/>
                </a:solidFill>
                <a:latin typeface="Times New Roman" panose="02020603050405020304" pitchFamily="18" charset="0"/>
              </a:rPr>
              <a:t> ≈ 35.121</a:t>
            </a:r>
          </a:p>
        </p:txBody>
      </p:sp>
      <p:sp>
        <p:nvSpPr>
          <p:cNvPr id="54285" name="TextBox 34"/>
          <p:cNvSpPr txBox="1">
            <a:spLocks noChangeArrowheads="1"/>
          </p:cNvSpPr>
          <p:nvPr/>
        </p:nvSpPr>
        <p:spPr bwMode="auto">
          <a:xfrm>
            <a:off x="3325813" y="4495800"/>
            <a:ext cx="573881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a:solidFill>
                  <a:srgbClr val="000000"/>
                </a:solidFill>
                <a:latin typeface="Times New Roman" panose="02020603050405020304" pitchFamily="18" charset="0"/>
              </a:rPr>
              <a:t>There is enough evidence at the 1% significance level to conclude that the distribution of tax preparation methods differs from the previous survey’s claimed or expected distribution</a:t>
            </a:r>
            <a:r>
              <a:rPr lang="en-US" altLang="en-US" sz="2800">
                <a:latin typeface="Times New Roman" panose="02020603050405020304" pitchFamily="18" charset="0"/>
              </a:rPr>
              <a:t>.</a:t>
            </a:r>
          </a:p>
        </p:txBody>
      </p:sp>
      <p:sp>
        <p:nvSpPr>
          <p:cNvPr id="30" name="Rectangle 29"/>
          <p:cNvSpPr>
            <a:spLocks noChangeArrowheads="1"/>
          </p:cNvSpPr>
          <p:nvPr/>
        </p:nvSpPr>
        <p:spPr bwMode="auto">
          <a:xfrm>
            <a:off x="6170613" y="4138613"/>
            <a:ext cx="1636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AE0337"/>
                </a:solidFill>
                <a:latin typeface="Times New Roman" panose="02020603050405020304" pitchFamily="18" charset="0"/>
              </a:rPr>
              <a:t>Reject </a:t>
            </a:r>
            <a:r>
              <a:rPr lang="en-US" altLang="en-US" sz="2800" b="1" i="1">
                <a:solidFill>
                  <a:srgbClr val="AE0337"/>
                </a:solidFill>
                <a:latin typeface="Times New Roman" panose="02020603050405020304" pitchFamily="18" charset="0"/>
              </a:rPr>
              <a:t>H</a:t>
            </a:r>
            <a:r>
              <a:rPr lang="en-US" altLang="en-US" sz="2800" b="1" baseline="-25000">
                <a:solidFill>
                  <a:srgbClr val="AE0337"/>
                </a:solidFill>
                <a:latin typeface="Times New Roman" panose="02020603050405020304" pitchFamily="18" charset="0"/>
              </a:rPr>
              <a:t>0</a:t>
            </a:r>
            <a:endParaRPr lang="en-US" altLang="en-US" sz="1800"/>
          </a:p>
        </p:txBody>
      </p:sp>
      <p:sp>
        <p:nvSpPr>
          <p:cNvPr id="37900" name="Footer Placeholder 2"/>
          <p:cNvSpPr txBox="1">
            <a:spLocks noGrp="1"/>
          </p:cNvSpPr>
          <p:nvPr/>
        </p:nvSpPr>
        <p:spPr bwMode="auto">
          <a:xfrm>
            <a:off x="0" y="64928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790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0ADB0DB-60C3-4BC4-8D40-48539903F535}" type="slidenum">
              <a:rPr lang="en-US" altLang="en-US" sz="1200"/>
              <a:pPr algn="r" eaLnBrk="1" hangingPunct="1"/>
              <a:t>22</a:t>
            </a:fld>
            <a:r>
              <a:rPr lang="en-US" altLang="en-US" sz="1200"/>
              <a:t> of 91</a:t>
            </a:r>
          </a:p>
        </p:txBody>
      </p:sp>
      <p:pic>
        <p:nvPicPr>
          <p:cNvPr id="37902" name="Picture 36" desc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463" y="4800600"/>
            <a:ext cx="2333625"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5" grpId="0"/>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212725" y="0"/>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sp>
        <p:nvSpPr>
          <p:cNvPr id="37891" name="Rectangle 3"/>
          <p:cNvSpPr txBox="1">
            <a:spLocks noChangeArrowheads="1"/>
          </p:cNvSpPr>
          <p:nvPr/>
        </p:nvSpPr>
        <p:spPr bwMode="auto">
          <a:xfrm>
            <a:off x="217487" y="884215"/>
            <a:ext cx="4338638" cy="51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dirty="0" smtClean="0">
                <a:latin typeface="Times New Roman" panose="02020603050405020304" pitchFamily="18" charset="0"/>
                <a:cs typeface="Times New Roman" panose="02020603050405020304" pitchFamily="18" charset="0"/>
              </a:rPr>
              <a:t>Rejection </a:t>
            </a:r>
            <a:r>
              <a:rPr lang="en-US" altLang="en-US" sz="2600" b="1" dirty="0">
                <a:latin typeface="Times New Roman" panose="02020603050405020304" pitchFamily="18" charset="0"/>
                <a:cs typeface="Times New Roman" panose="02020603050405020304" pitchFamily="18" charset="0"/>
              </a:rPr>
              <a:t>Region</a:t>
            </a:r>
          </a:p>
          <a:p>
            <a:pPr>
              <a:spcBef>
                <a:spcPct val="20000"/>
              </a:spcBef>
              <a:buClr>
                <a:schemeClr val="accent1"/>
              </a:buClr>
              <a:buFont typeface="Arial" panose="020B0604020202020204" pitchFamily="34" charset="0"/>
              <a:buChar char="•"/>
            </a:pPr>
            <a:endParaRPr lang="en-US" altLang="en-US" sz="2600" b="1" dirty="0">
              <a:latin typeface="Times New Roman" panose="02020603050405020304" pitchFamily="18" charset="0"/>
              <a:cs typeface="Times New Roman" panose="02020603050405020304" pitchFamily="18" charset="0"/>
            </a:endParaRPr>
          </a:p>
        </p:txBody>
      </p:sp>
      <p:sp>
        <p:nvSpPr>
          <p:cNvPr id="37893"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sp>
        <p:nvSpPr>
          <p:cNvPr id="37900" name="Footer Placeholder 2"/>
          <p:cNvSpPr txBox="1">
            <a:spLocks noGrp="1"/>
          </p:cNvSpPr>
          <p:nvPr/>
        </p:nvSpPr>
        <p:spPr bwMode="auto">
          <a:xfrm>
            <a:off x="0" y="64928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790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0ADB0DB-60C3-4BC4-8D40-48539903F535}" type="slidenum">
              <a:rPr lang="en-US" altLang="en-US" sz="1200"/>
              <a:pPr algn="r" eaLnBrk="1" hangingPunct="1"/>
              <a:t>23</a:t>
            </a:fld>
            <a:r>
              <a:rPr lang="en-US" altLang="en-US" sz="1200"/>
              <a:t> of 91</a:t>
            </a:r>
          </a:p>
        </p:txBody>
      </p:sp>
      <p:pic>
        <p:nvPicPr>
          <p:cNvPr id="37902" name="Picture 36" desc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900" y="1545709"/>
            <a:ext cx="6237734" cy="446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02423" y="5100034"/>
            <a:ext cx="338554" cy="461665"/>
          </a:xfrm>
          <a:prstGeom prst="rect">
            <a:avLst/>
          </a:prstGeom>
          <a:noFill/>
        </p:spPr>
        <p:txBody>
          <a:bodyPr wrap="none" rtlCol="0">
            <a:spAutoFit/>
          </a:bodyPr>
          <a:lstStyle/>
          <a:p>
            <a:r>
              <a:rPr lang="en-US" sz="2400" dirty="0">
                <a:latin typeface="+mn-lt"/>
              </a:rPr>
              <a:t>3</a:t>
            </a:r>
            <a:endParaRPr lang="en-US" sz="2400" dirty="0" smtClean="0">
              <a:latin typeface="+mn-lt"/>
            </a:endParaRPr>
          </a:p>
        </p:txBody>
      </p:sp>
    </p:spTree>
    <p:extLst>
      <p:ext uri="{BB962C8B-B14F-4D97-AF65-F5344CB8AC3E}">
        <p14:creationId xmlns:p14="http://schemas.microsoft.com/office/powerpoint/2010/main" val="468450448"/>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0988" y="3175"/>
            <a:ext cx="8863012" cy="1143000"/>
          </a:xfrm>
        </p:spPr>
        <p:txBody>
          <a:bodyPr/>
          <a:lstStyle/>
          <a:p>
            <a:pPr eaLnBrk="1" hangingPunct="1">
              <a:defRPr/>
            </a:pPr>
            <a:r>
              <a:rPr lang="en-US" dirty="0" smtClean="0">
                <a:solidFill>
                  <a:schemeClr val="accent3"/>
                </a:solidFill>
                <a:ea typeface="+mj-ea"/>
              </a:rPr>
              <a:t>Example: Performing a Goodness of Fit Test</a:t>
            </a:r>
          </a:p>
        </p:txBody>
      </p:sp>
      <p:sp>
        <p:nvSpPr>
          <p:cNvPr id="38915" name="Content Placeholder 2"/>
          <p:cNvSpPr>
            <a:spLocks noGrp="1"/>
          </p:cNvSpPr>
          <p:nvPr>
            <p:ph idx="1"/>
          </p:nvPr>
        </p:nvSpPr>
        <p:spPr/>
        <p:txBody>
          <a:bodyPr/>
          <a:lstStyle/>
          <a:p>
            <a:pPr marL="0" indent="0" eaLnBrk="1" hangingPunct="1">
              <a:buFont typeface="Arial" panose="020B0604020202020204" pitchFamily="34" charset="0"/>
              <a:buNone/>
            </a:pPr>
            <a:r>
              <a:rPr lang="en-US" altLang="en-US" dirty="0" smtClean="0"/>
              <a:t>A researcher claims that the number of different-colored candies in bags of dark chocolate M&amp;M’s is uniformly distributed. To test this claim, you randomly select a bag that contains 500 dark chocolate M&amp;M’s. The results are shown in the table on the next slide. Using </a:t>
            </a:r>
            <a:r>
              <a:rPr lang="el-GR" altLang="en-US" i="1" dirty="0" smtClean="0"/>
              <a:t>α</a:t>
            </a:r>
            <a:r>
              <a:rPr lang="en-US" altLang="en-US" dirty="0" smtClean="0"/>
              <a:t> = 0.10, perform a chi-square goodness-of-fit test to test the claimed or expected distribution. What can you conclude? </a:t>
            </a:r>
            <a:r>
              <a:rPr lang="en-US" altLang="en-US" i="1" dirty="0" smtClean="0">
                <a:solidFill>
                  <a:schemeClr val="tx2"/>
                </a:solidFill>
              </a:rPr>
              <a:t>(Adapted from Mars Incorporated)</a:t>
            </a:r>
            <a:endParaRPr lang="en-US" altLang="en-US" dirty="0" smtClean="0">
              <a:solidFill>
                <a:schemeClr val="tx2"/>
              </a:solidFill>
            </a:endParaRPr>
          </a:p>
        </p:txBody>
      </p:sp>
      <p:sp>
        <p:nvSpPr>
          <p:cNvPr id="3891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891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BFE4C551-509F-4DFE-A5D1-B612DD172D9A}" type="slidenum">
              <a:rPr lang="en-US" altLang="en-US" sz="1200"/>
              <a:pPr algn="r" eaLnBrk="1" hangingPunct="1"/>
              <a:t>24</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a:xfrm>
            <a:off x="290513" y="3175"/>
            <a:ext cx="8843962" cy="1143000"/>
          </a:xfrm>
        </p:spPr>
        <p:txBody>
          <a:bodyPr/>
          <a:lstStyle/>
          <a:p>
            <a:pPr eaLnBrk="1" hangingPunct="1"/>
            <a:r>
              <a:rPr lang="en-US" altLang="en-US" smtClean="0">
                <a:solidFill>
                  <a:srgbClr val="83BB35"/>
                </a:solidFill>
              </a:rPr>
              <a:t>Example: Performing a Goodness of Fit Test</a:t>
            </a:r>
            <a:endParaRPr lang="en-US" altLang="en-US" smtClean="0"/>
          </a:p>
        </p:txBody>
      </p:sp>
      <p:graphicFrame>
        <p:nvGraphicFramePr>
          <p:cNvPr id="6" name="Group 115"/>
          <p:cNvGraphicFramePr>
            <a:graphicFrameLocks noGrp="1"/>
          </p:cNvGraphicFramePr>
          <p:nvPr/>
        </p:nvGraphicFramePr>
        <p:xfrm>
          <a:off x="533400" y="2025650"/>
          <a:ext cx="3263900" cy="2816352"/>
        </p:xfrm>
        <a:graphic>
          <a:graphicData uri="http://schemas.openxmlformats.org/drawingml/2006/table">
            <a:tbl>
              <a:tblPr/>
              <a:tblGrid>
                <a:gridCol w="1325563"/>
                <a:gridCol w="1938337"/>
              </a:tblGrid>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Color</a:t>
                      </a:r>
                    </a:p>
                  </a:txBody>
                  <a:tcPr marL="189914" marR="189914" marT="18288" marB="18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Frequency</a:t>
                      </a:r>
                      <a:endParaRPr kumimoji="0" lang="en-US" altLang="en-US" sz="2400" b="1" i="1"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endParaRP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Brown</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80</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Yellow</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95</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Red</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88</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Blue</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Orange</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76</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Green</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78</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6"/>
          <p:cNvSpPr txBox="1"/>
          <p:nvPr/>
        </p:nvSpPr>
        <p:spPr>
          <a:xfrm>
            <a:off x="4251325" y="1844675"/>
            <a:ext cx="4603750" cy="3935413"/>
          </a:xfrm>
          <a:prstGeom prst="rect">
            <a:avLst/>
          </a:prstGeom>
          <a:noFill/>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83BB35"/>
                </a:solidFill>
                <a:latin typeface="Times New Roman" panose="02020603050405020304" pitchFamily="18" charset="0"/>
              </a:rPr>
              <a:t>Solution:</a:t>
            </a:r>
          </a:p>
          <a:p>
            <a:pPr eaLnBrk="1" hangingPunct="1">
              <a:buClr>
                <a:schemeClr val="accent1"/>
              </a:buClr>
              <a:buFont typeface="Arial" panose="020B0604020202020204" pitchFamily="34" charset="0"/>
              <a:buChar char="•"/>
            </a:pPr>
            <a:r>
              <a:rPr lang="en-US" altLang="en-US" sz="2800">
                <a:latin typeface="Times New Roman" panose="02020603050405020304" pitchFamily="18" charset="0"/>
              </a:rPr>
              <a:t>The claim is that the distribution is uniform, so the expected frequencies of the colors are equal. </a:t>
            </a:r>
          </a:p>
          <a:p>
            <a:pPr eaLnBrk="1" hangingPunct="1">
              <a:buClr>
                <a:schemeClr val="accent1"/>
              </a:buClr>
              <a:buFont typeface="Arial" panose="020B0604020202020204" pitchFamily="34" charset="0"/>
              <a:buChar char="•"/>
            </a:pPr>
            <a:r>
              <a:rPr lang="en-US" altLang="en-US" sz="2800">
                <a:latin typeface="Times New Roman" panose="02020603050405020304" pitchFamily="18" charset="0"/>
              </a:rPr>
              <a:t>To find each expected frequency, divide the sample size by the number of colors.</a:t>
            </a:r>
          </a:p>
          <a:p>
            <a:pPr eaLnBrk="1" hangingPunct="1">
              <a:buClr>
                <a:schemeClr val="accent1"/>
              </a:buClr>
              <a:buFont typeface="Arial" panose="020B0604020202020204" pitchFamily="34" charset="0"/>
              <a:buChar char="•"/>
            </a:pPr>
            <a:r>
              <a:rPr lang="en-US" altLang="en-US" sz="2800">
                <a:latin typeface="Times New Roman" panose="02020603050405020304" pitchFamily="18" charset="0"/>
              </a:rPr>
              <a:t> </a:t>
            </a:r>
            <a:r>
              <a:rPr lang="en-US" altLang="en-US" sz="2800" b="1" i="1">
                <a:solidFill>
                  <a:schemeClr val="accent2"/>
                </a:solidFill>
                <a:latin typeface="Times New Roman" panose="02020603050405020304" pitchFamily="18" charset="0"/>
              </a:rPr>
              <a:t>E</a:t>
            </a:r>
            <a:r>
              <a:rPr lang="en-US" altLang="en-US" sz="2800" b="1">
                <a:solidFill>
                  <a:schemeClr val="accent2"/>
                </a:solidFill>
                <a:latin typeface="Times New Roman" panose="02020603050405020304" pitchFamily="18" charset="0"/>
              </a:rPr>
              <a:t> = 500/6 ≈ 83.3</a:t>
            </a:r>
          </a:p>
        </p:txBody>
      </p:sp>
      <p:sp>
        <p:nvSpPr>
          <p:cNvPr id="9" name="TextBox 8"/>
          <p:cNvSpPr txBox="1"/>
          <p:nvPr/>
        </p:nvSpPr>
        <p:spPr>
          <a:xfrm>
            <a:off x="2192338" y="4789488"/>
            <a:ext cx="1465262" cy="519112"/>
          </a:xfrm>
          <a:prstGeom prst="rect">
            <a:avLst/>
          </a:prstGeom>
          <a:noFill/>
        </p:spPr>
        <p:txBody>
          <a:bodyPr>
            <a:spAutoFit/>
          </a:bodyPr>
          <a:lstStyle/>
          <a:p>
            <a:pPr>
              <a:defRPr/>
            </a:pPr>
            <a:r>
              <a:rPr lang="en-US" sz="2800" i="1" dirty="0">
                <a:latin typeface="+mn-lt"/>
                <a:cs typeface="Arial" charset="0"/>
              </a:rPr>
              <a:t>n</a:t>
            </a:r>
            <a:r>
              <a:rPr lang="en-US" sz="2800" dirty="0">
                <a:latin typeface="+mn-lt"/>
                <a:cs typeface="Arial" charset="0"/>
              </a:rPr>
              <a:t> = 500</a:t>
            </a:r>
          </a:p>
        </p:txBody>
      </p:sp>
      <p:sp>
        <p:nvSpPr>
          <p:cNvPr id="3996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996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5F53EE11-FA66-4CB4-9DE4-A238B595D406}" type="slidenum">
              <a:rPr lang="en-US" altLang="en-US" sz="1200"/>
              <a:pPr algn="r" eaLnBrk="1" hangingPunct="1"/>
              <a:t>25</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p:nvPr>
        </p:nvSpPr>
        <p:spPr>
          <a:xfrm>
            <a:off x="263525" y="3175"/>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sp>
        <p:nvSpPr>
          <p:cNvPr id="40963" name="Rectangle 3"/>
          <p:cNvSpPr txBox="1">
            <a:spLocks noChangeArrowheads="1"/>
          </p:cNvSpPr>
          <p:nvPr/>
        </p:nvSpPr>
        <p:spPr bwMode="auto">
          <a:xfrm>
            <a:off x="387350" y="1508125"/>
            <a:ext cx="43386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baseline="-25000">
                <a:latin typeface="Times New Roman" panose="02020603050405020304" pitchFamily="18" charset="0"/>
                <a:cs typeface="Times New Roman" panose="02020603050405020304" pitchFamily="18" charset="0"/>
              </a:rPr>
              <a:t>0</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i="1" baseline="-25000">
                <a:latin typeface="Times New Roman" panose="02020603050405020304" pitchFamily="18" charset="0"/>
                <a:cs typeface="Times New Roman" panose="02020603050405020304" pitchFamily="18" charset="0"/>
              </a:rPr>
              <a:t>a</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 </a:t>
            </a:r>
            <a:r>
              <a:rPr lang="el-GR" altLang="en-US" sz="2600" b="1" i="1">
                <a:latin typeface="Times New Roman" panose="02020603050405020304" pitchFamily="18" charset="0"/>
                <a:cs typeface="Times New Roman" panose="02020603050405020304" pitchFamily="18" charset="0"/>
              </a:rPr>
              <a:t>α</a:t>
            </a:r>
            <a:r>
              <a:rPr lang="en-US" altLang="en-US" sz="2600" b="1">
                <a:latin typeface="Times New Roman" panose="02020603050405020304" pitchFamily="18" charset="0"/>
                <a:cs typeface="Times New Roman" panose="02020603050405020304" pitchFamily="18" charset="0"/>
              </a:rPr>
              <a:t>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d.f. =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Rejection Region</a:t>
            </a:r>
          </a:p>
          <a:p>
            <a:pPr>
              <a:spcBef>
                <a:spcPct val="20000"/>
              </a:spcBef>
              <a:buClr>
                <a:schemeClr val="accent1"/>
              </a:buClr>
              <a:buFont typeface="Arial" panose="020B0604020202020204" pitchFamily="34" charset="0"/>
              <a:buChar char="•"/>
            </a:pPr>
            <a:endParaRPr lang="en-US" altLang="en-US" sz="2600" b="1">
              <a:latin typeface="Times New Roman" panose="02020603050405020304" pitchFamily="18" charset="0"/>
              <a:cs typeface="Times New Roman" panose="02020603050405020304" pitchFamily="18" charset="0"/>
            </a:endParaRPr>
          </a:p>
        </p:txBody>
      </p:sp>
      <p:sp>
        <p:nvSpPr>
          <p:cNvPr id="40964" name="Rectangle 4"/>
          <p:cNvSpPr>
            <a:spLocks noChangeArrowheads="1"/>
          </p:cNvSpPr>
          <p:nvPr/>
        </p:nvSpPr>
        <p:spPr bwMode="auto">
          <a:xfrm>
            <a:off x="4664075" y="3216275"/>
            <a:ext cx="3810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90513" indent="-290513"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Test Statistic: </a:t>
            </a:r>
          </a:p>
          <a:p>
            <a:pPr>
              <a:spcBef>
                <a:spcPct val="20000"/>
              </a:spcBef>
              <a:buClr>
                <a:schemeClr val="accent1"/>
              </a:buClr>
              <a:buFont typeface="Arial" panose="020B0604020202020204" pitchFamily="34" charset="0"/>
              <a:buChar char="•"/>
            </a:pPr>
            <a:endParaRPr lang="en-US" altLang="en-US" sz="2800" b="1">
              <a:latin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Decision:</a:t>
            </a:r>
          </a:p>
          <a:p>
            <a:pPr>
              <a:spcBef>
                <a:spcPct val="20000"/>
              </a:spcBef>
              <a:buClr>
                <a:schemeClr val="accent1"/>
              </a:buClr>
              <a:buFont typeface="Arial" panose="020B0604020202020204" pitchFamily="34" charset="0"/>
              <a:buChar char="•"/>
            </a:pPr>
            <a:endParaRPr lang="en-US" altLang="en-US" sz="2800" b="1">
              <a:latin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Conclusion:</a:t>
            </a:r>
          </a:p>
          <a:p>
            <a:pPr latinLnBrk="1">
              <a:spcBef>
                <a:spcPct val="20000"/>
              </a:spcBef>
              <a:buClr>
                <a:schemeClr val="accent1"/>
              </a:buClr>
              <a:buFont typeface="Arial" panose="020B0604020202020204" pitchFamily="34" charset="0"/>
              <a:buChar char="•"/>
            </a:pPr>
            <a:endParaRPr lang="en-US" altLang="en-US" sz="2800" b="1">
              <a:latin typeface="Times New Roman" panose="02020603050405020304" pitchFamily="18" charset="0"/>
            </a:endParaRPr>
          </a:p>
        </p:txBody>
      </p:sp>
      <p:sp>
        <p:nvSpPr>
          <p:cNvPr id="40965"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grpSp>
        <p:nvGrpSpPr>
          <p:cNvPr id="2" name="Group 52"/>
          <p:cNvGrpSpPr>
            <a:grpSpLocks/>
          </p:cNvGrpSpPr>
          <p:nvPr/>
        </p:nvGrpSpPr>
        <p:grpSpPr bwMode="auto">
          <a:xfrm>
            <a:off x="1376363" y="3240088"/>
            <a:ext cx="1504950" cy="985837"/>
            <a:chOff x="867" y="1715"/>
            <a:chExt cx="948" cy="621"/>
          </a:xfrm>
        </p:grpSpPr>
        <p:sp>
          <p:nvSpPr>
            <p:cNvPr id="40986" name="Rectangle 9"/>
            <p:cNvSpPr>
              <a:spLocks noChangeArrowheads="1"/>
            </p:cNvSpPr>
            <p:nvPr/>
          </p:nvSpPr>
          <p:spPr bwMode="auto">
            <a:xfrm>
              <a:off x="867" y="1715"/>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0.10</a:t>
              </a:r>
            </a:p>
          </p:txBody>
        </p:sp>
        <p:sp>
          <p:nvSpPr>
            <p:cNvPr id="40987" name="Rectangle 10"/>
            <p:cNvSpPr>
              <a:spLocks noChangeArrowheads="1"/>
            </p:cNvSpPr>
            <p:nvPr/>
          </p:nvSpPr>
          <p:spPr bwMode="auto">
            <a:xfrm>
              <a:off x="956" y="2028"/>
              <a:ext cx="85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6 – 1 = 5</a:t>
              </a:r>
            </a:p>
          </p:txBody>
        </p:sp>
      </p:grpSp>
      <p:grpSp>
        <p:nvGrpSpPr>
          <p:cNvPr id="3" name="Group 51"/>
          <p:cNvGrpSpPr>
            <a:grpSpLocks/>
          </p:cNvGrpSpPr>
          <p:nvPr/>
        </p:nvGrpSpPr>
        <p:grpSpPr bwMode="auto">
          <a:xfrm>
            <a:off x="815975" y="4662488"/>
            <a:ext cx="2917825" cy="1698625"/>
            <a:chOff x="769707" y="4278091"/>
            <a:chExt cx="3348045" cy="1914525"/>
          </a:xfrm>
        </p:grpSpPr>
        <p:sp>
          <p:nvSpPr>
            <p:cNvPr id="51" name="Freeform 50"/>
            <p:cNvSpPr/>
            <p:nvPr/>
          </p:nvSpPr>
          <p:spPr>
            <a:xfrm>
              <a:off x="893574" y="4283458"/>
              <a:ext cx="1843428" cy="1420685"/>
            </a:xfrm>
            <a:custGeom>
              <a:avLst/>
              <a:gdLst>
                <a:gd name="connsiteX0" fmla="*/ 0 w 1842397"/>
                <a:gd name="connsiteY0" fmla="*/ 1410692 h 1420889"/>
                <a:gd name="connsiteX1" fmla="*/ 112176 w 1842397"/>
                <a:gd name="connsiteY1" fmla="*/ 1332509 h 1420889"/>
                <a:gd name="connsiteX2" fmla="*/ 203956 w 1842397"/>
                <a:gd name="connsiteY2" fmla="*/ 1172744 h 1420889"/>
                <a:gd name="connsiteX3" fmla="*/ 343325 w 1842397"/>
                <a:gd name="connsiteY3" fmla="*/ 693449 h 1420889"/>
                <a:gd name="connsiteX4" fmla="*/ 458900 w 1842397"/>
                <a:gd name="connsiteY4" fmla="*/ 220952 h 1420889"/>
                <a:gd name="connsiteX5" fmla="*/ 530284 w 1842397"/>
                <a:gd name="connsiteY5" fmla="*/ 27194 h 1420889"/>
                <a:gd name="connsiteX6" fmla="*/ 564277 w 1842397"/>
                <a:gd name="connsiteY6" fmla="*/ 0 h 1420889"/>
                <a:gd name="connsiteX7" fmla="*/ 608467 w 1842397"/>
                <a:gd name="connsiteY7" fmla="*/ 0 h 1420889"/>
                <a:gd name="connsiteX8" fmla="*/ 693449 w 1842397"/>
                <a:gd name="connsiteY8" fmla="*/ 16996 h 1420889"/>
                <a:gd name="connsiteX9" fmla="*/ 832818 w 1842397"/>
                <a:gd name="connsiteY9" fmla="*/ 81582 h 1420889"/>
                <a:gd name="connsiteX10" fmla="*/ 1019777 w 1842397"/>
                <a:gd name="connsiteY10" fmla="*/ 237948 h 1420889"/>
                <a:gd name="connsiteX11" fmla="*/ 1213535 w 1842397"/>
                <a:gd name="connsiteY11" fmla="*/ 424907 h 1420889"/>
                <a:gd name="connsiteX12" fmla="*/ 1495673 w 1842397"/>
                <a:gd name="connsiteY12" fmla="*/ 754635 h 1420889"/>
                <a:gd name="connsiteX13" fmla="*/ 1665636 w 1842397"/>
                <a:gd name="connsiteY13" fmla="*/ 917799 h 1420889"/>
                <a:gd name="connsiteX14" fmla="*/ 1777812 w 1842397"/>
                <a:gd name="connsiteY14" fmla="*/ 1033374 h 1420889"/>
                <a:gd name="connsiteX15" fmla="*/ 1842397 w 1842397"/>
                <a:gd name="connsiteY15" fmla="*/ 1080964 h 1420889"/>
                <a:gd name="connsiteX16" fmla="*/ 1838998 w 1842397"/>
                <a:gd name="connsiteY16" fmla="*/ 1420889 h 1420889"/>
                <a:gd name="connsiteX17" fmla="*/ 0 w 1842397"/>
                <a:gd name="connsiteY17" fmla="*/ 1410692 h 1420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42397" h="1420889">
                  <a:moveTo>
                    <a:pt x="0" y="1410692"/>
                  </a:moveTo>
                  <a:lnTo>
                    <a:pt x="112176" y="1332509"/>
                  </a:lnTo>
                  <a:lnTo>
                    <a:pt x="203956" y="1172744"/>
                  </a:lnTo>
                  <a:lnTo>
                    <a:pt x="343325" y="693449"/>
                  </a:lnTo>
                  <a:lnTo>
                    <a:pt x="458900" y="220952"/>
                  </a:lnTo>
                  <a:lnTo>
                    <a:pt x="530284" y="27194"/>
                  </a:lnTo>
                  <a:lnTo>
                    <a:pt x="564277" y="0"/>
                  </a:lnTo>
                  <a:lnTo>
                    <a:pt x="608467" y="0"/>
                  </a:lnTo>
                  <a:lnTo>
                    <a:pt x="693449" y="16996"/>
                  </a:lnTo>
                  <a:lnTo>
                    <a:pt x="832818" y="81582"/>
                  </a:lnTo>
                  <a:lnTo>
                    <a:pt x="1019777" y="237948"/>
                  </a:lnTo>
                  <a:lnTo>
                    <a:pt x="1213535" y="424907"/>
                  </a:lnTo>
                  <a:lnTo>
                    <a:pt x="1495673" y="754635"/>
                  </a:lnTo>
                  <a:lnTo>
                    <a:pt x="1665636" y="917799"/>
                  </a:lnTo>
                  <a:lnTo>
                    <a:pt x="1777812" y="1033374"/>
                  </a:lnTo>
                  <a:lnTo>
                    <a:pt x="1842397" y="1080964"/>
                  </a:lnTo>
                  <a:lnTo>
                    <a:pt x="1838998" y="1420889"/>
                  </a:lnTo>
                  <a:lnTo>
                    <a:pt x="0" y="1410692"/>
                  </a:lnTo>
                  <a:close/>
                </a:path>
              </a:pathLst>
            </a:custGeom>
            <a:solidFill>
              <a:srgbClr val="EDC7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0973" name="Group 54"/>
            <p:cNvGrpSpPr>
              <a:grpSpLocks/>
            </p:cNvGrpSpPr>
            <p:nvPr/>
          </p:nvGrpSpPr>
          <p:grpSpPr bwMode="auto">
            <a:xfrm>
              <a:off x="769707" y="4278091"/>
              <a:ext cx="3348045" cy="1914525"/>
              <a:chOff x="366" y="2832"/>
              <a:chExt cx="2109" cy="1206"/>
            </a:xfrm>
          </p:grpSpPr>
          <p:sp>
            <p:nvSpPr>
              <p:cNvPr id="40974" name="Rectangle 46"/>
              <p:cNvSpPr>
                <a:spLocks noChangeArrowheads="1"/>
              </p:cNvSpPr>
              <p:nvPr/>
            </p:nvSpPr>
            <p:spPr bwMode="auto">
              <a:xfrm>
                <a:off x="1829" y="3205"/>
                <a:ext cx="569"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0.10</a:t>
                </a:r>
              </a:p>
            </p:txBody>
          </p:sp>
          <p:grpSp>
            <p:nvGrpSpPr>
              <p:cNvPr id="40975" name="Group 53"/>
              <p:cNvGrpSpPr>
                <a:grpSpLocks/>
              </p:cNvGrpSpPr>
              <p:nvPr/>
            </p:nvGrpSpPr>
            <p:grpSpPr bwMode="auto">
              <a:xfrm>
                <a:off x="366" y="2832"/>
                <a:ext cx="2109" cy="1206"/>
                <a:chOff x="366" y="2832"/>
                <a:chExt cx="2109" cy="1206"/>
              </a:xfrm>
            </p:grpSpPr>
            <p:grpSp>
              <p:nvGrpSpPr>
                <p:cNvPr id="40976" name="Group 44"/>
                <p:cNvGrpSpPr>
                  <a:grpSpLocks/>
                </p:cNvGrpSpPr>
                <p:nvPr/>
              </p:nvGrpSpPr>
              <p:grpSpPr bwMode="auto">
                <a:xfrm>
                  <a:off x="366" y="2832"/>
                  <a:ext cx="2109" cy="1204"/>
                  <a:chOff x="366" y="2832"/>
                  <a:chExt cx="2109" cy="1204"/>
                </a:xfrm>
              </p:grpSpPr>
              <p:sp>
                <p:nvSpPr>
                  <p:cNvPr id="40979" name="Freeform 14"/>
                  <p:cNvSpPr>
                    <a:spLocks/>
                  </p:cNvSpPr>
                  <p:nvPr/>
                </p:nvSpPr>
                <p:spPr bwMode="auto">
                  <a:xfrm>
                    <a:off x="1605" y="3515"/>
                    <a:ext cx="490" cy="214"/>
                  </a:xfrm>
                  <a:custGeom>
                    <a:avLst/>
                    <a:gdLst>
                      <a:gd name="T0" fmla="*/ 473 w 490"/>
                      <a:gd name="T1" fmla="*/ 203 h 214"/>
                      <a:gd name="T2" fmla="*/ 278 w 490"/>
                      <a:gd name="T3" fmla="*/ 153 h 214"/>
                      <a:gd name="T4" fmla="*/ 244 w 490"/>
                      <a:gd name="T5" fmla="*/ 140 h 214"/>
                      <a:gd name="T6" fmla="*/ 211 w 490"/>
                      <a:gd name="T7" fmla="*/ 124 h 214"/>
                      <a:gd name="T8" fmla="*/ 98 w 490"/>
                      <a:gd name="T9" fmla="*/ 71 h 214"/>
                      <a:gd name="T10" fmla="*/ 54 w 490"/>
                      <a:gd name="T11" fmla="*/ 42 h 214"/>
                      <a:gd name="T12" fmla="*/ 0 w 490"/>
                      <a:gd name="T13" fmla="*/ 0 h 214"/>
                      <a:gd name="T14" fmla="*/ 0 w 490"/>
                      <a:gd name="T15" fmla="*/ 214 h 214"/>
                      <a:gd name="T16" fmla="*/ 422 w 490"/>
                      <a:gd name="T17" fmla="*/ 209 h 214"/>
                      <a:gd name="T18" fmla="*/ 473 w 490"/>
                      <a:gd name="T19" fmla="*/ 203 h 2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0"/>
                      <a:gd name="T31" fmla="*/ 0 h 214"/>
                      <a:gd name="T32" fmla="*/ 490 w 490"/>
                      <a:gd name="T33" fmla="*/ 214 h 2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0" h="214">
                        <a:moveTo>
                          <a:pt x="473" y="203"/>
                        </a:moveTo>
                        <a:lnTo>
                          <a:pt x="278" y="153"/>
                        </a:lnTo>
                        <a:cubicBezTo>
                          <a:pt x="267" y="149"/>
                          <a:pt x="255" y="144"/>
                          <a:pt x="244" y="140"/>
                        </a:cubicBezTo>
                        <a:cubicBezTo>
                          <a:pt x="233" y="135"/>
                          <a:pt x="222" y="129"/>
                          <a:pt x="211" y="124"/>
                        </a:cubicBezTo>
                        <a:cubicBezTo>
                          <a:pt x="187" y="113"/>
                          <a:pt x="124" y="85"/>
                          <a:pt x="98" y="71"/>
                        </a:cubicBezTo>
                        <a:lnTo>
                          <a:pt x="54" y="42"/>
                        </a:lnTo>
                        <a:lnTo>
                          <a:pt x="0" y="0"/>
                        </a:lnTo>
                        <a:lnTo>
                          <a:pt x="0" y="214"/>
                        </a:lnTo>
                        <a:lnTo>
                          <a:pt x="422" y="209"/>
                        </a:lnTo>
                        <a:cubicBezTo>
                          <a:pt x="439" y="207"/>
                          <a:pt x="490" y="211"/>
                          <a:pt x="473" y="203"/>
                        </a:cubicBezTo>
                        <a:close/>
                      </a:path>
                    </a:pathLst>
                  </a:custGeom>
                  <a:solidFill>
                    <a:srgbClr val="0070C0">
                      <a:alpha val="50195"/>
                    </a:srgbClr>
                  </a:solidFill>
                  <a:ln w="9525">
                    <a:solidFill>
                      <a:srgbClr val="000000"/>
                    </a:solidFill>
                    <a:round/>
                    <a:headEnd/>
                    <a:tailEnd/>
                  </a:ln>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0" name="Freeform 15"/>
                  <p:cNvSpPr>
                    <a:spLocks/>
                  </p:cNvSpPr>
                  <p:nvPr/>
                </p:nvSpPr>
                <p:spPr bwMode="auto">
                  <a:xfrm>
                    <a:off x="806" y="2832"/>
                    <a:ext cx="1477" cy="897"/>
                  </a:xfrm>
                  <a:custGeom>
                    <a:avLst/>
                    <a:gdLst>
                      <a:gd name="T0" fmla="*/ 1477 w 1477"/>
                      <a:gd name="T1" fmla="*/ 897 h 897"/>
                      <a:gd name="T2" fmla="*/ 1322 w 1477"/>
                      <a:gd name="T3" fmla="*/ 888 h 897"/>
                      <a:gd name="T4" fmla="*/ 1244 w 1477"/>
                      <a:gd name="T5" fmla="*/ 876 h 897"/>
                      <a:gd name="T6" fmla="*/ 1167 w 1477"/>
                      <a:gd name="T7" fmla="*/ 863 h 897"/>
                      <a:gd name="T8" fmla="*/ 1089 w 1477"/>
                      <a:gd name="T9" fmla="*/ 842 h 897"/>
                      <a:gd name="T10" fmla="*/ 1012 w 1477"/>
                      <a:gd name="T11" fmla="*/ 813 h 897"/>
                      <a:gd name="T12" fmla="*/ 933 w 1477"/>
                      <a:gd name="T13" fmla="*/ 777 h 897"/>
                      <a:gd name="T14" fmla="*/ 778 w 1477"/>
                      <a:gd name="T15" fmla="*/ 673 h 897"/>
                      <a:gd name="T16" fmla="*/ 623 w 1477"/>
                      <a:gd name="T17" fmla="*/ 526 h 897"/>
                      <a:gd name="T18" fmla="*/ 466 w 1477"/>
                      <a:gd name="T19" fmla="*/ 350 h 897"/>
                      <a:gd name="T20" fmla="*/ 389 w 1477"/>
                      <a:gd name="T21" fmla="*/ 260 h 897"/>
                      <a:gd name="T22" fmla="*/ 311 w 1477"/>
                      <a:gd name="T23" fmla="*/ 178 h 897"/>
                      <a:gd name="T24" fmla="*/ 234 w 1477"/>
                      <a:gd name="T25" fmla="*/ 105 h 897"/>
                      <a:gd name="T26" fmla="*/ 156 w 1477"/>
                      <a:gd name="T27" fmla="*/ 48 h 897"/>
                      <a:gd name="T28" fmla="*/ 77 w 1477"/>
                      <a:gd name="T29" fmla="*/ 11 h 897"/>
                      <a:gd name="T30" fmla="*/ 0 w 1477"/>
                      <a:gd name="T31" fmla="*/ 0 h 8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77"/>
                      <a:gd name="T49" fmla="*/ 0 h 897"/>
                      <a:gd name="T50" fmla="*/ 1477 w 1477"/>
                      <a:gd name="T51" fmla="*/ 897 h 8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77" h="897">
                        <a:moveTo>
                          <a:pt x="1477" y="897"/>
                        </a:moveTo>
                        <a:lnTo>
                          <a:pt x="1322" y="888"/>
                        </a:lnTo>
                        <a:lnTo>
                          <a:pt x="1244" y="876"/>
                        </a:lnTo>
                        <a:lnTo>
                          <a:pt x="1167" y="863"/>
                        </a:lnTo>
                        <a:lnTo>
                          <a:pt x="1089" y="842"/>
                        </a:lnTo>
                        <a:lnTo>
                          <a:pt x="1012" y="813"/>
                        </a:lnTo>
                        <a:lnTo>
                          <a:pt x="933" y="777"/>
                        </a:lnTo>
                        <a:lnTo>
                          <a:pt x="778" y="673"/>
                        </a:lnTo>
                        <a:lnTo>
                          <a:pt x="623" y="526"/>
                        </a:lnTo>
                        <a:lnTo>
                          <a:pt x="466" y="350"/>
                        </a:lnTo>
                        <a:lnTo>
                          <a:pt x="389" y="260"/>
                        </a:lnTo>
                        <a:lnTo>
                          <a:pt x="311" y="178"/>
                        </a:lnTo>
                        <a:lnTo>
                          <a:pt x="234" y="105"/>
                        </a:lnTo>
                        <a:lnTo>
                          <a:pt x="156" y="48"/>
                        </a:lnTo>
                        <a:lnTo>
                          <a:pt x="77" y="11"/>
                        </a:lnTo>
                        <a:lnTo>
                          <a:pt x="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1" name="Freeform 16"/>
                  <p:cNvSpPr>
                    <a:spLocks/>
                  </p:cNvSpPr>
                  <p:nvPr/>
                </p:nvSpPr>
                <p:spPr bwMode="auto">
                  <a:xfrm>
                    <a:off x="416" y="2832"/>
                    <a:ext cx="390" cy="897"/>
                  </a:xfrm>
                  <a:custGeom>
                    <a:avLst/>
                    <a:gdLst>
                      <a:gd name="T0" fmla="*/ 0 w 390"/>
                      <a:gd name="T1" fmla="*/ 897 h 897"/>
                      <a:gd name="T2" fmla="*/ 42 w 390"/>
                      <a:gd name="T3" fmla="*/ 888 h 897"/>
                      <a:gd name="T4" fmla="*/ 61 w 390"/>
                      <a:gd name="T5" fmla="*/ 876 h 897"/>
                      <a:gd name="T6" fmla="*/ 82 w 390"/>
                      <a:gd name="T7" fmla="*/ 863 h 897"/>
                      <a:gd name="T8" fmla="*/ 103 w 390"/>
                      <a:gd name="T9" fmla="*/ 842 h 897"/>
                      <a:gd name="T10" fmla="*/ 122 w 390"/>
                      <a:gd name="T11" fmla="*/ 813 h 897"/>
                      <a:gd name="T12" fmla="*/ 143 w 390"/>
                      <a:gd name="T13" fmla="*/ 777 h 897"/>
                      <a:gd name="T14" fmla="*/ 185 w 390"/>
                      <a:gd name="T15" fmla="*/ 673 h 897"/>
                      <a:gd name="T16" fmla="*/ 226 w 390"/>
                      <a:gd name="T17" fmla="*/ 526 h 897"/>
                      <a:gd name="T18" fmla="*/ 266 w 390"/>
                      <a:gd name="T19" fmla="*/ 350 h 897"/>
                      <a:gd name="T20" fmla="*/ 287 w 390"/>
                      <a:gd name="T21" fmla="*/ 260 h 897"/>
                      <a:gd name="T22" fmla="*/ 308 w 390"/>
                      <a:gd name="T23" fmla="*/ 178 h 897"/>
                      <a:gd name="T24" fmla="*/ 329 w 390"/>
                      <a:gd name="T25" fmla="*/ 105 h 897"/>
                      <a:gd name="T26" fmla="*/ 348 w 390"/>
                      <a:gd name="T27" fmla="*/ 48 h 897"/>
                      <a:gd name="T28" fmla="*/ 369 w 390"/>
                      <a:gd name="T29" fmla="*/ 11 h 897"/>
                      <a:gd name="T30" fmla="*/ 390 w 390"/>
                      <a:gd name="T31" fmla="*/ 0 h 8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0"/>
                      <a:gd name="T49" fmla="*/ 0 h 897"/>
                      <a:gd name="T50" fmla="*/ 390 w 390"/>
                      <a:gd name="T51" fmla="*/ 897 h 8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0" h="897">
                        <a:moveTo>
                          <a:pt x="0" y="897"/>
                        </a:moveTo>
                        <a:lnTo>
                          <a:pt x="42" y="888"/>
                        </a:lnTo>
                        <a:lnTo>
                          <a:pt x="61" y="876"/>
                        </a:lnTo>
                        <a:lnTo>
                          <a:pt x="82" y="863"/>
                        </a:lnTo>
                        <a:lnTo>
                          <a:pt x="103" y="842"/>
                        </a:lnTo>
                        <a:lnTo>
                          <a:pt x="122" y="813"/>
                        </a:lnTo>
                        <a:lnTo>
                          <a:pt x="143" y="777"/>
                        </a:lnTo>
                        <a:lnTo>
                          <a:pt x="185" y="673"/>
                        </a:lnTo>
                        <a:lnTo>
                          <a:pt x="226" y="526"/>
                        </a:lnTo>
                        <a:lnTo>
                          <a:pt x="266" y="350"/>
                        </a:lnTo>
                        <a:lnTo>
                          <a:pt x="287" y="260"/>
                        </a:lnTo>
                        <a:lnTo>
                          <a:pt x="308" y="178"/>
                        </a:lnTo>
                        <a:lnTo>
                          <a:pt x="329" y="105"/>
                        </a:lnTo>
                        <a:lnTo>
                          <a:pt x="348" y="48"/>
                        </a:lnTo>
                        <a:lnTo>
                          <a:pt x="369" y="11"/>
                        </a:lnTo>
                        <a:lnTo>
                          <a:pt x="39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2" name="Freeform 17"/>
                  <p:cNvSpPr>
                    <a:spLocks/>
                  </p:cNvSpPr>
                  <p:nvPr/>
                </p:nvSpPr>
                <p:spPr bwMode="auto">
                  <a:xfrm>
                    <a:off x="416" y="2832"/>
                    <a:ext cx="1867" cy="897"/>
                  </a:xfrm>
                  <a:custGeom>
                    <a:avLst/>
                    <a:gdLst>
                      <a:gd name="T0" fmla="*/ 0 w 1867"/>
                      <a:gd name="T1" fmla="*/ 0 h 960"/>
                      <a:gd name="T2" fmla="*/ 0 w 1867"/>
                      <a:gd name="T3" fmla="*/ 371 h 960"/>
                      <a:gd name="T4" fmla="*/ 1867 w 1867"/>
                      <a:gd name="T5" fmla="*/ 371 h 960"/>
                      <a:gd name="T6" fmla="*/ 0 60000 65536"/>
                      <a:gd name="T7" fmla="*/ 0 60000 65536"/>
                      <a:gd name="T8" fmla="*/ 0 60000 65536"/>
                      <a:gd name="T9" fmla="*/ 0 w 1867"/>
                      <a:gd name="T10" fmla="*/ 0 h 960"/>
                      <a:gd name="T11" fmla="*/ 1867 w 1867"/>
                      <a:gd name="T12" fmla="*/ 960 h 960"/>
                    </a:gdLst>
                    <a:ahLst/>
                    <a:cxnLst>
                      <a:cxn ang="T6">
                        <a:pos x="T0" y="T1"/>
                      </a:cxn>
                      <a:cxn ang="T7">
                        <a:pos x="T2" y="T3"/>
                      </a:cxn>
                      <a:cxn ang="T8">
                        <a:pos x="T4" y="T5"/>
                      </a:cxn>
                    </a:cxnLst>
                    <a:rect l="T9" t="T10" r="T11" b="T12"/>
                    <a:pathLst>
                      <a:path w="1867" h="960">
                        <a:moveTo>
                          <a:pt x="0" y="0"/>
                        </a:moveTo>
                        <a:lnTo>
                          <a:pt x="0" y="960"/>
                        </a:lnTo>
                        <a:lnTo>
                          <a:pt x="1867" y="960"/>
                        </a:lnTo>
                      </a:path>
                    </a:pathLst>
                  </a:custGeom>
                  <a:noFill/>
                  <a:ln w="269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3" name="Line 28"/>
                  <p:cNvSpPr>
                    <a:spLocks noChangeShapeType="1"/>
                  </p:cNvSpPr>
                  <p:nvPr/>
                </p:nvSpPr>
                <p:spPr bwMode="auto">
                  <a:xfrm>
                    <a:off x="2283" y="3729"/>
                    <a:ext cx="1" cy="14"/>
                  </a:xfrm>
                  <a:prstGeom prst="line">
                    <a:avLst/>
                  </a:prstGeom>
                  <a:noFill/>
                  <a:ln w="269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4" name="Rectangle 38"/>
                  <p:cNvSpPr>
                    <a:spLocks noChangeArrowheads="1"/>
                  </p:cNvSpPr>
                  <p:nvPr/>
                </p:nvSpPr>
                <p:spPr bwMode="auto">
                  <a:xfrm>
                    <a:off x="2299" y="3644"/>
                    <a:ext cx="176"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l-GR" altLang="en-US" b="1">
                        <a:latin typeface="Times New Roman" panose="02020603050405020304" pitchFamily="18" charset="0"/>
                        <a:cs typeface="Times New Roman" panose="02020603050405020304" pitchFamily="18" charset="0"/>
                      </a:rPr>
                      <a:t>χ</a:t>
                    </a:r>
                    <a:r>
                      <a:rPr lang="en-US" altLang="en-US" b="1" baseline="30000">
                        <a:latin typeface="Times New Roman" panose="02020603050405020304" pitchFamily="18" charset="0"/>
                        <a:cs typeface="Times New Roman" panose="02020603050405020304" pitchFamily="18" charset="0"/>
                      </a:rPr>
                      <a:t>2</a:t>
                    </a:r>
                    <a:endParaRPr lang="en-US" altLang="en-US" baseline="30000">
                      <a:latin typeface="Times New Roman" panose="02020603050405020304" pitchFamily="18" charset="0"/>
                    </a:endParaRPr>
                  </a:p>
                </p:txBody>
              </p:sp>
              <p:sp>
                <p:nvSpPr>
                  <p:cNvPr id="40985" name="Rectangle 40"/>
                  <p:cNvSpPr>
                    <a:spLocks noChangeArrowheads="1"/>
                  </p:cNvSpPr>
                  <p:nvPr/>
                </p:nvSpPr>
                <p:spPr bwMode="auto">
                  <a:xfrm>
                    <a:off x="366" y="3776"/>
                    <a:ext cx="11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Times New Roman" panose="02020603050405020304" pitchFamily="18" charset="0"/>
                      </a:rPr>
                      <a:t>0</a:t>
                    </a:r>
                    <a:endParaRPr lang="en-US" altLang="en-US" sz="1800">
                      <a:latin typeface="Times New Roman" panose="02020603050405020304" pitchFamily="18" charset="0"/>
                    </a:endParaRPr>
                  </a:p>
                </p:txBody>
              </p:sp>
            </p:grpSp>
            <p:sp>
              <p:nvSpPr>
                <p:cNvPr id="40977" name="Rectangle 45"/>
                <p:cNvSpPr>
                  <a:spLocks noChangeArrowheads="1"/>
                </p:cNvSpPr>
                <p:nvPr/>
              </p:nvSpPr>
              <p:spPr bwMode="auto">
                <a:xfrm>
                  <a:off x="1373" y="3778"/>
                  <a:ext cx="496"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chemeClr val="accent2"/>
                      </a:solidFill>
                      <a:latin typeface="Times New Roman" panose="02020603050405020304" pitchFamily="18" charset="0"/>
                    </a:rPr>
                    <a:t>9.236</a:t>
                  </a:r>
                  <a:endParaRPr lang="en-US" altLang="en-US" sz="1800">
                    <a:solidFill>
                      <a:schemeClr val="accent2"/>
                    </a:solidFill>
                    <a:latin typeface="Times New Roman" panose="02020603050405020304" pitchFamily="18" charset="0"/>
                  </a:endParaRPr>
                </a:p>
              </p:txBody>
            </p:sp>
            <p:sp>
              <p:nvSpPr>
                <p:cNvPr id="40978" name="Line 47"/>
                <p:cNvSpPr>
                  <a:spLocks noChangeShapeType="1"/>
                </p:cNvSpPr>
                <p:nvPr/>
              </p:nvSpPr>
              <p:spPr bwMode="auto">
                <a:xfrm flipH="1">
                  <a:off x="1708" y="3440"/>
                  <a:ext cx="296" cy="23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40968" name="TextBox 27"/>
          <p:cNvSpPr txBox="1">
            <a:spLocks noChangeArrowheads="1"/>
          </p:cNvSpPr>
          <p:nvPr/>
        </p:nvSpPr>
        <p:spPr bwMode="auto">
          <a:xfrm>
            <a:off x="1265238" y="1508125"/>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dirty="0">
                <a:solidFill>
                  <a:schemeClr val="accent2"/>
                </a:solidFill>
                <a:latin typeface="Times New Roman" panose="02020603050405020304" pitchFamily="18" charset="0"/>
              </a:rPr>
              <a:t>Distribution of different-colored candies in bags of dark chocolate M&amp;M’s is uniform. (Claim)</a:t>
            </a:r>
          </a:p>
        </p:txBody>
      </p:sp>
      <p:sp>
        <p:nvSpPr>
          <p:cNvPr id="40969" name="TextBox 28"/>
          <p:cNvSpPr txBox="1">
            <a:spLocks noChangeArrowheads="1"/>
          </p:cNvSpPr>
          <p:nvPr/>
        </p:nvSpPr>
        <p:spPr bwMode="auto">
          <a:xfrm>
            <a:off x="1265238" y="2378075"/>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rgbClr val="AE0337"/>
                </a:solidFill>
                <a:latin typeface="Times New Roman" panose="02020603050405020304" pitchFamily="18" charset="0"/>
              </a:rPr>
              <a:t>Distribution of different-colored candies in bags of dark chocolate M&amp;M’s is not uniform.</a:t>
            </a:r>
          </a:p>
        </p:txBody>
      </p:sp>
      <p:sp>
        <p:nvSpPr>
          <p:cNvPr id="4097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097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CA0412BF-3606-40B3-8FB9-E463F1F206D6}" type="slidenum">
              <a:rPr lang="en-US" altLang="en-US" sz="1200"/>
              <a:pPr algn="r" eaLnBrk="1" hangingPunct="1"/>
              <a:t>26</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p:nvPr>
        </p:nvSpPr>
        <p:spPr>
          <a:xfrm>
            <a:off x="263525" y="3175"/>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sp>
        <p:nvSpPr>
          <p:cNvPr id="40963" name="Rectangle 3"/>
          <p:cNvSpPr txBox="1">
            <a:spLocks noChangeArrowheads="1"/>
          </p:cNvSpPr>
          <p:nvPr/>
        </p:nvSpPr>
        <p:spPr bwMode="auto">
          <a:xfrm>
            <a:off x="323350" y="938853"/>
            <a:ext cx="4338638" cy="58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dirty="0" smtClean="0">
                <a:latin typeface="Times New Roman" panose="02020603050405020304" pitchFamily="18" charset="0"/>
                <a:cs typeface="Times New Roman" panose="02020603050405020304" pitchFamily="18" charset="0"/>
              </a:rPr>
              <a:t>Rejection </a:t>
            </a:r>
            <a:r>
              <a:rPr lang="en-US" altLang="en-US" sz="2600" b="1" dirty="0">
                <a:latin typeface="Times New Roman" panose="02020603050405020304" pitchFamily="18" charset="0"/>
                <a:cs typeface="Times New Roman" panose="02020603050405020304" pitchFamily="18" charset="0"/>
              </a:rPr>
              <a:t>Region</a:t>
            </a:r>
          </a:p>
          <a:p>
            <a:pPr>
              <a:spcBef>
                <a:spcPct val="20000"/>
              </a:spcBef>
              <a:buClr>
                <a:schemeClr val="accent1"/>
              </a:buClr>
              <a:buFont typeface="Arial" panose="020B0604020202020204" pitchFamily="34" charset="0"/>
              <a:buChar char="•"/>
            </a:pPr>
            <a:endParaRPr lang="en-US" altLang="en-US" sz="2600" b="1" dirty="0">
              <a:latin typeface="Times New Roman" panose="02020603050405020304" pitchFamily="18" charset="0"/>
              <a:cs typeface="Times New Roman" panose="02020603050405020304" pitchFamily="18" charset="0"/>
            </a:endParaRPr>
          </a:p>
        </p:txBody>
      </p:sp>
      <p:grpSp>
        <p:nvGrpSpPr>
          <p:cNvPr id="3" name="Group 51"/>
          <p:cNvGrpSpPr>
            <a:grpSpLocks/>
          </p:cNvGrpSpPr>
          <p:nvPr/>
        </p:nvGrpSpPr>
        <p:grpSpPr bwMode="auto">
          <a:xfrm>
            <a:off x="645397" y="1790879"/>
            <a:ext cx="8304928" cy="4872285"/>
            <a:chOff x="769707" y="4278091"/>
            <a:chExt cx="3348045" cy="1911350"/>
          </a:xfrm>
        </p:grpSpPr>
        <p:sp>
          <p:nvSpPr>
            <p:cNvPr id="51" name="Freeform 50"/>
            <p:cNvSpPr/>
            <p:nvPr/>
          </p:nvSpPr>
          <p:spPr>
            <a:xfrm>
              <a:off x="893574" y="4283458"/>
              <a:ext cx="1843428" cy="1420685"/>
            </a:xfrm>
            <a:custGeom>
              <a:avLst/>
              <a:gdLst>
                <a:gd name="connsiteX0" fmla="*/ 0 w 1842397"/>
                <a:gd name="connsiteY0" fmla="*/ 1410692 h 1420889"/>
                <a:gd name="connsiteX1" fmla="*/ 112176 w 1842397"/>
                <a:gd name="connsiteY1" fmla="*/ 1332509 h 1420889"/>
                <a:gd name="connsiteX2" fmla="*/ 203956 w 1842397"/>
                <a:gd name="connsiteY2" fmla="*/ 1172744 h 1420889"/>
                <a:gd name="connsiteX3" fmla="*/ 343325 w 1842397"/>
                <a:gd name="connsiteY3" fmla="*/ 693449 h 1420889"/>
                <a:gd name="connsiteX4" fmla="*/ 458900 w 1842397"/>
                <a:gd name="connsiteY4" fmla="*/ 220952 h 1420889"/>
                <a:gd name="connsiteX5" fmla="*/ 530284 w 1842397"/>
                <a:gd name="connsiteY5" fmla="*/ 27194 h 1420889"/>
                <a:gd name="connsiteX6" fmla="*/ 564277 w 1842397"/>
                <a:gd name="connsiteY6" fmla="*/ 0 h 1420889"/>
                <a:gd name="connsiteX7" fmla="*/ 608467 w 1842397"/>
                <a:gd name="connsiteY7" fmla="*/ 0 h 1420889"/>
                <a:gd name="connsiteX8" fmla="*/ 693449 w 1842397"/>
                <a:gd name="connsiteY8" fmla="*/ 16996 h 1420889"/>
                <a:gd name="connsiteX9" fmla="*/ 832818 w 1842397"/>
                <a:gd name="connsiteY9" fmla="*/ 81582 h 1420889"/>
                <a:gd name="connsiteX10" fmla="*/ 1019777 w 1842397"/>
                <a:gd name="connsiteY10" fmla="*/ 237948 h 1420889"/>
                <a:gd name="connsiteX11" fmla="*/ 1213535 w 1842397"/>
                <a:gd name="connsiteY11" fmla="*/ 424907 h 1420889"/>
                <a:gd name="connsiteX12" fmla="*/ 1495673 w 1842397"/>
                <a:gd name="connsiteY12" fmla="*/ 754635 h 1420889"/>
                <a:gd name="connsiteX13" fmla="*/ 1665636 w 1842397"/>
                <a:gd name="connsiteY13" fmla="*/ 917799 h 1420889"/>
                <a:gd name="connsiteX14" fmla="*/ 1777812 w 1842397"/>
                <a:gd name="connsiteY14" fmla="*/ 1033374 h 1420889"/>
                <a:gd name="connsiteX15" fmla="*/ 1842397 w 1842397"/>
                <a:gd name="connsiteY15" fmla="*/ 1080964 h 1420889"/>
                <a:gd name="connsiteX16" fmla="*/ 1838998 w 1842397"/>
                <a:gd name="connsiteY16" fmla="*/ 1420889 h 1420889"/>
                <a:gd name="connsiteX17" fmla="*/ 0 w 1842397"/>
                <a:gd name="connsiteY17" fmla="*/ 1410692 h 1420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42397" h="1420889">
                  <a:moveTo>
                    <a:pt x="0" y="1410692"/>
                  </a:moveTo>
                  <a:lnTo>
                    <a:pt x="112176" y="1332509"/>
                  </a:lnTo>
                  <a:lnTo>
                    <a:pt x="203956" y="1172744"/>
                  </a:lnTo>
                  <a:lnTo>
                    <a:pt x="343325" y="693449"/>
                  </a:lnTo>
                  <a:lnTo>
                    <a:pt x="458900" y="220952"/>
                  </a:lnTo>
                  <a:lnTo>
                    <a:pt x="530284" y="27194"/>
                  </a:lnTo>
                  <a:lnTo>
                    <a:pt x="564277" y="0"/>
                  </a:lnTo>
                  <a:lnTo>
                    <a:pt x="608467" y="0"/>
                  </a:lnTo>
                  <a:lnTo>
                    <a:pt x="693449" y="16996"/>
                  </a:lnTo>
                  <a:lnTo>
                    <a:pt x="832818" y="81582"/>
                  </a:lnTo>
                  <a:lnTo>
                    <a:pt x="1019777" y="237948"/>
                  </a:lnTo>
                  <a:lnTo>
                    <a:pt x="1213535" y="424907"/>
                  </a:lnTo>
                  <a:lnTo>
                    <a:pt x="1495673" y="754635"/>
                  </a:lnTo>
                  <a:lnTo>
                    <a:pt x="1665636" y="917799"/>
                  </a:lnTo>
                  <a:lnTo>
                    <a:pt x="1777812" y="1033374"/>
                  </a:lnTo>
                  <a:lnTo>
                    <a:pt x="1842397" y="1080964"/>
                  </a:lnTo>
                  <a:lnTo>
                    <a:pt x="1838998" y="1420889"/>
                  </a:lnTo>
                  <a:lnTo>
                    <a:pt x="0" y="1410692"/>
                  </a:lnTo>
                  <a:close/>
                </a:path>
              </a:pathLst>
            </a:custGeom>
            <a:solidFill>
              <a:srgbClr val="EDC7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0973" name="Group 54"/>
            <p:cNvGrpSpPr>
              <a:grpSpLocks/>
            </p:cNvGrpSpPr>
            <p:nvPr/>
          </p:nvGrpSpPr>
          <p:grpSpPr bwMode="auto">
            <a:xfrm>
              <a:off x="769707" y="4278091"/>
              <a:ext cx="3348045" cy="1911350"/>
              <a:chOff x="366" y="2832"/>
              <a:chExt cx="2109" cy="1204"/>
            </a:xfrm>
          </p:grpSpPr>
          <p:sp>
            <p:nvSpPr>
              <p:cNvPr id="40974" name="Rectangle 46"/>
              <p:cNvSpPr>
                <a:spLocks noChangeArrowheads="1"/>
              </p:cNvSpPr>
              <p:nvPr/>
            </p:nvSpPr>
            <p:spPr bwMode="auto">
              <a:xfrm>
                <a:off x="2004" y="3309"/>
                <a:ext cx="382"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l-GR" altLang="en-US" b="1" dirty="0" smtClean="0">
                    <a:latin typeface="Times New Roman" panose="02020603050405020304" pitchFamily="18" charset="0"/>
                  </a:rPr>
                  <a:t>α</a:t>
                </a:r>
                <a:r>
                  <a:rPr lang="en-US" altLang="en-US" b="1" dirty="0" smtClean="0">
                    <a:latin typeface="Times New Roman" panose="02020603050405020304" pitchFamily="18" charset="0"/>
                  </a:rPr>
                  <a:t> = 0.10</a:t>
                </a:r>
                <a:endParaRPr lang="en-US" altLang="en-US" b="1" dirty="0">
                  <a:latin typeface="Times New Roman" panose="02020603050405020304" pitchFamily="18" charset="0"/>
                </a:endParaRPr>
              </a:p>
            </p:txBody>
          </p:sp>
          <p:grpSp>
            <p:nvGrpSpPr>
              <p:cNvPr id="40975" name="Group 53"/>
              <p:cNvGrpSpPr>
                <a:grpSpLocks/>
              </p:cNvGrpSpPr>
              <p:nvPr/>
            </p:nvGrpSpPr>
            <p:grpSpPr bwMode="auto">
              <a:xfrm>
                <a:off x="366" y="2832"/>
                <a:ext cx="2109" cy="1204"/>
                <a:chOff x="366" y="2832"/>
                <a:chExt cx="2109" cy="1204"/>
              </a:xfrm>
            </p:grpSpPr>
            <p:grpSp>
              <p:nvGrpSpPr>
                <p:cNvPr id="40976" name="Group 44"/>
                <p:cNvGrpSpPr>
                  <a:grpSpLocks/>
                </p:cNvGrpSpPr>
                <p:nvPr/>
              </p:nvGrpSpPr>
              <p:grpSpPr bwMode="auto">
                <a:xfrm>
                  <a:off x="366" y="2832"/>
                  <a:ext cx="2109" cy="1204"/>
                  <a:chOff x="366" y="2832"/>
                  <a:chExt cx="2109" cy="1204"/>
                </a:xfrm>
              </p:grpSpPr>
              <p:sp>
                <p:nvSpPr>
                  <p:cNvPr id="40979" name="Freeform 14"/>
                  <p:cNvSpPr>
                    <a:spLocks/>
                  </p:cNvSpPr>
                  <p:nvPr/>
                </p:nvSpPr>
                <p:spPr bwMode="auto">
                  <a:xfrm>
                    <a:off x="1605" y="3515"/>
                    <a:ext cx="490" cy="214"/>
                  </a:xfrm>
                  <a:custGeom>
                    <a:avLst/>
                    <a:gdLst>
                      <a:gd name="T0" fmla="*/ 473 w 490"/>
                      <a:gd name="T1" fmla="*/ 203 h 214"/>
                      <a:gd name="T2" fmla="*/ 278 w 490"/>
                      <a:gd name="T3" fmla="*/ 153 h 214"/>
                      <a:gd name="T4" fmla="*/ 244 w 490"/>
                      <a:gd name="T5" fmla="*/ 140 h 214"/>
                      <a:gd name="T6" fmla="*/ 211 w 490"/>
                      <a:gd name="T7" fmla="*/ 124 h 214"/>
                      <a:gd name="T8" fmla="*/ 98 w 490"/>
                      <a:gd name="T9" fmla="*/ 71 h 214"/>
                      <a:gd name="T10" fmla="*/ 54 w 490"/>
                      <a:gd name="T11" fmla="*/ 42 h 214"/>
                      <a:gd name="T12" fmla="*/ 0 w 490"/>
                      <a:gd name="T13" fmla="*/ 0 h 214"/>
                      <a:gd name="T14" fmla="*/ 0 w 490"/>
                      <a:gd name="T15" fmla="*/ 214 h 214"/>
                      <a:gd name="T16" fmla="*/ 422 w 490"/>
                      <a:gd name="T17" fmla="*/ 209 h 214"/>
                      <a:gd name="T18" fmla="*/ 473 w 490"/>
                      <a:gd name="T19" fmla="*/ 203 h 2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0"/>
                      <a:gd name="T31" fmla="*/ 0 h 214"/>
                      <a:gd name="T32" fmla="*/ 490 w 490"/>
                      <a:gd name="T33" fmla="*/ 214 h 2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0" h="214">
                        <a:moveTo>
                          <a:pt x="473" y="203"/>
                        </a:moveTo>
                        <a:lnTo>
                          <a:pt x="278" y="153"/>
                        </a:lnTo>
                        <a:cubicBezTo>
                          <a:pt x="267" y="149"/>
                          <a:pt x="255" y="144"/>
                          <a:pt x="244" y="140"/>
                        </a:cubicBezTo>
                        <a:cubicBezTo>
                          <a:pt x="233" y="135"/>
                          <a:pt x="222" y="129"/>
                          <a:pt x="211" y="124"/>
                        </a:cubicBezTo>
                        <a:cubicBezTo>
                          <a:pt x="187" y="113"/>
                          <a:pt x="124" y="85"/>
                          <a:pt x="98" y="71"/>
                        </a:cubicBezTo>
                        <a:lnTo>
                          <a:pt x="54" y="42"/>
                        </a:lnTo>
                        <a:lnTo>
                          <a:pt x="0" y="0"/>
                        </a:lnTo>
                        <a:lnTo>
                          <a:pt x="0" y="214"/>
                        </a:lnTo>
                        <a:lnTo>
                          <a:pt x="422" y="209"/>
                        </a:lnTo>
                        <a:cubicBezTo>
                          <a:pt x="439" y="207"/>
                          <a:pt x="490" y="211"/>
                          <a:pt x="473" y="203"/>
                        </a:cubicBezTo>
                        <a:close/>
                      </a:path>
                    </a:pathLst>
                  </a:custGeom>
                  <a:solidFill>
                    <a:srgbClr val="0070C0">
                      <a:alpha val="50195"/>
                    </a:srgbClr>
                  </a:solidFill>
                  <a:ln w="9525">
                    <a:solidFill>
                      <a:srgbClr val="000000"/>
                    </a:solidFill>
                    <a:round/>
                    <a:headEnd/>
                    <a:tailEnd/>
                  </a:ln>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0" name="Freeform 15"/>
                  <p:cNvSpPr>
                    <a:spLocks/>
                  </p:cNvSpPr>
                  <p:nvPr/>
                </p:nvSpPr>
                <p:spPr bwMode="auto">
                  <a:xfrm>
                    <a:off x="806" y="2832"/>
                    <a:ext cx="1477" cy="897"/>
                  </a:xfrm>
                  <a:custGeom>
                    <a:avLst/>
                    <a:gdLst>
                      <a:gd name="T0" fmla="*/ 1477 w 1477"/>
                      <a:gd name="T1" fmla="*/ 897 h 897"/>
                      <a:gd name="T2" fmla="*/ 1322 w 1477"/>
                      <a:gd name="T3" fmla="*/ 888 h 897"/>
                      <a:gd name="T4" fmla="*/ 1244 w 1477"/>
                      <a:gd name="T5" fmla="*/ 876 h 897"/>
                      <a:gd name="T6" fmla="*/ 1167 w 1477"/>
                      <a:gd name="T7" fmla="*/ 863 h 897"/>
                      <a:gd name="T8" fmla="*/ 1089 w 1477"/>
                      <a:gd name="T9" fmla="*/ 842 h 897"/>
                      <a:gd name="T10" fmla="*/ 1012 w 1477"/>
                      <a:gd name="T11" fmla="*/ 813 h 897"/>
                      <a:gd name="T12" fmla="*/ 933 w 1477"/>
                      <a:gd name="T13" fmla="*/ 777 h 897"/>
                      <a:gd name="T14" fmla="*/ 778 w 1477"/>
                      <a:gd name="T15" fmla="*/ 673 h 897"/>
                      <a:gd name="T16" fmla="*/ 623 w 1477"/>
                      <a:gd name="T17" fmla="*/ 526 h 897"/>
                      <a:gd name="T18" fmla="*/ 466 w 1477"/>
                      <a:gd name="T19" fmla="*/ 350 h 897"/>
                      <a:gd name="T20" fmla="*/ 389 w 1477"/>
                      <a:gd name="T21" fmla="*/ 260 h 897"/>
                      <a:gd name="T22" fmla="*/ 311 w 1477"/>
                      <a:gd name="T23" fmla="*/ 178 h 897"/>
                      <a:gd name="T24" fmla="*/ 234 w 1477"/>
                      <a:gd name="T25" fmla="*/ 105 h 897"/>
                      <a:gd name="T26" fmla="*/ 156 w 1477"/>
                      <a:gd name="T27" fmla="*/ 48 h 897"/>
                      <a:gd name="T28" fmla="*/ 77 w 1477"/>
                      <a:gd name="T29" fmla="*/ 11 h 897"/>
                      <a:gd name="T30" fmla="*/ 0 w 1477"/>
                      <a:gd name="T31" fmla="*/ 0 h 8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77"/>
                      <a:gd name="T49" fmla="*/ 0 h 897"/>
                      <a:gd name="T50" fmla="*/ 1477 w 1477"/>
                      <a:gd name="T51" fmla="*/ 897 h 8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77" h="897">
                        <a:moveTo>
                          <a:pt x="1477" y="897"/>
                        </a:moveTo>
                        <a:lnTo>
                          <a:pt x="1322" y="888"/>
                        </a:lnTo>
                        <a:lnTo>
                          <a:pt x="1244" y="876"/>
                        </a:lnTo>
                        <a:lnTo>
                          <a:pt x="1167" y="863"/>
                        </a:lnTo>
                        <a:lnTo>
                          <a:pt x="1089" y="842"/>
                        </a:lnTo>
                        <a:lnTo>
                          <a:pt x="1012" y="813"/>
                        </a:lnTo>
                        <a:lnTo>
                          <a:pt x="933" y="777"/>
                        </a:lnTo>
                        <a:lnTo>
                          <a:pt x="778" y="673"/>
                        </a:lnTo>
                        <a:lnTo>
                          <a:pt x="623" y="526"/>
                        </a:lnTo>
                        <a:lnTo>
                          <a:pt x="466" y="350"/>
                        </a:lnTo>
                        <a:lnTo>
                          <a:pt x="389" y="260"/>
                        </a:lnTo>
                        <a:lnTo>
                          <a:pt x="311" y="178"/>
                        </a:lnTo>
                        <a:lnTo>
                          <a:pt x="234" y="105"/>
                        </a:lnTo>
                        <a:lnTo>
                          <a:pt x="156" y="48"/>
                        </a:lnTo>
                        <a:lnTo>
                          <a:pt x="77" y="11"/>
                        </a:lnTo>
                        <a:lnTo>
                          <a:pt x="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1" name="Freeform 16"/>
                  <p:cNvSpPr>
                    <a:spLocks/>
                  </p:cNvSpPr>
                  <p:nvPr/>
                </p:nvSpPr>
                <p:spPr bwMode="auto">
                  <a:xfrm>
                    <a:off x="416" y="2832"/>
                    <a:ext cx="390" cy="897"/>
                  </a:xfrm>
                  <a:custGeom>
                    <a:avLst/>
                    <a:gdLst>
                      <a:gd name="T0" fmla="*/ 0 w 390"/>
                      <a:gd name="T1" fmla="*/ 897 h 897"/>
                      <a:gd name="T2" fmla="*/ 42 w 390"/>
                      <a:gd name="T3" fmla="*/ 888 h 897"/>
                      <a:gd name="T4" fmla="*/ 61 w 390"/>
                      <a:gd name="T5" fmla="*/ 876 h 897"/>
                      <a:gd name="T6" fmla="*/ 82 w 390"/>
                      <a:gd name="T7" fmla="*/ 863 h 897"/>
                      <a:gd name="T8" fmla="*/ 103 w 390"/>
                      <a:gd name="T9" fmla="*/ 842 h 897"/>
                      <a:gd name="T10" fmla="*/ 122 w 390"/>
                      <a:gd name="T11" fmla="*/ 813 h 897"/>
                      <a:gd name="T12" fmla="*/ 143 w 390"/>
                      <a:gd name="T13" fmla="*/ 777 h 897"/>
                      <a:gd name="T14" fmla="*/ 185 w 390"/>
                      <a:gd name="T15" fmla="*/ 673 h 897"/>
                      <a:gd name="T16" fmla="*/ 226 w 390"/>
                      <a:gd name="T17" fmla="*/ 526 h 897"/>
                      <a:gd name="T18" fmla="*/ 266 w 390"/>
                      <a:gd name="T19" fmla="*/ 350 h 897"/>
                      <a:gd name="T20" fmla="*/ 287 w 390"/>
                      <a:gd name="T21" fmla="*/ 260 h 897"/>
                      <a:gd name="T22" fmla="*/ 308 w 390"/>
                      <a:gd name="T23" fmla="*/ 178 h 897"/>
                      <a:gd name="T24" fmla="*/ 329 w 390"/>
                      <a:gd name="T25" fmla="*/ 105 h 897"/>
                      <a:gd name="T26" fmla="*/ 348 w 390"/>
                      <a:gd name="T27" fmla="*/ 48 h 897"/>
                      <a:gd name="T28" fmla="*/ 369 w 390"/>
                      <a:gd name="T29" fmla="*/ 11 h 897"/>
                      <a:gd name="T30" fmla="*/ 390 w 390"/>
                      <a:gd name="T31" fmla="*/ 0 h 8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0"/>
                      <a:gd name="T49" fmla="*/ 0 h 897"/>
                      <a:gd name="T50" fmla="*/ 390 w 390"/>
                      <a:gd name="T51" fmla="*/ 897 h 8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0" h="897">
                        <a:moveTo>
                          <a:pt x="0" y="897"/>
                        </a:moveTo>
                        <a:lnTo>
                          <a:pt x="42" y="888"/>
                        </a:lnTo>
                        <a:lnTo>
                          <a:pt x="61" y="876"/>
                        </a:lnTo>
                        <a:lnTo>
                          <a:pt x="82" y="863"/>
                        </a:lnTo>
                        <a:lnTo>
                          <a:pt x="103" y="842"/>
                        </a:lnTo>
                        <a:lnTo>
                          <a:pt x="122" y="813"/>
                        </a:lnTo>
                        <a:lnTo>
                          <a:pt x="143" y="777"/>
                        </a:lnTo>
                        <a:lnTo>
                          <a:pt x="185" y="673"/>
                        </a:lnTo>
                        <a:lnTo>
                          <a:pt x="226" y="526"/>
                        </a:lnTo>
                        <a:lnTo>
                          <a:pt x="266" y="350"/>
                        </a:lnTo>
                        <a:lnTo>
                          <a:pt x="287" y="260"/>
                        </a:lnTo>
                        <a:lnTo>
                          <a:pt x="308" y="178"/>
                        </a:lnTo>
                        <a:lnTo>
                          <a:pt x="329" y="105"/>
                        </a:lnTo>
                        <a:lnTo>
                          <a:pt x="348" y="48"/>
                        </a:lnTo>
                        <a:lnTo>
                          <a:pt x="369" y="11"/>
                        </a:lnTo>
                        <a:lnTo>
                          <a:pt x="39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2" name="Freeform 17"/>
                  <p:cNvSpPr>
                    <a:spLocks/>
                  </p:cNvSpPr>
                  <p:nvPr/>
                </p:nvSpPr>
                <p:spPr bwMode="auto">
                  <a:xfrm>
                    <a:off x="416" y="2832"/>
                    <a:ext cx="1867" cy="897"/>
                  </a:xfrm>
                  <a:custGeom>
                    <a:avLst/>
                    <a:gdLst>
                      <a:gd name="T0" fmla="*/ 0 w 1867"/>
                      <a:gd name="T1" fmla="*/ 0 h 960"/>
                      <a:gd name="T2" fmla="*/ 0 w 1867"/>
                      <a:gd name="T3" fmla="*/ 371 h 960"/>
                      <a:gd name="T4" fmla="*/ 1867 w 1867"/>
                      <a:gd name="T5" fmla="*/ 371 h 960"/>
                      <a:gd name="T6" fmla="*/ 0 60000 65536"/>
                      <a:gd name="T7" fmla="*/ 0 60000 65536"/>
                      <a:gd name="T8" fmla="*/ 0 60000 65536"/>
                      <a:gd name="T9" fmla="*/ 0 w 1867"/>
                      <a:gd name="T10" fmla="*/ 0 h 960"/>
                      <a:gd name="T11" fmla="*/ 1867 w 1867"/>
                      <a:gd name="T12" fmla="*/ 960 h 960"/>
                    </a:gdLst>
                    <a:ahLst/>
                    <a:cxnLst>
                      <a:cxn ang="T6">
                        <a:pos x="T0" y="T1"/>
                      </a:cxn>
                      <a:cxn ang="T7">
                        <a:pos x="T2" y="T3"/>
                      </a:cxn>
                      <a:cxn ang="T8">
                        <a:pos x="T4" y="T5"/>
                      </a:cxn>
                    </a:cxnLst>
                    <a:rect l="T9" t="T10" r="T11" b="T12"/>
                    <a:pathLst>
                      <a:path w="1867" h="960">
                        <a:moveTo>
                          <a:pt x="0" y="0"/>
                        </a:moveTo>
                        <a:lnTo>
                          <a:pt x="0" y="960"/>
                        </a:lnTo>
                        <a:lnTo>
                          <a:pt x="1867" y="960"/>
                        </a:lnTo>
                      </a:path>
                    </a:pathLst>
                  </a:custGeom>
                  <a:noFill/>
                  <a:ln w="269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0983" name="Line 28"/>
                  <p:cNvSpPr>
                    <a:spLocks noChangeShapeType="1"/>
                  </p:cNvSpPr>
                  <p:nvPr/>
                </p:nvSpPr>
                <p:spPr bwMode="auto">
                  <a:xfrm>
                    <a:off x="2283" y="3729"/>
                    <a:ext cx="1" cy="14"/>
                  </a:xfrm>
                  <a:prstGeom prst="line">
                    <a:avLst/>
                  </a:prstGeom>
                  <a:noFill/>
                  <a:ln w="269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4" name="Rectangle 38"/>
                  <p:cNvSpPr>
                    <a:spLocks noChangeArrowheads="1"/>
                  </p:cNvSpPr>
                  <p:nvPr/>
                </p:nvSpPr>
                <p:spPr bwMode="auto">
                  <a:xfrm>
                    <a:off x="2299" y="3644"/>
                    <a:ext cx="176"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l-GR" altLang="en-US" b="1">
                        <a:latin typeface="Times New Roman" panose="02020603050405020304" pitchFamily="18" charset="0"/>
                        <a:cs typeface="Times New Roman" panose="02020603050405020304" pitchFamily="18" charset="0"/>
                      </a:rPr>
                      <a:t>χ</a:t>
                    </a:r>
                    <a:r>
                      <a:rPr lang="en-US" altLang="en-US" b="1" baseline="30000">
                        <a:latin typeface="Times New Roman" panose="02020603050405020304" pitchFamily="18" charset="0"/>
                        <a:cs typeface="Times New Roman" panose="02020603050405020304" pitchFamily="18" charset="0"/>
                      </a:rPr>
                      <a:t>2</a:t>
                    </a:r>
                    <a:endParaRPr lang="en-US" altLang="en-US" baseline="30000">
                      <a:latin typeface="Times New Roman" panose="02020603050405020304" pitchFamily="18" charset="0"/>
                    </a:endParaRPr>
                  </a:p>
                </p:txBody>
              </p:sp>
              <p:sp>
                <p:nvSpPr>
                  <p:cNvPr id="40985" name="Rectangle 40"/>
                  <p:cNvSpPr>
                    <a:spLocks noChangeArrowheads="1"/>
                  </p:cNvSpPr>
                  <p:nvPr/>
                </p:nvSpPr>
                <p:spPr bwMode="auto">
                  <a:xfrm>
                    <a:off x="366" y="3776"/>
                    <a:ext cx="11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Times New Roman" panose="02020603050405020304" pitchFamily="18" charset="0"/>
                      </a:rPr>
                      <a:t>0</a:t>
                    </a:r>
                    <a:endParaRPr lang="en-US" altLang="en-US" sz="1800">
                      <a:latin typeface="Times New Roman" panose="02020603050405020304" pitchFamily="18" charset="0"/>
                    </a:endParaRPr>
                  </a:p>
                </p:txBody>
              </p:sp>
            </p:grpSp>
            <p:sp>
              <p:nvSpPr>
                <p:cNvPr id="40977" name="Rectangle 45"/>
                <p:cNvSpPr>
                  <a:spLocks noChangeArrowheads="1"/>
                </p:cNvSpPr>
                <p:nvPr/>
              </p:nvSpPr>
              <p:spPr bwMode="auto">
                <a:xfrm>
                  <a:off x="1532" y="3740"/>
                  <a:ext cx="196"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b="1" dirty="0">
                      <a:solidFill>
                        <a:schemeClr val="accent2"/>
                      </a:solidFill>
                      <a:latin typeface="Times New Roman" panose="02020603050405020304" pitchFamily="18" charset="0"/>
                    </a:rPr>
                    <a:t>9.236</a:t>
                  </a:r>
                  <a:endParaRPr lang="en-US" altLang="en-US" sz="1800" dirty="0">
                    <a:solidFill>
                      <a:schemeClr val="accent2"/>
                    </a:solidFill>
                    <a:latin typeface="Times New Roman" panose="02020603050405020304" pitchFamily="18" charset="0"/>
                  </a:endParaRPr>
                </a:p>
              </p:txBody>
            </p:sp>
            <p:sp>
              <p:nvSpPr>
                <p:cNvPr id="40978" name="Line 47"/>
                <p:cNvSpPr>
                  <a:spLocks noChangeShapeType="1"/>
                </p:cNvSpPr>
                <p:nvPr/>
              </p:nvSpPr>
              <p:spPr bwMode="auto">
                <a:xfrm flipH="1">
                  <a:off x="1708" y="3440"/>
                  <a:ext cx="296" cy="23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4097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097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CA0412BF-3606-40B3-8FB9-E463F1F206D6}" type="slidenum">
              <a:rPr lang="en-US" altLang="en-US" sz="1200"/>
              <a:pPr algn="r" eaLnBrk="1" hangingPunct="1"/>
              <a:t>27</a:t>
            </a:fld>
            <a:r>
              <a:rPr lang="en-US" altLang="en-US" sz="1200"/>
              <a:t> of 91</a:t>
            </a:r>
          </a:p>
        </p:txBody>
      </p:sp>
      <p:sp>
        <p:nvSpPr>
          <p:cNvPr id="28" name="TextBox 27"/>
          <p:cNvSpPr txBox="1"/>
          <p:nvPr/>
        </p:nvSpPr>
        <p:spPr>
          <a:xfrm>
            <a:off x="2231023" y="5552176"/>
            <a:ext cx="338554" cy="461665"/>
          </a:xfrm>
          <a:prstGeom prst="rect">
            <a:avLst/>
          </a:prstGeom>
          <a:noFill/>
        </p:spPr>
        <p:txBody>
          <a:bodyPr wrap="none" rtlCol="0">
            <a:spAutoFit/>
          </a:bodyPr>
          <a:lstStyle/>
          <a:p>
            <a:r>
              <a:rPr lang="en-US" sz="2400" dirty="0" smtClean="0">
                <a:latin typeface="+mn-lt"/>
              </a:rPr>
              <a:t>4</a:t>
            </a:r>
            <a:endParaRPr lang="en-US" sz="2400" dirty="0" smtClean="0">
              <a:latin typeface="+mn-lt"/>
            </a:endParaRPr>
          </a:p>
        </p:txBody>
      </p:sp>
    </p:spTree>
    <p:extLst>
      <p:ext uri="{BB962C8B-B14F-4D97-AF65-F5344CB8AC3E}">
        <p14:creationId xmlns:p14="http://schemas.microsoft.com/office/powerpoint/2010/main" val="3983511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1"/>
          <p:cNvSpPr>
            <a:spLocks noGrp="1"/>
          </p:cNvSpPr>
          <p:nvPr>
            <p:ph type="title"/>
          </p:nvPr>
        </p:nvSpPr>
        <p:spPr>
          <a:xfrm>
            <a:off x="263525" y="3175"/>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graphicFrame>
        <p:nvGraphicFramePr>
          <p:cNvPr id="83971" name="Object 3">
            <a:hlinkClick r:id="" action="ppaction://ole?verb=0"/>
          </p:cNvPr>
          <p:cNvGraphicFramePr>
            <a:graphicFrameLocks/>
          </p:cNvGraphicFramePr>
          <p:nvPr/>
        </p:nvGraphicFramePr>
        <p:xfrm>
          <a:off x="712788" y="4578350"/>
          <a:ext cx="4432300" cy="1816100"/>
        </p:xfrm>
        <a:graphic>
          <a:graphicData uri="http://schemas.openxmlformats.org/presentationml/2006/ole">
            <mc:AlternateContent xmlns:mc="http://schemas.openxmlformats.org/markup-compatibility/2006">
              <mc:Choice xmlns:v="urn:schemas-microsoft-com:vml" Requires="v">
                <p:oleObj spid="_x0000_s42033" name="Equation" r:id="rId4" imgW="2882880" imgH="1041120" progId="Equation.DSMT4">
                  <p:embed/>
                </p:oleObj>
              </mc:Choice>
              <mc:Fallback>
                <p:oleObj name="Equation" r:id="rId4" imgW="2882880" imgH="1041120" progId="Equation.DSMT4">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788" y="4578350"/>
                        <a:ext cx="4432300"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Group 115"/>
          <p:cNvGraphicFramePr>
            <a:graphicFrameLocks noGrp="1"/>
          </p:cNvGraphicFramePr>
          <p:nvPr/>
        </p:nvGraphicFramePr>
        <p:xfrm>
          <a:off x="3382963" y="1819275"/>
          <a:ext cx="4754562" cy="2694432"/>
        </p:xfrm>
        <a:graphic>
          <a:graphicData uri="http://schemas.openxmlformats.org/drawingml/2006/table">
            <a:tbl>
              <a:tblPr/>
              <a:tblGrid>
                <a:gridCol w="1481137"/>
                <a:gridCol w="1670050"/>
                <a:gridCol w="1603375"/>
              </a:tblGrid>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
                      </a:r>
                      <a:br>
                        <a:rPr kumimoji="0" lang="en-US" altLang="en-US"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br>
                      <a:r>
                        <a:rPr kumimoji="0" lang="en-US" altLang="en-US"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Color</a:t>
                      </a:r>
                    </a:p>
                  </a:txBody>
                  <a:tcPr marL="189914" marR="189914" marT="18288" marB="182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Observed frequency</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Expected frequency</a:t>
                      </a:r>
                    </a:p>
                  </a:txBody>
                  <a:tcPr marL="189914" marR="189914" marT="18288" marB="182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Brown</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80</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83.33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Yellow</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95</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83.33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Red</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88</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83.33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Blue</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83.33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Orange</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76</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83.33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Green</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78</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83.33</a:t>
                      </a: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 name="Object 40">
            <a:hlinkClick r:id="" action="ppaction://ole?verb=0"/>
          </p:cNvPr>
          <p:cNvGraphicFramePr>
            <a:graphicFrameLocks/>
          </p:cNvGraphicFramePr>
          <p:nvPr/>
        </p:nvGraphicFramePr>
        <p:xfrm>
          <a:off x="344488" y="3802063"/>
          <a:ext cx="1854200" cy="857250"/>
        </p:xfrm>
        <a:graphic>
          <a:graphicData uri="http://schemas.openxmlformats.org/presentationml/2006/ole">
            <mc:AlternateContent xmlns:mc="http://schemas.openxmlformats.org/markup-compatibility/2006">
              <mc:Choice xmlns:v="urn:schemas-microsoft-com:vml" Requires="v">
                <p:oleObj spid="_x0000_s42034" name="Equation" r:id="rId6" imgW="1130040" imgH="419040" progId="Equation.DSMT4">
                  <p:embed/>
                </p:oleObj>
              </mc:Choice>
              <mc:Fallback>
                <p:oleObj name="Equation" r:id="rId6" imgW="1130040" imgH="419040" progId="Equation.DSMT4">
                  <p:embed/>
                  <p:pic>
                    <p:nvPicPr>
                      <p:cNvPr id="0" name="Object 40"/>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4488" y="3802063"/>
                        <a:ext cx="18542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02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202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93C903B-BA2C-4357-83E3-A73774AC4DFB}" type="slidenum">
              <a:rPr lang="en-US" altLang="en-US" sz="1200"/>
              <a:pPr algn="r" eaLnBrk="1" hangingPunct="1"/>
              <a:t>28</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263525" y="3175"/>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sp>
        <p:nvSpPr>
          <p:cNvPr id="44035" name="Rectangle 3"/>
          <p:cNvSpPr txBox="1">
            <a:spLocks noChangeArrowheads="1"/>
          </p:cNvSpPr>
          <p:nvPr/>
        </p:nvSpPr>
        <p:spPr bwMode="auto">
          <a:xfrm>
            <a:off x="387350" y="1508125"/>
            <a:ext cx="43386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baseline="-25000">
                <a:latin typeface="Times New Roman" panose="02020603050405020304" pitchFamily="18" charset="0"/>
                <a:cs typeface="Times New Roman" panose="02020603050405020304" pitchFamily="18" charset="0"/>
              </a:rPr>
              <a:t>0</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i="1" baseline="-25000">
                <a:latin typeface="Times New Roman" panose="02020603050405020304" pitchFamily="18" charset="0"/>
                <a:cs typeface="Times New Roman" panose="02020603050405020304" pitchFamily="18" charset="0"/>
              </a:rPr>
              <a:t>a</a:t>
            </a:r>
            <a:r>
              <a:rPr lang="en-US" altLang="en-US" sz="2600" b="1">
                <a:latin typeface="Times New Roman" panose="02020603050405020304" pitchFamily="18" charset="0"/>
                <a:cs typeface="Times New Roman" panose="02020603050405020304" pitchFamily="18" charset="0"/>
              </a:rPr>
              <a:t>:</a:t>
            </a:r>
            <a:br>
              <a:rPr lang="en-US" altLang="en-US" sz="2600" b="1">
                <a:latin typeface="Times New Roman" panose="02020603050405020304" pitchFamily="18" charset="0"/>
                <a:cs typeface="Times New Roman" panose="02020603050405020304" pitchFamily="18" charset="0"/>
              </a:rPr>
            </a:br>
            <a:endParaRPr lang="en-US" altLang="en-US" sz="2600" b="1">
              <a:latin typeface="Times New Roman" panose="02020603050405020304" pitchFamily="18" charset="0"/>
              <a:cs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 </a:t>
            </a:r>
            <a:r>
              <a:rPr lang="el-GR" altLang="en-US" sz="2600" b="1" i="1">
                <a:latin typeface="Times New Roman" panose="02020603050405020304" pitchFamily="18" charset="0"/>
                <a:cs typeface="Times New Roman" panose="02020603050405020304" pitchFamily="18" charset="0"/>
              </a:rPr>
              <a:t>α</a:t>
            </a:r>
            <a:r>
              <a:rPr lang="en-US" altLang="en-US" sz="2600" b="1">
                <a:latin typeface="Times New Roman" panose="02020603050405020304" pitchFamily="18" charset="0"/>
                <a:cs typeface="Times New Roman" panose="02020603050405020304" pitchFamily="18" charset="0"/>
              </a:rPr>
              <a:t>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d.f. =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Rejection Region</a:t>
            </a:r>
          </a:p>
          <a:p>
            <a:pPr>
              <a:spcBef>
                <a:spcPct val="20000"/>
              </a:spcBef>
              <a:buClr>
                <a:schemeClr val="accent1"/>
              </a:buClr>
              <a:buFont typeface="Arial" panose="020B0604020202020204" pitchFamily="34" charset="0"/>
              <a:buChar char="•"/>
            </a:pPr>
            <a:endParaRPr lang="en-US" altLang="en-US" sz="2600" b="1">
              <a:latin typeface="Times New Roman" panose="02020603050405020304" pitchFamily="18" charset="0"/>
              <a:cs typeface="Times New Roman" panose="02020603050405020304" pitchFamily="18" charset="0"/>
            </a:endParaRPr>
          </a:p>
        </p:txBody>
      </p:sp>
      <p:sp>
        <p:nvSpPr>
          <p:cNvPr id="44036" name="Rectangle 4"/>
          <p:cNvSpPr>
            <a:spLocks noChangeArrowheads="1"/>
          </p:cNvSpPr>
          <p:nvPr/>
        </p:nvSpPr>
        <p:spPr bwMode="auto">
          <a:xfrm>
            <a:off x="4297363" y="3216275"/>
            <a:ext cx="4618037"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90513" indent="-290513"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ts val="625"/>
              </a:spcBef>
              <a:buClr>
                <a:schemeClr val="accent1"/>
              </a:buClr>
              <a:buFont typeface="Arial" panose="020B0604020202020204" pitchFamily="34" charset="0"/>
              <a:buChar char="•"/>
            </a:pPr>
            <a:r>
              <a:rPr lang="en-US" altLang="en-US" sz="2800" b="1">
                <a:latin typeface="Times New Roman" panose="02020603050405020304" pitchFamily="18" charset="0"/>
              </a:rPr>
              <a:t>Test Statistic: </a:t>
            </a:r>
          </a:p>
          <a:p>
            <a:pPr>
              <a:spcBef>
                <a:spcPts val="625"/>
              </a:spcBef>
              <a:buClr>
                <a:schemeClr val="accent1"/>
              </a:buClr>
              <a:buFont typeface="Arial" panose="020B0604020202020204" pitchFamily="34" charset="0"/>
              <a:buChar char="•"/>
            </a:pPr>
            <a:endParaRPr lang="en-US" altLang="en-US" sz="2800" b="1">
              <a:latin typeface="Times New Roman" panose="02020603050405020304" pitchFamily="18" charset="0"/>
            </a:endParaRPr>
          </a:p>
          <a:p>
            <a:pPr>
              <a:spcBef>
                <a:spcPts val="625"/>
              </a:spcBef>
              <a:buClr>
                <a:schemeClr val="accent1"/>
              </a:buClr>
              <a:buFont typeface="Arial" panose="020B0604020202020204" pitchFamily="34" charset="0"/>
              <a:buChar char="•"/>
            </a:pPr>
            <a:r>
              <a:rPr lang="en-US" altLang="en-US" sz="2800" b="1">
                <a:latin typeface="Times New Roman" panose="02020603050405020304" pitchFamily="18" charset="0"/>
              </a:rPr>
              <a:t>Decision:</a:t>
            </a:r>
            <a:endParaRPr lang="en-US" altLang="en-US" sz="2800" b="1">
              <a:solidFill>
                <a:schemeClr val="accent2"/>
              </a:solidFill>
              <a:latin typeface="Times New Roman" panose="02020603050405020304" pitchFamily="18" charset="0"/>
            </a:endParaRPr>
          </a:p>
        </p:txBody>
      </p:sp>
      <p:sp>
        <p:nvSpPr>
          <p:cNvPr id="44037"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grpSp>
        <p:nvGrpSpPr>
          <p:cNvPr id="44038" name="Group 52"/>
          <p:cNvGrpSpPr>
            <a:grpSpLocks/>
          </p:cNvGrpSpPr>
          <p:nvPr/>
        </p:nvGrpSpPr>
        <p:grpSpPr bwMode="auto">
          <a:xfrm>
            <a:off x="1376363" y="3240088"/>
            <a:ext cx="1504950" cy="985837"/>
            <a:chOff x="867" y="1715"/>
            <a:chExt cx="948" cy="621"/>
          </a:xfrm>
        </p:grpSpPr>
        <p:sp>
          <p:nvSpPr>
            <p:cNvPr id="44063" name="Rectangle 9"/>
            <p:cNvSpPr>
              <a:spLocks noChangeArrowheads="1"/>
            </p:cNvSpPr>
            <p:nvPr/>
          </p:nvSpPr>
          <p:spPr bwMode="auto">
            <a:xfrm>
              <a:off x="867" y="1715"/>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0.01</a:t>
              </a:r>
            </a:p>
          </p:txBody>
        </p:sp>
        <p:sp>
          <p:nvSpPr>
            <p:cNvPr id="44064" name="Rectangle 10"/>
            <p:cNvSpPr>
              <a:spLocks noChangeArrowheads="1"/>
            </p:cNvSpPr>
            <p:nvPr/>
          </p:nvSpPr>
          <p:spPr bwMode="auto">
            <a:xfrm>
              <a:off x="956" y="2028"/>
              <a:ext cx="85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6 – 1 = 5</a:t>
              </a:r>
            </a:p>
          </p:txBody>
        </p:sp>
      </p:grpSp>
      <p:grpSp>
        <p:nvGrpSpPr>
          <p:cNvPr id="44039" name="Group 51"/>
          <p:cNvGrpSpPr>
            <a:grpSpLocks/>
          </p:cNvGrpSpPr>
          <p:nvPr/>
        </p:nvGrpSpPr>
        <p:grpSpPr bwMode="auto">
          <a:xfrm>
            <a:off x="815975" y="4662488"/>
            <a:ext cx="2917825" cy="1698625"/>
            <a:chOff x="769707" y="4278091"/>
            <a:chExt cx="3348045" cy="1914525"/>
          </a:xfrm>
        </p:grpSpPr>
        <p:sp>
          <p:nvSpPr>
            <p:cNvPr id="51" name="Freeform 50"/>
            <p:cNvSpPr/>
            <p:nvPr/>
          </p:nvSpPr>
          <p:spPr>
            <a:xfrm>
              <a:off x="893574" y="4283458"/>
              <a:ext cx="1843428" cy="1420685"/>
            </a:xfrm>
            <a:custGeom>
              <a:avLst/>
              <a:gdLst>
                <a:gd name="connsiteX0" fmla="*/ 0 w 1842397"/>
                <a:gd name="connsiteY0" fmla="*/ 1410692 h 1420889"/>
                <a:gd name="connsiteX1" fmla="*/ 112176 w 1842397"/>
                <a:gd name="connsiteY1" fmla="*/ 1332509 h 1420889"/>
                <a:gd name="connsiteX2" fmla="*/ 203956 w 1842397"/>
                <a:gd name="connsiteY2" fmla="*/ 1172744 h 1420889"/>
                <a:gd name="connsiteX3" fmla="*/ 343325 w 1842397"/>
                <a:gd name="connsiteY3" fmla="*/ 693449 h 1420889"/>
                <a:gd name="connsiteX4" fmla="*/ 458900 w 1842397"/>
                <a:gd name="connsiteY4" fmla="*/ 220952 h 1420889"/>
                <a:gd name="connsiteX5" fmla="*/ 530284 w 1842397"/>
                <a:gd name="connsiteY5" fmla="*/ 27194 h 1420889"/>
                <a:gd name="connsiteX6" fmla="*/ 564277 w 1842397"/>
                <a:gd name="connsiteY6" fmla="*/ 0 h 1420889"/>
                <a:gd name="connsiteX7" fmla="*/ 608467 w 1842397"/>
                <a:gd name="connsiteY7" fmla="*/ 0 h 1420889"/>
                <a:gd name="connsiteX8" fmla="*/ 693449 w 1842397"/>
                <a:gd name="connsiteY8" fmla="*/ 16996 h 1420889"/>
                <a:gd name="connsiteX9" fmla="*/ 832818 w 1842397"/>
                <a:gd name="connsiteY9" fmla="*/ 81582 h 1420889"/>
                <a:gd name="connsiteX10" fmla="*/ 1019777 w 1842397"/>
                <a:gd name="connsiteY10" fmla="*/ 237948 h 1420889"/>
                <a:gd name="connsiteX11" fmla="*/ 1213535 w 1842397"/>
                <a:gd name="connsiteY11" fmla="*/ 424907 h 1420889"/>
                <a:gd name="connsiteX12" fmla="*/ 1495673 w 1842397"/>
                <a:gd name="connsiteY12" fmla="*/ 754635 h 1420889"/>
                <a:gd name="connsiteX13" fmla="*/ 1665636 w 1842397"/>
                <a:gd name="connsiteY13" fmla="*/ 917799 h 1420889"/>
                <a:gd name="connsiteX14" fmla="*/ 1777812 w 1842397"/>
                <a:gd name="connsiteY14" fmla="*/ 1033374 h 1420889"/>
                <a:gd name="connsiteX15" fmla="*/ 1842397 w 1842397"/>
                <a:gd name="connsiteY15" fmla="*/ 1080964 h 1420889"/>
                <a:gd name="connsiteX16" fmla="*/ 1838998 w 1842397"/>
                <a:gd name="connsiteY16" fmla="*/ 1420889 h 1420889"/>
                <a:gd name="connsiteX17" fmla="*/ 0 w 1842397"/>
                <a:gd name="connsiteY17" fmla="*/ 1410692 h 1420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42397" h="1420889">
                  <a:moveTo>
                    <a:pt x="0" y="1410692"/>
                  </a:moveTo>
                  <a:lnTo>
                    <a:pt x="112176" y="1332509"/>
                  </a:lnTo>
                  <a:lnTo>
                    <a:pt x="203956" y="1172744"/>
                  </a:lnTo>
                  <a:lnTo>
                    <a:pt x="343325" y="693449"/>
                  </a:lnTo>
                  <a:lnTo>
                    <a:pt x="458900" y="220952"/>
                  </a:lnTo>
                  <a:lnTo>
                    <a:pt x="530284" y="27194"/>
                  </a:lnTo>
                  <a:lnTo>
                    <a:pt x="564277" y="0"/>
                  </a:lnTo>
                  <a:lnTo>
                    <a:pt x="608467" y="0"/>
                  </a:lnTo>
                  <a:lnTo>
                    <a:pt x="693449" y="16996"/>
                  </a:lnTo>
                  <a:lnTo>
                    <a:pt x="832818" y="81582"/>
                  </a:lnTo>
                  <a:lnTo>
                    <a:pt x="1019777" y="237948"/>
                  </a:lnTo>
                  <a:lnTo>
                    <a:pt x="1213535" y="424907"/>
                  </a:lnTo>
                  <a:lnTo>
                    <a:pt x="1495673" y="754635"/>
                  </a:lnTo>
                  <a:lnTo>
                    <a:pt x="1665636" y="917799"/>
                  </a:lnTo>
                  <a:lnTo>
                    <a:pt x="1777812" y="1033374"/>
                  </a:lnTo>
                  <a:lnTo>
                    <a:pt x="1842397" y="1080964"/>
                  </a:lnTo>
                  <a:lnTo>
                    <a:pt x="1838998" y="1420889"/>
                  </a:lnTo>
                  <a:lnTo>
                    <a:pt x="0" y="1410692"/>
                  </a:lnTo>
                  <a:close/>
                </a:path>
              </a:pathLst>
            </a:custGeom>
            <a:solidFill>
              <a:srgbClr val="EDC7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4050" name="Group 54"/>
            <p:cNvGrpSpPr>
              <a:grpSpLocks/>
            </p:cNvGrpSpPr>
            <p:nvPr/>
          </p:nvGrpSpPr>
          <p:grpSpPr bwMode="auto">
            <a:xfrm>
              <a:off x="769707" y="4278091"/>
              <a:ext cx="3348045" cy="1914525"/>
              <a:chOff x="366" y="2832"/>
              <a:chExt cx="2109" cy="1206"/>
            </a:xfrm>
          </p:grpSpPr>
          <p:sp>
            <p:nvSpPr>
              <p:cNvPr id="44051" name="Rectangle 46"/>
              <p:cNvSpPr>
                <a:spLocks noChangeArrowheads="1"/>
              </p:cNvSpPr>
              <p:nvPr/>
            </p:nvSpPr>
            <p:spPr bwMode="auto">
              <a:xfrm>
                <a:off x="1829" y="3205"/>
                <a:ext cx="569"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0.10</a:t>
                </a:r>
              </a:p>
            </p:txBody>
          </p:sp>
          <p:grpSp>
            <p:nvGrpSpPr>
              <p:cNvPr id="44052" name="Group 53"/>
              <p:cNvGrpSpPr>
                <a:grpSpLocks/>
              </p:cNvGrpSpPr>
              <p:nvPr/>
            </p:nvGrpSpPr>
            <p:grpSpPr bwMode="auto">
              <a:xfrm>
                <a:off x="366" y="2832"/>
                <a:ext cx="2109" cy="1206"/>
                <a:chOff x="366" y="2832"/>
                <a:chExt cx="2109" cy="1206"/>
              </a:xfrm>
            </p:grpSpPr>
            <p:grpSp>
              <p:nvGrpSpPr>
                <p:cNvPr id="44053" name="Group 44"/>
                <p:cNvGrpSpPr>
                  <a:grpSpLocks/>
                </p:cNvGrpSpPr>
                <p:nvPr/>
              </p:nvGrpSpPr>
              <p:grpSpPr bwMode="auto">
                <a:xfrm>
                  <a:off x="366" y="2832"/>
                  <a:ext cx="2109" cy="1204"/>
                  <a:chOff x="366" y="2832"/>
                  <a:chExt cx="2109" cy="1204"/>
                </a:xfrm>
              </p:grpSpPr>
              <p:sp>
                <p:nvSpPr>
                  <p:cNvPr id="44056" name="Freeform 14"/>
                  <p:cNvSpPr>
                    <a:spLocks/>
                  </p:cNvSpPr>
                  <p:nvPr/>
                </p:nvSpPr>
                <p:spPr bwMode="auto">
                  <a:xfrm>
                    <a:off x="1605" y="3515"/>
                    <a:ext cx="490" cy="214"/>
                  </a:xfrm>
                  <a:custGeom>
                    <a:avLst/>
                    <a:gdLst>
                      <a:gd name="T0" fmla="*/ 473 w 490"/>
                      <a:gd name="T1" fmla="*/ 203 h 214"/>
                      <a:gd name="T2" fmla="*/ 278 w 490"/>
                      <a:gd name="T3" fmla="*/ 153 h 214"/>
                      <a:gd name="T4" fmla="*/ 244 w 490"/>
                      <a:gd name="T5" fmla="*/ 140 h 214"/>
                      <a:gd name="T6" fmla="*/ 211 w 490"/>
                      <a:gd name="T7" fmla="*/ 124 h 214"/>
                      <a:gd name="T8" fmla="*/ 98 w 490"/>
                      <a:gd name="T9" fmla="*/ 71 h 214"/>
                      <a:gd name="T10" fmla="*/ 54 w 490"/>
                      <a:gd name="T11" fmla="*/ 42 h 214"/>
                      <a:gd name="T12" fmla="*/ 0 w 490"/>
                      <a:gd name="T13" fmla="*/ 0 h 214"/>
                      <a:gd name="T14" fmla="*/ 0 w 490"/>
                      <a:gd name="T15" fmla="*/ 214 h 214"/>
                      <a:gd name="T16" fmla="*/ 422 w 490"/>
                      <a:gd name="T17" fmla="*/ 209 h 214"/>
                      <a:gd name="T18" fmla="*/ 473 w 490"/>
                      <a:gd name="T19" fmla="*/ 203 h 2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0"/>
                      <a:gd name="T31" fmla="*/ 0 h 214"/>
                      <a:gd name="T32" fmla="*/ 490 w 490"/>
                      <a:gd name="T33" fmla="*/ 214 h 2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0" h="214">
                        <a:moveTo>
                          <a:pt x="473" y="203"/>
                        </a:moveTo>
                        <a:lnTo>
                          <a:pt x="278" y="153"/>
                        </a:lnTo>
                        <a:cubicBezTo>
                          <a:pt x="267" y="149"/>
                          <a:pt x="255" y="144"/>
                          <a:pt x="244" y="140"/>
                        </a:cubicBezTo>
                        <a:cubicBezTo>
                          <a:pt x="233" y="135"/>
                          <a:pt x="222" y="129"/>
                          <a:pt x="211" y="124"/>
                        </a:cubicBezTo>
                        <a:cubicBezTo>
                          <a:pt x="187" y="113"/>
                          <a:pt x="124" y="85"/>
                          <a:pt x="98" y="71"/>
                        </a:cubicBezTo>
                        <a:lnTo>
                          <a:pt x="54" y="42"/>
                        </a:lnTo>
                        <a:lnTo>
                          <a:pt x="0" y="0"/>
                        </a:lnTo>
                        <a:lnTo>
                          <a:pt x="0" y="214"/>
                        </a:lnTo>
                        <a:lnTo>
                          <a:pt x="422" y="209"/>
                        </a:lnTo>
                        <a:cubicBezTo>
                          <a:pt x="439" y="207"/>
                          <a:pt x="490" y="211"/>
                          <a:pt x="473" y="203"/>
                        </a:cubicBezTo>
                        <a:close/>
                      </a:path>
                    </a:pathLst>
                  </a:custGeom>
                  <a:solidFill>
                    <a:srgbClr val="0070C0">
                      <a:alpha val="50195"/>
                    </a:srgbClr>
                  </a:solidFill>
                  <a:ln w="9525">
                    <a:solidFill>
                      <a:srgbClr val="000000"/>
                    </a:solidFill>
                    <a:round/>
                    <a:headEnd/>
                    <a:tailEnd/>
                  </a:ln>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4057" name="Freeform 15"/>
                  <p:cNvSpPr>
                    <a:spLocks/>
                  </p:cNvSpPr>
                  <p:nvPr/>
                </p:nvSpPr>
                <p:spPr bwMode="auto">
                  <a:xfrm>
                    <a:off x="806" y="2832"/>
                    <a:ext cx="1477" cy="897"/>
                  </a:xfrm>
                  <a:custGeom>
                    <a:avLst/>
                    <a:gdLst>
                      <a:gd name="T0" fmla="*/ 1477 w 1477"/>
                      <a:gd name="T1" fmla="*/ 897 h 897"/>
                      <a:gd name="T2" fmla="*/ 1322 w 1477"/>
                      <a:gd name="T3" fmla="*/ 888 h 897"/>
                      <a:gd name="T4" fmla="*/ 1244 w 1477"/>
                      <a:gd name="T5" fmla="*/ 876 h 897"/>
                      <a:gd name="T6" fmla="*/ 1167 w 1477"/>
                      <a:gd name="T7" fmla="*/ 863 h 897"/>
                      <a:gd name="T8" fmla="*/ 1089 w 1477"/>
                      <a:gd name="T9" fmla="*/ 842 h 897"/>
                      <a:gd name="T10" fmla="*/ 1012 w 1477"/>
                      <a:gd name="T11" fmla="*/ 813 h 897"/>
                      <a:gd name="T12" fmla="*/ 933 w 1477"/>
                      <a:gd name="T13" fmla="*/ 777 h 897"/>
                      <a:gd name="T14" fmla="*/ 778 w 1477"/>
                      <a:gd name="T15" fmla="*/ 673 h 897"/>
                      <a:gd name="T16" fmla="*/ 623 w 1477"/>
                      <a:gd name="T17" fmla="*/ 526 h 897"/>
                      <a:gd name="T18" fmla="*/ 466 w 1477"/>
                      <a:gd name="T19" fmla="*/ 350 h 897"/>
                      <a:gd name="T20" fmla="*/ 389 w 1477"/>
                      <a:gd name="T21" fmla="*/ 260 h 897"/>
                      <a:gd name="T22" fmla="*/ 311 w 1477"/>
                      <a:gd name="T23" fmla="*/ 178 h 897"/>
                      <a:gd name="T24" fmla="*/ 234 w 1477"/>
                      <a:gd name="T25" fmla="*/ 105 h 897"/>
                      <a:gd name="T26" fmla="*/ 156 w 1477"/>
                      <a:gd name="T27" fmla="*/ 48 h 897"/>
                      <a:gd name="T28" fmla="*/ 77 w 1477"/>
                      <a:gd name="T29" fmla="*/ 11 h 897"/>
                      <a:gd name="T30" fmla="*/ 0 w 1477"/>
                      <a:gd name="T31" fmla="*/ 0 h 8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77"/>
                      <a:gd name="T49" fmla="*/ 0 h 897"/>
                      <a:gd name="T50" fmla="*/ 1477 w 1477"/>
                      <a:gd name="T51" fmla="*/ 897 h 8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77" h="897">
                        <a:moveTo>
                          <a:pt x="1477" y="897"/>
                        </a:moveTo>
                        <a:lnTo>
                          <a:pt x="1322" y="888"/>
                        </a:lnTo>
                        <a:lnTo>
                          <a:pt x="1244" y="876"/>
                        </a:lnTo>
                        <a:lnTo>
                          <a:pt x="1167" y="863"/>
                        </a:lnTo>
                        <a:lnTo>
                          <a:pt x="1089" y="842"/>
                        </a:lnTo>
                        <a:lnTo>
                          <a:pt x="1012" y="813"/>
                        </a:lnTo>
                        <a:lnTo>
                          <a:pt x="933" y="777"/>
                        </a:lnTo>
                        <a:lnTo>
                          <a:pt x="778" y="673"/>
                        </a:lnTo>
                        <a:lnTo>
                          <a:pt x="623" y="526"/>
                        </a:lnTo>
                        <a:lnTo>
                          <a:pt x="466" y="350"/>
                        </a:lnTo>
                        <a:lnTo>
                          <a:pt x="389" y="260"/>
                        </a:lnTo>
                        <a:lnTo>
                          <a:pt x="311" y="178"/>
                        </a:lnTo>
                        <a:lnTo>
                          <a:pt x="234" y="105"/>
                        </a:lnTo>
                        <a:lnTo>
                          <a:pt x="156" y="48"/>
                        </a:lnTo>
                        <a:lnTo>
                          <a:pt x="77" y="11"/>
                        </a:lnTo>
                        <a:lnTo>
                          <a:pt x="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4058" name="Freeform 16"/>
                  <p:cNvSpPr>
                    <a:spLocks/>
                  </p:cNvSpPr>
                  <p:nvPr/>
                </p:nvSpPr>
                <p:spPr bwMode="auto">
                  <a:xfrm>
                    <a:off x="416" y="2832"/>
                    <a:ext cx="390" cy="897"/>
                  </a:xfrm>
                  <a:custGeom>
                    <a:avLst/>
                    <a:gdLst>
                      <a:gd name="T0" fmla="*/ 0 w 390"/>
                      <a:gd name="T1" fmla="*/ 897 h 897"/>
                      <a:gd name="T2" fmla="*/ 42 w 390"/>
                      <a:gd name="T3" fmla="*/ 888 h 897"/>
                      <a:gd name="T4" fmla="*/ 61 w 390"/>
                      <a:gd name="T5" fmla="*/ 876 h 897"/>
                      <a:gd name="T6" fmla="*/ 82 w 390"/>
                      <a:gd name="T7" fmla="*/ 863 h 897"/>
                      <a:gd name="T8" fmla="*/ 103 w 390"/>
                      <a:gd name="T9" fmla="*/ 842 h 897"/>
                      <a:gd name="T10" fmla="*/ 122 w 390"/>
                      <a:gd name="T11" fmla="*/ 813 h 897"/>
                      <a:gd name="T12" fmla="*/ 143 w 390"/>
                      <a:gd name="T13" fmla="*/ 777 h 897"/>
                      <a:gd name="T14" fmla="*/ 185 w 390"/>
                      <a:gd name="T15" fmla="*/ 673 h 897"/>
                      <a:gd name="T16" fmla="*/ 226 w 390"/>
                      <a:gd name="T17" fmla="*/ 526 h 897"/>
                      <a:gd name="T18" fmla="*/ 266 w 390"/>
                      <a:gd name="T19" fmla="*/ 350 h 897"/>
                      <a:gd name="T20" fmla="*/ 287 w 390"/>
                      <a:gd name="T21" fmla="*/ 260 h 897"/>
                      <a:gd name="T22" fmla="*/ 308 w 390"/>
                      <a:gd name="T23" fmla="*/ 178 h 897"/>
                      <a:gd name="T24" fmla="*/ 329 w 390"/>
                      <a:gd name="T25" fmla="*/ 105 h 897"/>
                      <a:gd name="T26" fmla="*/ 348 w 390"/>
                      <a:gd name="T27" fmla="*/ 48 h 897"/>
                      <a:gd name="T28" fmla="*/ 369 w 390"/>
                      <a:gd name="T29" fmla="*/ 11 h 897"/>
                      <a:gd name="T30" fmla="*/ 390 w 390"/>
                      <a:gd name="T31" fmla="*/ 0 h 8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0"/>
                      <a:gd name="T49" fmla="*/ 0 h 897"/>
                      <a:gd name="T50" fmla="*/ 390 w 390"/>
                      <a:gd name="T51" fmla="*/ 897 h 8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0" h="897">
                        <a:moveTo>
                          <a:pt x="0" y="897"/>
                        </a:moveTo>
                        <a:lnTo>
                          <a:pt x="42" y="888"/>
                        </a:lnTo>
                        <a:lnTo>
                          <a:pt x="61" y="876"/>
                        </a:lnTo>
                        <a:lnTo>
                          <a:pt x="82" y="863"/>
                        </a:lnTo>
                        <a:lnTo>
                          <a:pt x="103" y="842"/>
                        </a:lnTo>
                        <a:lnTo>
                          <a:pt x="122" y="813"/>
                        </a:lnTo>
                        <a:lnTo>
                          <a:pt x="143" y="777"/>
                        </a:lnTo>
                        <a:lnTo>
                          <a:pt x="185" y="673"/>
                        </a:lnTo>
                        <a:lnTo>
                          <a:pt x="226" y="526"/>
                        </a:lnTo>
                        <a:lnTo>
                          <a:pt x="266" y="350"/>
                        </a:lnTo>
                        <a:lnTo>
                          <a:pt x="287" y="260"/>
                        </a:lnTo>
                        <a:lnTo>
                          <a:pt x="308" y="178"/>
                        </a:lnTo>
                        <a:lnTo>
                          <a:pt x="329" y="105"/>
                        </a:lnTo>
                        <a:lnTo>
                          <a:pt x="348" y="48"/>
                        </a:lnTo>
                        <a:lnTo>
                          <a:pt x="369" y="11"/>
                        </a:lnTo>
                        <a:lnTo>
                          <a:pt x="390"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4059" name="Freeform 17"/>
                  <p:cNvSpPr>
                    <a:spLocks/>
                  </p:cNvSpPr>
                  <p:nvPr/>
                </p:nvSpPr>
                <p:spPr bwMode="auto">
                  <a:xfrm>
                    <a:off x="416" y="2832"/>
                    <a:ext cx="1867" cy="897"/>
                  </a:xfrm>
                  <a:custGeom>
                    <a:avLst/>
                    <a:gdLst>
                      <a:gd name="T0" fmla="*/ 0 w 1867"/>
                      <a:gd name="T1" fmla="*/ 0 h 960"/>
                      <a:gd name="T2" fmla="*/ 0 w 1867"/>
                      <a:gd name="T3" fmla="*/ 371 h 960"/>
                      <a:gd name="T4" fmla="*/ 1867 w 1867"/>
                      <a:gd name="T5" fmla="*/ 371 h 960"/>
                      <a:gd name="T6" fmla="*/ 0 60000 65536"/>
                      <a:gd name="T7" fmla="*/ 0 60000 65536"/>
                      <a:gd name="T8" fmla="*/ 0 60000 65536"/>
                      <a:gd name="T9" fmla="*/ 0 w 1867"/>
                      <a:gd name="T10" fmla="*/ 0 h 960"/>
                      <a:gd name="T11" fmla="*/ 1867 w 1867"/>
                      <a:gd name="T12" fmla="*/ 960 h 960"/>
                    </a:gdLst>
                    <a:ahLst/>
                    <a:cxnLst>
                      <a:cxn ang="T6">
                        <a:pos x="T0" y="T1"/>
                      </a:cxn>
                      <a:cxn ang="T7">
                        <a:pos x="T2" y="T3"/>
                      </a:cxn>
                      <a:cxn ang="T8">
                        <a:pos x="T4" y="T5"/>
                      </a:cxn>
                    </a:cxnLst>
                    <a:rect l="T9" t="T10" r="T11" b="T12"/>
                    <a:pathLst>
                      <a:path w="1867" h="960">
                        <a:moveTo>
                          <a:pt x="0" y="0"/>
                        </a:moveTo>
                        <a:lnTo>
                          <a:pt x="0" y="960"/>
                        </a:lnTo>
                        <a:lnTo>
                          <a:pt x="1867" y="960"/>
                        </a:lnTo>
                      </a:path>
                    </a:pathLst>
                  </a:custGeom>
                  <a:noFill/>
                  <a:ln w="269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1800">
                      <a:latin typeface="Times New Roman" panose="02020603050405020304" pitchFamily="18" charset="0"/>
                    </a:endParaRPr>
                  </a:p>
                </p:txBody>
              </p:sp>
              <p:sp>
                <p:nvSpPr>
                  <p:cNvPr id="44060" name="Line 28"/>
                  <p:cNvSpPr>
                    <a:spLocks noChangeShapeType="1"/>
                  </p:cNvSpPr>
                  <p:nvPr/>
                </p:nvSpPr>
                <p:spPr bwMode="auto">
                  <a:xfrm>
                    <a:off x="2283" y="3729"/>
                    <a:ext cx="1" cy="14"/>
                  </a:xfrm>
                  <a:prstGeom prst="line">
                    <a:avLst/>
                  </a:prstGeom>
                  <a:noFill/>
                  <a:ln w="269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1" name="Rectangle 38"/>
                  <p:cNvSpPr>
                    <a:spLocks noChangeArrowheads="1"/>
                  </p:cNvSpPr>
                  <p:nvPr/>
                </p:nvSpPr>
                <p:spPr bwMode="auto">
                  <a:xfrm>
                    <a:off x="2299" y="3644"/>
                    <a:ext cx="176"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l-GR" altLang="en-US" b="1">
                        <a:latin typeface="Times New Roman" panose="02020603050405020304" pitchFamily="18" charset="0"/>
                        <a:cs typeface="Times New Roman" panose="02020603050405020304" pitchFamily="18" charset="0"/>
                      </a:rPr>
                      <a:t>χ</a:t>
                    </a:r>
                    <a:r>
                      <a:rPr lang="en-US" altLang="en-US" b="1" baseline="30000">
                        <a:latin typeface="Times New Roman" panose="02020603050405020304" pitchFamily="18" charset="0"/>
                        <a:cs typeface="Times New Roman" panose="02020603050405020304" pitchFamily="18" charset="0"/>
                      </a:rPr>
                      <a:t>2</a:t>
                    </a:r>
                    <a:endParaRPr lang="en-US" altLang="en-US" baseline="30000">
                      <a:latin typeface="Times New Roman" panose="02020603050405020304" pitchFamily="18" charset="0"/>
                    </a:endParaRPr>
                  </a:p>
                </p:txBody>
              </p:sp>
              <p:sp>
                <p:nvSpPr>
                  <p:cNvPr id="44062" name="Rectangle 40"/>
                  <p:cNvSpPr>
                    <a:spLocks noChangeArrowheads="1"/>
                  </p:cNvSpPr>
                  <p:nvPr/>
                </p:nvSpPr>
                <p:spPr bwMode="auto">
                  <a:xfrm>
                    <a:off x="366" y="3776"/>
                    <a:ext cx="11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Times New Roman" panose="02020603050405020304" pitchFamily="18" charset="0"/>
                      </a:rPr>
                      <a:t>0</a:t>
                    </a:r>
                    <a:endParaRPr lang="en-US" altLang="en-US" sz="1800">
                      <a:latin typeface="Times New Roman" panose="02020603050405020304" pitchFamily="18" charset="0"/>
                    </a:endParaRPr>
                  </a:p>
                </p:txBody>
              </p:sp>
            </p:grpSp>
            <p:sp>
              <p:nvSpPr>
                <p:cNvPr id="44054" name="Rectangle 45"/>
                <p:cNvSpPr>
                  <a:spLocks noChangeArrowheads="1"/>
                </p:cNvSpPr>
                <p:nvPr/>
              </p:nvSpPr>
              <p:spPr bwMode="auto">
                <a:xfrm>
                  <a:off x="1373" y="3778"/>
                  <a:ext cx="496"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Times New Roman" panose="02020603050405020304" pitchFamily="18" charset="0"/>
                    </a:rPr>
                    <a:t>9.236</a:t>
                  </a:r>
                  <a:endParaRPr lang="en-US" altLang="en-US" sz="1800">
                    <a:latin typeface="Times New Roman" panose="02020603050405020304" pitchFamily="18" charset="0"/>
                  </a:endParaRPr>
                </a:p>
              </p:txBody>
            </p:sp>
            <p:sp>
              <p:nvSpPr>
                <p:cNvPr id="44055" name="Line 47"/>
                <p:cNvSpPr>
                  <a:spLocks noChangeShapeType="1"/>
                </p:cNvSpPr>
                <p:nvPr/>
              </p:nvSpPr>
              <p:spPr bwMode="auto">
                <a:xfrm flipH="1">
                  <a:off x="1708" y="3440"/>
                  <a:ext cx="296" cy="23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sp>
        <p:nvSpPr>
          <p:cNvPr id="44040" name="Rectangle 8"/>
          <p:cNvSpPr>
            <a:spLocks noChangeArrowheads="1"/>
          </p:cNvSpPr>
          <p:nvPr/>
        </p:nvSpPr>
        <p:spPr bwMode="auto">
          <a:xfrm>
            <a:off x="4935538" y="3721100"/>
            <a:ext cx="17240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l-GR" altLang="en-US" sz="2600" b="1">
                <a:solidFill>
                  <a:schemeClr val="accent2"/>
                </a:solidFill>
                <a:latin typeface="Times New Roman" panose="02020603050405020304" pitchFamily="18" charset="0"/>
                <a:cs typeface="Times New Roman" panose="02020603050405020304" pitchFamily="18" charset="0"/>
              </a:rPr>
              <a:t>χ</a:t>
            </a:r>
            <a:r>
              <a:rPr lang="en-US" altLang="en-US" sz="2600" b="1" baseline="30000">
                <a:solidFill>
                  <a:schemeClr val="accent2"/>
                </a:solidFill>
                <a:latin typeface="Times New Roman" panose="02020603050405020304" pitchFamily="18" charset="0"/>
              </a:rPr>
              <a:t>2</a:t>
            </a:r>
            <a:r>
              <a:rPr lang="en-US" altLang="en-US" sz="2600" b="1">
                <a:solidFill>
                  <a:schemeClr val="accent2"/>
                </a:solidFill>
                <a:latin typeface="Times New Roman" panose="02020603050405020304" pitchFamily="18" charset="0"/>
              </a:rPr>
              <a:t> ≈ 3.016</a:t>
            </a:r>
          </a:p>
        </p:txBody>
      </p:sp>
      <p:sp>
        <p:nvSpPr>
          <p:cNvPr id="44041" name="Rectangle 45"/>
          <p:cNvSpPr>
            <a:spLocks noChangeArrowheads="1"/>
          </p:cNvSpPr>
          <p:nvPr/>
        </p:nvSpPr>
        <p:spPr bwMode="auto">
          <a:xfrm>
            <a:off x="958850" y="6148388"/>
            <a:ext cx="685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chemeClr val="accent2"/>
                </a:solidFill>
                <a:latin typeface="Times New Roman" panose="02020603050405020304" pitchFamily="18" charset="0"/>
              </a:rPr>
              <a:t>3.016</a:t>
            </a:r>
            <a:endParaRPr lang="en-US" altLang="en-US" sz="1800">
              <a:solidFill>
                <a:schemeClr val="accent2"/>
              </a:solidFill>
              <a:latin typeface="Times New Roman" panose="02020603050405020304" pitchFamily="18" charset="0"/>
            </a:endParaRPr>
          </a:p>
        </p:txBody>
      </p:sp>
      <p:cxnSp>
        <p:nvCxnSpPr>
          <p:cNvPr id="33" name="Straight Connector 32"/>
          <p:cNvCxnSpPr/>
          <p:nvPr/>
        </p:nvCxnSpPr>
        <p:spPr>
          <a:xfrm rot="5400000" flipH="1" flipV="1">
            <a:off x="1142207" y="6065044"/>
            <a:ext cx="3048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379" name="TextBox 34"/>
          <p:cNvSpPr txBox="1">
            <a:spLocks noChangeArrowheads="1"/>
          </p:cNvSpPr>
          <p:nvPr/>
        </p:nvSpPr>
        <p:spPr bwMode="auto">
          <a:xfrm>
            <a:off x="4256088" y="4618038"/>
            <a:ext cx="4800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a:solidFill>
                  <a:srgbClr val="000000"/>
                </a:solidFill>
                <a:latin typeface="Times New Roman" panose="02020603050405020304" pitchFamily="18" charset="0"/>
              </a:rPr>
              <a:t>There is not enough evidence at the 10% level of significance to reject the claim that the distribution is uniform.</a:t>
            </a:r>
            <a:endParaRPr lang="en-US" altLang="en-US" sz="2800">
              <a:latin typeface="Times New Roman" panose="02020603050405020304" pitchFamily="18" charset="0"/>
            </a:endParaRPr>
          </a:p>
        </p:txBody>
      </p:sp>
      <p:sp>
        <p:nvSpPr>
          <p:cNvPr id="44044" name="TextBox 29"/>
          <p:cNvSpPr txBox="1">
            <a:spLocks noChangeArrowheads="1"/>
          </p:cNvSpPr>
          <p:nvPr/>
        </p:nvSpPr>
        <p:spPr bwMode="auto">
          <a:xfrm>
            <a:off x="1265238" y="1508125"/>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Distribution of different-colored candies in bags of dark chocolate M&amp;M’s is uniform. (Claim)</a:t>
            </a:r>
          </a:p>
        </p:txBody>
      </p:sp>
      <p:sp>
        <p:nvSpPr>
          <p:cNvPr id="44045" name="TextBox 30"/>
          <p:cNvSpPr txBox="1">
            <a:spLocks noChangeArrowheads="1"/>
          </p:cNvSpPr>
          <p:nvPr/>
        </p:nvSpPr>
        <p:spPr bwMode="auto">
          <a:xfrm>
            <a:off x="1265238" y="2378075"/>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rgbClr val="AE0337"/>
                </a:solidFill>
                <a:latin typeface="Times New Roman" panose="02020603050405020304" pitchFamily="18" charset="0"/>
              </a:rPr>
              <a:t>Distribution of different-colored candies in bags of dark chocolate M&amp;M’s is not uniform.</a:t>
            </a:r>
          </a:p>
        </p:txBody>
      </p:sp>
      <p:sp>
        <p:nvSpPr>
          <p:cNvPr id="30" name="Rectangle 29"/>
          <p:cNvSpPr>
            <a:spLocks noChangeArrowheads="1"/>
          </p:cNvSpPr>
          <p:nvPr/>
        </p:nvSpPr>
        <p:spPr bwMode="auto">
          <a:xfrm>
            <a:off x="6146800" y="4222750"/>
            <a:ext cx="2765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AE0337"/>
                </a:solidFill>
                <a:latin typeface="Times New Roman" panose="02020603050405020304" pitchFamily="18" charset="0"/>
              </a:rPr>
              <a:t>Fail to Reject </a:t>
            </a:r>
            <a:r>
              <a:rPr lang="en-US" altLang="en-US" sz="2800" b="1" i="1">
                <a:solidFill>
                  <a:srgbClr val="AE0337"/>
                </a:solidFill>
                <a:latin typeface="Times New Roman" panose="02020603050405020304" pitchFamily="18" charset="0"/>
              </a:rPr>
              <a:t>H</a:t>
            </a:r>
            <a:r>
              <a:rPr lang="en-US" altLang="en-US" sz="2800" b="1" baseline="-25000">
                <a:solidFill>
                  <a:srgbClr val="AE0337"/>
                </a:solidFill>
                <a:latin typeface="Times New Roman" panose="02020603050405020304" pitchFamily="18" charset="0"/>
              </a:rPr>
              <a:t>0</a:t>
            </a:r>
            <a:endParaRPr lang="en-US" altLang="en-US" sz="1800"/>
          </a:p>
        </p:txBody>
      </p:sp>
      <p:sp>
        <p:nvSpPr>
          <p:cNvPr id="4404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404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C6CDEC7E-7EBB-42F8-8717-0DB96298B1D9}" type="slidenum">
              <a:rPr lang="en-US" altLang="en-US" sz="1200"/>
              <a:pPr algn="r" eaLnBrk="1" hangingPunct="1"/>
              <a:t>29</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ctrTitle"/>
          </p:nvPr>
        </p:nvSpPr>
        <p:spPr/>
        <p:txBody>
          <a:bodyPr/>
          <a:lstStyle/>
          <a:p>
            <a:pPr eaLnBrk="1" hangingPunct="1"/>
            <a:r>
              <a:rPr lang="en-US" altLang="en-US" smtClean="0"/>
              <a:t>Section 10.1</a:t>
            </a:r>
          </a:p>
        </p:txBody>
      </p:sp>
      <p:sp>
        <p:nvSpPr>
          <p:cNvPr id="5" name="Subtitle 4"/>
          <p:cNvSpPr>
            <a:spLocks noGrp="1"/>
          </p:cNvSpPr>
          <p:nvPr>
            <p:ph type="subTitle" idx="1"/>
          </p:nvPr>
        </p:nvSpPr>
        <p:spPr/>
        <p:txBody>
          <a:bodyPr/>
          <a:lstStyle/>
          <a:p>
            <a:pPr eaLnBrk="1" hangingPunct="1"/>
            <a:r>
              <a:rPr lang="en-US" altLang="en-US" smtClean="0"/>
              <a:t>Goodness of Fit</a:t>
            </a:r>
          </a:p>
        </p:txBody>
      </p:sp>
      <p:sp>
        <p:nvSpPr>
          <p:cNvPr id="1434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1434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7E3A0862-5D9B-479F-8308-15BA9E25F190}" type="slidenum">
              <a:rPr lang="en-US" altLang="en-US" sz="1200"/>
              <a:pPr algn="r" eaLnBrk="1" hangingPunct="1"/>
              <a:t>3</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mtClean="0"/>
              <a:t>Section 10.1 Summary</a:t>
            </a:r>
          </a:p>
        </p:txBody>
      </p:sp>
      <p:sp>
        <p:nvSpPr>
          <p:cNvPr id="45059" name="Content Placeholder 2"/>
          <p:cNvSpPr>
            <a:spLocks noGrp="1"/>
          </p:cNvSpPr>
          <p:nvPr>
            <p:ph idx="1"/>
          </p:nvPr>
        </p:nvSpPr>
        <p:spPr/>
        <p:txBody>
          <a:bodyPr/>
          <a:lstStyle/>
          <a:p>
            <a:pPr eaLnBrk="1" hangingPunct="1"/>
            <a:r>
              <a:rPr lang="en-US" altLang="en-US" smtClean="0"/>
              <a:t>Used the chi-square distribution to test whether a frequency distribution fits a claimed distribution</a:t>
            </a:r>
          </a:p>
        </p:txBody>
      </p:sp>
      <p:sp>
        <p:nvSpPr>
          <p:cNvPr id="4506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506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D60586F-567A-4E15-85DE-CF74F46F6475}" type="slidenum">
              <a:rPr lang="en-US" altLang="en-US" sz="1200"/>
              <a:pPr algn="r" eaLnBrk="1" hangingPunct="1"/>
              <a:t>30</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5"/>
          <p:cNvSpPr>
            <a:spLocks noGrp="1"/>
          </p:cNvSpPr>
          <p:nvPr>
            <p:ph type="ctrTitle"/>
          </p:nvPr>
        </p:nvSpPr>
        <p:spPr/>
        <p:txBody>
          <a:bodyPr/>
          <a:lstStyle/>
          <a:p>
            <a:pPr eaLnBrk="1" hangingPunct="1"/>
            <a:r>
              <a:rPr lang="en-US" altLang="en-US" smtClean="0"/>
              <a:t>Section 10.2</a:t>
            </a:r>
          </a:p>
        </p:txBody>
      </p:sp>
      <p:sp>
        <p:nvSpPr>
          <p:cNvPr id="7" name="Subtitle 6"/>
          <p:cNvSpPr>
            <a:spLocks noGrp="1"/>
          </p:cNvSpPr>
          <p:nvPr>
            <p:ph type="subTitle" idx="1"/>
          </p:nvPr>
        </p:nvSpPr>
        <p:spPr/>
        <p:txBody>
          <a:bodyPr/>
          <a:lstStyle/>
          <a:p>
            <a:pPr eaLnBrk="1" hangingPunct="1"/>
            <a:r>
              <a:rPr lang="en-US" altLang="en-US" smtClean="0"/>
              <a:t>Independence</a:t>
            </a:r>
          </a:p>
        </p:txBody>
      </p:sp>
      <p:sp>
        <p:nvSpPr>
          <p:cNvPr id="4608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608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435E26F3-1624-4ADB-BEFE-72D9711321F3}" type="slidenum">
              <a:rPr lang="en-US" altLang="en-US" sz="1200"/>
              <a:pPr algn="r" eaLnBrk="1" hangingPunct="1"/>
              <a:t>31</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smtClean="0"/>
              <a:t>Section 10.2 Objectives</a:t>
            </a:r>
          </a:p>
        </p:txBody>
      </p:sp>
      <p:sp>
        <p:nvSpPr>
          <p:cNvPr id="47107" name="Content Placeholder 2"/>
          <p:cNvSpPr>
            <a:spLocks noGrp="1"/>
          </p:cNvSpPr>
          <p:nvPr>
            <p:ph idx="1"/>
          </p:nvPr>
        </p:nvSpPr>
        <p:spPr/>
        <p:txBody>
          <a:bodyPr/>
          <a:lstStyle/>
          <a:p>
            <a:pPr eaLnBrk="1" hangingPunct="1"/>
            <a:r>
              <a:rPr lang="en-US" altLang="en-US" smtClean="0"/>
              <a:t>Use a contingency table to find expected frequencies</a:t>
            </a:r>
          </a:p>
          <a:p>
            <a:pPr eaLnBrk="1" hangingPunct="1"/>
            <a:r>
              <a:rPr lang="en-US" altLang="en-US" smtClean="0"/>
              <a:t>Use a chi-square distribution to test whether two variables are independent</a:t>
            </a:r>
          </a:p>
        </p:txBody>
      </p:sp>
      <p:sp>
        <p:nvSpPr>
          <p:cNvPr id="4710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710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F90F8622-BEAB-4EBD-A5F4-D24A1710C235}" type="slidenum">
              <a:rPr lang="en-US" altLang="en-US" sz="1200"/>
              <a:pPr algn="r" eaLnBrk="1" hangingPunct="1"/>
              <a:t>32</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smtClean="0"/>
              <a:t>Contingency Tables</a:t>
            </a:r>
          </a:p>
        </p:txBody>
      </p:sp>
      <p:sp>
        <p:nvSpPr>
          <p:cNvPr id="62467" name="Content Placeholder 2"/>
          <p:cNvSpPr>
            <a:spLocks noGrp="1"/>
          </p:cNvSpPr>
          <p:nvPr>
            <p:ph idx="1"/>
          </p:nvPr>
        </p:nvSpPr>
        <p:spPr/>
        <p:txBody>
          <a:bodyPr/>
          <a:lstStyle/>
          <a:p>
            <a:pPr eaLnBrk="1" hangingPunct="1">
              <a:buFont typeface="Arial" panose="020B0604020202020204" pitchFamily="34" charset="0"/>
              <a:buNone/>
            </a:pPr>
            <a:r>
              <a:rPr lang="en-US" altLang="en-US" smtClean="0"/>
              <a:t> </a:t>
            </a:r>
            <a:r>
              <a:rPr lang="en-US" altLang="en-US" b="1" i="1" smtClean="0">
                <a:solidFill>
                  <a:schemeClr val="accent2"/>
                </a:solidFill>
              </a:rPr>
              <a:t>r</a:t>
            </a:r>
            <a:r>
              <a:rPr lang="en-US" altLang="en-US" b="1" smtClean="0">
                <a:solidFill>
                  <a:schemeClr val="accent2"/>
                </a:solidFill>
              </a:rPr>
              <a:t> </a:t>
            </a:r>
            <a:r>
              <a:rPr lang="en-US" altLang="en-US" b="1" smtClean="0">
                <a:solidFill>
                  <a:schemeClr val="accent2"/>
                </a:solidFill>
                <a:sym typeface="Symbol" panose="05050102010706020507" pitchFamily="18" charset="2"/>
              </a:rPr>
              <a:t>× </a:t>
            </a:r>
            <a:r>
              <a:rPr lang="en-US" altLang="en-US" b="1" i="1" smtClean="0">
                <a:solidFill>
                  <a:schemeClr val="accent2"/>
                </a:solidFill>
                <a:sym typeface="Symbol" panose="05050102010706020507" pitchFamily="18" charset="2"/>
              </a:rPr>
              <a:t>c</a:t>
            </a:r>
            <a:r>
              <a:rPr lang="en-US" altLang="en-US" b="1" smtClean="0">
                <a:solidFill>
                  <a:schemeClr val="accent2"/>
                </a:solidFill>
                <a:sym typeface="Symbol" panose="05050102010706020507" pitchFamily="18" charset="2"/>
              </a:rPr>
              <a:t>  contingency table</a:t>
            </a:r>
            <a:r>
              <a:rPr lang="en-US" altLang="en-US" smtClean="0">
                <a:solidFill>
                  <a:schemeClr val="accent2"/>
                </a:solidFill>
              </a:rPr>
              <a:t> </a:t>
            </a:r>
          </a:p>
          <a:p>
            <a:pPr eaLnBrk="1" hangingPunct="1"/>
            <a:r>
              <a:rPr lang="en-US" altLang="en-US" smtClean="0"/>
              <a:t>Shows the observed frequencies for two variables. </a:t>
            </a:r>
          </a:p>
          <a:p>
            <a:pPr eaLnBrk="1" hangingPunct="1"/>
            <a:r>
              <a:rPr lang="en-US" altLang="en-US" smtClean="0"/>
              <a:t>The observed frequencies are arranged in </a:t>
            </a:r>
            <a:r>
              <a:rPr lang="en-US" altLang="en-US" i="1" smtClean="0"/>
              <a:t>r </a:t>
            </a:r>
            <a:r>
              <a:rPr lang="en-US" altLang="en-US" smtClean="0"/>
              <a:t>rows and </a:t>
            </a:r>
            <a:r>
              <a:rPr lang="en-US" altLang="en-US" i="1" smtClean="0"/>
              <a:t>c</a:t>
            </a:r>
            <a:r>
              <a:rPr lang="en-US" altLang="en-US" smtClean="0"/>
              <a:t> columns.  </a:t>
            </a:r>
          </a:p>
          <a:p>
            <a:pPr eaLnBrk="1" hangingPunct="1"/>
            <a:r>
              <a:rPr lang="en-US" altLang="en-US" smtClean="0"/>
              <a:t>The intersection of a row and a column is called a </a:t>
            </a:r>
            <a:r>
              <a:rPr lang="en-US" altLang="en-US" b="1" smtClean="0"/>
              <a:t>cell</a:t>
            </a:r>
            <a:r>
              <a:rPr lang="en-US" altLang="en-US" smtClean="0"/>
              <a:t>.</a:t>
            </a:r>
          </a:p>
          <a:p>
            <a:pPr eaLnBrk="1" hangingPunct="1"/>
            <a:endParaRPr lang="en-US" altLang="en-US" smtClean="0"/>
          </a:p>
        </p:txBody>
      </p:sp>
      <p:sp>
        <p:nvSpPr>
          <p:cNvPr id="4813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813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9F37120F-2163-4221-B3DC-D088410EB706}" type="slidenum">
              <a:rPr lang="en-US" altLang="en-US" sz="1200"/>
              <a:pPr algn="r" eaLnBrk="1" hangingPunct="1"/>
              <a:t>33</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smtClean="0"/>
              <a:t>Contingency Tables</a:t>
            </a:r>
          </a:p>
        </p:txBody>
      </p:sp>
      <p:sp>
        <p:nvSpPr>
          <p:cNvPr id="3" name="Content Placeholder 2"/>
          <p:cNvSpPr>
            <a:spLocks noGrp="1"/>
          </p:cNvSpPr>
          <p:nvPr>
            <p:ph idx="1"/>
          </p:nvPr>
        </p:nvSpPr>
        <p:spPr>
          <a:xfrm>
            <a:off x="441325" y="1265238"/>
            <a:ext cx="8229600" cy="2270125"/>
          </a:xfrm>
        </p:spPr>
        <p:txBody>
          <a:bodyPr/>
          <a:lstStyle/>
          <a:p>
            <a:pPr eaLnBrk="1" hangingPunct="1">
              <a:buFont typeface="Arial" panose="020B0604020202020204" pitchFamily="34" charset="0"/>
              <a:buNone/>
            </a:pPr>
            <a:r>
              <a:rPr lang="en-US" altLang="en-US" b="1" smtClean="0"/>
              <a:t>Example:</a:t>
            </a:r>
          </a:p>
          <a:p>
            <a:pPr eaLnBrk="1" hangingPunct="1"/>
            <a:r>
              <a:rPr lang="en-US" altLang="en-US" smtClean="0"/>
              <a:t>The contingency table shows the results of a random sample of 2200 adults classified by their favorite way to eat ice cream and gender</a:t>
            </a:r>
            <a:r>
              <a:rPr lang="en-US" altLang="en-US" sz="2400" i="1" smtClean="0">
                <a:solidFill>
                  <a:schemeClr val="tx2"/>
                </a:solidFill>
              </a:rPr>
              <a:t>. (Adapted from Harris Interactive)</a:t>
            </a:r>
          </a:p>
        </p:txBody>
      </p:sp>
      <p:sp>
        <p:nvSpPr>
          <p:cNvPr id="4918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4918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B328E62-9649-40A8-AFD1-C0B3BEC46C7D}" type="slidenum">
              <a:rPr lang="en-US" altLang="en-US" sz="1200"/>
              <a:pPr algn="r" eaLnBrk="1" hangingPunct="1"/>
              <a:t>34</a:t>
            </a:fld>
            <a:r>
              <a:rPr lang="en-US" altLang="en-US" sz="1200"/>
              <a:t> of 91</a:t>
            </a:r>
          </a:p>
        </p:txBody>
      </p:sp>
      <p:graphicFrame>
        <p:nvGraphicFramePr>
          <p:cNvPr id="49360" name="Group 208"/>
          <p:cNvGraphicFramePr>
            <a:graphicFrameLocks noGrp="1"/>
          </p:cNvGraphicFramePr>
          <p:nvPr/>
        </p:nvGraphicFramePr>
        <p:xfrm>
          <a:off x="1116013" y="3670300"/>
          <a:ext cx="7065962" cy="2193925"/>
        </p:xfrm>
        <a:graphic>
          <a:graphicData uri="http://schemas.openxmlformats.org/drawingml/2006/table">
            <a:tbl>
              <a:tblPr/>
              <a:tblGrid>
                <a:gridCol w="1141412"/>
                <a:gridCol w="1125538"/>
                <a:gridCol w="1212850"/>
                <a:gridCol w="1125537"/>
                <a:gridCol w="1403350"/>
                <a:gridCol w="1057275"/>
              </a:tblGrid>
              <a:tr h="4572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Favorite way to eat ice cream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23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Gender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Sundae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Sandwich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Other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4572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572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Female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noFill/>
        </p:spPr>
        <p:txBody>
          <a:bodyPr/>
          <a:lstStyle/>
          <a:p>
            <a:pPr eaLnBrk="1" hangingPunct="1"/>
            <a:r>
              <a:rPr lang="en-US" altLang="en-US" smtClean="0"/>
              <a:t>Finding the Expected Frequency</a:t>
            </a:r>
          </a:p>
        </p:txBody>
      </p:sp>
      <p:sp>
        <p:nvSpPr>
          <p:cNvPr id="5124" name="Content Placeholder 5"/>
          <p:cNvSpPr>
            <a:spLocks noGrp="1"/>
          </p:cNvSpPr>
          <p:nvPr>
            <p:ph idx="1"/>
          </p:nvPr>
        </p:nvSpPr>
        <p:spPr/>
        <p:txBody>
          <a:bodyPr/>
          <a:lstStyle/>
          <a:p>
            <a:pPr eaLnBrk="1" hangingPunct="1"/>
            <a:r>
              <a:rPr lang="en-US" altLang="en-US" smtClean="0"/>
              <a:t>Assuming the two variables are independent, you can use the contingency table to find the expected frequency for each cell.</a:t>
            </a:r>
          </a:p>
          <a:p>
            <a:pPr eaLnBrk="1" hangingPunct="1"/>
            <a:r>
              <a:rPr lang="en-US" altLang="en-US" smtClean="0"/>
              <a:t>The expected frequency for a cell </a:t>
            </a:r>
            <a:r>
              <a:rPr lang="en-US" altLang="en-US" i="1" smtClean="0"/>
              <a:t>E</a:t>
            </a:r>
            <a:r>
              <a:rPr lang="en-US" altLang="en-US" i="1" baseline="-25000" smtClean="0"/>
              <a:t>r,c</a:t>
            </a:r>
            <a:r>
              <a:rPr lang="en-US" altLang="en-US" i="1" smtClean="0"/>
              <a:t> </a:t>
            </a:r>
            <a:r>
              <a:rPr lang="en-US" altLang="en-US" smtClean="0"/>
              <a:t>in a contingency table is </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p:txBody>
      </p:sp>
      <p:graphicFrame>
        <p:nvGraphicFramePr>
          <p:cNvPr id="1093673" name="Object 41"/>
          <p:cNvGraphicFramePr>
            <a:graphicFrameLocks noChangeAspect="1"/>
          </p:cNvGraphicFramePr>
          <p:nvPr/>
        </p:nvGraphicFramePr>
        <p:xfrm>
          <a:off x="717550" y="4064000"/>
          <a:ext cx="7707313" cy="696913"/>
        </p:xfrm>
        <a:graphic>
          <a:graphicData uri="http://schemas.openxmlformats.org/presentationml/2006/ole">
            <mc:AlternateContent xmlns:mc="http://schemas.openxmlformats.org/markup-compatibility/2006">
              <mc:Choice xmlns:v="urn:schemas-microsoft-com:vml" Requires="v">
                <p:oleObj spid="_x0000_s50186" name="Equation" r:id="rId4" imgW="7581600" imgH="685800" progId="Equation.DSMT4">
                  <p:embed/>
                </p:oleObj>
              </mc:Choice>
              <mc:Fallback>
                <p:oleObj name="Equation" r:id="rId4" imgW="7581600" imgH="685800" progId="Equation.DSMT4">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550" y="4064000"/>
                        <a:ext cx="7707313"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8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018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BA551B5-899D-47DB-9BA3-5F0FC789FDCF}" type="slidenum">
              <a:rPr lang="en-US" altLang="en-US" sz="1200"/>
              <a:pPr algn="r" eaLnBrk="1" hangingPunct="1"/>
              <a:t>35</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936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83BB35"/>
                </a:solidFill>
              </a:rPr>
              <a:t>Example: Finding Expected Frequencies</a:t>
            </a:r>
          </a:p>
        </p:txBody>
      </p:sp>
      <p:sp>
        <p:nvSpPr>
          <p:cNvPr id="51203" name="Content Placeholder 2"/>
          <p:cNvSpPr>
            <a:spLocks noGrp="1"/>
          </p:cNvSpPr>
          <p:nvPr>
            <p:ph idx="1"/>
          </p:nvPr>
        </p:nvSpPr>
        <p:spPr>
          <a:xfrm>
            <a:off x="457200" y="1371600"/>
            <a:ext cx="8229600" cy="1355725"/>
          </a:xfrm>
        </p:spPr>
        <p:txBody>
          <a:bodyPr/>
          <a:lstStyle/>
          <a:p>
            <a:pPr marL="0" indent="0" eaLnBrk="1" hangingPunct="1">
              <a:buFont typeface="Arial" panose="020B0604020202020204" pitchFamily="34" charset="0"/>
              <a:buNone/>
            </a:pPr>
            <a:r>
              <a:rPr lang="en-US" altLang="en-US" smtClean="0"/>
              <a:t>Find the expected frequency for each cell in the contingency table. Assume that the variables, favorite way to eat ice cream and gender, are independent.</a:t>
            </a:r>
          </a:p>
        </p:txBody>
      </p:sp>
      <p:graphicFrame>
        <p:nvGraphicFramePr>
          <p:cNvPr id="64577" name="Group 65"/>
          <p:cNvGraphicFramePr>
            <a:graphicFrameLocks noGrp="1"/>
          </p:cNvGraphicFramePr>
          <p:nvPr/>
        </p:nvGraphicFramePr>
        <p:xfrm>
          <a:off x="441325" y="2860675"/>
          <a:ext cx="8123238" cy="2651125"/>
        </p:xfrm>
        <a:graphic>
          <a:graphicData uri="http://schemas.openxmlformats.org/drawingml/2006/table">
            <a:tbl>
              <a:tblPr/>
              <a:tblGrid>
                <a:gridCol w="1141413"/>
                <a:gridCol w="1125537"/>
                <a:gridCol w="1212850"/>
                <a:gridCol w="1125538"/>
                <a:gridCol w="1403350"/>
                <a:gridCol w="1057275"/>
                <a:gridCol w="10572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a typeface="Arial" charset="0"/>
                        <a:cs typeface="Arial" charset="0"/>
                      </a:endParaRP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Favorite way to eat ice cream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Times New Roman"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Gender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Cup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Cone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Sundae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Sandwich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Other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Times New Roman" charset="0"/>
                          <a:ea typeface="Arial" charset="0"/>
                          <a:cs typeface="Arial"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288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204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1200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alpha val="30196"/>
                      </a:srgb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Female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410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628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384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134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2200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bl>
          </a:graphicData>
        </a:graphic>
      </p:graphicFrame>
      <p:sp>
        <p:nvSpPr>
          <p:cNvPr id="64561" name="TextBox 4"/>
          <p:cNvSpPr txBox="1">
            <a:spLocks noChangeArrowheads="1"/>
          </p:cNvSpPr>
          <p:nvPr/>
        </p:nvSpPr>
        <p:spPr bwMode="auto">
          <a:xfrm>
            <a:off x="5532438" y="6035675"/>
            <a:ext cx="24685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a:solidFill>
                  <a:schemeClr val="accent2"/>
                </a:solidFill>
                <a:latin typeface="Times New Roman" panose="02020603050405020304" pitchFamily="18" charset="0"/>
              </a:rPr>
              <a:t>marginal totals</a:t>
            </a:r>
          </a:p>
        </p:txBody>
      </p:sp>
      <p:sp>
        <p:nvSpPr>
          <p:cNvPr id="18" name="Rounded Rectangle 17"/>
          <p:cNvSpPr/>
          <p:nvPr/>
        </p:nvSpPr>
        <p:spPr>
          <a:xfrm>
            <a:off x="1739900" y="5091113"/>
            <a:ext cx="5637213" cy="39687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ounded Rectangle 18"/>
          <p:cNvSpPr/>
          <p:nvPr/>
        </p:nvSpPr>
        <p:spPr>
          <a:xfrm>
            <a:off x="7650163" y="4206875"/>
            <a:ext cx="762000" cy="120332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1" name="Straight Arrow Connector 20"/>
          <p:cNvCxnSpPr>
            <a:cxnSpLocks noChangeShapeType="1"/>
          </p:cNvCxnSpPr>
          <p:nvPr/>
        </p:nvCxnSpPr>
        <p:spPr bwMode="auto">
          <a:xfrm flipH="1" flipV="1">
            <a:off x="5975350" y="5622925"/>
            <a:ext cx="303213" cy="533400"/>
          </a:xfrm>
          <a:prstGeom prst="straightConnector1">
            <a:avLst/>
          </a:prstGeom>
          <a:noFill/>
          <a:ln w="9525">
            <a:solidFill>
              <a:schemeClr val="accent2"/>
            </a:solidFill>
            <a:round/>
            <a:headEnd/>
            <a:tailEnd type="arrow" w="med" len="med"/>
          </a:ln>
          <a:extLst>
            <a:ext uri="{909E8E84-426E-40DD-AFC4-6F175D3DCCD1}">
              <a14:hiddenFill xmlns:a14="http://schemas.microsoft.com/office/drawing/2010/main">
                <a:noFill/>
              </a14:hiddenFill>
            </a:ext>
          </a:extLst>
        </p:spPr>
      </p:cxnSp>
      <p:cxnSp>
        <p:nvCxnSpPr>
          <p:cNvPr id="23" name="Straight Arrow Connector 22"/>
          <p:cNvCxnSpPr>
            <a:cxnSpLocks noChangeShapeType="1"/>
            <a:endCxn id="19" idx="2"/>
          </p:cNvCxnSpPr>
          <p:nvPr/>
        </p:nvCxnSpPr>
        <p:spPr bwMode="auto">
          <a:xfrm flipV="1">
            <a:off x="7239000" y="5422900"/>
            <a:ext cx="792163" cy="703263"/>
          </a:xfrm>
          <a:prstGeom prst="straightConnector1">
            <a:avLst/>
          </a:prstGeom>
          <a:noFill/>
          <a:ln w="9525">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5125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125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A6B0238-CC84-45FD-96BD-4A3431E31DC5}" type="slidenum">
              <a:rPr lang="en-US" altLang="en-US" sz="1200"/>
              <a:pPr algn="r" eaLnBrk="1" hangingPunct="1"/>
              <a:t>36</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61"/>
                                        </p:tgtEl>
                                        <p:attrNameLst>
                                          <p:attrName>style.visibility</p:attrName>
                                        </p:attrNameLst>
                                      </p:cBhvr>
                                      <p:to>
                                        <p:strVal val="visible"/>
                                      </p:to>
                                    </p:set>
                                  </p:childTnLst>
                                </p:cTn>
                              </p:par>
                              <p:par>
                                <p:cTn id="7" presetID="22" presetClass="entr" presetSubtype="4" fill="hold" nodeType="withEffect">
                                  <p:stCondLst>
                                    <p:cond delay="0"/>
                                  </p:stCondLst>
                                  <p:childTnLst>
                                    <p:set>
                                      <p:cBhvr>
                                        <p:cTn id="8" dur="1" fill="hold">
                                          <p:stCondLst>
                                            <p:cond delay="0"/>
                                          </p:stCondLst>
                                        </p:cTn>
                                        <p:tgtEl>
                                          <p:spTgt spid="21"/>
                                        </p:tgtEl>
                                        <p:attrNameLst>
                                          <p:attrName>style.visibility</p:attrName>
                                        </p:attrNameLst>
                                      </p:cBhvr>
                                      <p:to>
                                        <p:strVal val="visible"/>
                                      </p:to>
                                    </p:set>
                                    <p:animEffect transition="in" filter="wipe(down)">
                                      <p:cBhvr>
                                        <p:cTn id="9" dur="500"/>
                                        <p:tgtEl>
                                          <p:spTgt spid="21"/>
                                        </p:tgtEl>
                                      </p:cBhvr>
                                    </p:animEffect>
                                  </p:childTnLst>
                                </p:cTn>
                              </p:par>
                              <p:par>
                                <p:cTn id="10" presetID="22" presetClass="entr" presetSubtype="4"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61" grpId="0"/>
      <p:bldP spid="18" grpId="0" animBg="1"/>
      <p:bldP spid="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83BB35"/>
                </a:solidFill>
              </a:rPr>
              <a:t>Solution: Finding Expected Frequencies</a:t>
            </a:r>
          </a:p>
        </p:txBody>
      </p:sp>
      <p:graphicFrame>
        <p:nvGraphicFramePr>
          <p:cNvPr id="6214" name="Group 70"/>
          <p:cNvGraphicFramePr>
            <a:graphicFrameLocks noGrp="1"/>
          </p:cNvGraphicFramePr>
          <p:nvPr/>
        </p:nvGraphicFramePr>
        <p:xfrm>
          <a:off x="441325" y="2357438"/>
          <a:ext cx="8123238" cy="3016885"/>
        </p:xfrm>
        <a:graphic>
          <a:graphicData uri="http://schemas.openxmlformats.org/drawingml/2006/table">
            <a:tbl>
              <a:tblPr/>
              <a:tblGrid>
                <a:gridCol w="1282700"/>
                <a:gridCol w="966788"/>
                <a:gridCol w="862012"/>
                <a:gridCol w="1441450"/>
                <a:gridCol w="1455738"/>
                <a:gridCol w="1057275"/>
                <a:gridCol w="1057275"/>
              </a:tblGrid>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Favorite way to eat ice cream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8223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Gender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Sundae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Sandwich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Other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Male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alpha val="30196"/>
                      </a:srgbClr>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Female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134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bl>
          </a:graphicData>
        </a:graphic>
      </p:graphicFrame>
      <p:sp>
        <p:nvSpPr>
          <p:cNvPr id="18" name="Rounded Rectangle 17"/>
          <p:cNvSpPr/>
          <p:nvPr/>
        </p:nvSpPr>
        <p:spPr>
          <a:xfrm>
            <a:off x="457200" y="3687763"/>
            <a:ext cx="8061325" cy="73183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ounded Rectangle 18"/>
          <p:cNvSpPr/>
          <p:nvPr/>
        </p:nvSpPr>
        <p:spPr>
          <a:xfrm>
            <a:off x="1747838" y="2820988"/>
            <a:ext cx="930275" cy="256063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93673" name="Object 41"/>
          <p:cNvGraphicFramePr>
            <a:graphicFrameLocks noChangeAspect="1"/>
          </p:cNvGraphicFramePr>
          <p:nvPr/>
        </p:nvGraphicFramePr>
        <p:xfrm>
          <a:off x="1663700" y="1489075"/>
          <a:ext cx="5203825" cy="696913"/>
        </p:xfrm>
        <a:graphic>
          <a:graphicData uri="http://schemas.openxmlformats.org/presentationml/2006/ole">
            <mc:AlternateContent xmlns:mc="http://schemas.openxmlformats.org/markup-compatibility/2006">
              <mc:Choice xmlns:v="urn:schemas-microsoft-com:vml" Requires="v">
                <p:oleObj spid="_x0000_s52284" name="Equation" r:id="rId4" imgW="5117760" imgH="685800" progId="Equation.DSMT4">
                  <p:embed/>
                </p:oleObj>
              </mc:Choice>
              <mc:Fallback>
                <p:oleObj name="Equation" r:id="rId4" imgW="5117760" imgH="685800" progId="Equation.DSMT4">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3700" y="1489075"/>
                        <a:ext cx="5203825"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3"/>
          <p:cNvGraphicFramePr>
            <a:graphicFrameLocks noChangeAspect="1"/>
          </p:cNvGraphicFramePr>
          <p:nvPr/>
        </p:nvGraphicFramePr>
        <p:xfrm>
          <a:off x="2676525" y="5472113"/>
          <a:ext cx="3457575" cy="836612"/>
        </p:xfrm>
        <a:graphic>
          <a:graphicData uri="http://schemas.openxmlformats.org/presentationml/2006/ole">
            <mc:AlternateContent xmlns:mc="http://schemas.openxmlformats.org/markup-compatibility/2006">
              <mc:Choice xmlns:v="urn:schemas-microsoft-com:vml" Requires="v">
                <p:oleObj spid="_x0000_s52285" name="Equation" r:id="rId6" imgW="1625400" imgH="393480" progId="Equation.DSMT4">
                  <p:embed/>
                </p:oleObj>
              </mc:Choice>
              <mc:Fallback>
                <p:oleObj name="Equation" r:id="rId6" imgW="1625400" imgH="39348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6525" y="5472113"/>
                        <a:ext cx="3457575" cy="836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7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227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AED74A84-417A-4012-8A9D-B5C1F9F5AE47}" type="slidenum">
              <a:rPr lang="en-US" altLang="en-US" sz="1200"/>
              <a:pPr algn="r" eaLnBrk="1" hangingPunct="1"/>
              <a:t>37</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83BB35"/>
                </a:solidFill>
              </a:rPr>
              <a:t>Solution: Finding Expected Frequencies</a:t>
            </a:r>
          </a:p>
        </p:txBody>
      </p:sp>
      <p:graphicFrame>
        <p:nvGraphicFramePr>
          <p:cNvPr id="7247" name="Group 79"/>
          <p:cNvGraphicFramePr>
            <a:graphicFrameLocks noGrp="1"/>
          </p:cNvGraphicFramePr>
          <p:nvPr/>
        </p:nvGraphicFramePr>
        <p:xfrm>
          <a:off x="457200" y="1473200"/>
          <a:ext cx="8123238" cy="2591435"/>
        </p:xfrm>
        <a:graphic>
          <a:graphicData uri="http://schemas.openxmlformats.org/drawingml/2006/table">
            <a:tbl>
              <a:tblPr/>
              <a:tblGrid>
                <a:gridCol w="1779588"/>
                <a:gridCol w="858837"/>
                <a:gridCol w="1089025"/>
                <a:gridCol w="1223963"/>
                <a:gridCol w="1185862"/>
                <a:gridCol w="928688"/>
                <a:gridCol w="1057275"/>
              </a:tblGrid>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Favorite way to eat ice cream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7016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Gender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Sundae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Sandwich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Other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Male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alpha val="30196"/>
                      </a:srgbClr>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Female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1010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134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bl>
          </a:graphicData>
        </a:graphic>
      </p:graphicFrame>
      <p:graphicFrame>
        <p:nvGraphicFramePr>
          <p:cNvPr id="53250" name="Object 4"/>
          <p:cNvGraphicFramePr>
            <a:graphicFrameLocks noChangeAspect="1"/>
          </p:cNvGraphicFramePr>
          <p:nvPr/>
        </p:nvGraphicFramePr>
        <p:xfrm>
          <a:off x="895350" y="4314825"/>
          <a:ext cx="3005138" cy="746125"/>
        </p:xfrm>
        <a:graphic>
          <a:graphicData uri="http://schemas.openxmlformats.org/presentationml/2006/ole">
            <mc:AlternateContent xmlns:mc="http://schemas.openxmlformats.org/markup-compatibility/2006">
              <mc:Choice xmlns:v="urn:schemas-microsoft-com:vml" Requires="v">
                <p:oleObj spid="_x0000_s53319" name="Equation" r:id="rId4" imgW="1587240" imgH="393480" progId="Equation.DSMT4">
                  <p:embed/>
                </p:oleObj>
              </mc:Choice>
              <mc:Fallback>
                <p:oleObj name="Equation" r:id="rId4" imgW="158724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5350" y="4314825"/>
                        <a:ext cx="3005138"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357" name="Object 5"/>
          <p:cNvGraphicFramePr>
            <a:graphicFrameLocks noChangeAspect="1"/>
          </p:cNvGraphicFramePr>
          <p:nvPr/>
        </p:nvGraphicFramePr>
        <p:xfrm>
          <a:off x="4464050" y="4298950"/>
          <a:ext cx="3003550" cy="746125"/>
        </p:xfrm>
        <a:graphic>
          <a:graphicData uri="http://schemas.openxmlformats.org/presentationml/2006/ole">
            <mc:AlternateContent xmlns:mc="http://schemas.openxmlformats.org/markup-compatibility/2006">
              <mc:Choice xmlns:v="urn:schemas-microsoft-com:vml" Requires="v">
                <p:oleObj spid="_x0000_s53320" name="Equation" r:id="rId6" imgW="1587240" imgH="393480" progId="Equation.DSMT4">
                  <p:embed/>
                </p:oleObj>
              </mc:Choice>
              <mc:Fallback>
                <p:oleObj name="Equation" r:id="rId6" imgW="158724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64050" y="4298950"/>
                        <a:ext cx="3003550"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358" name="Object 6"/>
          <p:cNvGraphicFramePr>
            <a:graphicFrameLocks noChangeAspect="1"/>
          </p:cNvGraphicFramePr>
          <p:nvPr/>
        </p:nvGraphicFramePr>
        <p:xfrm>
          <a:off x="1300163" y="5183188"/>
          <a:ext cx="2379662" cy="746125"/>
        </p:xfrm>
        <a:graphic>
          <a:graphicData uri="http://schemas.openxmlformats.org/presentationml/2006/ole">
            <mc:AlternateContent xmlns:mc="http://schemas.openxmlformats.org/markup-compatibility/2006">
              <mc:Choice xmlns:v="urn:schemas-microsoft-com:vml" Requires="v">
                <p:oleObj spid="_x0000_s53321" name="Equation" r:id="rId8" imgW="1257120" imgH="393480" progId="Equation.DSMT4">
                  <p:embed/>
                </p:oleObj>
              </mc:Choice>
              <mc:Fallback>
                <p:oleObj name="Equation" r:id="rId8" imgW="125712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0163" y="5183188"/>
                        <a:ext cx="2379662"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359" name="Object 7"/>
          <p:cNvGraphicFramePr>
            <a:graphicFrameLocks noChangeAspect="1"/>
          </p:cNvGraphicFramePr>
          <p:nvPr/>
        </p:nvGraphicFramePr>
        <p:xfrm>
          <a:off x="4559300" y="5153025"/>
          <a:ext cx="2840038" cy="746125"/>
        </p:xfrm>
        <a:graphic>
          <a:graphicData uri="http://schemas.openxmlformats.org/presentationml/2006/ole">
            <mc:AlternateContent xmlns:mc="http://schemas.openxmlformats.org/markup-compatibility/2006">
              <mc:Choice xmlns:v="urn:schemas-microsoft-com:vml" Requires="v">
                <p:oleObj spid="_x0000_s53322" name="Equation" r:id="rId10" imgW="1498320" imgH="393480" progId="Equation.DSMT4">
                  <p:embed/>
                </p:oleObj>
              </mc:Choice>
              <mc:Fallback>
                <p:oleObj name="Equation" r:id="rId10" imgW="1498320" imgH="39348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59300" y="5153025"/>
                        <a:ext cx="2840038"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Rounded Rectangle 12"/>
          <p:cNvSpPr/>
          <p:nvPr/>
        </p:nvSpPr>
        <p:spPr>
          <a:xfrm>
            <a:off x="457200" y="2562225"/>
            <a:ext cx="8061325" cy="73183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ounded Rectangle 13"/>
          <p:cNvSpPr/>
          <p:nvPr/>
        </p:nvSpPr>
        <p:spPr>
          <a:xfrm>
            <a:off x="3130550" y="1892300"/>
            <a:ext cx="1004888" cy="216376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ounded Rectangle 19"/>
          <p:cNvSpPr/>
          <p:nvPr/>
        </p:nvSpPr>
        <p:spPr>
          <a:xfrm>
            <a:off x="4229100" y="1881188"/>
            <a:ext cx="1127125" cy="216535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ounded Rectangle 22"/>
          <p:cNvSpPr/>
          <p:nvPr/>
        </p:nvSpPr>
        <p:spPr>
          <a:xfrm>
            <a:off x="5457825" y="1874838"/>
            <a:ext cx="1082675" cy="216376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Rounded Rectangle 25"/>
          <p:cNvSpPr/>
          <p:nvPr/>
        </p:nvSpPr>
        <p:spPr>
          <a:xfrm>
            <a:off x="6619875" y="1881188"/>
            <a:ext cx="868363" cy="216535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30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330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64276DD-68E7-42AA-9042-7988492A93F6}" type="slidenum">
              <a:rPr lang="en-US" altLang="en-US" sz="1200"/>
              <a:pPr algn="r" eaLnBrk="1" hangingPunct="1"/>
              <a:t>38</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03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03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rgbClr val="83BB35"/>
                </a:solidFill>
              </a:rPr>
              <a:t>Solution: Finding Expected Frequencies</a:t>
            </a:r>
          </a:p>
        </p:txBody>
      </p:sp>
      <p:graphicFrame>
        <p:nvGraphicFramePr>
          <p:cNvPr id="8253" name="Group 61"/>
          <p:cNvGraphicFramePr>
            <a:graphicFrameLocks noGrp="1"/>
          </p:cNvGraphicFramePr>
          <p:nvPr/>
        </p:nvGraphicFramePr>
        <p:xfrm>
          <a:off x="457200" y="1473200"/>
          <a:ext cx="8123238" cy="2286336"/>
        </p:xfrm>
        <a:graphic>
          <a:graphicData uri="http://schemas.openxmlformats.org/drawingml/2006/table">
            <a:tbl>
              <a:tblPr/>
              <a:tblGrid>
                <a:gridCol w="1779588"/>
                <a:gridCol w="1057275"/>
                <a:gridCol w="1057275"/>
                <a:gridCol w="1057275"/>
                <a:gridCol w="1220787"/>
                <a:gridCol w="893763"/>
                <a:gridCol w="1057275"/>
              </a:tblGrid>
              <a:tr h="396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bg1"/>
                        </a:solidFill>
                        <a:effectLst/>
                        <a:latin typeface="Times New Roman" charset="0"/>
                        <a:ea typeface="Arial" charset="0"/>
                        <a:cs typeface="Arial" charset="0"/>
                      </a:endParaRPr>
                    </a:p>
                  </a:txBody>
                  <a:tcPr marT="45707" marB="45707"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Favorite way to eat ice cream</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bg1"/>
                        </a:solidFill>
                        <a:effectLst/>
                        <a:latin typeface="Times New Roman" charset="0"/>
                        <a:ea typeface="Arial" charset="0"/>
                        <a:cs typeface="Arial" charset="0"/>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7014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Gender</a:t>
                      </a:r>
                    </a:p>
                  </a:txBody>
                  <a:tcPr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Cup</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Cone</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Sundae</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Sandwich</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Other</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Times New Roman" charset="0"/>
                          <a:ea typeface="Arial" charset="0"/>
                          <a:cs typeface="Arial" charset="0"/>
                        </a:rPr>
                        <a:t>Total</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96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Male</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600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288</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204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24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84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1200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alpha val="30196"/>
                      </a:srgbClr>
                    </a:solidFill>
                  </a:tcPr>
                </a:tc>
              </a:tr>
              <a:tr h="396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Female</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410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340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180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20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50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1000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r h="396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Total</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1010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628</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384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44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134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2200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bl>
          </a:graphicData>
        </a:graphic>
      </p:graphicFrame>
      <p:graphicFrame>
        <p:nvGraphicFramePr>
          <p:cNvPr id="54274" name="Object 2"/>
          <p:cNvGraphicFramePr>
            <a:graphicFrameLocks noChangeAspect="1"/>
          </p:cNvGraphicFramePr>
          <p:nvPr/>
        </p:nvGraphicFramePr>
        <p:xfrm>
          <a:off x="3125788" y="4365625"/>
          <a:ext cx="3028950" cy="746125"/>
        </p:xfrm>
        <a:graphic>
          <a:graphicData uri="http://schemas.openxmlformats.org/presentationml/2006/ole">
            <mc:AlternateContent xmlns:mc="http://schemas.openxmlformats.org/markup-compatibility/2006">
              <mc:Choice xmlns:v="urn:schemas-microsoft-com:vml" Requires="v">
                <p:oleObj spid="_x0000_s54342" name="Equation" r:id="rId4" imgW="1600200" imgH="393480" progId="Equation.DSMT4">
                  <p:embed/>
                </p:oleObj>
              </mc:Choice>
              <mc:Fallback>
                <p:oleObj name="Equation" r:id="rId4" imgW="1600200" imgH="39348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5788" y="4365625"/>
                        <a:ext cx="3028950"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75" name="Object 4"/>
          <p:cNvGraphicFramePr>
            <a:graphicFrameLocks noChangeAspect="1"/>
          </p:cNvGraphicFramePr>
          <p:nvPr/>
        </p:nvGraphicFramePr>
        <p:xfrm>
          <a:off x="1266825" y="5383213"/>
          <a:ext cx="2403475" cy="746125"/>
        </p:xfrm>
        <a:graphic>
          <a:graphicData uri="http://schemas.openxmlformats.org/presentationml/2006/ole">
            <mc:AlternateContent xmlns:mc="http://schemas.openxmlformats.org/markup-compatibility/2006">
              <mc:Choice xmlns:v="urn:schemas-microsoft-com:vml" Requires="v">
                <p:oleObj spid="_x0000_s54343" name="Equation" r:id="rId6" imgW="1269720" imgH="393480" progId="Equation.DSMT4">
                  <p:embed/>
                </p:oleObj>
              </mc:Choice>
              <mc:Fallback>
                <p:oleObj name="Equation" r:id="rId6" imgW="1269720" imgH="39348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6825" y="5383213"/>
                        <a:ext cx="2403475"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76" name="Object 5"/>
          <p:cNvGraphicFramePr>
            <a:graphicFrameLocks noChangeAspect="1"/>
          </p:cNvGraphicFramePr>
          <p:nvPr/>
        </p:nvGraphicFramePr>
        <p:xfrm>
          <a:off x="4603750" y="5383213"/>
          <a:ext cx="2838450" cy="746125"/>
        </p:xfrm>
        <a:graphic>
          <a:graphicData uri="http://schemas.openxmlformats.org/presentationml/2006/ole">
            <mc:AlternateContent xmlns:mc="http://schemas.openxmlformats.org/markup-compatibility/2006">
              <mc:Choice xmlns:v="urn:schemas-microsoft-com:vml" Requires="v">
                <p:oleObj spid="_x0000_s54344" name="Equation" r:id="rId8" imgW="1498320" imgH="393480" progId="Equation.DSMT4">
                  <p:embed/>
                </p:oleObj>
              </mc:Choice>
              <mc:Fallback>
                <p:oleObj name="Equation" r:id="rId8" imgW="1498320" imgH="393480" progId="Equation.DSMT4">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03750" y="5383213"/>
                        <a:ext cx="2838450"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77" name="Object 6"/>
          <p:cNvGraphicFramePr>
            <a:graphicFrameLocks noChangeAspect="1"/>
          </p:cNvGraphicFramePr>
          <p:nvPr/>
        </p:nvGraphicFramePr>
        <p:xfrm>
          <a:off x="123825" y="4365625"/>
          <a:ext cx="3127375" cy="746125"/>
        </p:xfrm>
        <a:graphic>
          <a:graphicData uri="http://schemas.openxmlformats.org/presentationml/2006/ole">
            <mc:AlternateContent xmlns:mc="http://schemas.openxmlformats.org/markup-compatibility/2006">
              <mc:Choice xmlns:v="urn:schemas-microsoft-com:vml" Requires="v">
                <p:oleObj spid="_x0000_s54345" name="Equation" r:id="rId10" imgW="1650960" imgH="393480" progId="Equation.DSMT4">
                  <p:embed/>
                </p:oleObj>
              </mc:Choice>
              <mc:Fallback>
                <p:oleObj name="Equation" r:id="rId10" imgW="1650960" imgH="393480" progId="Equation.DSMT4">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3825" y="4365625"/>
                        <a:ext cx="3127375"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78" name="Object 7"/>
          <p:cNvGraphicFramePr>
            <a:graphicFrameLocks noChangeAspect="1"/>
          </p:cNvGraphicFramePr>
          <p:nvPr/>
        </p:nvGraphicFramePr>
        <p:xfrm>
          <a:off x="6045200" y="4365625"/>
          <a:ext cx="3003550" cy="746125"/>
        </p:xfrm>
        <a:graphic>
          <a:graphicData uri="http://schemas.openxmlformats.org/presentationml/2006/ole">
            <mc:AlternateContent xmlns:mc="http://schemas.openxmlformats.org/markup-compatibility/2006">
              <mc:Choice xmlns:v="urn:schemas-microsoft-com:vml" Requires="v">
                <p:oleObj spid="_x0000_s54346" name="Equation" r:id="rId12" imgW="1587240" imgH="393480" progId="Equation.DSMT4">
                  <p:embed/>
                </p:oleObj>
              </mc:Choice>
              <mc:Fallback>
                <p:oleObj name="Equation" r:id="rId12" imgW="1587240" imgH="393480" progId="Equation.DSMT4">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45200" y="4365625"/>
                        <a:ext cx="3003550"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432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432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F270C5BE-3572-4240-A3F0-C80BDACB03DB}" type="slidenum">
              <a:rPr lang="en-US" altLang="en-US" sz="1200"/>
              <a:pPr algn="r" eaLnBrk="1" hangingPunct="1"/>
              <a:t>39</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Section 10.1 Objectives</a:t>
            </a:r>
          </a:p>
        </p:txBody>
      </p:sp>
      <p:sp>
        <p:nvSpPr>
          <p:cNvPr id="15363" name="Content Placeholder 2"/>
          <p:cNvSpPr>
            <a:spLocks noGrp="1"/>
          </p:cNvSpPr>
          <p:nvPr>
            <p:ph idx="1"/>
          </p:nvPr>
        </p:nvSpPr>
        <p:spPr/>
        <p:txBody>
          <a:bodyPr/>
          <a:lstStyle/>
          <a:p>
            <a:pPr eaLnBrk="1" hangingPunct="1"/>
            <a:r>
              <a:rPr lang="en-US" altLang="en-US" smtClean="0"/>
              <a:t>Use the chi-square distribution to test whether a frequency distribution fits a claimed distribution</a:t>
            </a:r>
          </a:p>
        </p:txBody>
      </p:sp>
      <p:sp>
        <p:nvSpPr>
          <p:cNvPr id="1536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1536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51530D1B-A9F4-4B7B-A101-39AB4A33EB49}" type="slidenum">
              <a:rPr lang="en-US" altLang="en-US" sz="1200"/>
              <a:pPr algn="r" eaLnBrk="1" hangingPunct="1"/>
              <a:t>4</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a:lstStyle/>
          <a:p>
            <a:pPr eaLnBrk="1" hangingPunct="1"/>
            <a:r>
              <a:rPr lang="en-US" altLang="en-US" smtClean="0"/>
              <a:t>Chi-Square Independence Test</a:t>
            </a:r>
          </a:p>
        </p:txBody>
      </p:sp>
      <p:sp>
        <p:nvSpPr>
          <p:cNvPr id="65539" name="Content Placeholder 5"/>
          <p:cNvSpPr>
            <a:spLocks noGrp="1"/>
          </p:cNvSpPr>
          <p:nvPr>
            <p:ph idx="1"/>
          </p:nvPr>
        </p:nvSpPr>
        <p:spPr/>
        <p:txBody>
          <a:bodyPr/>
          <a:lstStyle/>
          <a:p>
            <a:pPr eaLnBrk="1" hangingPunct="1">
              <a:buFont typeface="Arial" panose="020B0604020202020204" pitchFamily="34" charset="0"/>
              <a:buNone/>
            </a:pPr>
            <a:r>
              <a:rPr lang="en-US" altLang="en-US" b="1" smtClean="0">
                <a:solidFill>
                  <a:schemeClr val="accent2"/>
                </a:solidFill>
                <a:sym typeface="Symbol" panose="05050102010706020507" pitchFamily="18" charset="2"/>
              </a:rPr>
              <a:t>Chi-square independence test</a:t>
            </a:r>
          </a:p>
          <a:p>
            <a:pPr eaLnBrk="1" hangingPunct="1"/>
            <a:r>
              <a:rPr lang="en-US" altLang="en-US" smtClean="0"/>
              <a:t>Used to test the independence of two variables. </a:t>
            </a:r>
          </a:p>
          <a:p>
            <a:pPr eaLnBrk="1" hangingPunct="1"/>
            <a:r>
              <a:rPr lang="en-US" altLang="en-US" smtClean="0"/>
              <a:t>Can determine whether the occurrence of one variable affects the probability of the occurrence of the other variable.</a:t>
            </a:r>
          </a:p>
          <a:p>
            <a:pPr eaLnBrk="1" hangingPunct="1">
              <a:buClr>
                <a:schemeClr val="tx1"/>
              </a:buClr>
              <a:buSzPct val="75000"/>
            </a:pPr>
            <a:endParaRPr lang="en-US" altLang="en-US" smtClean="0"/>
          </a:p>
          <a:p>
            <a:pPr eaLnBrk="1" hangingPunct="1"/>
            <a:endParaRPr lang="en-US" altLang="en-US" smtClean="0"/>
          </a:p>
        </p:txBody>
      </p:sp>
      <p:sp>
        <p:nvSpPr>
          <p:cNvPr id="5632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632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07FF8DB6-BCCD-4C66-B92B-C6E9929F13DA}" type="slidenum">
              <a:rPr lang="en-US" altLang="en-US" sz="1200"/>
              <a:pPr algn="r" eaLnBrk="1" hangingPunct="1"/>
              <a:t>40</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smtClean="0"/>
              <a:t>Chi-Square Independence Test</a:t>
            </a:r>
          </a:p>
        </p:txBody>
      </p:sp>
      <p:sp>
        <p:nvSpPr>
          <p:cNvPr id="3" name="Content Placeholder 2"/>
          <p:cNvSpPr>
            <a:spLocks noGrp="1"/>
          </p:cNvSpPr>
          <p:nvPr>
            <p:ph idx="1"/>
          </p:nvPr>
        </p:nvSpPr>
        <p:spPr/>
        <p:txBody>
          <a:bodyPr/>
          <a:lstStyle/>
          <a:p>
            <a:pPr marL="0" indent="0" eaLnBrk="1" hangingPunct="1">
              <a:buClr>
                <a:schemeClr val="tx1"/>
              </a:buClr>
              <a:buSzPct val="75000"/>
              <a:buFont typeface="Arial" panose="020B0604020202020204" pitchFamily="34" charset="0"/>
              <a:buNone/>
            </a:pPr>
            <a:r>
              <a:rPr lang="en-US" altLang="en-US" smtClean="0"/>
              <a:t>For the chi-square independence test to be used, the following must be true.</a:t>
            </a:r>
          </a:p>
          <a:p>
            <a:pPr marL="0" indent="0" eaLnBrk="1" hangingPunct="1">
              <a:buFontTx/>
              <a:buAutoNum type="arabicPeriod"/>
            </a:pPr>
            <a:r>
              <a:rPr lang="en-US" altLang="en-US" smtClean="0"/>
              <a:t>The observed frequencies must be obtained by using a random sample.</a:t>
            </a:r>
          </a:p>
          <a:p>
            <a:pPr marL="0" indent="0" eaLnBrk="1" hangingPunct="1">
              <a:buFontTx/>
              <a:buAutoNum type="arabicPeriod"/>
            </a:pPr>
            <a:r>
              <a:rPr lang="en-US" altLang="en-US" smtClean="0"/>
              <a:t>Each expected frequency must be greater than or equal to 5.</a:t>
            </a:r>
          </a:p>
          <a:p>
            <a:pPr marL="0" indent="0" eaLnBrk="1" hangingPunct="1"/>
            <a:endParaRPr lang="en-US" altLang="en-US" smtClean="0"/>
          </a:p>
        </p:txBody>
      </p:sp>
      <p:sp>
        <p:nvSpPr>
          <p:cNvPr id="5734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734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151366A6-78CB-45A0-A952-B18E33B57208}" type="slidenum">
              <a:rPr lang="en-US" altLang="en-US" sz="1200"/>
              <a:pPr algn="r" eaLnBrk="1" hangingPunct="1"/>
              <a:t>41</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noFill/>
        </p:spPr>
        <p:txBody>
          <a:bodyPr/>
          <a:lstStyle/>
          <a:p>
            <a:pPr eaLnBrk="1" hangingPunct="1"/>
            <a:r>
              <a:rPr lang="en-US" altLang="en-US" smtClean="0"/>
              <a:t>Chi-Square Independence Test</a:t>
            </a:r>
          </a:p>
        </p:txBody>
      </p:sp>
      <p:sp>
        <p:nvSpPr>
          <p:cNvPr id="9220" name="Content Placeholder 5"/>
          <p:cNvSpPr>
            <a:spLocks noGrp="1"/>
          </p:cNvSpPr>
          <p:nvPr>
            <p:ph idx="1"/>
          </p:nvPr>
        </p:nvSpPr>
        <p:spPr>
          <a:xfrm>
            <a:off x="457200" y="1411288"/>
            <a:ext cx="8229600" cy="4525962"/>
          </a:xfrm>
        </p:spPr>
        <p:txBody>
          <a:bodyPr/>
          <a:lstStyle/>
          <a:p>
            <a:pPr eaLnBrk="1" hangingPunct="1"/>
            <a:r>
              <a:rPr lang="en-US" altLang="en-US" sz="2600" smtClean="0"/>
              <a:t>If these conditions are satisfied, then the sampling distribution for the chi-square independence test is approximated by a chi-square distribution with </a:t>
            </a:r>
            <a:br>
              <a:rPr lang="en-US" altLang="en-US" sz="2600" smtClean="0"/>
            </a:br>
            <a:r>
              <a:rPr lang="en-US" altLang="en-US" sz="2600" smtClean="0"/>
              <a:t>(</a:t>
            </a:r>
            <a:r>
              <a:rPr lang="en-US" altLang="en-US" sz="2600" i="1" smtClean="0"/>
              <a:t>r</a:t>
            </a:r>
            <a:r>
              <a:rPr lang="en-US" altLang="en-US" sz="2600" smtClean="0"/>
              <a:t> – 1)(</a:t>
            </a:r>
            <a:r>
              <a:rPr lang="en-US" altLang="en-US" sz="2600" i="1" smtClean="0"/>
              <a:t>c</a:t>
            </a:r>
            <a:r>
              <a:rPr lang="en-US" altLang="en-US" sz="2600" smtClean="0"/>
              <a:t> – 1) degrees of freedom, where </a:t>
            </a:r>
            <a:r>
              <a:rPr lang="en-US" altLang="en-US" sz="2600" i="1" smtClean="0"/>
              <a:t>r</a:t>
            </a:r>
            <a:r>
              <a:rPr lang="en-US" altLang="en-US" sz="2600" smtClean="0"/>
              <a:t> and </a:t>
            </a:r>
            <a:r>
              <a:rPr lang="en-US" altLang="en-US" sz="2600" i="1" smtClean="0"/>
              <a:t>c </a:t>
            </a:r>
            <a:r>
              <a:rPr lang="en-US" altLang="en-US" sz="2600" smtClean="0"/>
              <a:t>are the number of rows and columns, respectively, of a contingency table. </a:t>
            </a:r>
          </a:p>
          <a:p>
            <a:pPr eaLnBrk="1" hangingPunct="1"/>
            <a:r>
              <a:rPr lang="en-US" altLang="en-US" sz="2600" smtClean="0"/>
              <a:t>The </a:t>
            </a:r>
            <a:r>
              <a:rPr lang="en-US" altLang="en-US" sz="2600" b="1" smtClean="0"/>
              <a:t>test statistic </a:t>
            </a:r>
            <a:r>
              <a:rPr lang="en-US" altLang="en-US" sz="2600" smtClean="0"/>
              <a:t>for the chi-square independence test is</a:t>
            </a:r>
          </a:p>
          <a:p>
            <a:pPr eaLnBrk="1" hangingPunct="1"/>
            <a:endParaRPr lang="en-US" altLang="en-US" sz="2600" smtClean="0"/>
          </a:p>
          <a:p>
            <a:pPr eaLnBrk="1" hangingPunct="1"/>
            <a:endParaRPr lang="en-US" altLang="en-US" sz="2600" smtClean="0"/>
          </a:p>
          <a:p>
            <a:pPr eaLnBrk="1" hangingPunct="1">
              <a:buFont typeface="Arial" panose="020B0604020202020204" pitchFamily="34" charset="0"/>
              <a:buNone/>
            </a:pPr>
            <a:r>
              <a:rPr lang="en-US" altLang="en-US" sz="2600" smtClean="0"/>
              <a:t>	where </a:t>
            </a:r>
            <a:r>
              <a:rPr lang="en-US" altLang="en-US" sz="2600" i="1" smtClean="0"/>
              <a:t>O</a:t>
            </a:r>
            <a:r>
              <a:rPr lang="en-US" altLang="en-US" sz="2600" smtClean="0"/>
              <a:t> represents the observed frequencies and </a:t>
            </a:r>
            <a:r>
              <a:rPr lang="en-US" altLang="en-US" sz="2600" i="1" smtClean="0"/>
              <a:t>E</a:t>
            </a:r>
            <a:r>
              <a:rPr lang="en-US" altLang="en-US" sz="2600" smtClean="0"/>
              <a:t> represents the expected frequencies.</a:t>
            </a:r>
          </a:p>
          <a:p>
            <a:pPr eaLnBrk="1" hangingPunct="1"/>
            <a:endParaRPr lang="en-US" altLang="en-US" sz="2600" smtClean="0"/>
          </a:p>
        </p:txBody>
      </p:sp>
      <p:graphicFrame>
        <p:nvGraphicFramePr>
          <p:cNvPr id="1100806" name="Object 6"/>
          <p:cNvGraphicFramePr>
            <a:graphicFrameLocks noChangeAspect="1"/>
          </p:cNvGraphicFramePr>
          <p:nvPr/>
        </p:nvGraphicFramePr>
        <p:xfrm>
          <a:off x="1928813" y="4427538"/>
          <a:ext cx="2339975" cy="814387"/>
        </p:xfrm>
        <a:graphic>
          <a:graphicData uri="http://schemas.openxmlformats.org/presentationml/2006/ole">
            <mc:AlternateContent xmlns:mc="http://schemas.openxmlformats.org/markup-compatibility/2006">
              <mc:Choice xmlns:v="urn:schemas-microsoft-com:vml" Requires="v">
                <p:oleObj spid="_x0000_s58379" name="Equation" r:id="rId4" imgW="1968480" imgH="685800" progId="Equation.DSMT4">
                  <p:embed/>
                </p:oleObj>
              </mc:Choice>
              <mc:Fallback>
                <p:oleObj name="Equation" r:id="rId4" imgW="1968480" imgH="6858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8813" y="4427538"/>
                        <a:ext cx="2339975"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0808" name="Text Box 8"/>
          <p:cNvSpPr txBox="1">
            <a:spLocks noChangeArrowheads="1"/>
          </p:cNvSpPr>
          <p:nvPr/>
        </p:nvSpPr>
        <p:spPr bwMode="auto">
          <a:xfrm>
            <a:off x="4529138" y="4448175"/>
            <a:ext cx="2819400" cy="83185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The test is always a right-tailed test.</a:t>
            </a:r>
          </a:p>
        </p:txBody>
      </p:sp>
      <p:sp>
        <p:nvSpPr>
          <p:cNvPr id="5837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837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BC1C1AA-1678-43E6-9482-A03A76369A8B}" type="slidenum">
              <a:rPr lang="en-US" altLang="en-US" sz="1200"/>
              <a:pPr algn="r" eaLnBrk="1" hangingPunct="1"/>
              <a:t>42</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100806"/>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9220">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008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P spid="110080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Chi</a:t>
            </a:r>
            <a:r>
              <a:rPr lang="en-US" altLang="en-US" smtClean="0">
                <a:latin typeface="Times New Roman" panose="02020603050405020304" pitchFamily="18" charset="0"/>
              </a:rPr>
              <a:t>-</a:t>
            </a:r>
            <a:r>
              <a:rPr lang="en-US" altLang="en-US" smtClean="0"/>
              <a:t>Square Independence Test</a:t>
            </a:r>
            <a:endParaRPr lang="el-GR" altLang="en-US" smtClean="0"/>
          </a:p>
        </p:txBody>
      </p:sp>
      <p:sp>
        <p:nvSpPr>
          <p:cNvPr id="1102852" name="Text Box 4"/>
          <p:cNvSpPr txBox="1">
            <a:spLocks noChangeArrowheads="1"/>
          </p:cNvSpPr>
          <p:nvPr/>
        </p:nvSpPr>
        <p:spPr bwMode="auto">
          <a:xfrm>
            <a:off x="323850" y="1925638"/>
            <a:ext cx="4465638"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Identify the claim. State the null and alternative hypotheses.</a:t>
            </a:r>
          </a:p>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Specify the level of significance.</a:t>
            </a:r>
          </a:p>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Determine the degrees of freedom.</a:t>
            </a:r>
          </a:p>
          <a:p>
            <a:pPr eaLnBrk="1" hangingPunct="1">
              <a:spcBef>
                <a:spcPct val="55000"/>
              </a:spcBef>
              <a:buClr>
                <a:schemeClr val="accent1"/>
              </a:buClr>
              <a:buFont typeface="Arial" panose="020B0604020202020204" pitchFamily="34" charset="0"/>
              <a:buAutoNum type="arabicPeriod"/>
            </a:pPr>
            <a:r>
              <a:rPr lang="en-US" altLang="en-US" sz="2600">
                <a:latin typeface="Times New Roman" panose="02020603050405020304" pitchFamily="18" charset="0"/>
                <a:sym typeface="Symbol" panose="05050102010706020507" pitchFamily="18" charset="2"/>
              </a:rPr>
              <a:t>Determine the critical value.</a:t>
            </a:r>
          </a:p>
        </p:txBody>
      </p:sp>
      <p:sp>
        <p:nvSpPr>
          <p:cNvPr id="59396" name="Text Box 8"/>
          <p:cNvSpPr txBox="1">
            <a:spLocks noChangeArrowheads="1"/>
          </p:cNvSpPr>
          <p:nvPr/>
        </p:nvSpPr>
        <p:spPr bwMode="auto">
          <a:xfrm>
            <a:off x="5715000" y="1925638"/>
            <a:ext cx="2667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State </a:t>
            </a:r>
            <a:r>
              <a:rPr lang="en-US" altLang="en-US" sz="2600" i="1">
                <a:latin typeface="Times New Roman" panose="02020603050405020304" pitchFamily="18" charset="0"/>
              </a:rPr>
              <a:t>H</a:t>
            </a:r>
            <a:r>
              <a:rPr lang="en-US" altLang="en-US" sz="2600" baseline="-25000">
                <a:latin typeface="Times New Roman" panose="02020603050405020304" pitchFamily="18" charset="0"/>
              </a:rPr>
              <a:t>0</a:t>
            </a:r>
            <a:r>
              <a:rPr lang="en-US" altLang="en-US" sz="2600">
                <a:latin typeface="Times New Roman" panose="02020603050405020304" pitchFamily="18" charset="0"/>
              </a:rPr>
              <a:t> and </a:t>
            </a:r>
            <a:r>
              <a:rPr lang="en-US" altLang="en-US" sz="2600" i="1">
                <a:latin typeface="Times New Roman" panose="02020603050405020304" pitchFamily="18" charset="0"/>
              </a:rPr>
              <a:t>H</a:t>
            </a:r>
            <a:r>
              <a:rPr lang="en-US" altLang="en-US" sz="2600" baseline="-25000">
                <a:latin typeface="Times New Roman" panose="02020603050405020304" pitchFamily="18" charset="0"/>
              </a:rPr>
              <a:t>a</a:t>
            </a:r>
            <a:r>
              <a:rPr lang="en-US" altLang="en-US" sz="2600">
                <a:latin typeface="Times New Roman" panose="02020603050405020304" pitchFamily="18" charset="0"/>
              </a:rPr>
              <a:t>. </a:t>
            </a:r>
          </a:p>
        </p:txBody>
      </p:sp>
      <p:sp>
        <p:nvSpPr>
          <p:cNvPr id="1102857" name="Text Box 9"/>
          <p:cNvSpPr txBox="1">
            <a:spLocks noChangeArrowheads="1"/>
          </p:cNvSpPr>
          <p:nvPr/>
        </p:nvSpPr>
        <p:spPr bwMode="auto">
          <a:xfrm>
            <a:off x="6149975" y="3333750"/>
            <a:ext cx="17891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Identify </a:t>
            </a:r>
            <a:r>
              <a:rPr lang="el-GR" altLang="en-US" sz="2600" i="1">
                <a:latin typeface="Times New Roman" panose="02020603050405020304" pitchFamily="18" charset="0"/>
                <a:sym typeface="Symbol" panose="05050102010706020507" pitchFamily="18" charset="2"/>
              </a:rPr>
              <a:t>α</a:t>
            </a:r>
            <a:r>
              <a:rPr lang="en-US" altLang="en-US" sz="2600">
                <a:latin typeface="Times New Roman" panose="02020603050405020304" pitchFamily="18" charset="0"/>
                <a:sym typeface="Symbol" panose="05050102010706020507" pitchFamily="18" charset="2"/>
              </a:rPr>
              <a:t>.</a:t>
            </a:r>
          </a:p>
        </p:txBody>
      </p:sp>
      <p:sp>
        <p:nvSpPr>
          <p:cNvPr id="1102858" name="Text Box 10"/>
          <p:cNvSpPr txBox="1">
            <a:spLocks noChangeArrowheads="1"/>
          </p:cNvSpPr>
          <p:nvPr/>
        </p:nvSpPr>
        <p:spPr bwMode="auto">
          <a:xfrm>
            <a:off x="5961063" y="5349875"/>
            <a:ext cx="28051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Use Table 6 in Appendix B.</a:t>
            </a:r>
            <a:endParaRPr lang="en-US" altLang="en-US" sz="2600">
              <a:latin typeface="Times New Roman" panose="02020603050405020304" pitchFamily="18" charset="0"/>
              <a:sym typeface="Symbol" panose="05050102010706020507" pitchFamily="18" charset="2"/>
            </a:endParaRPr>
          </a:p>
        </p:txBody>
      </p:sp>
      <p:sp>
        <p:nvSpPr>
          <p:cNvPr id="1102859" name="Text Box 11"/>
          <p:cNvSpPr txBox="1">
            <a:spLocks noChangeArrowheads="1"/>
          </p:cNvSpPr>
          <p:nvPr/>
        </p:nvSpPr>
        <p:spPr bwMode="auto">
          <a:xfrm>
            <a:off x="5700713" y="4330700"/>
            <a:ext cx="30368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d.f. = (</a:t>
            </a:r>
            <a:r>
              <a:rPr lang="en-US" altLang="en-US" sz="2600" i="1">
                <a:latin typeface="Times New Roman" panose="02020603050405020304" pitchFamily="18" charset="0"/>
              </a:rPr>
              <a:t>r</a:t>
            </a:r>
            <a:r>
              <a:rPr lang="en-US" altLang="en-US" sz="2600">
                <a:latin typeface="Times New Roman" panose="02020603050405020304" pitchFamily="18" charset="0"/>
              </a:rPr>
              <a:t> – 1)(</a:t>
            </a:r>
            <a:r>
              <a:rPr lang="en-US" altLang="en-US" sz="2600" i="1">
                <a:latin typeface="Times New Roman" panose="02020603050405020304" pitchFamily="18" charset="0"/>
              </a:rPr>
              <a:t>c</a:t>
            </a:r>
            <a:r>
              <a:rPr lang="en-US" altLang="en-US" sz="2600">
                <a:latin typeface="Times New Roman" panose="02020603050405020304" pitchFamily="18" charset="0"/>
              </a:rPr>
              <a:t> – 1) </a:t>
            </a:r>
            <a:endParaRPr lang="en-US" altLang="en-US" sz="2600">
              <a:latin typeface="Times New Roman" panose="02020603050405020304" pitchFamily="18" charset="0"/>
              <a:sym typeface="Symbol" panose="05050102010706020507" pitchFamily="18" charset="2"/>
            </a:endParaRPr>
          </a:p>
        </p:txBody>
      </p:sp>
      <p:sp>
        <p:nvSpPr>
          <p:cNvPr id="59400" name="Text Box 26"/>
          <p:cNvSpPr txBox="1">
            <a:spLocks noChangeArrowheads="1"/>
          </p:cNvSpPr>
          <p:nvPr/>
        </p:nvSpPr>
        <p:spPr bwMode="auto">
          <a:xfrm>
            <a:off x="407988" y="1374775"/>
            <a:ext cx="8240712" cy="533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chemeClr val="bg1"/>
                </a:solidFill>
                <a:latin typeface="Times New Roman" panose="02020603050405020304" pitchFamily="18" charset="0"/>
              </a:rPr>
              <a:t>    In Words					In Symbols</a:t>
            </a:r>
            <a:endParaRPr lang="el-GR" altLang="en-US" sz="2800" b="1" i="1">
              <a:solidFill>
                <a:schemeClr val="bg1"/>
              </a:solidFill>
              <a:latin typeface="Times New Roman" panose="02020603050405020304" pitchFamily="18" charset="0"/>
              <a:sym typeface="Symbol" panose="05050102010706020507" pitchFamily="18" charset="2"/>
            </a:endParaRPr>
          </a:p>
        </p:txBody>
      </p:sp>
      <p:sp>
        <p:nvSpPr>
          <p:cNvPr id="5940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5940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51DB1730-5992-4F72-91F9-927D5AF200AA}" type="slidenum">
              <a:rPr lang="en-US" altLang="en-US" sz="1200"/>
              <a:pPr algn="r" eaLnBrk="1" hangingPunct="1"/>
              <a:t>43</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2852">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10285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02852">
                                            <p:txEl>
                                              <p:pRg st="2" end="2"/>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10285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02852">
                                            <p:txEl>
                                              <p:pRg st="3" end="3"/>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1028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2852" grpId="0" build="p"/>
      <p:bldP spid="1102857" grpId="0"/>
      <p:bldP spid="1102858" grpId="0"/>
      <p:bldP spid="110285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pPr eaLnBrk="1" hangingPunct="1"/>
            <a:r>
              <a:rPr lang="en-US" altLang="en-US" smtClean="0"/>
              <a:t>Chi</a:t>
            </a:r>
            <a:r>
              <a:rPr lang="en-US" altLang="en-US" smtClean="0">
                <a:latin typeface="Times New Roman" panose="02020603050405020304" pitchFamily="18" charset="0"/>
              </a:rPr>
              <a:t>-</a:t>
            </a:r>
            <a:r>
              <a:rPr lang="en-US" altLang="en-US" smtClean="0"/>
              <a:t>Square Independence Test</a:t>
            </a:r>
            <a:endParaRPr lang="el-GR" altLang="en-US" smtClean="0"/>
          </a:p>
        </p:txBody>
      </p:sp>
      <p:sp>
        <p:nvSpPr>
          <p:cNvPr id="1104902" name="Text Box 6"/>
          <p:cNvSpPr txBox="1">
            <a:spLocks noChangeArrowheads="1"/>
          </p:cNvSpPr>
          <p:nvPr/>
        </p:nvSpPr>
        <p:spPr bwMode="auto">
          <a:xfrm>
            <a:off x="5926138" y="3559175"/>
            <a:ext cx="28194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a:latin typeface="Times New Roman" panose="02020603050405020304" pitchFamily="18" charset="0"/>
              </a:rPr>
              <a:t>If </a:t>
            </a:r>
            <a:r>
              <a:rPr lang="el-GR" altLang="en-US" sz="2600" i="1">
                <a:latin typeface="Times New Roman" panose="02020603050405020304" pitchFamily="18" charset="0"/>
              </a:rPr>
              <a:t>χ</a:t>
            </a:r>
            <a:r>
              <a:rPr lang="en-US" altLang="en-US" sz="2600" baseline="30000">
                <a:latin typeface="Times New Roman" panose="02020603050405020304" pitchFamily="18" charset="0"/>
              </a:rPr>
              <a:t>2</a:t>
            </a:r>
            <a:r>
              <a:rPr lang="en-US" altLang="en-US" sz="2600">
                <a:latin typeface="Times New Roman" panose="02020603050405020304" pitchFamily="18" charset="0"/>
              </a:rPr>
              <a:t> is in the rejection region, reject </a:t>
            </a:r>
            <a:r>
              <a:rPr lang="en-US" altLang="en-US" sz="2600" i="1">
                <a:latin typeface="Times New Roman" panose="02020603050405020304" pitchFamily="18" charset="0"/>
              </a:rPr>
              <a:t>H</a:t>
            </a:r>
            <a:r>
              <a:rPr lang="en-US" altLang="en-US" sz="2600" baseline="-25000">
                <a:latin typeface="Times New Roman" panose="02020603050405020304" pitchFamily="18" charset="0"/>
              </a:rPr>
              <a:t>0</a:t>
            </a:r>
            <a:r>
              <a:rPr lang="en-US" altLang="en-US" sz="2600">
                <a:latin typeface="Times New Roman" panose="02020603050405020304" pitchFamily="18" charset="0"/>
              </a:rPr>
              <a:t>.  Otherwise, fail to reject </a:t>
            </a:r>
            <a:r>
              <a:rPr lang="en-US" altLang="en-US" sz="2600" i="1">
                <a:latin typeface="Times New Roman" panose="02020603050405020304" pitchFamily="18" charset="0"/>
              </a:rPr>
              <a:t>H</a:t>
            </a:r>
            <a:r>
              <a:rPr lang="en-US" altLang="en-US" sz="2600" baseline="-25000">
                <a:latin typeface="Times New Roman" panose="02020603050405020304" pitchFamily="18" charset="0"/>
              </a:rPr>
              <a:t>0</a:t>
            </a:r>
            <a:r>
              <a:rPr lang="en-US" altLang="en-US" sz="2600">
                <a:latin typeface="Times New Roman" panose="02020603050405020304" pitchFamily="18" charset="0"/>
              </a:rPr>
              <a:t>.</a:t>
            </a:r>
          </a:p>
        </p:txBody>
      </p:sp>
      <p:sp>
        <p:nvSpPr>
          <p:cNvPr id="1104903" name="Text Box 7"/>
          <p:cNvSpPr txBox="1">
            <a:spLocks noChangeArrowheads="1"/>
          </p:cNvSpPr>
          <p:nvPr/>
        </p:nvSpPr>
        <p:spPr bwMode="auto">
          <a:xfrm>
            <a:off x="320675" y="1927225"/>
            <a:ext cx="4773613"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Determine the rejection region.</a:t>
            </a:r>
          </a:p>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Calculate the test statistic.  </a:t>
            </a:r>
          </a:p>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Make a decision to reject or fail to reject the null hypothesis. </a:t>
            </a:r>
            <a:br>
              <a:rPr lang="en-US" altLang="en-US" sz="2600">
                <a:latin typeface="Times New Roman" panose="02020603050405020304" pitchFamily="18" charset="0"/>
                <a:sym typeface="Symbol" panose="05050102010706020507" pitchFamily="18" charset="2"/>
              </a:rPr>
            </a:br>
            <a:endParaRPr lang="en-US" altLang="en-US" sz="2600">
              <a:latin typeface="Times New Roman" panose="02020603050405020304" pitchFamily="18" charset="0"/>
              <a:sym typeface="Symbol" panose="05050102010706020507" pitchFamily="18" charset="2"/>
            </a:endParaRPr>
          </a:p>
          <a:p>
            <a:pPr eaLnBrk="1" hangingPunct="1">
              <a:spcBef>
                <a:spcPct val="55000"/>
              </a:spcBef>
              <a:buClr>
                <a:schemeClr val="accent1"/>
              </a:buClr>
              <a:buFont typeface="Arial" panose="020B0604020202020204" pitchFamily="34" charset="0"/>
              <a:buAutoNum type="arabicPeriod" startAt="5"/>
            </a:pPr>
            <a:r>
              <a:rPr lang="en-US" altLang="en-US" sz="2600">
                <a:latin typeface="Times New Roman" panose="02020603050405020304" pitchFamily="18" charset="0"/>
                <a:sym typeface="Symbol" panose="05050102010706020507" pitchFamily="18" charset="2"/>
              </a:rPr>
              <a:t>Interpret the decision in the context of the original claim.</a:t>
            </a:r>
          </a:p>
        </p:txBody>
      </p:sp>
      <p:graphicFrame>
        <p:nvGraphicFramePr>
          <p:cNvPr id="1104904" name="Object 8"/>
          <p:cNvGraphicFramePr>
            <a:graphicFrameLocks noGrp="1" noChangeAspect="1"/>
          </p:cNvGraphicFramePr>
          <p:nvPr>
            <p:ph idx="1"/>
          </p:nvPr>
        </p:nvGraphicFramePr>
        <p:xfrm>
          <a:off x="5978525" y="2786063"/>
          <a:ext cx="1908175" cy="665162"/>
        </p:xfrm>
        <a:graphic>
          <a:graphicData uri="http://schemas.openxmlformats.org/presentationml/2006/ole">
            <mc:AlternateContent xmlns:mc="http://schemas.openxmlformats.org/markup-compatibility/2006">
              <mc:Choice xmlns:v="urn:schemas-microsoft-com:vml" Requires="v">
                <p:oleObj spid="_x0000_s61452" name="Equation" r:id="rId4" imgW="1968480" imgH="685800" progId="Equation.DSMT4">
                  <p:embed/>
                </p:oleObj>
              </mc:Choice>
              <mc:Fallback>
                <p:oleObj name="Equation" r:id="rId4" imgW="1968480" imgH="68580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8525" y="2786063"/>
                        <a:ext cx="1908175" cy="665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46" name="Text Box 26"/>
          <p:cNvSpPr txBox="1">
            <a:spLocks noChangeArrowheads="1"/>
          </p:cNvSpPr>
          <p:nvPr/>
        </p:nvSpPr>
        <p:spPr bwMode="auto">
          <a:xfrm>
            <a:off x="407988" y="1374775"/>
            <a:ext cx="8240712" cy="533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chemeClr val="bg1"/>
                </a:solidFill>
                <a:latin typeface="Times New Roman" panose="02020603050405020304" pitchFamily="18" charset="0"/>
              </a:rPr>
              <a:t>    In Words					In Symbols</a:t>
            </a:r>
            <a:endParaRPr lang="el-GR" altLang="en-US" sz="2800" b="1" i="1">
              <a:solidFill>
                <a:schemeClr val="bg1"/>
              </a:solidFill>
              <a:latin typeface="Times New Roman" panose="02020603050405020304" pitchFamily="18" charset="0"/>
              <a:sym typeface="Symbol" panose="05050102010706020507" pitchFamily="18" charset="2"/>
            </a:endParaRPr>
          </a:p>
        </p:txBody>
      </p:sp>
      <p:sp>
        <p:nvSpPr>
          <p:cNvPr id="6144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6144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E2E6B667-827F-4991-85E7-08A1A40DA24B}" type="slidenum">
              <a:rPr lang="en-US" altLang="en-US" sz="1200"/>
              <a:pPr algn="r" eaLnBrk="1" hangingPunct="1"/>
              <a:t>44</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4903">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104904"/>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04903">
                                            <p:txEl>
                                              <p:pRg st="2" end="2"/>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10490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049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4902" grpId="0"/>
      <p:bldP spid="110490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46050" y="3175"/>
            <a:ext cx="8823325" cy="1143000"/>
          </a:xfrm>
        </p:spPr>
        <p:txBody>
          <a:bodyPr/>
          <a:lstStyle/>
          <a:p>
            <a:pPr eaLnBrk="1" hangingPunct="1"/>
            <a:r>
              <a:rPr lang="en-US" altLang="en-US" smtClean="0">
                <a:solidFill>
                  <a:srgbClr val="83BB35"/>
                </a:solidFill>
              </a:rPr>
              <a:t>Example: Performing a </a:t>
            </a:r>
            <a:r>
              <a:rPr lang="el-GR" altLang="en-US" smtClean="0">
                <a:solidFill>
                  <a:srgbClr val="83BB35"/>
                </a:solidFill>
                <a:latin typeface="Times New Roman" panose="02020603050405020304" pitchFamily="18" charset="0"/>
                <a:cs typeface="Times New Roman" panose="02020603050405020304" pitchFamily="18" charset="0"/>
              </a:rPr>
              <a:t>χ</a:t>
            </a:r>
            <a:r>
              <a:rPr lang="en-US" altLang="en-US" baseline="30000" smtClean="0">
                <a:solidFill>
                  <a:srgbClr val="83BB35"/>
                </a:solidFill>
                <a:cs typeface="Times New Roman" panose="02020603050405020304" pitchFamily="18" charset="0"/>
              </a:rPr>
              <a:t>2</a:t>
            </a:r>
            <a:r>
              <a:rPr lang="en-US" altLang="en-US" smtClean="0">
                <a:solidFill>
                  <a:srgbClr val="83BB35"/>
                </a:solidFill>
                <a:cs typeface="Times New Roman" panose="02020603050405020304" pitchFamily="18" charset="0"/>
              </a:rPr>
              <a:t> Independence Test</a:t>
            </a:r>
            <a:r>
              <a:rPr lang="en-US" altLang="en-US" smtClean="0">
                <a:solidFill>
                  <a:srgbClr val="83BB35"/>
                </a:solidFill>
              </a:rPr>
              <a:t> </a:t>
            </a:r>
          </a:p>
        </p:txBody>
      </p:sp>
      <p:sp>
        <p:nvSpPr>
          <p:cNvPr id="63491" name="Content Placeholder 2"/>
          <p:cNvSpPr>
            <a:spLocks noGrp="1"/>
          </p:cNvSpPr>
          <p:nvPr>
            <p:ph idx="1"/>
          </p:nvPr>
        </p:nvSpPr>
        <p:spPr>
          <a:xfrm>
            <a:off x="457200" y="1109663"/>
            <a:ext cx="8229600" cy="4418012"/>
          </a:xfrm>
        </p:spPr>
        <p:txBody>
          <a:bodyPr/>
          <a:lstStyle/>
          <a:p>
            <a:pPr marL="0" indent="0" eaLnBrk="1" hangingPunct="1">
              <a:buFont typeface="Arial" panose="020B0604020202020204" pitchFamily="34" charset="0"/>
              <a:buNone/>
            </a:pPr>
            <a:r>
              <a:rPr lang="en-US" altLang="en-US" smtClean="0"/>
              <a:t>Using the gender/favorite way to eat ice cream contingency table, can you conclude that the adults favorite ways to eat ice cream are related to gender? Use </a:t>
            </a:r>
            <a:r>
              <a:rPr lang="el-GR" altLang="en-US" i="1" smtClean="0"/>
              <a:t>α</a:t>
            </a:r>
            <a:r>
              <a:rPr lang="en-US" altLang="en-US" smtClean="0"/>
              <a:t> = 0.01. Expected frequencies are shown in parentheses.</a:t>
            </a:r>
          </a:p>
          <a:p>
            <a:pPr marL="0" indent="0" eaLnBrk="1" hangingPunct="1">
              <a:buFont typeface="Arial" panose="020B0604020202020204" pitchFamily="34" charset="0"/>
              <a:buNone/>
            </a:pPr>
            <a:endParaRPr lang="en-US" altLang="en-US" smtClean="0"/>
          </a:p>
          <a:p>
            <a:pPr marL="0" indent="0" eaLnBrk="1" hangingPunct="1"/>
            <a:endParaRPr lang="en-US" altLang="en-US" smtClean="0"/>
          </a:p>
        </p:txBody>
      </p:sp>
      <p:graphicFrame>
        <p:nvGraphicFramePr>
          <p:cNvPr id="63539" name="Group 51"/>
          <p:cNvGraphicFramePr>
            <a:graphicFrameLocks noGrp="1"/>
          </p:cNvGraphicFramePr>
          <p:nvPr/>
        </p:nvGraphicFramePr>
        <p:xfrm>
          <a:off x="517525" y="3255963"/>
          <a:ext cx="8123238" cy="2896235"/>
        </p:xfrm>
        <a:graphic>
          <a:graphicData uri="http://schemas.openxmlformats.org/drawingml/2006/table">
            <a:tbl>
              <a:tblPr/>
              <a:tblGrid>
                <a:gridCol w="1609725"/>
                <a:gridCol w="1073150"/>
                <a:gridCol w="1125538"/>
                <a:gridCol w="1073150"/>
                <a:gridCol w="1212850"/>
                <a:gridCol w="971550"/>
                <a:gridCol w="1057275"/>
              </a:tblGrid>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Favorite way to eat ice cream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7016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Gender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Cone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Sundae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Sandwich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Other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600</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(550.91)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288</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(342.55)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204</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(209.45)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24</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84</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(73.09)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alpha val="30196"/>
                      </a:srgbClr>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Female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410</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(459.09)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340</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(285.45)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180</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(174.55)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50</a:t>
                      </a:r>
                      <a:b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b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(60.91)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Total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196"/>
                      </a:srgbClr>
                    </a:solidFill>
                  </a:tcPr>
                </a:tc>
              </a:tr>
            </a:tbl>
          </a:graphicData>
        </a:graphic>
      </p:graphicFrame>
      <p:sp>
        <p:nvSpPr>
          <p:cNvPr id="6353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6353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4BD6A38B-44B9-4CBB-9434-E9FC35A66D80}" type="slidenum">
              <a:rPr lang="en-US" altLang="en-US" sz="1200"/>
              <a:pPr algn="r" eaLnBrk="1" hangingPunct="1"/>
              <a:t>45</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p:cNvSpPr>
            <a:spLocks noGrp="1"/>
          </p:cNvSpPr>
          <p:nvPr>
            <p:ph type="title"/>
          </p:nvPr>
        </p:nvSpPr>
        <p:spPr>
          <a:xfrm>
            <a:off x="263525" y="3175"/>
            <a:ext cx="8686800" cy="1143000"/>
          </a:xfrm>
        </p:spPr>
        <p:txBody>
          <a:bodyPr/>
          <a:lstStyle/>
          <a:p>
            <a:pPr eaLnBrk="1" hangingPunct="1"/>
            <a:r>
              <a:rPr lang="en-US" altLang="en-US" dirty="0" smtClean="0">
                <a:solidFill>
                  <a:srgbClr val="83BB35"/>
                </a:solidFill>
              </a:rPr>
              <a:t>Solution: Performing a Goodness of Fit Test</a:t>
            </a:r>
            <a:endParaRPr lang="en-US" altLang="en-US" dirty="0" smtClean="0"/>
          </a:p>
        </p:txBody>
      </p:sp>
      <p:sp>
        <p:nvSpPr>
          <p:cNvPr id="64515" name="Rectangle 3"/>
          <p:cNvSpPr txBox="1">
            <a:spLocks noChangeArrowheads="1"/>
          </p:cNvSpPr>
          <p:nvPr/>
        </p:nvSpPr>
        <p:spPr bwMode="auto">
          <a:xfrm>
            <a:off x="387350" y="1508125"/>
            <a:ext cx="43386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baseline="-25000">
                <a:latin typeface="Times New Roman" panose="02020603050405020304" pitchFamily="18" charset="0"/>
                <a:cs typeface="Times New Roman" panose="02020603050405020304" pitchFamily="18" charset="0"/>
              </a:rPr>
              <a:t>0</a:t>
            </a:r>
            <a:r>
              <a:rPr lang="en-US" altLang="en-US" sz="2600" b="1">
                <a:latin typeface="Times New Roman" panose="02020603050405020304" pitchFamily="18" charset="0"/>
                <a:cs typeface="Times New Roman" panose="02020603050405020304" pitchFamily="18" charset="0"/>
              </a:rPr>
              <a:t>:</a:t>
            </a:r>
          </a:p>
          <a:p>
            <a:pPr>
              <a:spcBef>
                <a:spcPct val="10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i="1" baseline="-25000">
                <a:latin typeface="Times New Roman" panose="02020603050405020304" pitchFamily="18" charset="0"/>
                <a:cs typeface="Times New Roman" panose="02020603050405020304" pitchFamily="18" charset="0"/>
              </a:rPr>
              <a:t>a</a:t>
            </a:r>
            <a:r>
              <a:rPr lang="en-US" altLang="en-US" sz="2600" b="1">
                <a:latin typeface="Times New Roman" panose="02020603050405020304" pitchFamily="18" charset="0"/>
                <a:cs typeface="Times New Roman" panose="02020603050405020304" pitchFamily="18" charset="0"/>
              </a:rPr>
              <a:t>:</a:t>
            </a:r>
          </a:p>
          <a:p>
            <a:pPr>
              <a:spcBef>
                <a:spcPct val="10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 </a:t>
            </a:r>
            <a:r>
              <a:rPr lang="el-GR" altLang="en-US" sz="2600" b="1" i="1">
                <a:latin typeface="Times New Roman" panose="02020603050405020304" pitchFamily="18" charset="0"/>
                <a:cs typeface="Times New Roman" panose="02020603050405020304" pitchFamily="18" charset="0"/>
              </a:rPr>
              <a:t>α</a:t>
            </a:r>
            <a:r>
              <a:rPr lang="en-US" altLang="en-US" sz="2600" b="1">
                <a:latin typeface="Times New Roman" panose="02020603050405020304" pitchFamily="18" charset="0"/>
                <a:cs typeface="Times New Roman" panose="02020603050405020304" pitchFamily="18" charset="0"/>
              </a:rPr>
              <a:t>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d.f. = 	</a:t>
            </a:r>
          </a:p>
          <a:p>
            <a:pPr>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Rejection Region</a:t>
            </a:r>
          </a:p>
          <a:p>
            <a:pPr>
              <a:spcBef>
                <a:spcPct val="20000"/>
              </a:spcBef>
              <a:buClr>
                <a:schemeClr val="accent1"/>
              </a:buClr>
              <a:buFont typeface="Arial" panose="020B0604020202020204" pitchFamily="34" charset="0"/>
              <a:buChar char="•"/>
            </a:pPr>
            <a:endParaRPr lang="en-US" altLang="en-US" sz="2600" b="1">
              <a:latin typeface="Times New Roman" panose="02020603050405020304" pitchFamily="18" charset="0"/>
              <a:cs typeface="Times New Roman" panose="02020603050405020304" pitchFamily="18" charset="0"/>
            </a:endParaRPr>
          </a:p>
        </p:txBody>
      </p:sp>
      <p:sp>
        <p:nvSpPr>
          <p:cNvPr id="64516" name="Rectangle 4"/>
          <p:cNvSpPr>
            <a:spLocks noChangeArrowheads="1"/>
          </p:cNvSpPr>
          <p:nvPr/>
        </p:nvSpPr>
        <p:spPr bwMode="auto">
          <a:xfrm>
            <a:off x="4645025" y="3117850"/>
            <a:ext cx="3810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90513" indent="-290513"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Test Statistic: </a:t>
            </a:r>
          </a:p>
          <a:p>
            <a:pPr>
              <a:buClr>
                <a:schemeClr val="accent1"/>
              </a:buClr>
              <a:buFont typeface="Arial" panose="020B0604020202020204" pitchFamily="34" charset="0"/>
              <a:buChar char="•"/>
            </a:pPr>
            <a:r>
              <a:rPr lang="en-US" altLang="en-US" sz="2800" b="1">
                <a:latin typeface="Times New Roman" panose="02020603050405020304" pitchFamily="18" charset="0"/>
              </a:rPr>
              <a:t>Decision:</a:t>
            </a:r>
          </a:p>
        </p:txBody>
      </p:sp>
      <p:sp>
        <p:nvSpPr>
          <p:cNvPr id="64517"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sp>
        <p:nvSpPr>
          <p:cNvPr id="64518" name="Rectangle 9"/>
          <p:cNvSpPr>
            <a:spLocks noChangeArrowheads="1"/>
          </p:cNvSpPr>
          <p:nvPr/>
        </p:nvSpPr>
        <p:spPr bwMode="auto">
          <a:xfrm>
            <a:off x="1392238" y="3130550"/>
            <a:ext cx="762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0.01</a:t>
            </a:r>
          </a:p>
        </p:txBody>
      </p:sp>
      <p:sp>
        <p:nvSpPr>
          <p:cNvPr id="64519" name="Rectangle 10"/>
          <p:cNvSpPr>
            <a:spLocks noChangeArrowheads="1"/>
          </p:cNvSpPr>
          <p:nvPr/>
        </p:nvSpPr>
        <p:spPr bwMode="auto">
          <a:xfrm>
            <a:off x="1563688" y="3579813"/>
            <a:ext cx="24622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(2 – 1)(5 – 1) = 4</a:t>
            </a:r>
          </a:p>
        </p:txBody>
      </p:sp>
      <p:sp>
        <p:nvSpPr>
          <p:cNvPr id="64520" name="TextBox 27"/>
          <p:cNvSpPr txBox="1">
            <a:spLocks noChangeArrowheads="1"/>
          </p:cNvSpPr>
          <p:nvPr/>
        </p:nvSpPr>
        <p:spPr bwMode="auto">
          <a:xfrm>
            <a:off x="1265238" y="1512888"/>
            <a:ext cx="78787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adults’ favorite ways to eat ice cream are independent of gender. </a:t>
            </a:r>
          </a:p>
        </p:txBody>
      </p:sp>
      <p:sp>
        <p:nvSpPr>
          <p:cNvPr id="64521" name="TextBox 28"/>
          <p:cNvSpPr txBox="1">
            <a:spLocks noChangeArrowheads="1"/>
          </p:cNvSpPr>
          <p:nvPr/>
        </p:nvSpPr>
        <p:spPr bwMode="auto">
          <a:xfrm>
            <a:off x="1265238" y="2300288"/>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adults’ favorite ways to eat ice cream are dependent on gender. (Claim)</a:t>
            </a:r>
          </a:p>
        </p:txBody>
      </p:sp>
      <p:sp>
        <p:nvSpPr>
          <p:cNvPr id="6452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6452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04A8A2BB-CA53-49F6-854C-1B0618A7B6A6}" type="slidenum">
              <a:rPr lang="en-US" altLang="en-US" sz="1200"/>
              <a:pPr algn="r" eaLnBrk="1" hangingPunct="1"/>
              <a:t>46</a:t>
            </a:fld>
            <a:r>
              <a:rPr lang="en-US" altLang="en-US" sz="1200"/>
              <a:t> of 91</a:t>
            </a:r>
          </a:p>
        </p:txBody>
      </p:sp>
      <p:pic>
        <p:nvPicPr>
          <p:cNvPr id="64524" name="Picture 31" desc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3475" y="4081463"/>
            <a:ext cx="2730500"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212725" y="0"/>
            <a:ext cx="8686800" cy="1143000"/>
          </a:xfrm>
        </p:spPr>
        <p:txBody>
          <a:bodyPr/>
          <a:lstStyle/>
          <a:p>
            <a:pPr eaLnBrk="1" hangingPunct="1"/>
            <a:r>
              <a:rPr lang="en-US" altLang="en-US" dirty="0" smtClean="0">
                <a:solidFill>
                  <a:srgbClr val="83BB35"/>
                </a:solidFill>
              </a:rPr>
              <a:t>Solution: Performing a Goodness of Fit Test</a:t>
            </a:r>
            <a:endParaRPr lang="en-US" altLang="en-US" dirty="0" smtClean="0"/>
          </a:p>
        </p:txBody>
      </p:sp>
      <p:sp>
        <p:nvSpPr>
          <p:cNvPr id="37891" name="Rectangle 3"/>
          <p:cNvSpPr txBox="1">
            <a:spLocks noChangeArrowheads="1"/>
          </p:cNvSpPr>
          <p:nvPr/>
        </p:nvSpPr>
        <p:spPr bwMode="auto">
          <a:xfrm>
            <a:off x="217487" y="884215"/>
            <a:ext cx="4338638" cy="51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600" b="1" dirty="0" smtClean="0">
                <a:latin typeface="Times New Roman" panose="02020603050405020304" pitchFamily="18" charset="0"/>
                <a:cs typeface="Times New Roman" panose="02020603050405020304" pitchFamily="18" charset="0"/>
              </a:rPr>
              <a:t>Rejection </a:t>
            </a:r>
            <a:r>
              <a:rPr lang="en-US" altLang="en-US" sz="2600" b="1" dirty="0">
                <a:latin typeface="Times New Roman" panose="02020603050405020304" pitchFamily="18" charset="0"/>
                <a:cs typeface="Times New Roman" panose="02020603050405020304" pitchFamily="18" charset="0"/>
              </a:rPr>
              <a:t>Region</a:t>
            </a:r>
          </a:p>
          <a:p>
            <a:pPr>
              <a:spcBef>
                <a:spcPct val="20000"/>
              </a:spcBef>
              <a:buClr>
                <a:schemeClr val="accent1"/>
              </a:buClr>
              <a:buFont typeface="Arial" panose="020B0604020202020204" pitchFamily="34" charset="0"/>
              <a:buChar char="•"/>
            </a:pPr>
            <a:endParaRPr lang="en-US" altLang="en-US" sz="2600" b="1" dirty="0">
              <a:latin typeface="Times New Roman" panose="02020603050405020304" pitchFamily="18" charset="0"/>
              <a:cs typeface="Times New Roman" panose="02020603050405020304" pitchFamily="18" charset="0"/>
            </a:endParaRPr>
          </a:p>
        </p:txBody>
      </p:sp>
      <p:sp>
        <p:nvSpPr>
          <p:cNvPr id="37893"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sp>
        <p:nvSpPr>
          <p:cNvPr id="37900" name="Footer Placeholder 2"/>
          <p:cNvSpPr txBox="1">
            <a:spLocks noGrp="1"/>
          </p:cNvSpPr>
          <p:nvPr/>
        </p:nvSpPr>
        <p:spPr bwMode="auto">
          <a:xfrm>
            <a:off x="0" y="64928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3790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0ADB0DB-60C3-4BC4-8D40-48539903F535}" type="slidenum">
              <a:rPr lang="en-US" altLang="en-US" sz="1200"/>
              <a:pPr algn="r" eaLnBrk="1" hangingPunct="1"/>
              <a:t>47</a:t>
            </a:fld>
            <a:r>
              <a:rPr lang="en-US" altLang="en-US" sz="1200"/>
              <a:t> of 91</a:t>
            </a:r>
          </a:p>
        </p:txBody>
      </p:sp>
      <p:pic>
        <p:nvPicPr>
          <p:cNvPr id="37902" name="Picture 36" desc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900" y="1545709"/>
            <a:ext cx="6237734" cy="446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02423" y="5100034"/>
            <a:ext cx="338554" cy="461665"/>
          </a:xfrm>
          <a:prstGeom prst="rect">
            <a:avLst/>
          </a:prstGeom>
          <a:noFill/>
        </p:spPr>
        <p:txBody>
          <a:bodyPr wrap="none" rtlCol="0">
            <a:spAutoFit/>
          </a:bodyPr>
          <a:lstStyle/>
          <a:p>
            <a:r>
              <a:rPr lang="en-US" sz="2400" dirty="0">
                <a:latin typeface="+mn-lt"/>
              </a:rPr>
              <a:t>3</a:t>
            </a:r>
            <a:endParaRPr lang="en-US" sz="2400" dirty="0" smtClean="0">
              <a:latin typeface="+mn-lt"/>
            </a:endParaRPr>
          </a:p>
        </p:txBody>
      </p:sp>
    </p:spTree>
    <p:extLst>
      <p:ext uri="{BB962C8B-B14F-4D97-AF65-F5344CB8AC3E}">
        <p14:creationId xmlns:p14="http://schemas.microsoft.com/office/powerpoint/2010/main" val="3385435922"/>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itle 1"/>
          <p:cNvSpPr>
            <a:spLocks noGrp="1"/>
          </p:cNvSpPr>
          <p:nvPr>
            <p:ph type="title"/>
          </p:nvPr>
        </p:nvSpPr>
        <p:spPr>
          <a:xfrm>
            <a:off x="263525" y="3175"/>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graphicFrame>
        <p:nvGraphicFramePr>
          <p:cNvPr id="83971" name="Object 3">
            <a:hlinkClick r:id="" action="ppaction://ole?verb=0"/>
          </p:cNvPr>
          <p:cNvGraphicFramePr>
            <a:graphicFrameLocks/>
          </p:cNvGraphicFramePr>
          <p:nvPr/>
        </p:nvGraphicFramePr>
        <p:xfrm>
          <a:off x="531813" y="2727325"/>
          <a:ext cx="8294687" cy="2132013"/>
        </p:xfrm>
        <a:graphic>
          <a:graphicData uri="http://schemas.openxmlformats.org/presentationml/2006/ole">
            <mc:AlternateContent xmlns:mc="http://schemas.openxmlformats.org/markup-compatibility/2006">
              <mc:Choice xmlns:v="urn:schemas-microsoft-com:vml" Requires="v">
                <p:oleObj spid="_x0000_s65549" name="Equation" r:id="rId4" imgW="5054400" imgH="1041120" progId="Equation.DSMT4">
                  <p:embed/>
                </p:oleObj>
              </mc:Choice>
              <mc:Fallback>
                <p:oleObj name="Equation" r:id="rId4" imgW="5054400" imgH="1041120" progId="Equation.DSMT4">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813" y="2727325"/>
                        <a:ext cx="8294687" cy="213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 name="Object 4">
            <a:hlinkClick r:id="" action="ppaction://ole?verb=0"/>
          </p:cNvPr>
          <p:cNvGraphicFramePr>
            <a:graphicFrameLocks/>
          </p:cNvGraphicFramePr>
          <p:nvPr/>
        </p:nvGraphicFramePr>
        <p:xfrm>
          <a:off x="214313" y="1885950"/>
          <a:ext cx="1854200" cy="857250"/>
        </p:xfrm>
        <a:graphic>
          <a:graphicData uri="http://schemas.openxmlformats.org/presentationml/2006/ole">
            <mc:AlternateContent xmlns:mc="http://schemas.openxmlformats.org/markup-compatibility/2006">
              <mc:Choice xmlns:v="urn:schemas-microsoft-com:vml" Requires="v">
                <p:oleObj spid="_x0000_s65550" name="Equation" r:id="rId6" imgW="1130040" imgH="419040" progId="Equation.DSMT4">
                  <p:embed/>
                </p:oleObj>
              </mc:Choice>
              <mc:Fallback>
                <p:oleObj name="Equation" r:id="rId6" imgW="1130040" imgH="419040" progId="Equation.DSMT4">
                  <p:embed/>
                  <p:pic>
                    <p:nvPicPr>
                      <p:cNvPr id="0" name="Object 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4313" y="1885950"/>
                        <a:ext cx="18542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4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6554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2CAF053-6819-435D-A75D-157E0A727E5F}" type="slidenum">
              <a:rPr lang="en-US" altLang="en-US" sz="1200"/>
              <a:pPr algn="r" eaLnBrk="1" hangingPunct="1"/>
              <a:t>48</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wipe(up)">
                                      <p:cBhvr>
                                        <p:cTn id="7" dur="10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3"/>
          <p:cNvSpPr>
            <a:spLocks noGrp="1"/>
          </p:cNvSpPr>
          <p:nvPr>
            <p:ph type="title"/>
          </p:nvPr>
        </p:nvSpPr>
        <p:spPr>
          <a:xfrm>
            <a:off x="263525" y="3175"/>
            <a:ext cx="8686800" cy="1143000"/>
          </a:xfrm>
        </p:spPr>
        <p:txBody>
          <a:bodyPr/>
          <a:lstStyle/>
          <a:p>
            <a:pPr eaLnBrk="1" hangingPunct="1"/>
            <a:r>
              <a:rPr lang="en-US" altLang="en-US" smtClean="0">
                <a:solidFill>
                  <a:srgbClr val="83BB35"/>
                </a:solidFill>
              </a:rPr>
              <a:t>Solution: Performing a Goodness of Fit Test</a:t>
            </a:r>
            <a:endParaRPr lang="en-US" altLang="en-US" smtClean="0"/>
          </a:p>
        </p:txBody>
      </p:sp>
      <p:sp>
        <p:nvSpPr>
          <p:cNvPr id="67587" name="Rectangle 3"/>
          <p:cNvSpPr txBox="1">
            <a:spLocks noChangeArrowheads="1"/>
          </p:cNvSpPr>
          <p:nvPr/>
        </p:nvSpPr>
        <p:spPr bwMode="auto">
          <a:xfrm>
            <a:off x="387350" y="1314450"/>
            <a:ext cx="4338638"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1pPr>
            <a:lvl2pPr marL="37931725" indent="-37474525"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2pPr>
            <a:lvl3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3pPr>
            <a:lvl4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4pPr>
            <a:lvl5pPr eaLnBrk="0" hangingPunct="0">
              <a:tabLst>
                <a:tab pos="1371600" algn="l"/>
                <a:tab pos="2686050" algn="l"/>
              </a:tabLst>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tabLst>
                <a:tab pos="1371600" algn="l"/>
                <a:tab pos="2686050" algn="l"/>
              </a:tabLst>
              <a:defRPr sz="2400">
                <a:solidFill>
                  <a:schemeClr val="tx1"/>
                </a:solidFill>
                <a:latin typeface="Arial" panose="020B0604020202020204" pitchFamily="34" charset="0"/>
                <a:cs typeface="Arial" panose="020B0604020202020204" pitchFamily="34" charset="0"/>
              </a:defRPr>
            </a:lvl9pPr>
          </a:lstStyle>
          <a:p>
            <a:pPr>
              <a:lnSpc>
                <a:spcPts val="3500"/>
              </a:lnSpc>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baseline="-25000">
                <a:latin typeface="Times New Roman" panose="02020603050405020304" pitchFamily="18" charset="0"/>
                <a:cs typeface="Times New Roman" panose="02020603050405020304" pitchFamily="18" charset="0"/>
              </a:rPr>
              <a:t>0</a:t>
            </a:r>
            <a:r>
              <a:rPr lang="en-US" altLang="en-US" sz="2600" b="1">
                <a:latin typeface="Times New Roman" panose="02020603050405020304" pitchFamily="18" charset="0"/>
                <a:cs typeface="Times New Roman" panose="02020603050405020304" pitchFamily="18" charset="0"/>
              </a:rPr>
              <a:t>:</a:t>
            </a:r>
          </a:p>
          <a:p>
            <a:pPr>
              <a:lnSpc>
                <a:spcPts val="3500"/>
              </a:lnSpc>
              <a:spcBef>
                <a:spcPct val="20000"/>
              </a:spcBef>
              <a:buClr>
                <a:schemeClr val="accent1"/>
              </a:buClr>
              <a:buFont typeface="Arial" panose="020B0604020202020204" pitchFamily="34" charset="0"/>
              <a:buChar char="•"/>
            </a:pPr>
            <a:r>
              <a:rPr lang="en-US" altLang="en-US" sz="2600" b="1" i="1">
                <a:latin typeface="Times New Roman" panose="02020603050405020304" pitchFamily="18" charset="0"/>
                <a:cs typeface="Times New Roman" panose="02020603050405020304" pitchFamily="18" charset="0"/>
              </a:rPr>
              <a:t>H</a:t>
            </a:r>
            <a:r>
              <a:rPr lang="en-US" altLang="en-US" sz="2600" b="1" i="1" baseline="-25000">
                <a:latin typeface="Times New Roman" panose="02020603050405020304" pitchFamily="18" charset="0"/>
                <a:cs typeface="Times New Roman" panose="02020603050405020304" pitchFamily="18" charset="0"/>
              </a:rPr>
              <a:t>a</a:t>
            </a:r>
            <a:r>
              <a:rPr lang="en-US" altLang="en-US" sz="2600" b="1">
                <a:latin typeface="Times New Roman" panose="02020603050405020304" pitchFamily="18" charset="0"/>
                <a:cs typeface="Times New Roman" panose="02020603050405020304" pitchFamily="18" charset="0"/>
              </a:rPr>
              <a:t>:</a:t>
            </a:r>
          </a:p>
          <a:p>
            <a:pPr>
              <a:lnSpc>
                <a:spcPts val="3500"/>
              </a:lnSpc>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 </a:t>
            </a:r>
            <a:r>
              <a:rPr lang="el-GR" altLang="en-US" sz="2600" b="1" i="1">
                <a:latin typeface="Times New Roman" panose="02020603050405020304" pitchFamily="18" charset="0"/>
                <a:cs typeface="Times New Roman" panose="02020603050405020304" pitchFamily="18" charset="0"/>
              </a:rPr>
              <a:t>α</a:t>
            </a:r>
            <a:r>
              <a:rPr lang="en-US" altLang="en-US" sz="2600" b="1">
                <a:latin typeface="Times New Roman" panose="02020603050405020304" pitchFamily="18" charset="0"/>
                <a:cs typeface="Times New Roman" panose="02020603050405020304" pitchFamily="18" charset="0"/>
              </a:rPr>
              <a:t> =</a:t>
            </a:r>
          </a:p>
          <a:p>
            <a:pPr>
              <a:lnSpc>
                <a:spcPts val="3500"/>
              </a:lnSpc>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d.f. = 	</a:t>
            </a:r>
          </a:p>
          <a:p>
            <a:pPr>
              <a:lnSpc>
                <a:spcPts val="3500"/>
              </a:lnSpc>
              <a:spcBef>
                <a:spcPct val="20000"/>
              </a:spcBef>
              <a:buClr>
                <a:schemeClr val="accent1"/>
              </a:buClr>
              <a:buFont typeface="Arial" panose="020B0604020202020204" pitchFamily="34" charset="0"/>
              <a:buChar char="•"/>
            </a:pPr>
            <a:r>
              <a:rPr lang="en-US" altLang="en-US" sz="2600" b="1">
                <a:latin typeface="Times New Roman" panose="02020603050405020304" pitchFamily="18" charset="0"/>
                <a:cs typeface="Times New Roman" panose="02020603050405020304" pitchFamily="18" charset="0"/>
              </a:rPr>
              <a:t>Rejection Region</a:t>
            </a:r>
          </a:p>
          <a:p>
            <a:pPr>
              <a:lnSpc>
                <a:spcPts val="3500"/>
              </a:lnSpc>
              <a:spcBef>
                <a:spcPct val="20000"/>
              </a:spcBef>
              <a:buClr>
                <a:schemeClr val="accent1"/>
              </a:buClr>
              <a:buFont typeface="Arial" panose="020B0604020202020204" pitchFamily="34" charset="0"/>
              <a:buChar char="•"/>
            </a:pPr>
            <a:endParaRPr lang="en-US" altLang="en-US" sz="2600" b="1">
              <a:latin typeface="Times New Roman" panose="02020603050405020304" pitchFamily="18" charset="0"/>
              <a:cs typeface="Times New Roman" panose="02020603050405020304" pitchFamily="18" charset="0"/>
            </a:endParaRPr>
          </a:p>
        </p:txBody>
      </p:sp>
      <p:sp>
        <p:nvSpPr>
          <p:cNvPr id="67588" name="Rectangle 4"/>
          <p:cNvSpPr>
            <a:spLocks noChangeArrowheads="1"/>
          </p:cNvSpPr>
          <p:nvPr/>
        </p:nvSpPr>
        <p:spPr bwMode="auto">
          <a:xfrm>
            <a:off x="4648200" y="2911475"/>
            <a:ext cx="3810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90513" indent="-290513"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Test Statistic: </a:t>
            </a:r>
          </a:p>
          <a:p>
            <a:pPr>
              <a:spcBef>
                <a:spcPct val="20000"/>
              </a:spcBef>
              <a:buClr>
                <a:schemeClr val="accent1"/>
              </a:buClr>
              <a:buFont typeface="Arial" panose="020B0604020202020204" pitchFamily="34" charset="0"/>
              <a:buChar char="•"/>
            </a:pPr>
            <a:endParaRPr lang="en-US" altLang="en-US" sz="2800" b="1">
              <a:latin typeface="Times New Roman" panose="02020603050405020304" pitchFamily="18" charset="0"/>
            </a:endParaRPr>
          </a:p>
          <a:p>
            <a:pPr>
              <a:spcBef>
                <a:spcPct val="20000"/>
              </a:spcBef>
              <a:buClr>
                <a:schemeClr val="accent1"/>
              </a:buClr>
              <a:buFont typeface="Arial" panose="020B0604020202020204" pitchFamily="34" charset="0"/>
              <a:buChar char="•"/>
            </a:pPr>
            <a:r>
              <a:rPr lang="en-US" altLang="en-US" sz="2800" b="1">
                <a:latin typeface="Times New Roman" panose="02020603050405020304" pitchFamily="18" charset="0"/>
              </a:rPr>
              <a:t>Decision:</a:t>
            </a:r>
          </a:p>
        </p:txBody>
      </p:sp>
      <p:sp>
        <p:nvSpPr>
          <p:cNvPr id="67589" name="Rectangle 6"/>
          <p:cNvSpPr>
            <a:spLocks noChangeArrowheads="1"/>
          </p:cNvSpPr>
          <p:nvPr/>
        </p:nvSpPr>
        <p:spPr bwMode="auto">
          <a:xfrm>
            <a:off x="1485900" y="1682750"/>
            <a:ext cx="1841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600" b="1">
              <a:solidFill>
                <a:schemeClr val="accent2"/>
              </a:solidFill>
              <a:latin typeface="Times New Roman" panose="02020603050405020304" pitchFamily="18" charset="0"/>
            </a:endParaRPr>
          </a:p>
        </p:txBody>
      </p:sp>
      <p:grpSp>
        <p:nvGrpSpPr>
          <p:cNvPr id="67590" name="Group 52"/>
          <p:cNvGrpSpPr>
            <a:grpSpLocks/>
          </p:cNvGrpSpPr>
          <p:nvPr/>
        </p:nvGrpSpPr>
        <p:grpSpPr bwMode="auto">
          <a:xfrm>
            <a:off x="1392238" y="2447925"/>
            <a:ext cx="2633662" cy="985838"/>
            <a:chOff x="848" y="1715"/>
            <a:chExt cx="1659" cy="621"/>
          </a:xfrm>
        </p:grpSpPr>
        <p:sp>
          <p:nvSpPr>
            <p:cNvPr id="67599" name="Rectangle 9"/>
            <p:cNvSpPr>
              <a:spLocks noChangeArrowheads="1"/>
            </p:cNvSpPr>
            <p:nvPr/>
          </p:nvSpPr>
          <p:spPr bwMode="auto">
            <a:xfrm>
              <a:off x="848" y="1715"/>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0.01</a:t>
              </a:r>
            </a:p>
          </p:txBody>
        </p:sp>
        <p:sp>
          <p:nvSpPr>
            <p:cNvPr id="67600" name="Rectangle 10"/>
            <p:cNvSpPr>
              <a:spLocks noChangeArrowheads="1"/>
            </p:cNvSpPr>
            <p:nvPr/>
          </p:nvSpPr>
          <p:spPr bwMode="auto">
            <a:xfrm>
              <a:off x="956" y="2028"/>
              <a:ext cx="1551"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(2 – 1)(5 – 1) = 4</a:t>
              </a:r>
            </a:p>
          </p:txBody>
        </p:sp>
      </p:grpSp>
      <p:sp>
        <p:nvSpPr>
          <p:cNvPr id="67591" name="TextBox 27"/>
          <p:cNvSpPr txBox="1">
            <a:spLocks noChangeArrowheads="1"/>
          </p:cNvSpPr>
          <p:nvPr/>
        </p:nvSpPr>
        <p:spPr bwMode="auto">
          <a:xfrm>
            <a:off x="1439863" y="1033463"/>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adults’ favorite ways to eat ice cream are independent of gender.</a:t>
            </a:r>
          </a:p>
        </p:txBody>
      </p:sp>
      <p:sp>
        <p:nvSpPr>
          <p:cNvPr id="67592" name="TextBox 28"/>
          <p:cNvSpPr txBox="1">
            <a:spLocks noChangeArrowheads="1"/>
          </p:cNvSpPr>
          <p:nvPr/>
        </p:nvSpPr>
        <p:spPr bwMode="auto">
          <a:xfrm>
            <a:off x="1439863" y="1701800"/>
            <a:ext cx="7223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600" b="1">
                <a:solidFill>
                  <a:schemeClr val="accent2"/>
                </a:solidFill>
                <a:latin typeface="Times New Roman" panose="02020603050405020304" pitchFamily="18" charset="0"/>
              </a:rPr>
              <a:t>The adults’ favorite ways to eat ice cream are dependent on gender. (Claim)</a:t>
            </a:r>
          </a:p>
        </p:txBody>
      </p:sp>
      <p:sp>
        <p:nvSpPr>
          <p:cNvPr id="67593" name="Rectangle 8"/>
          <p:cNvSpPr>
            <a:spLocks noChangeArrowheads="1"/>
          </p:cNvSpPr>
          <p:nvPr/>
        </p:nvSpPr>
        <p:spPr bwMode="auto">
          <a:xfrm>
            <a:off x="5316538" y="3370263"/>
            <a:ext cx="17240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l-GR" altLang="en-US" sz="2600" b="1">
                <a:solidFill>
                  <a:schemeClr val="accent2"/>
                </a:solidFill>
                <a:latin typeface="Times New Roman" panose="02020603050405020304" pitchFamily="18" charset="0"/>
                <a:cs typeface="Times New Roman" panose="02020603050405020304" pitchFamily="18" charset="0"/>
              </a:rPr>
              <a:t>χ</a:t>
            </a:r>
            <a:r>
              <a:rPr lang="en-US" altLang="en-US" sz="2600" b="1" baseline="30000">
                <a:solidFill>
                  <a:schemeClr val="accent2"/>
                </a:solidFill>
                <a:latin typeface="Times New Roman" panose="02020603050405020304" pitchFamily="18" charset="0"/>
              </a:rPr>
              <a:t>2</a:t>
            </a:r>
            <a:r>
              <a:rPr lang="en-US" altLang="en-US" sz="2600" b="1">
                <a:solidFill>
                  <a:schemeClr val="accent2"/>
                </a:solidFill>
                <a:latin typeface="Times New Roman" panose="02020603050405020304" pitchFamily="18" charset="0"/>
              </a:rPr>
              <a:t> ≈ 32.630</a:t>
            </a:r>
          </a:p>
        </p:txBody>
      </p:sp>
      <p:sp>
        <p:nvSpPr>
          <p:cNvPr id="70667" name="TextBox 31"/>
          <p:cNvSpPr txBox="1">
            <a:spLocks noChangeArrowheads="1"/>
          </p:cNvSpPr>
          <p:nvPr/>
        </p:nvSpPr>
        <p:spPr bwMode="auto">
          <a:xfrm>
            <a:off x="4324350" y="4359275"/>
            <a:ext cx="477043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a:solidFill>
                  <a:srgbClr val="000000"/>
                </a:solidFill>
                <a:latin typeface="Times New Roman" panose="02020603050405020304" pitchFamily="18" charset="0"/>
              </a:rPr>
              <a:t>There is enough evidence at the 1% level of significance to conclude that the adults’ favorite ways to eat ice cream and gender are dependent.</a:t>
            </a:r>
            <a:endParaRPr lang="en-US" altLang="en-US" sz="2800">
              <a:latin typeface="Times New Roman" panose="02020603050405020304" pitchFamily="18" charset="0"/>
            </a:endParaRPr>
          </a:p>
        </p:txBody>
      </p:sp>
      <p:sp>
        <p:nvSpPr>
          <p:cNvPr id="30" name="Rectangle 29"/>
          <p:cNvSpPr>
            <a:spLocks noChangeArrowheads="1"/>
          </p:cNvSpPr>
          <p:nvPr/>
        </p:nvSpPr>
        <p:spPr bwMode="auto">
          <a:xfrm>
            <a:off x="6518275" y="3925888"/>
            <a:ext cx="16367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90513" indent="-290513"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ct val="20000"/>
              </a:spcBef>
              <a:buClr>
                <a:srgbClr val="D17230"/>
              </a:buClr>
            </a:pPr>
            <a:r>
              <a:rPr lang="en-US" altLang="en-US" sz="2800" b="1">
                <a:solidFill>
                  <a:srgbClr val="AE0337"/>
                </a:solidFill>
                <a:latin typeface="Times New Roman" panose="02020603050405020304" pitchFamily="18" charset="0"/>
              </a:rPr>
              <a:t>Reject </a:t>
            </a:r>
            <a:r>
              <a:rPr lang="en-US" altLang="en-US" sz="2800" b="1" i="1">
                <a:solidFill>
                  <a:srgbClr val="AE0337"/>
                </a:solidFill>
                <a:latin typeface="Times New Roman" panose="02020603050405020304" pitchFamily="18" charset="0"/>
              </a:rPr>
              <a:t>H</a:t>
            </a:r>
            <a:r>
              <a:rPr lang="en-US" altLang="en-US" sz="2800" b="1" baseline="-25000">
                <a:solidFill>
                  <a:srgbClr val="AE0337"/>
                </a:solidFill>
                <a:latin typeface="Times New Roman" panose="02020603050405020304" pitchFamily="18" charset="0"/>
              </a:rPr>
              <a:t>0</a:t>
            </a:r>
            <a:endParaRPr lang="en-US" altLang="en-US" sz="2800" b="1">
              <a:solidFill>
                <a:srgbClr val="000000"/>
              </a:solidFill>
              <a:latin typeface="Times New Roman" panose="02020603050405020304" pitchFamily="18" charset="0"/>
            </a:endParaRPr>
          </a:p>
        </p:txBody>
      </p:sp>
      <p:sp>
        <p:nvSpPr>
          <p:cNvPr id="6759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6759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5212722F-3BE8-43C4-84AC-16B46061129B}" type="slidenum">
              <a:rPr lang="en-US" altLang="en-US" sz="1200"/>
              <a:pPr algn="r" eaLnBrk="1" hangingPunct="1"/>
              <a:t>49</a:t>
            </a:fld>
            <a:r>
              <a:rPr lang="en-US" altLang="en-US" sz="1200"/>
              <a:t> of 91</a:t>
            </a:r>
          </a:p>
        </p:txBody>
      </p:sp>
      <p:pic>
        <p:nvPicPr>
          <p:cNvPr id="67598" name="Picture 37" desc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38" y="3817938"/>
            <a:ext cx="3030537"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7"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Multinomial Experiments</a:t>
            </a:r>
          </a:p>
        </p:txBody>
      </p:sp>
      <p:sp>
        <p:nvSpPr>
          <p:cNvPr id="40963" name="Content Placeholder 2"/>
          <p:cNvSpPr>
            <a:spLocks noGrp="1"/>
          </p:cNvSpPr>
          <p:nvPr>
            <p:ph idx="1"/>
          </p:nvPr>
        </p:nvSpPr>
        <p:spPr/>
        <p:txBody>
          <a:bodyPr/>
          <a:lstStyle/>
          <a:p>
            <a:pPr eaLnBrk="1" hangingPunct="1">
              <a:buClr>
                <a:schemeClr val="tx1"/>
              </a:buClr>
              <a:buSzPct val="75000"/>
              <a:buFont typeface="Arial" panose="020B0604020202020204" pitchFamily="34" charset="0"/>
              <a:buNone/>
            </a:pPr>
            <a:r>
              <a:rPr lang="en-US" altLang="en-US" b="1" smtClean="0">
                <a:solidFill>
                  <a:schemeClr val="accent2"/>
                </a:solidFill>
              </a:rPr>
              <a:t>Multinomial experiment</a:t>
            </a:r>
          </a:p>
          <a:p>
            <a:pPr eaLnBrk="1" hangingPunct="1"/>
            <a:r>
              <a:rPr lang="en-US" altLang="en-US" smtClean="0"/>
              <a:t>A probability experiment consisting of a fixed number of independent trials in which there are more than two possible outcomes for each trial. </a:t>
            </a:r>
          </a:p>
          <a:p>
            <a:pPr eaLnBrk="1" hangingPunct="1"/>
            <a:r>
              <a:rPr lang="en-US" altLang="en-US" smtClean="0"/>
              <a:t>The probability for each outcome is fixed and each outcome is classified into </a:t>
            </a:r>
            <a:r>
              <a:rPr lang="en-US" altLang="en-US" b="1" smtClean="0"/>
              <a:t>categories</a:t>
            </a:r>
            <a:r>
              <a:rPr lang="en-US" altLang="en-US" smtClean="0"/>
              <a:t>. </a:t>
            </a:r>
          </a:p>
          <a:p>
            <a:pPr eaLnBrk="1" hangingPunct="1"/>
            <a:r>
              <a:rPr lang="en-US" altLang="en-US" smtClean="0"/>
              <a:t>Recall that a </a:t>
            </a:r>
            <a:r>
              <a:rPr lang="en-US" altLang="en-US" b="1" smtClean="0"/>
              <a:t>binomial</a:t>
            </a:r>
            <a:r>
              <a:rPr lang="en-US" altLang="en-US" smtClean="0"/>
              <a:t> experiment had only two possible outcomes.</a:t>
            </a:r>
          </a:p>
          <a:p>
            <a:pPr eaLnBrk="1" hangingPunct="1"/>
            <a:endParaRPr lang="en-US" altLang="en-US" smtClean="0"/>
          </a:p>
        </p:txBody>
      </p:sp>
      <p:sp>
        <p:nvSpPr>
          <p:cNvPr id="1638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1638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E9CE2AAC-A5E9-403D-835D-8F895A19C5CB}" type="slidenum">
              <a:rPr lang="en-US" altLang="en-US" sz="1200"/>
              <a:pPr algn="r" eaLnBrk="1" hangingPunct="1"/>
              <a:t>5</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ltLang="en-US" smtClean="0"/>
              <a:t>Section 10.2 Summary</a:t>
            </a:r>
          </a:p>
        </p:txBody>
      </p:sp>
      <p:sp>
        <p:nvSpPr>
          <p:cNvPr id="68611" name="Content Placeholder 2"/>
          <p:cNvSpPr>
            <a:spLocks noGrp="1"/>
          </p:cNvSpPr>
          <p:nvPr>
            <p:ph idx="1"/>
          </p:nvPr>
        </p:nvSpPr>
        <p:spPr/>
        <p:txBody>
          <a:bodyPr/>
          <a:lstStyle/>
          <a:p>
            <a:pPr eaLnBrk="1" hangingPunct="1"/>
            <a:r>
              <a:rPr lang="en-US" altLang="en-US" smtClean="0"/>
              <a:t>Used a contingency table to find expected frequencies</a:t>
            </a:r>
          </a:p>
          <a:p>
            <a:pPr eaLnBrk="1" hangingPunct="1"/>
            <a:r>
              <a:rPr lang="en-US" altLang="en-US" smtClean="0"/>
              <a:t>Used a chi-square distribution to test whether two variables are independent</a:t>
            </a:r>
          </a:p>
        </p:txBody>
      </p:sp>
      <p:sp>
        <p:nvSpPr>
          <p:cNvPr id="6861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6861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85CED36E-D9D3-4D40-85A2-A8E64582D950}" type="slidenum">
              <a:rPr lang="en-US" altLang="en-US" sz="1200"/>
              <a:pPr algn="r" eaLnBrk="1" hangingPunct="1"/>
              <a:t>50</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Multinomial Experiments</a:t>
            </a:r>
          </a:p>
        </p:txBody>
      </p:sp>
      <p:sp>
        <p:nvSpPr>
          <p:cNvPr id="40963" name="Content Placeholder 2"/>
          <p:cNvSpPr>
            <a:spLocks noGrp="1"/>
          </p:cNvSpPr>
          <p:nvPr>
            <p:ph idx="1"/>
          </p:nvPr>
        </p:nvSpPr>
        <p:spPr>
          <a:xfrm>
            <a:off x="457200" y="1231900"/>
            <a:ext cx="8229600" cy="4981575"/>
          </a:xfrm>
        </p:spPr>
        <p:txBody>
          <a:bodyPr/>
          <a:lstStyle/>
          <a:p>
            <a:pPr eaLnBrk="1" hangingPunct="1"/>
            <a:r>
              <a:rPr lang="en-US" altLang="en-US" smtClean="0"/>
              <a:t>A tax preparation company wants to determine the proportions of people who used different methods to prepare their taxes.</a:t>
            </a:r>
          </a:p>
          <a:p>
            <a:pPr eaLnBrk="1" hangingPunct="1"/>
            <a:r>
              <a:rPr lang="en-US" altLang="en-US" smtClean="0"/>
              <a:t>The company can perform a multinomial experiment.</a:t>
            </a:r>
          </a:p>
          <a:p>
            <a:pPr eaLnBrk="1" hangingPunct="1"/>
            <a:r>
              <a:rPr lang="en-US" altLang="en-US" smtClean="0"/>
              <a:t>It wants to test a previous survey’s claim concerning the distribution of proportions of people who use different methods to prepare their taxes.</a:t>
            </a:r>
          </a:p>
          <a:p>
            <a:pPr eaLnBrk="1" hangingPunct="1"/>
            <a:r>
              <a:rPr lang="en-US" altLang="en-US" smtClean="0"/>
              <a:t>It can compare the distribution of proportions obtained in the multinomial experiment with the previous survey’s specified distribution.</a:t>
            </a:r>
          </a:p>
          <a:p>
            <a:pPr eaLnBrk="1" hangingPunct="1"/>
            <a:r>
              <a:rPr lang="en-US" altLang="en-US" smtClean="0"/>
              <a:t>It can perform a chi-square goodness-of-fit test.</a:t>
            </a:r>
          </a:p>
          <a:p>
            <a:pPr eaLnBrk="1" hangingPunct="1"/>
            <a:endParaRPr lang="en-US" altLang="en-US" smtClean="0"/>
          </a:p>
        </p:txBody>
      </p:sp>
      <p:sp>
        <p:nvSpPr>
          <p:cNvPr id="1741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1741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1882520-DB1B-41B4-9756-1EE187ECBD88}" type="slidenum">
              <a:rPr lang="en-US" altLang="en-US" sz="1200"/>
              <a:pPr algn="r" eaLnBrk="1" hangingPunct="1"/>
              <a:t>6</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pPr eaLnBrk="1" hangingPunct="1"/>
            <a:r>
              <a:rPr lang="en-US" altLang="en-US" smtClean="0"/>
              <a:t>Chi-Square Goodness-of-Fit Test</a:t>
            </a:r>
          </a:p>
        </p:txBody>
      </p:sp>
      <p:sp>
        <p:nvSpPr>
          <p:cNvPr id="18435" name="Content Placeholder 5"/>
          <p:cNvSpPr>
            <a:spLocks noGrp="1"/>
          </p:cNvSpPr>
          <p:nvPr>
            <p:ph idx="1"/>
          </p:nvPr>
        </p:nvSpPr>
        <p:spPr/>
        <p:txBody>
          <a:bodyPr/>
          <a:lstStyle/>
          <a:p>
            <a:pPr eaLnBrk="1" hangingPunct="1">
              <a:buClr>
                <a:schemeClr val="tx1"/>
              </a:buClr>
              <a:buSzPct val="75000"/>
              <a:buFont typeface="Arial" panose="020B0604020202020204" pitchFamily="34" charset="0"/>
              <a:buNone/>
            </a:pPr>
            <a:r>
              <a:rPr lang="en-US" altLang="en-US" b="1" smtClean="0">
                <a:solidFill>
                  <a:schemeClr val="accent2"/>
                </a:solidFill>
              </a:rPr>
              <a:t>Chi-Square Goodness-of-Fit</a:t>
            </a:r>
            <a:r>
              <a:rPr lang="en-US" altLang="en-US" smtClean="0">
                <a:solidFill>
                  <a:schemeClr val="accent2"/>
                </a:solidFill>
              </a:rPr>
              <a:t> </a:t>
            </a:r>
            <a:r>
              <a:rPr lang="en-US" altLang="en-US" b="1" smtClean="0">
                <a:solidFill>
                  <a:schemeClr val="accent2"/>
                </a:solidFill>
              </a:rPr>
              <a:t>Test</a:t>
            </a:r>
            <a:r>
              <a:rPr lang="en-US" altLang="en-US" smtClean="0">
                <a:solidFill>
                  <a:schemeClr val="accent2"/>
                </a:solidFill>
              </a:rPr>
              <a:t> </a:t>
            </a:r>
          </a:p>
          <a:p>
            <a:pPr eaLnBrk="1" hangingPunct="1"/>
            <a:r>
              <a:rPr lang="en-US" altLang="en-US" smtClean="0"/>
              <a:t>Used to test whether a frequency distribution fits an expected distribution.</a:t>
            </a:r>
          </a:p>
          <a:p>
            <a:pPr eaLnBrk="1" hangingPunct="1"/>
            <a:r>
              <a:rPr lang="en-US" altLang="en-US" smtClean="0"/>
              <a:t>The null hypothesis states that the frequency distribution fits the specified distribution.</a:t>
            </a:r>
          </a:p>
          <a:p>
            <a:pPr eaLnBrk="1" hangingPunct="1"/>
            <a:r>
              <a:rPr lang="en-US" altLang="en-US" smtClean="0"/>
              <a:t>The alternative hypothesis states that the frequency distribution does not fit the specified distribution.</a:t>
            </a:r>
          </a:p>
          <a:p>
            <a:pPr eaLnBrk="1" hangingPunct="1"/>
            <a:endParaRPr lang="en-US" altLang="en-US" smtClean="0"/>
          </a:p>
        </p:txBody>
      </p:sp>
      <p:sp>
        <p:nvSpPr>
          <p:cNvPr id="18436" name="TextBox 3"/>
          <p:cNvSpPr txBox="1">
            <a:spLocks noChangeArrowheads="1"/>
          </p:cNvSpPr>
          <p:nvPr/>
        </p:nvSpPr>
        <p:spPr bwMode="auto">
          <a:xfrm>
            <a:off x="503238" y="3413125"/>
            <a:ext cx="80311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a:latin typeface="Times New Roman" panose="02020603050405020304" pitchFamily="18" charset="0"/>
            </a:endParaRPr>
          </a:p>
        </p:txBody>
      </p:sp>
      <p:sp>
        <p:nvSpPr>
          <p:cNvPr id="1843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1843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410C477-66EC-44E4-A49E-D41851571641}" type="slidenum">
              <a:rPr lang="en-US" altLang="en-US" sz="1200"/>
              <a:pPr algn="r" eaLnBrk="1" hangingPunct="1"/>
              <a:t>7</a:t>
            </a:fld>
            <a:r>
              <a:rPr lang="en-US" altLang="en-US" sz="1200"/>
              <a:t> of 91</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Multinomial Experiments</a:t>
            </a:r>
          </a:p>
        </p:txBody>
      </p:sp>
      <p:sp>
        <p:nvSpPr>
          <p:cNvPr id="19459" name="Content Placeholder 2"/>
          <p:cNvSpPr>
            <a:spLocks noGrp="1"/>
          </p:cNvSpPr>
          <p:nvPr>
            <p:ph idx="1"/>
          </p:nvPr>
        </p:nvSpPr>
        <p:spPr>
          <a:xfrm>
            <a:off x="457200" y="1550988"/>
            <a:ext cx="8229600" cy="1557337"/>
          </a:xfrm>
        </p:spPr>
        <p:txBody>
          <a:bodyPr/>
          <a:lstStyle/>
          <a:p>
            <a:pPr eaLnBrk="1" hangingPunct="1">
              <a:lnSpc>
                <a:spcPct val="90000"/>
              </a:lnSpc>
            </a:pPr>
            <a:r>
              <a:rPr lang="en-US" altLang="en-US" smtClean="0"/>
              <a:t>Results of a survey of tax preparation methods.</a:t>
            </a:r>
          </a:p>
          <a:p>
            <a:pPr eaLnBrk="1" hangingPunct="1">
              <a:buFont typeface="Arial" panose="020B0604020202020204" pitchFamily="34" charset="0"/>
              <a:buNone/>
            </a:pPr>
            <a:endParaRPr lang="en-US" altLang="en-US" smtClean="0"/>
          </a:p>
        </p:txBody>
      </p:sp>
      <p:graphicFrame>
        <p:nvGraphicFramePr>
          <p:cNvPr id="4" name="Group 115"/>
          <p:cNvGraphicFramePr>
            <a:graphicFrameLocks/>
          </p:cNvGraphicFramePr>
          <p:nvPr/>
        </p:nvGraphicFramePr>
        <p:xfrm>
          <a:off x="2268538" y="2470150"/>
          <a:ext cx="4730750" cy="3494219"/>
        </p:xfrm>
        <a:graphic>
          <a:graphicData uri="http://schemas.openxmlformats.org/drawingml/2006/table">
            <a:tbl>
              <a:tblPr/>
              <a:tblGrid>
                <a:gridCol w="3765068"/>
                <a:gridCol w="965682"/>
              </a:tblGrid>
              <a:tr h="767960">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smtClean="0">
                          <a:ln>
                            <a:noFill/>
                          </a:ln>
                          <a:solidFill>
                            <a:schemeClr val="bg1"/>
                          </a:solidFill>
                          <a:effectLst/>
                          <a:latin typeface="Times New Roman" pitchFamily="18" charset="0"/>
                          <a:cs typeface="Times New Roman" pitchFamily="18" charset="0"/>
                        </a:rPr>
                        <a:t>Distribution of tax preparation methods</a:t>
                      </a:r>
                    </a:p>
                  </a:txBody>
                  <a:tcPr marL="189914" marR="189914" marT="18285" marB="1828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600" b="1" i="0" u="none" strike="noStrike" cap="none" normalizeH="0" baseline="0" dirty="0" smtClean="0">
                        <a:ln>
                          <a:noFill/>
                        </a:ln>
                        <a:solidFill>
                          <a:schemeClr val="bg1"/>
                        </a:solidFill>
                        <a:effectLst/>
                        <a:latin typeface="Times New Roman" pitchFamily="18" charset="0"/>
                        <a:cs typeface="Times New Roman" pitchFamily="18" charset="0"/>
                      </a:endParaRPr>
                    </a:p>
                  </a:txBody>
                  <a:tcPr marL="189914" marR="189914" marT="18288" marB="182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54755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Accountant</a:t>
                      </a:r>
                    </a:p>
                  </a:txBody>
                  <a:tcPr marL="189914" marR="189914" marT="18285" marB="18285"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25%</a:t>
                      </a:r>
                    </a:p>
                  </a:txBody>
                  <a:tcPr marL="189914" marR="189914" marT="18285" marB="18285"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590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By hand</a:t>
                      </a:r>
                    </a:p>
                  </a:txBody>
                  <a:tcPr marL="189914" marR="189914" marT="18285" marB="18285"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a:t>
                      </a:r>
                    </a:p>
                  </a:txBody>
                  <a:tcPr marL="189914" marR="189914" marT="18285" marB="18285"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55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Computer software</a:t>
                      </a:r>
                    </a:p>
                  </a:txBody>
                  <a:tcPr marL="189914" marR="189914" marT="18285" marB="18285"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35%</a:t>
                      </a:r>
                    </a:p>
                  </a:txBody>
                  <a:tcPr marL="189914" marR="189914" marT="18285" marB="18285"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55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Friend/family</a:t>
                      </a:r>
                    </a:p>
                  </a:txBody>
                  <a:tcPr marL="189914" marR="189914" marT="18285" marB="18285"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marL="189914" marR="189914" marT="18285" marB="18285"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55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Tax preparation service</a:t>
                      </a:r>
                    </a:p>
                  </a:txBody>
                  <a:tcPr marL="189914" marR="189914" marT="18285" marB="18285"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15%</a:t>
                      </a:r>
                    </a:p>
                  </a:txBody>
                  <a:tcPr marL="189914" marR="189914" marT="18285" marB="18285"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116"/>
          <p:cNvSpPr>
            <a:spLocks noChangeArrowheads="1"/>
          </p:cNvSpPr>
          <p:nvPr/>
        </p:nvSpPr>
        <p:spPr bwMode="auto">
          <a:xfrm>
            <a:off x="571500" y="3286125"/>
            <a:ext cx="160972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tx1"/>
              </a:buClr>
              <a:buSzPct val="75000"/>
            </a:pPr>
            <a:r>
              <a:rPr lang="en-US" altLang="en-US">
                <a:latin typeface="Times New Roman" panose="02020603050405020304" pitchFamily="18" charset="0"/>
              </a:rPr>
              <a:t>Each outcome is classified into </a:t>
            </a:r>
            <a:r>
              <a:rPr lang="en-US" altLang="en-US" b="1">
                <a:latin typeface="Times New Roman" panose="02020603050405020304" pitchFamily="18" charset="0"/>
              </a:rPr>
              <a:t>categories</a:t>
            </a:r>
            <a:r>
              <a:rPr lang="en-US" altLang="en-US">
                <a:latin typeface="Times New Roman" panose="02020603050405020304" pitchFamily="18" charset="0"/>
              </a:rPr>
              <a:t>.</a:t>
            </a:r>
          </a:p>
        </p:txBody>
      </p:sp>
      <p:sp>
        <p:nvSpPr>
          <p:cNvPr id="6" name="Rectangle 117"/>
          <p:cNvSpPr>
            <a:spLocks noChangeArrowheads="1"/>
          </p:cNvSpPr>
          <p:nvPr/>
        </p:nvSpPr>
        <p:spPr bwMode="auto">
          <a:xfrm>
            <a:off x="7270750" y="3238500"/>
            <a:ext cx="1601788"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tx1"/>
              </a:buClr>
              <a:buSzPct val="75000"/>
            </a:pPr>
            <a:r>
              <a:rPr lang="en-US" altLang="en-US">
                <a:latin typeface="Times New Roman" panose="02020603050405020304" pitchFamily="18" charset="0"/>
              </a:rPr>
              <a:t>The probability for each possible outcome is fixed.</a:t>
            </a:r>
          </a:p>
        </p:txBody>
      </p:sp>
      <p:sp>
        <p:nvSpPr>
          <p:cNvPr id="1948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1948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8E35A86E-60B2-4AED-A2FD-EDFC9DD9129F}" type="slidenum">
              <a:rPr lang="en-US" altLang="en-US" sz="1200"/>
              <a:pPr algn="r" eaLnBrk="1" hangingPunct="1"/>
              <a:t>8</a:t>
            </a:fld>
            <a:r>
              <a:rPr lang="en-US" altLang="en-US" sz="1200"/>
              <a:t> of 91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eaLnBrk="1" hangingPunct="1"/>
            <a:r>
              <a:rPr lang="en-US" altLang="en-US" smtClean="0"/>
              <a:t>Chi-Square Goodness-of-Fit Test</a:t>
            </a:r>
          </a:p>
        </p:txBody>
      </p:sp>
      <p:sp>
        <p:nvSpPr>
          <p:cNvPr id="20483" name="Content Placeholder 5"/>
          <p:cNvSpPr>
            <a:spLocks noGrp="1"/>
          </p:cNvSpPr>
          <p:nvPr>
            <p:ph idx="1"/>
          </p:nvPr>
        </p:nvSpPr>
        <p:spPr>
          <a:xfrm>
            <a:off x="457200" y="1401763"/>
            <a:ext cx="8229600" cy="4525962"/>
          </a:xfrm>
        </p:spPr>
        <p:txBody>
          <a:bodyPr/>
          <a:lstStyle/>
          <a:p>
            <a:pPr eaLnBrk="1" hangingPunct="1"/>
            <a:r>
              <a:rPr lang="en-US" altLang="en-US" smtClean="0"/>
              <a:t>To test the previous survey’s claim, a company can perform a chi-square goodness-of-fit test using the following hypotheses.</a:t>
            </a:r>
          </a:p>
        </p:txBody>
      </p:sp>
      <p:sp>
        <p:nvSpPr>
          <p:cNvPr id="20484" name="TextBox 5"/>
          <p:cNvSpPr txBox="1">
            <a:spLocks noChangeArrowheads="1"/>
          </p:cNvSpPr>
          <p:nvPr/>
        </p:nvSpPr>
        <p:spPr bwMode="auto">
          <a:xfrm>
            <a:off x="457200" y="3336925"/>
            <a:ext cx="8077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9438" indent="-579438"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2800" i="1">
                <a:latin typeface="Times New Roman" panose="02020603050405020304" pitchFamily="18" charset="0"/>
              </a:rPr>
              <a:t>H</a:t>
            </a:r>
            <a:r>
              <a:rPr lang="en-US" altLang="en-US" sz="2800" baseline="-25000">
                <a:latin typeface="Times New Roman" panose="02020603050405020304" pitchFamily="18" charset="0"/>
              </a:rPr>
              <a:t>0</a:t>
            </a:r>
            <a:r>
              <a:rPr lang="en-US" altLang="en-US" sz="2800">
                <a:latin typeface="Times New Roman" panose="02020603050405020304" pitchFamily="18" charset="0"/>
              </a:rPr>
              <a:t>: The distribution of tax preparation methods is 25% by accountant, 20% by hand, 35% by computer software, 5% by friend or family, and 15 % by tax preparation service.    </a:t>
            </a:r>
            <a:r>
              <a:rPr lang="en-US" altLang="en-US" sz="2800">
                <a:solidFill>
                  <a:schemeClr val="accent2"/>
                </a:solidFill>
                <a:latin typeface="Times New Roman" panose="02020603050405020304" pitchFamily="18" charset="0"/>
              </a:rPr>
              <a:t>(claim)</a:t>
            </a:r>
          </a:p>
          <a:p>
            <a:pPr eaLnBrk="1" hangingPunct="1"/>
            <a:r>
              <a:rPr lang="en-US" altLang="en-US" sz="2800" i="1">
                <a:latin typeface="Times New Roman" panose="02020603050405020304" pitchFamily="18" charset="0"/>
              </a:rPr>
              <a:t>H</a:t>
            </a:r>
            <a:r>
              <a:rPr lang="en-US" altLang="en-US" sz="2800" baseline="-25000">
                <a:latin typeface="Times New Roman" panose="02020603050405020304" pitchFamily="18" charset="0"/>
              </a:rPr>
              <a:t>a</a:t>
            </a:r>
            <a:r>
              <a:rPr lang="en-US" altLang="en-US" sz="2800">
                <a:latin typeface="Times New Roman" panose="02020603050405020304" pitchFamily="18" charset="0"/>
              </a:rPr>
              <a:t>: The distribution of tax preparation methods differs from the claimed or expected distribution.</a:t>
            </a:r>
          </a:p>
        </p:txBody>
      </p:sp>
      <p:sp>
        <p:nvSpPr>
          <p:cNvPr id="2048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tLang="en-US" sz="1200"/>
              <a:t>© 2012 Pearson Education, Inc. All rights reserved.</a:t>
            </a:r>
          </a:p>
        </p:txBody>
      </p:sp>
      <p:sp>
        <p:nvSpPr>
          <p:cNvPr id="2048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4AAB40F7-3EB6-42AC-91CE-BF515BB38579}" type="slidenum">
              <a:rPr lang="en-US" altLang="en-US" sz="1200"/>
              <a:pPr algn="r" eaLnBrk="1" hangingPunct="1"/>
              <a:t>9</a:t>
            </a:fld>
            <a:r>
              <a:rPr lang="en-US" altLang="en-US" sz="1200"/>
              <a:t> of 91</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lf4template">
  <a:themeElements>
    <a:clrScheme name="Custom 1">
      <a:dk1>
        <a:sysClr val="windowText" lastClr="000000"/>
      </a:dk1>
      <a:lt1>
        <a:srgbClr val="FFFFFF"/>
      </a:lt1>
      <a:dk2>
        <a:srgbClr val="004988"/>
      </a:dk2>
      <a:lt2>
        <a:srgbClr val="EEECE1"/>
      </a:lt2>
      <a:accent1>
        <a:srgbClr val="D17230"/>
      </a:accent1>
      <a:accent2>
        <a:srgbClr val="AE0337"/>
      </a:accent2>
      <a:accent3>
        <a:srgbClr val="83BB35"/>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lf4template</Template>
  <TotalTime>1018</TotalTime>
  <Words>3100</Words>
  <Application>Microsoft Office PowerPoint</Application>
  <PresentationFormat>On-screen Show (4:3)</PresentationFormat>
  <Paragraphs>695</Paragraphs>
  <Slides>50</Slides>
  <Notes>50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ＭＳ Ｐゴシック</vt:lpstr>
      <vt:lpstr>Arial</vt:lpstr>
      <vt:lpstr>Calibri</vt:lpstr>
      <vt:lpstr>Symbol</vt:lpstr>
      <vt:lpstr>Times New Roman</vt:lpstr>
      <vt:lpstr>Wingdings</vt:lpstr>
      <vt:lpstr>lf4template</vt:lpstr>
      <vt:lpstr>Equation</vt:lpstr>
      <vt:lpstr>PowerPoint Presentation</vt:lpstr>
      <vt:lpstr>Chapter Outline</vt:lpstr>
      <vt:lpstr>Section 10.1</vt:lpstr>
      <vt:lpstr>Section 10.1 Objectives</vt:lpstr>
      <vt:lpstr>Multinomial Experiments</vt:lpstr>
      <vt:lpstr>Multinomial Experiments</vt:lpstr>
      <vt:lpstr>Chi-Square Goodness-of-Fit Test</vt:lpstr>
      <vt:lpstr>Multinomial Experiments</vt:lpstr>
      <vt:lpstr>Chi-Square Goodness-of-Fit Test</vt:lpstr>
      <vt:lpstr>Chi-Square Goodness-of-Fit Test</vt:lpstr>
      <vt:lpstr>Chi-Square Goodness-of-Fit Test</vt:lpstr>
      <vt:lpstr>Example: Finding Observed and Expected Frequencies</vt:lpstr>
      <vt:lpstr>Solution: Finding Observed and Expected Frequencies</vt:lpstr>
      <vt:lpstr>Solution: Finding Observed and Expected Frequencies</vt:lpstr>
      <vt:lpstr>Chi-Square Goodness-of-Fit Test</vt:lpstr>
      <vt:lpstr>Chi-Square Goodness-of-Fit Test</vt:lpstr>
      <vt:lpstr>Chi-Square Goodness-of-Fit Test</vt:lpstr>
      <vt:lpstr>Chi-Square Goodness-of-Fit Test</vt:lpstr>
      <vt:lpstr>Example: Performing a Goodness of Fit Test</vt:lpstr>
      <vt:lpstr>Solution: Performing a Goodness of Fit Test</vt:lpstr>
      <vt:lpstr>Solution: Performing a Goodness of Fit Test</vt:lpstr>
      <vt:lpstr>Solution: Performing a Goodness of Fit Test</vt:lpstr>
      <vt:lpstr>Solution: Performing a Goodness of Fit Test</vt:lpstr>
      <vt:lpstr>Example: Performing a Goodness of Fit Test</vt:lpstr>
      <vt:lpstr>Example: Performing a Goodness of Fit Test</vt:lpstr>
      <vt:lpstr>Solution: Performing a Goodness of Fit Test</vt:lpstr>
      <vt:lpstr>Solution: Performing a Goodness of Fit Test</vt:lpstr>
      <vt:lpstr>Solution: Performing a Goodness of Fit Test</vt:lpstr>
      <vt:lpstr>Solution: Performing a Goodness of Fit Test</vt:lpstr>
      <vt:lpstr>Section 10.1 Summary</vt:lpstr>
      <vt:lpstr>Section 10.2</vt:lpstr>
      <vt:lpstr>Section 10.2 Objectives</vt:lpstr>
      <vt:lpstr>Contingency Tables</vt:lpstr>
      <vt:lpstr>Contingency Tables</vt:lpstr>
      <vt:lpstr>Finding the Expected Frequency</vt:lpstr>
      <vt:lpstr>Example: Finding Expected Frequencies</vt:lpstr>
      <vt:lpstr>Solution: Finding Expected Frequencies</vt:lpstr>
      <vt:lpstr>Solution: Finding Expected Frequencies</vt:lpstr>
      <vt:lpstr>Solution: Finding Expected Frequencies</vt:lpstr>
      <vt:lpstr>Chi-Square Independence Test</vt:lpstr>
      <vt:lpstr>Chi-Square Independence Test</vt:lpstr>
      <vt:lpstr>Chi-Square Independence Test</vt:lpstr>
      <vt:lpstr>Chi-Square Independence Test</vt:lpstr>
      <vt:lpstr>Chi-Square Independence Test</vt:lpstr>
      <vt:lpstr>Example: Performing a χ2 Independence Test </vt:lpstr>
      <vt:lpstr>Solution: Performing a Goodness of Fit Test</vt:lpstr>
      <vt:lpstr>Solution: Performing a Goodness of Fit Test</vt:lpstr>
      <vt:lpstr>Solution: Performing a Goodness of Fit Test</vt:lpstr>
      <vt:lpstr>Solution: Performing a Goodness of Fit Test</vt:lpstr>
      <vt:lpstr>Section 10.2 Summary</vt:lpstr>
    </vt:vector>
  </TitlesOfParts>
  <Company>© 2012 Pearson Prentice Hall. All rights reserved.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subject>Chi-Square Tests and the F-Distribution</dc:subject>
  <dc:creator>Ron Larson, Betsy Farber</dc:creator>
  <dc:description/>
  <cp:lastModifiedBy>Ezra Halleck</cp:lastModifiedBy>
  <cp:revision>119</cp:revision>
  <dcterms:created xsi:type="dcterms:W3CDTF">2011-08-27T02:23:40Z</dcterms:created>
  <dcterms:modified xsi:type="dcterms:W3CDTF">2014-05-05T12:33:15Z</dcterms:modified>
</cp:coreProperties>
</file>