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handoutMasterIdLst>
    <p:handoutMasterId r:id="rId59"/>
  </p:handoutMasterIdLst>
  <p:sldIdLst>
    <p:sldId id="256" r:id="rId2"/>
    <p:sldId id="335" r:id="rId3"/>
    <p:sldId id="325" r:id="rId4"/>
    <p:sldId id="336" r:id="rId5"/>
    <p:sldId id="259" r:id="rId6"/>
    <p:sldId id="326" r:id="rId7"/>
    <p:sldId id="327" r:id="rId8"/>
    <p:sldId id="328" r:id="rId9"/>
    <p:sldId id="261" r:id="rId10"/>
    <p:sldId id="337" r:id="rId11"/>
    <p:sldId id="338" r:id="rId12"/>
    <p:sldId id="263" r:id="rId13"/>
    <p:sldId id="264" r:id="rId14"/>
    <p:sldId id="339" r:id="rId15"/>
    <p:sldId id="340" r:id="rId16"/>
    <p:sldId id="265" r:id="rId17"/>
    <p:sldId id="341" r:id="rId18"/>
    <p:sldId id="266" r:id="rId19"/>
    <p:sldId id="267" r:id="rId20"/>
    <p:sldId id="268" r:id="rId21"/>
    <p:sldId id="342" r:id="rId22"/>
    <p:sldId id="269" r:id="rId23"/>
    <p:sldId id="344" r:id="rId24"/>
    <p:sldId id="329" r:id="rId25"/>
    <p:sldId id="345" r:id="rId26"/>
    <p:sldId id="271" r:id="rId27"/>
    <p:sldId id="272" r:id="rId28"/>
    <p:sldId id="273" r:id="rId29"/>
    <p:sldId id="275" r:id="rId30"/>
    <p:sldId id="276" r:id="rId31"/>
    <p:sldId id="349" r:id="rId32"/>
    <p:sldId id="330" r:id="rId33"/>
    <p:sldId id="359" r:id="rId34"/>
    <p:sldId id="278" r:id="rId35"/>
    <p:sldId id="279" r:id="rId36"/>
    <p:sldId id="280" r:id="rId37"/>
    <p:sldId id="350" r:id="rId38"/>
    <p:sldId id="351" r:id="rId39"/>
    <p:sldId id="282" r:id="rId40"/>
    <p:sldId id="283" r:id="rId41"/>
    <p:sldId id="284" r:id="rId42"/>
    <p:sldId id="285" r:id="rId43"/>
    <p:sldId id="352" r:id="rId44"/>
    <p:sldId id="353" r:id="rId45"/>
    <p:sldId id="354" r:id="rId46"/>
    <p:sldId id="287" r:id="rId47"/>
    <p:sldId id="288" r:id="rId48"/>
    <p:sldId id="331" r:id="rId49"/>
    <p:sldId id="289" r:id="rId50"/>
    <p:sldId id="290" r:id="rId51"/>
    <p:sldId id="355" r:id="rId52"/>
    <p:sldId id="292" r:id="rId53"/>
    <p:sldId id="356" r:id="rId54"/>
    <p:sldId id="357" r:id="rId55"/>
    <p:sldId id="358" r:id="rId56"/>
    <p:sldId id="360" r:id="rId5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4EC"/>
    <a:srgbClr val="FDEFE3"/>
    <a:srgbClr val="969696"/>
    <a:srgbClr val="993366"/>
    <a:srgbClr val="660033"/>
    <a:srgbClr val="0066FF"/>
    <a:srgbClr val="3399FF"/>
    <a:srgbClr val="FF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5" autoAdjust="0"/>
  </p:normalViewPr>
  <p:slideViewPr>
    <p:cSldViewPr snapToGrid="0">
      <p:cViewPr varScale="1">
        <p:scale>
          <a:sx n="72" d="100"/>
          <a:sy n="72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56"/>
    </p:cViewPr>
  </p:sorterViewPr>
  <p:notesViewPr>
    <p:cSldViewPr snapToGrid="0">
      <p:cViewPr varScale="1">
        <p:scale>
          <a:sx n="76" d="100"/>
          <a:sy n="76" d="100"/>
        </p:scale>
        <p:origin x="-216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Larson/Farber 5</a:t>
            </a:r>
            <a:r>
              <a:rPr lang="en-US" baseline="30000"/>
              <a:t>th</a:t>
            </a:r>
            <a:r>
              <a:rPr lang="en-US"/>
              <a:t>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F5EC62-B750-455B-985C-126E4CBB2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733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Larson/Farber 5th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50234E7-C506-4C8A-B599-8C7560C411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0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0723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CEFE04-58DF-47FA-8666-500F028714E8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098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5CF1CF-6FDB-4458-BBC3-0157C8A9B13E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808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1F48CC-87E0-403E-BE5B-27EF90D5EC9B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228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DD6C8A-DAE6-45A0-BE27-98BB84799E15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0320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32E3DB-6432-4F89-861C-2A889EF6B9E4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589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419575B-DBC8-4D5C-A2AC-2B3D98DA6E9B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707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F39DE6-3B40-4003-AC90-1D98110CDD9E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995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8CC98C-6195-42A7-90AB-E039CD90045F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54205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C47688-945A-406D-A48E-0A5CB1592D19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5605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C22BFC-3348-4A1E-9C3E-38ADC55CCFE2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799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16764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E64028-C1DD-4447-B047-AF3F954BF0FC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8259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042CB4-2A68-4846-B956-54D11C8EE748}" type="slidenum">
              <a:rPr lang="en-U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6529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2D7DF9-43C4-48A5-B33B-6DC5B2826950}" type="slidenum">
              <a:rPr lang="en-US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66888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6D65F3-A852-48FD-9F87-CBA3379FDD12}" type="slidenum">
              <a:rPr lang="en-US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66325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940BC4-CF8D-4163-B161-D9E09ECA02D6}" type="slidenum">
              <a:rPr lang="en-US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45491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7E01AE-2FAF-4E85-A2E1-C7F44AE09404}" type="slidenum">
              <a:rPr lang="en-US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81088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F7B711-BA8B-403B-A619-161C53569F52}" type="slidenum">
              <a:rPr lang="en-US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91760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11C041-29C6-4AD5-96FD-97B3FA2F48EA}" type="slidenum">
              <a:rPr lang="en-US" altLang="en-US"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76794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E86F8-25F5-437A-A935-02C9160022A2}" type="slidenum">
              <a:rPr lang="en-US" altLang="en-US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34708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4809564-66AE-4D4F-AA9B-2A9755CA211C}" type="slidenum">
              <a:rPr lang="en-US" altLang="en-US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9820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6262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8D896B-3ABD-4B82-976E-31307BC0998F}" type="slidenum">
              <a:rPr lang="en-US" altLang="en-US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18324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76957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27211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1336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3922D0-22CF-45F5-BAF8-30A80DCA8FFC}" type="slidenum">
              <a:rPr lang="en-US" altLang="en-US">
                <a:latin typeface="Calibri" panose="020F0502020204030204" pitchFamily="34" charset="0"/>
              </a:rPr>
              <a:pPr eaLnBrk="1" hangingPunct="1"/>
              <a:t>34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3480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4C1FAA-105A-4B05-80A6-856EC1C770D2}" type="slidenum">
              <a:rPr lang="en-US" altLang="en-US">
                <a:latin typeface="Calibri" panose="020F0502020204030204" pitchFamily="34" charset="0"/>
              </a:rPr>
              <a:pPr eaLnBrk="1" hangingPunct="1"/>
              <a:t>35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01196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D6D631-6E17-441C-AFB3-F1D876C37038}" type="slidenum">
              <a:rPr lang="en-US" altLang="en-US">
                <a:latin typeface="Calibri" panose="020F0502020204030204" pitchFamily="34" charset="0"/>
              </a:rPr>
              <a:pPr eaLnBrk="1" hangingPunct="1"/>
              <a:t>36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55652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763E53-9D38-4771-9346-92B327D486D7}" type="slidenum">
              <a:rPr lang="en-US" altLang="en-US">
                <a:latin typeface="Calibri" panose="020F0502020204030204" pitchFamily="34" charset="0"/>
              </a:rPr>
              <a:pPr eaLnBrk="1" hangingPunct="1"/>
              <a:t>37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23634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0BF562-3884-479A-8431-B800ACDA43BE}" type="slidenum">
              <a:rPr lang="en-US" altLang="en-US">
                <a:latin typeface="Calibri" panose="020F0502020204030204" pitchFamily="34" charset="0"/>
              </a:rPr>
              <a:pPr eaLnBrk="1" hangingPunct="1"/>
              <a:t>38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3534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69883E-1382-4B30-87D4-1FB217B91718}" type="slidenum">
              <a:rPr lang="en-US" altLang="en-US">
                <a:latin typeface="Calibri" panose="020F0502020204030204" pitchFamily="34" charset="0"/>
              </a:rPr>
              <a:pPr eaLnBrk="1" hangingPunct="1"/>
              <a:t>39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FF33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363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06299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DD8B05-F7F6-4226-98D3-32092DD2A167}" type="slidenum">
              <a:rPr lang="en-US" altLang="en-US">
                <a:latin typeface="Calibri" panose="020F0502020204030204" pitchFamily="34" charset="0"/>
              </a:rPr>
              <a:pPr eaLnBrk="1" hangingPunct="1"/>
              <a:t>40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7599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B6138E-EFEE-4985-9FCF-370F8C96165C}" type="slidenum">
              <a:rPr lang="en-US" altLang="en-US">
                <a:latin typeface="Calibri" panose="020F0502020204030204" pitchFamily="34" charset="0"/>
              </a:rPr>
              <a:pPr eaLnBrk="1" hangingPunct="1"/>
              <a:t>41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82752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D0FBBF-4249-4456-B622-059788FDFF05}" type="slidenum">
              <a:rPr lang="en-US" altLang="en-US">
                <a:latin typeface="Calibri" panose="020F0502020204030204" pitchFamily="34" charset="0"/>
              </a:rPr>
              <a:pPr eaLnBrk="1" hangingPunct="1"/>
              <a:t>42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330766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82487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8FF4AA-FAA4-4381-A56E-2FD30D0E490E}" type="slidenum">
              <a:rPr lang="en-US" altLang="en-US">
                <a:latin typeface="Calibri" panose="020F0502020204030204" pitchFamily="34" charset="0"/>
              </a:rPr>
              <a:pPr eaLnBrk="1" hangingPunct="1"/>
              <a:t>44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32256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96879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2C65EB-9CF0-4EA2-AEDC-BFC73FD589D3}" type="slidenum">
              <a:rPr lang="en-US" altLang="en-US">
                <a:latin typeface="Calibri" panose="020F0502020204030204" pitchFamily="34" charset="0"/>
              </a:rPr>
              <a:pPr eaLnBrk="1" hangingPunct="1"/>
              <a:t>46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FF33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687882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AAE689-81BA-4938-A8C5-CEEA657C3E16}" type="slidenum">
              <a:rPr lang="en-US" altLang="en-US">
                <a:latin typeface="Calibri" panose="020F0502020204030204" pitchFamily="34" charset="0"/>
              </a:rPr>
              <a:pPr eaLnBrk="1" hangingPunct="1"/>
              <a:t>47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FF33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79586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3D8F6A-2F5B-4CA1-94FF-FEB5ED70F39F}" type="slidenum">
              <a:rPr lang="en-US" altLang="en-US">
                <a:latin typeface="Calibri" panose="020F0502020204030204" pitchFamily="34" charset="0"/>
              </a:rPr>
              <a:pPr eaLnBrk="1" hangingPunct="1"/>
              <a:t>48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FF33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743522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27053D-A17A-465A-A476-E13B39AA2127}" type="slidenum">
              <a:rPr lang="en-US" altLang="en-US">
                <a:latin typeface="Calibri" panose="020F0502020204030204" pitchFamily="34" charset="0"/>
              </a:rPr>
              <a:pPr eaLnBrk="1" hangingPunct="1"/>
              <a:t>49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FF33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257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D483C1-3352-4FBC-8DA3-88FCE6DB48F3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092628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38C7FD-C0BE-4ADD-8656-A9DDB350AF23}" type="slidenum">
              <a:rPr lang="en-US" altLang="en-US">
                <a:latin typeface="Calibri" panose="020F0502020204030204" pitchFamily="34" charset="0"/>
              </a:rPr>
              <a:pPr eaLnBrk="1" hangingPunct="1"/>
              <a:t>50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2521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65A56F-5089-4E53-83D8-34205A6BCC45}" type="slidenum">
              <a:rPr lang="en-US" altLang="en-US">
                <a:latin typeface="Calibri" panose="020F0502020204030204" pitchFamily="34" charset="0"/>
              </a:rPr>
              <a:pPr eaLnBrk="1" hangingPunct="1"/>
              <a:t>51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44217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7B8BEF-F64E-4C50-B4FF-B6384285C40C}" type="slidenum">
              <a:rPr lang="en-US" altLang="en-US">
                <a:latin typeface="Calibri" panose="020F0502020204030204" pitchFamily="34" charset="0"/>
              </a:rPr>
              <a:pPr eaLnBrk="1" hangingPunct="1"/>
              <a:t>52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59731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93435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A2C388-DF48-4192-9981-361576E27FE7}" type="slidenum">
              <a:rPr lang="en-US" altLang="en-US">
                <a:latin typeface="Calibri" panose="020F0502020204030204" pitchFamily="34" charset="0"/>
              </a:rPr>
              <a:pPr eaLnBrk="1" hangingPunct="1"/>
              <a:t>54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677572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62458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8296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739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4660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2683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2990E2-279B-4F54-9950-CDC8071CF64F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338638"/>
            <a:ext cx="5140325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173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5th 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1C2BA-E1FA-445C-BB49-768D9C3B4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67739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5th 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0A847F-A335-4BF7-96AB-3A56AE0615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8339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5th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4A5562-F6AD-4ED9-8203-47884C1C94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10949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5th ed.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B710D8-3464-4E6D-AF40-4852CA375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87621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5th 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39B568-852F-49BD-B9B0-F4842B384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89683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09600" y="457200"/>
            <a:ext cx="8077200" cy="1066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5th 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792008-2A5F-49E4-9584-38C36BA9A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20769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371600"/>
            <a:ext cx="8686800" cy="45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Larson/Farber 5th 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A4CE2-8F0A-46CC-90AD-F5DB08AD9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2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Larson/Farber 5th ed.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E39F7B-4F55-4566-BFFE-3E7EE353E5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43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Larson/Farber 5th ed.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anose="02020603050405020304" pitchFamily="18" charset="0"/>
              </a:defRPr>
            </a:lvl1pPr>
          </a:lstStyle>
          <a:p>
            <a:fld id="{26F7A9A9-C698-4BEE-AC72-EDCA83680B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88" r:id="rId7"/>
    <p:sldLayoutId id="2147484087" r:id="rId8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6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5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png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0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png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2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7" descr="Larson_0321693620_R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700088"/>
            <a:ext cx="4176713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228600" y="533400"/>
            <a:ext cx="4191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/>
              <a:t>Chapter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altLang="en-US" sz="3200">
                <a:cs typeface="Times New Roman" panose="02020603050405020304" pitchFamily="18" charset="0"/>
              </a:rPr>
              <a:t>Hypothesis Testing with One Sample</a:t>
            </a:r>
          </a:p>
        </p:txBody>
      </p:sp>
      <p:sp>
        <p:nvSpPr>
          <p:cNvPr id="32773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8214E70-6AC6-4200-B27D-C75D3AE03636}" type="slidenum">
              <a:rPr lang="en-US" altLang="en-US" sz="1200"/>
              <a:pPr algn="r" eaLnBrk="1" hangingPunct="1"/>
              <a:t>1</a:t>
            </a:fld>
            <a:r>
              <a:rPr lang="en-US" altLang="en-US" sz="1200"/>
              <a:t> of 101</a:t>
            </a:r>
          </a:p>
        </p:txBody>
      </p:sp>
      <p:pic>
        <p:nvPicPr>
          <p:cNvPr id="32774" name="Picture 11" descr="pearson_ppt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92850"/>
            <a:ext cx="1295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4" descr="chapter_blu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85800"/>
            <a:ext cx="10207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2865438" y="685800"/>
            <a:ext cx="6858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2777" name="Footer Placeholder 9"/>
          <p:cNvSpPr>
            <a:spLocks/>
          </p:cNvSpPr>
          <p:nvPr/>
        </p:nvSpPr>
        <p:spPr bwMode="auto">
          <a:xfrm>
            <a:off x="1525588" y="6307138"/>
            <a:ext cx="24717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</a:t>
            </a:r>
            <a:r>
              <a:rPr lang="en-US" altLang="en-US" sz="1200">
                <a:sym typeface="Symbol" panose="05050102010706020507" pitchFamily="18" charset="2"/>
              </a:rPr>
              <a:t> 2012 Pearson Education, Inc.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1200">
                <a:sym typeface="Symbol" panose="05050102010706020507" pitchFamily="18" charset="2"/>
              </a:rPr>
              <a:t>All rights reserved.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7"/>
          <p:cNvSpPr txBox="1">
            <a:spLocks noChangeArrowheads="1"/>
          </p:cNvSpPr>
          <p:nvPr/>
        </p:nvSpPr>
        <p:spPr bwMode="auto">
          <a:xfrm>
            <a:off x="1341438" y="4768850"/>
            <a:ext cx="4111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 15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875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Stating the Null and Alternative Hypotheses</a:t>
            </a:r>
            <a:endParaRPr lang="el-GR" altLang="en-US" sz="3200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5502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</a:rPr>
              <a:t>Write the claim as a mathematical sentence.  State the null and alternative hypotheses and identify which represents the claim.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AutoNum type="arabicPeriod" startAt="2"/>
            </a:pPr>
            <a:r>
              <a:rPr lang="en-US" altLang="en-US" sz="2800" dirty="0">
                <a:latin typeface="Times New Roman" panose="02020603050405020304" pitchFamily="18" charset="0"/>
              </a:rPr>
              <a:t>  A car dealership announces that the mean time for an oil change is less than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(or equal to) 15 </a:t>
            </a:r>
            <a:r>
              <a:rPr lang="en-US" altLang="en-US" sz="2800" dirty="0">
                <a:latin typeface="Times New Roman" panose="02020603050405020304" pitchFamily="18" charset="0"/>
              </a:rPr>
              <a:t>minutes.  </a:t>
            </a:r>
            <a:endParaRPr lang="en-US" altLang="en-US" sz="28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037" name="Text Box 17"/>
          <p:cNvSpPr txBox="1">
            <a:spLocks noChangeArrowheads="1"/>
          </p:cNvSpPr>
          <p:nvPr/>
        </p:nvSpPr>
        <p:spPr bwMode="auto">
          <a:xfrm>
            <a:off x="4341813" y="4784000"/>
            <a:ext cx="3092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Inequality condition</a:t>
            </a:r>
          </a:p>
        </p:txBody>
      </p:sp>
      <p:sp>
        <p:nvSpPr>
          <p:cNvPr id="44038" name="Text Box 22"/>
          <p:cNvSpPr txBox="1">
            <a:spLocks noChangeArrowheads="1"/>
          </p:cNvSpPr>
          <p:nvPr/>
        </p:nvSpPr>
        <p:spPr bwMode="auto">
          <a:xfrm>
            <a:off x="4579937" y="5444400"/>
            <a:ext cx="31067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Complement of </a:t>
            </a:r>
            <a:r>
              <a:rPr lang="en-US" altLang="en-US" sz="2800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 dirty="0">
                <a:solidFill>
                  <a:schemeClr val="tx2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87400" y="4640263"/>
            <a:ext cx="7588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3808413" y="5046663"/>
            <a:ext cx="533400" cy="158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3613" y="4756150"/>
            <a:ext cx="1412875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Arial" charset="0"/>
              </a:rPr>
              <a:t>(Claim)</a:t>
            </a:r>
          </a:p>
        </p:txBody>
      </p:sp>
      <p:sp>
        <p:nvSpPr>
          <p:cNvPr id="44042" name="TextBox 28"/>
          <p:cNvSpPr txBox="1">
            <a:spLocks noChangeArrowheads="1"/>
          </p:cNvSpPr>
          <p:nvPr/>
        </p:nvSpPr>
        <p:spPr bwMode="auto">
          <a:xfrm>
            <a:off x="1360488" y="5429250"/>
            <a:ext cx="4475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minutes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3811588" y="5730875"/>
            <a:ext cx="614362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7875" y="4376738"/>
            <a:ext cx="17827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Arial" charset="0"/>
              </a:rPr>
              <a:t>Solution:</a:t>
            </a:r>
          </a:p>
        </p:txBody>
      </p:sp>
      <p:sp>
        <p:nvSpPr>
          <p:cNvPr id="41997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41998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3C99EED-BA44-483F-AC3B-725D87DAF626}" type="slidenum">
              <a:rPr lang="en-US" altLang="en-US" sz="1200"/>
              <a:pPr algn="r" eaLnBrk="1" hangingPunct="1"/>
              <a:t>10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7" grpId="0"/>
      <p:bldP spid="44038" grpId="0"/>
      <p:bldP spid="24" grpId="0"/>
      <p:bldP spid="27" grpId="0"/>
      <p:bldP spid="44042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27"/>
          <p:cNvSpPr txBox="1">
            <a:spLocks noChangeArrowheads="1"/>
          </p:cNvSpPr>
          <p:nvPr/>
        </p:nvSpPr>
        <p:spPr bwMode="auto">
          <a:xfrm>
            <a:off x="1390650" y="4660900"/>
            <a:ext cx="2266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18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875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Stating the Null and Alternative Hypotheses</a:t>
            </a:r>
            <a:endParaRPr lang="el-GR" altLang="en-US" sz="3200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5502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</a:rPr>
              <a:t>Write the claim as a mathematical sentence.  State the null and alternative hypotheses and identify which represents the claim.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AutoNum type="arabicPeriod" startAt="3"/>
            </a:pPr>
            <a:r>
              <a:rPr lang="en-US" altLang="en-US" sz="2800" dirty="0">
                <a:latin typeface="Times New Roman" panose="02020603050405020304" pitchFamily="18" charset="0"/>
              </a:rPr>
              <a:t>  A company advertises that the mean life of its furnaces is more than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(or equal to) 18 </a:t>
            </a:r>
            <a:r>
              <a:rPr lang="en-US" altLang="en-US" sz="2800" dirty="0">
                <a:latin typeface="Times New Roman" panose="02020603050405020304" pitchFamily="18" charset="0"/>
              </a:rPr>
              <a:t>years</a:t>
            </a:r>
            <a:endParaRPr lang="en-US" altLang="en-US" sz="28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5061" name="Text Box 17"/>
          <p:cNvSpPr txBox="1">
            <a:spLocks noChangeArrowheads="1"/>
          </p:cNvSpPr>
          <p:nvPr/>
        </p:nvSpPr>
        <p:spPr bwMode="auto">
          <a:xfrm>
            <a:off x="4152900" y="4752975"/>
            <a:ext cx="3057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Inequality condition</a:t>
            </a:r>
          </a:p>
        </p:txBody>
      </p:sp>
      <p:sp>
        <p:nvSpPr>
          <p:cNvPr id="45062" name="Text Box 22"/>
          <p:cNvSpPr txBox="1">
            <a:spLocks noChangeArrowheads="1"/>
          </p:cNvSpPr>
          <p:nvPr/>
        </p:nvSpPr>
        <p:spPr bwMode="auto">
          <a:xfrm>
            <a:off x="4152900" y="5355812"/>
            <a:ext cx="3105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Complement of </a:t>
            </a:r>
            <a:r>
              <a:rPr lang="en-US" altLang="en-US" sz="2800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0</a:t>
            </a:r>
            <a:endParaRPr lang="en-US" altLang="en-US" sz="2800" i="1" baseline="-250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36613" y="4532313"/>
            <a:ext cx="7588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3541713" y="4964113"/>
            <a:ext cx="531812" cy="158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5187" y="4745866"/>
            <a:ext cx="1412875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Arial" charset="0"/>
              </a:rPr>
              <a:t>(Claim)</a:t>
            </a:r>
          </a:p>
        </p:txBody>
      </p:sp>
      <p:sp>
        <p:nvSpPr>
          <p:cNvPr id="45066" name="TextBox 28"/>
          <p:cNvSpPr txBox="1">
            <a:spLocks noChangeArrowheads="1"/>
          </p:cNvSpPr>
          <p:nvPr/>
        </p:nvSpPr>
        <p:spPr bwMode="auto">
          <a:xfrm>
            <a:off x="1409700" y="5321300"/>
            <a:ext cx="2563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years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3536950" y="5629275"/>
            <a:ext cx="61595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8038" y="4229100"/>
            <a:ext cx="17827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Arial" charset="0"/>
              </a:rPr>
              <a:t>Solution:</a:t>
            </a:r>
          </a:p>
        </p:txBody>
      </p:sp>
      <p:sp>
        <p:nvSpPr>
          <p:cNvPr id="43021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43022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8E3308F-F842-4448-8832-E6C3096C3A24}" type="slidenum">
              <a:rPr lang="en-US" altLang="en-US" sz="1200"/>
              <a:pPr algn="r" eaLnBrk="1" hangingPunct="1"/>
              <a:t>11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1" grpId="0"/>
      <p:bldP spid="45062" grpId="0"/>
      <p:bldP spid="24" grpId="0"/>
      <p:bldP spid="27" grpId="0"/>
      <p:bldP spid="45066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Types of Errors</a:t>
            </a:r>
            <a:endParaRPr lang="el-GR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608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Always </a:t>
            </a:r>
            <a:r>
              <a:rPr lang="en-US" altLang="en-US" dirty="0" smtClean="0"/>
              <a:t>begin the hypothesis test </a:t>
            </a:r>
            <a:endParaRPr lang="en-US" altLang="en-US" dirty="0" smtClean="0"/>
          </a:p>
          <a:p>
            <a:pPr lvl="1" eaLnBrk="1" hangingPunct="1"/>
            <a:r>
              <a:rPr lang="en-US" altLang="en-US" b="1" dirty="0" smtClean="0"/>
              <a:t>assuming </a:t>
            </a:r>
            <a:r>
              <a:rPr lang="en-US" altLang="en-US" b="1" dirty="0" smtClean="0"/>
              <a:t>that the </a:t>
            </a:r>
            <a:r>
              <a:rPr lang="en-US" altLang="en-US" b="1" dirty="0" smtClean="0"/>
              <a:t>null </a:t>
            </a:r>
            <a:r>
              <a:rPr lang="en-US" altLang="en-US" b="1" dirty="0" smtClean="0"/>
              <a:t>hypothesis is true</a:t>
            </a:r>
            <a:r>
              <a:rPr lang="en-US" altLang="en-US" dirty="0" smtClean="0"/>
              <a:t>.</a:t>
            </a:r>
          </a:p>
          <a:p>
            <a:pPr>
              <a:spcBef>
                <a:spcPct val="25000"/>
              </a:spcBef>
            </a:pPr>
            <a:r>
              <a:rPr lang="en-US" altLang="en-US" dirty="0" smtClean="0"/>
              <a:t>At the end of the test, </a:t>
            </a:r>
            <a:r>
              <a:rPr lang="en-US" altLang="en-US" dirty="0" smtClean="0"/>
              <a:t>either:</a:t>
            </a:r>
            <a:endParaRPr lang="en-US" altLang="en-US" dirty="0" smtClean="0"/>
          </a:p>
          <a:p>
            <a:pPr lvl="1">
              <a:spcBef>
                <a:spcPct val="25000"/>
              </a:spcBef>
            </a:pPr>
            <a:r>
              <a:rPr lang="en-US" altLang="en-US" dirty="0" smtClean="0"/>
              <a:t>reject the null </a:t>
            </a:r>
            <a:r>
              <a:rPr lang="en-US" altLang="en-US" dirty="0" smtClean="0"/>
              <a:t>hypothesis or</a:t>
            </a:r>
            <a:endParaRPr lang="en-US" altLang="en-US" dirty="0" smtClean="0"/>
          </a:p>
          <a:p>
            <a:pPr lvl="1">
              <a:spcBef>
                <a:spcPct val="25000"/>
              </a:spcBef>
            </a:pPr>
            <a:r>
              <a:rPr lang="en-US" altLang="en-US" dirty="0" smtClean="0"/>
              <a:t>fail to reject the null hypothesis</a:t>
            </a:r>
          </a:p>
          <a:p>
            <a:pPr>
              <a:spcBef>
                <a:spcPct val="25000"/>
              </a:spcBef>
            </a:pPr>
            <a:r>
              <a:rPr lang="en-US" altLang="en-US" dirty="0" smtClean="0">
                <a:sym typeface="Symbol" panose="05050102010706020507" pitchFamily="18" charset="2"/>
              </a:rPr>
              <a:t>Because your decision is based on a sample, there is the possibility of making the wrong decision.</a:t>
            </a:r>
          </a:p>
        </p:txBody>
      </p:sp>
      <p:sp>
        <p:nvSpPr>
          <p:cNvPr id="44036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5A42818-F89E-4E2A-BBCC-F0EDF8BB07BA}" type="slidenum">
              <a:rPr lang="en-US" altLang="en-US" sz="1200"/>
              <a:pPr algn="r" eaLnBrk="1" hangingPunct="1"/>
              <a:t>12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Types of Errors</a:t>
            </a:r>
            <a:endParaRPr lang="el-GR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06400" y="4081463"/>
            <a:ext cx="8458200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Times New Roman" panose="02020603050405020304" pitchFamily="18" charset="0"/>
              </a:rPr>
              <a:t>A 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type I error </a:t>
            </a:r>
            <a:r>
              <a:rPr lang="en-US" altLang="en-US" sz="2800" dirty="0">
                <a:latin typeface="Times New Roman" panose="02020603050405020304" pitchFamily="18" charset="0"/>
              </a:rPr>
              <a:t>occurs if the null hypothesis is rejected when it is true.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Times New Roman" panose="02020603050405020304" pitchFamily="18" charset="0"/>
              </a:rPr>
              <a:t>A 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type II error </a:t>
            </a:r>
            <a:r>
              <a:rPr lang="en-US" altLang="en-US" sz="2800" dirty="0">
                <a:latin typeface="Times New Roman" panose="02020603050405020304" pitchFamily="18" charset="0"/>
              </a:rPr>
              <a:t>occurs if the null hypothesis is not rejected when it is false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.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Generally speaking, a type I error is considered worse.</a:t>
            </a:r>
            <a:endParaRPr lang="en-US" altLang="en-US" sz="28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28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28688" y="1668463"/>
          <a:ext cx="7534275" cy="1828800"/>
        </p:xfrm>
        <a:graphic>
          <a:graphicData uri="http://schemas.openxmlformats.org/drawingml/2006/table">
            <a:tbl>
              <a:tblPr/>
              <a:tblGrid>
                <a:gridCol w="2246312"/>
                <a:gridCol w="2727325"/>
                <a:gridCol w="25606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Actual Truth of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is 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is 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3BB3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Do not reject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3BB3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3BB3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Correct Decision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Type II 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3BB3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Reject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3BB3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3BB3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Type I 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Correct Decision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10800000" flipV="1">
            <a:off x="2244725" y="3433763"/>
            <a:ext cx="1612900" cy="74771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2792413" y="2933700"/>
            <a:ext cx="3459162" cy="212883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83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45084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8849677-464D-4D10-BD83-08C4DF6694D9}" type="slidenum">
              <a:rPr lang="en-US" altLang="en-US" sz="1200"/>
              <a:pPr algn="r" eaLnBrk="1" hangingPunct="1"/>
              <a:t>13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Identifying Type I and Type II Errors</a:t>
            </a:r>
            <a:endParaRPr lang="el-GR" altLang="en-US" dirty="0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6083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The USDA limit for salmonella contamination for chicken is 20%. A meat inspector </a:t>
            </a:r>
            <a:r>
              <a:rPr lang="en-US" altLang="en-US" dirty="0" smtClean="0"/>
              <a:t>investigates whether the </a:t>
            </a:r>
            <a:r>
              <a:rPr lang="en-US" altLang="en-US" dirty="0" smtClean="0"/>
              <a:t>chicken produced by a company exceeds the USDA limit. </a:t>
            </a:r>
            <a:r>
              <a:rPr lang="en-US" altLang="en-US" dirty="0" smtClean="0"/>
              <a:t>When </a:t>
            </a:r>
            <a:r>
              <a:rPr lang="en-US" altLang="en-US" dirty="0" smtClean="0"/>
              <a:t>will a type I or type II error occur? Which is more serious? </a:t>
            </a:r>
            <a:r>
              <a:rPr lang="en-US" altLang="en-US" sz="2400" i="1" dirty="0" smtClean="0">
                <a:solidFill>
                  <a:schemeClr val="tx2"/>
                </a:solidFill>
              </a:rPr>
              <a:t>(Source: United States Department of Agriculture)</a:t>
            </a:r>
          </a:p>
        </p:txBody>
      </p:sp>
      <p:pic>
        <p:nvPicPr>
          <p:cNvPr id="46084" name="Picture 6" descr="C:\Documents and Settings\Lyn\Local Settings\Temporary Internet Files\Content.IE5\9RJB9XCE\MCj0371014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4310063"/>
            <a:ext cx="941387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46086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9BE7A72-E843-4957-BAEF-864FAE1482CC}" type="slidenum">
              <a:rPr lang="en-US" altLang="en-US" sz="1200"/>
              <a:pPr algn="r" eaLnBrk="1" hangingPunct="1"/>
              <a:t>14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271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mtClean="0"/>
              <a:t>Let </a:t>
            </a:r>
            <a:r>
              <a:rPr lang="en-US" altLang="en-US" i="1" smtClean="0"/>
              <a:t>p</a:t>
            </a:r>
            <a:r>
              <a:rPr lang="en-US" altLang="en-US" smtClean="0"/>
              <a:t> represent the proportion of chicken that is contaminated.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Solution: Identifying Type I and Type II Errors</a:t>
            </a:r>
            <a:endParaRPr lang="el-GR" altLang="en-US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7108" name="TextBox 12"/>
          <p:cNvSpPr txBox="1">
            <a:spLocks noChangeArrowheads="1"/>
          </p:cNvSpPr>
          <p:nvPr/>
        </p:nvSpPr>
        <p:spPr bwMode="auto">
          <a:xfrm>
            <a:off x="2433638" y="2460625"/>
            <a:ext cx="7588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9157" name="TextBox 22"/>
          <p:cNvSpPr txBox="1">
            <a:spLocks noChangeArrowheads="1"/>
          </p:cNvSpPr>
          <p:nvPr/>
        </p:nvSpPr>
        <p:spPr bwMode="auto">
          <a:xfrm>
            <a:off x="3021013" y="2622550"/>
            <a:ext cx="1385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≤ 0.2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22600" y="3249613"/>
            <a:ext cx="2389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&gt; 0.2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2576513"/>
            <a:ext cx="1978025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Arial" charset="0"/>
              </a:rPr>
              <a:t>Hypotheses: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75138" y="2597150"/>
            <a:ext cx="31593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Arial" charset="0"/>
              </a:rPr>
              <a:t>(</a:t>
            </a:r>
            <a:r>
              <a:rPr lang="en-US" sz="2800" dirty="0" smtClean="0">
                <a:solidFill>
                  <a:schemeClr val="accent2"/>
                </a:solidFill>
                <a:latin typeface="+mn-lt"/>
                <a:cs typeface="Arial" charset="0"/>
              </a:rPr>
              <a:t>Claim of company)</a:t>
            </a:r>
            <a:endParaRPr lang="en-US" sz="2800" dirty="0">
              <a:solidFill>
                <a:schemeClr val="accent2"/>
              </a:solidFill>
              <a:latin typeface="+mn-lt"/>
              <a:cs typeface="Arial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595438" y="3989388"/>
            <a:ext cx="5021262" cy="2003425"/>
            <a:chOff x="1595438" y="3989388"/>
            <a:chExt cx="5021262" cy="2003425"/>
          </a:xfrm>
        </p:grpSpPr>
        <p:grpSp>
          <p:nvGrpSpPr>
            <p:cNvPr id="47116" name="Group 38"/>
            <p:cNvGrpSpPr>
              <a:grpSpLocks/>
            </p:cNvGrpSpPr>
            <p:nvPr/>
          </p:nvGrpSpPr>
          <p:grpSpPr bwMode="auto">
            <a:xfrm>
              <a:off x="1595438" y="5170488"/>
              <a:ext cx="5021262" cy="822325"/>
              <a:chOff x="1080649" y="4339249"/>
              <a:chExt cx="5020909" cy="822655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rot="10800000">
                <a:off x="1213990" y="4637819"/>
                <a:ext cx="227790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10800000" flipH="1">
                <a:off x="3477605" y="4640995"/>
                <a:ext cx="2277902" cy="1588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1338532" y="4646554"/>
                <a:ext cx="28268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1838560" y="4646554"/>
                <a:ext cx="28268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2337000" y="4646554"/>
                <a:ext cx="28268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2837027" y="4646554"/>
                <a:ext cx="28268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3335467" y="4646554"/>
                <a:ext cx="28268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3835495" y="4646554"/>
                <a:ext cx="28268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4335522" y="4646554"/>
                <a:ext cx="28268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4833961" y="4646554"/>
                <a:ext cx="28268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5333989" y="4646554"/>
                <a:ext cx="28268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1080649" y="4704521"/>
                <a:ext cx="947670" cy="4573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+mn-lt"/>
                    <a:cs typeface="Arial" charset="0"/>
                  </a:rPr>
                  <a:t>0.16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098164" y="4704521"/>
                <a:ext cx="947671" cy="4573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+mn-lt"/>
                    <a:cs typeface="Arial" charset="0"/>
                  </a:rPr>
                  <a:t>0.18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95044" y="4704521"/>
                <a:ext cx="947671" cy="4573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+mn-lt"/>
                    <a:cs typeface="Arial" charset="0"/>
                  </a:rPr>
                  <a:t>0.20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061764" y="4704521"/>
                <a:ext cx="947670" cy="4573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+mn-lt"/>
                    <a:cs typeface="Arial" charset="0"/>
                  </a:rPr>
                  <a:t>0.22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76105" y="4704521"/>
                <a:ext cx="947671" cy="4573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+mn-lt"/>
                    <a:cs typeface="Arial" charset="0"/>
                  </a:rPr>
                  <a:t>0.24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752333" y="4339249"/>
                <a:ext cx="349225" cy="51932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800" i="1" dirty="0">
                    <a:latin typeface="+mn-lt"/>
                    <a:cs typeface="Arial" charset="0"/>
                  </a:rPr>
                  <a:t>p</a:t>
                </a:r>
              </a:p>
            </p:txBody>
          </p:sp>
        </p:grpSp>
        <p:sp>
          <p:nvSpPr>
            <p:cNvPr id="40" name="Right Brace 39"/>
            <p:cNvSpPr/>
            <p:nvPr/>
          </p:nvSpPr>
          <p:spPr>
            <a:xfrm rot="16200000">
              <a:off x="2809875" y="4089401"/>
              <a:ext cx="149225" cy="217805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ight Brace 40"/>
            <p:cNvSpPr/>
            <p:nvPr/>
          </p:nvSpPr>
          <p:spPr>
            <a:xfrm rot="16200000">
              <a:off x="5006975" y="4092576"/>
              <a:ext cx="149225" cy="2178050"/>
            </a:xfrm>
            <a:prstGeom prst="rightBrac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47119" name="TextBox 41"/>
            <p:cNvSpPr txBox="1">
              <a:spLocks noChangeArrowheads="1"/>
            </p:cNvSpPr>
            <p:nvPr/>
          </p:nvSpPr>
          <p:spPr bwMode="auto">
            <a:xfrm>
              <a:off x="2144713" y="4687888"/>
              <a:ext cx="20288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i="1">
                  <a:latin typeface="Times New Roman" panose="02020603050405020304" pitchFamily="18" charset="0"/>
                </a:rPr>
                <a:t>H</a:t>
              </a:r>
              <a:r>
                <a:rPr lang="en-US" altLang="en-US" sz="2400" baseline="-25000">
                  <a:latin typeface="Times New Roman" panose="02020603050405020304" pitchFamily="18" charset="0"/>
                </a:rPr>
                <a:t>0</a:t>
              </a:r>
              <a:r>
                <a:rPr lang="en-US" altLang="en-US" sz="2400">
                  <a:latin typeface="Times New Roman" panose="02020603050405020304" pitchFamily="18" charset="0"/>
                </a:rPr>
                <a:t>: </a:t>
              </a:r>
              <a:r>
                <a:rPr lang="en-US" altLang="en-US" sz="2400" i="1">
                  <a:latin typeface="Times New Roman" panose="02020603050405020304" pitchFamily="18" charset="0"/>
                </a:rPr>
                <a:t>p</a:t>
              </a:r>
              <a:r>
                <a:rPr lang="en-US" altLang="en-US" sz="2400">
                  <a:latin typeface="Times New Roman" panose="02020603050405020304" pitchFamily="18" charset="0"/>
                </a:rPr>
                <a:t> </a:t>
              </a: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≤ 0.20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7120" name="TextBox 42"/>
            <p:cNvSpPr txBox="1">
              <a:spLocks noChangeArrowheads="1"/>
            </p:cNvSpPr>
            <p:nvPr/>
          </p:nvSpPr>
          <p:spPr bwMode="auto">
            <a:xfrm>
              <a:off x="4275138" y="4687888"/>
              <a:ext cx="20288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rgbClr val="0070C0"/>
                  </a:solidFill>
                  <a:latin typeface="Times New Roman" panose="02020603050405020304" pitchFamily="18" charset="0"/>
                </a:rPr>
                <a:t>H</a:t>
              </a:r>
              <a:r>
                <a:rPr lang="en-US" altLang="en-US" sz="2400" baseline="-25000">
                  <a:solidFill>
                    <a:srgbClr val="0070C0"/>
                  </a:solidFill>
                  <a:latin typeface="Times New Roman" panose="02020603050405020304" pitchFamily="18" charset="0"/>
                </a:rPr>
                <a:t>0</a:t>
              </a:r>
              <a:r>
                <a:rPr lang="en-US" altLang="en-US" sz="2400">
                  <a:solidFill>
                    <a:srgbClr val="0070C0"/>
                  </a:solidFill>
                  <a:latin typeface="Times New Roman" panose="02020603050405020304" pitchFamily="18" charset="0"/>
                </a:rPr>
                <a:t>: </a:t>
              </a:r>
              <a:r>
                <a:rPr lang="en-US" altLang="en-US" sz="2400" i="1">
                  <a:solidFill>
                    <a:srgbClr val="0070C0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240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 0.20</a:t>
              </a:r>
              <a:endParaRPr lang="en-US" altLang="en-US" sz="2400">
                <a:solidFill>
                  <a:srgbClr val="0070C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11350" y="3989388"/>
              <a:ext cx="2078038" cy="8223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n-lt"/>
                  <a:cs typeface="Arial" charset="0"/>
                </a:rPr>
                <a:t>Chicken meets USDA limits.</a:t>
              </a:r>
              <a:endParaRPr lang="en-US" sz="2400" dirty="0" err="1">
                <a:latin typeface="+mn-lt"/>
                <a:cs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25900" y="3989388"/>
              <a:ext cx="2292350" cy="8223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n-lt"/>
                  <a:cs typeface="Arial" charset="0"/>
                </a:rPr>
                <a:t>Chicken exceeds USDA limits.</a:t>
              </a:r>
            </a:p>
          </p:txBody>
        </p:sp>
      </p:grpSp>
      <p:sp>
        <p:nvSpPr>
          <p:cNvPr id="47114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47115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CB0BB1A-88B9-44D3-B1A9-1AAB47EB3A7E}" type="slidenum">
              <a:rPr lang="en-US" altLang="en-US" sz="1200"/>
              <a:pPr algn="r" eaLnBrk="1" hangingPunct="1"/>
              <a:t>15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Solution: Identifying Type I and Type II Errors</a:t>
            </a:r>
            <a:endParaRPr lang="el-GR" altLang="en-US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8131" name="Text Box 20"/>
          <p:cNvSpPr txBox="1">
            <a:spLocks noChangeArrowheads="1"/>
          </p:cNvSpPr>
          <p:nvPr/>
        </p:nvSpPr>
        <p:spPr bwMode="auto">
          <a:xfrm>
            <a:off x="377825" y="2852738"/>
            <a:ext cx="815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A type I error is rejecting </a:t>
            </a: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 when it is true.  </a:t>
            </a:r>
          </a:p>
        </p:txBody>
      </p:sp>
      <p:sp>
        <p:nvSpPr>
          <p:cNvPr id="1189909" name="Text Box 21"/>
          <p:cNvSpPr txBox="1">
            <a:spLocks noChangeArrowheads="1"/>
          </p:cNvSpPr>
          <p:nvPr/>
        </p:nvSpPr>
        <p:spPr bwMode="auto">
          <a:xfrm>
            <a:off x="377825" y="3384550"/>
            <a:ext cx="8034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The actual proportion of contaminated chicken is less</a:t>
            </a:r>
          </a:p>
          <a:p>
            <a:pPr eaLnBrk="1" hangingPunct="1"/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than or equal to 0.2, but you decide to reject 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89910" name="Text Box 22"/>
          <p:cNvSpPr txBox="1">
            <a:spLocks noChangeArrowheads="1"/>
          </p:cNvSpPr>
          <p:nvPr/>
        </p:nvSpPr>
        <p:spPr bwMode="auto">
          <a:xfrm>
            <a:off x="377825" y="4410075"/>
            <a:ext cx="8383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A type II error is failing to reject </a:t>
            </a: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 when it is false.  </a:t>
            </a:r>
          </a:p>
        </p:txBody>
      </p:sp>
      <p:sp>
        <p:nvSpPr>
          <p:cNvPr id="1189911" name="Text Box 23"/>
          <p:cNvSpPr txBox="1">
            <a:spLocks noChangeArrowheads="1"/>
          </p:cNvSpPr>
          <p:nvPr/>
        </p:nvSpPr>
        <p:spPr bwMode="auto">
          <a:xfrm>
            <a:off x="377825" y="4940300"/>
            <a:ext cx="81676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The actual proportion of contaminated chicken is greater than 0.2, but you do not reject 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8135" name="TextBox 12"/>
          <p:cNvSpPr txBox="1">
            <a:spLocks noChangeArrowheads="1"/>
          </p:cNvSpPr>
          <p:nvPr/>
        </p:nvSpPr>
        <p:spPr bwMode="auto">
          <a:xfrm>
            <a:off x="2266950" y="1597025"/>
            <a:ext cx="758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8136" name="TextBox 22"/>
          <p:cNvSpPr txBox="1">
            <a:spLocks noChangeArrowheads="1"/>
          </p:cNvSpPr>
          <p:nvPr/>
        </p:nvSpPr>
        <p:spPr bwMode="auto">
          <a:xfrm>
            <a:off x="2921000" y="1608138"/>
            <a:ext cx="1385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≤ 0.2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7" name="TextBox 14"/>
          <p:cNvSpPr txBox="1">
            <a:spLocks noChangeArrowheads="1"/>
          </p:cNvSpPr>
          <p:nvPr/>
        </p:nvSpPr>
        <p:spPr bwMode="auto">
          <a:xfrm>
            <a:off x="2889250" y="2036763"/>
            <a:ext cx="1300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&gt; 0.2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825" y="1595438"/>
            <a:ext cx="1979613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Arial" charset="0"/>
              </a:rPr>
              <a:t>Hypotheses:</a:t>
            </a:r>
          </a:p>
        </p:txBody>
      </p:sp>
      <p:sp>
        <p:nvSpPr>
          <p:cNvPr id="48140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48141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FD455D2-42B9-4B86-9798-820CE167AEFA}" type="slidenum">
              <a:rPr lang="en-US" altLang="en-US" sz="1200"/>
              <a:pPr algn="r" eaLnBrk="1" hangingPunct="1"/>
              <a:t>16</a:t>
            </a:fld>
            <a:r>
              <a:rPr lang="en-US" altLang="en-US" sz="1200"/>
              <a:t> of 101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89413" y="1591330"/>
            <a:ext cx="31593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Arial" charset="0"/>
              </a:rPr>
              <a:t>(</a:t>
            </a:r>
            <a:r>
              <a:rPr lang="en-US" sz="2800" dirty="0" smtClean="0">
                <a:solidFill>
                  <a:schemeClr val="accent2"/>
                </a:solidFill>
                <a:latin typeface="+mn-lt"/>
                <a:cs typeface="Arial" charset="0"/>
              </a:rPr>
              <a:t>Claim of company)</a:t>
            </a:r>
            <a:endParaRPr lang="en-US" sz="2800" dirty="0">
              <a:solidFill>
                <a:schemeClr val="accent2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909" grpId="0"/>
      <p:bldP spid="1189910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Solution: Identifying Type I and Type II Errors</a:t>
            </a:r>
            <a:endParaRPr lang="el-GR" altLang="en-US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9155" name="TextBox 12"/>
          <p:cNvSpPr txBox="1">
            <a:spLocks noChangeArrowheads="1"/>
          </p:cNvSpPr>
          <p:nvPr/>
        </p:nvSpPr>
        <p:spPr bwMode="auto">
          <a:xfrm>
            <a:off x="2266950" y="1597025"/>
            <a:ext cx="758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9156" name="TextBox 22"/>
          <p:cNvSpPr txBox="1">
            <a:spLocks noChangeArrowheads="1"/>
          </p:cNvSpPr>
          <p:nvPr/>
        </p:nvSpPr>
        <p:spPr bwMode="auto">
          <a:xfrm>
            <a:off x="2921000" y="1608138"/>
            <a:ext cx="1385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≤ 0.2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7" name="TextBox 14"/>
          <p:cNvSpPr txBox="1">
            <a:spLocks noChangeArrowheads="1"/>
          </p:cNvSpPr>
          <p:nvPr/>
        </p:nvSpPr>
        <p:spPr bwMode="auto">
          <a:xfrm>
            <a:off x="2889250" y="2036763"/>
            <a:ext cx="1300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&gt; 0.2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825" y="1595438"/>
            <a:ext cx="1979613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Arial" charset="0"/>
              </a:rPr>
              <a:t>Hypotheses: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125" y="2859088"/>
            <a:ext cx="8080375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2575" indent="-282575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Arial" charset="0"/>
              </a:rPr>
              <a:t>With a type I error, you might create a health scare and hurt the sales of chicken producers who were actually meeting the USDA limits. </a:t>
            </a:r>
          </a:p>
          <a:p>
            <a:pPr marL="282575" indent="-282575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Arial" charset="0"/>
              </a:rPr>
              <a:t>With a type II error, you could be allowing chicken that exceeded the USDA contamination limit to be sold to consumers. </a:t>
            </a:r>
          </a:p>
          <a:p>
            <a:pPr marL="282575" indent="-282575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cs typeface="Arial" charset="0"/>
              </a:rPr>
              <a:t>So in this instance, a </a:t>
            </a:r>
            <a:r>
              <a:rPr lang="en-US" sz="2800" dirty="0">
                <a:latin typeface="+mn-lt"/>
                <a:cs typeface="Arial" charset="0"/>
              </a:rPr>
              <a:t>type II error </a:t>
            </a:r>
            <a:r>
              <a:rPr lang="en-US" sz="2800" dirty="0" smtClean="0">
                <a:latin typeface="+mn-lt"/>
                <a:cs typeface="Arial" charset="0"/>
              </a:rPr>
              <a:t>is perhaps worse as it could </a:t>
            </a:r>
            <a:r>
              <a:rPr lang="en-US" sz="2800" dirty="0">
                <a:latin typeface="+mn-lt"/>
                <a:cs typeface="Arial" charset="0"/>
              </a:rPr>
              <a:t>result in sickness or even death.</a:t>
            </a:r>
          </a:p>
        </p:txBody>
      </p:sp>
      <p:sp>
        <p:nvSpPr>
          <p:cNvPr id="49161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49162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7099D10-81C1-47E5-9EFF-2CDB99E0C20C}" type="slidenum">
              <a:rPr lang="en-US" altLang="en-US" sz="1200"/>
              <a:pPr algn="r" eaLnBrk="1" hangingPunct="1"/>
              <a:t>17</a:t>
            </a:fld>
            <a:r>
              <a:rPr lang="en-US" altLang="en-US" sz="1200"/>
              <a:t> of 101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22738" y="1562479"/>
            <a:ext cx="31593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Arial" charset="0"/>
              </a:rPr>
              <a:t>(</a:t>
            </a:r>
            <a:r>
              <a:rPr lang="en-US" sz="2800" dirty="0" smtClean="0">
                <a:solidFill>
                  <a:schemeClr val="accent2"/>
                </a:solidFill>
                <a:latin typeface="+mn-lt"/>
                <a:cs typeface="Arial" charset="0"/>
              </a:rPr>
              <a:t>Claim of company)</a:t>
            </a:r>
            <a:endParaRPr lang="en-US" sz="2800" dirty="0">
              <a:solidFill>
                <a:schemeClr val="accent2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Level of Significance</a:t>
            </a:r>
            <a:endParaRPr lang="el-GR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2227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Level of significance 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Your maximum allowable probability of making a type I error. 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/>
              <a:t>Denoted by </a:t>
            </a:r>
            <a:r>
              <a:rPr lang="el-GR" altLang="en-US" i="1" dirty="0" smtClean="0"/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, the lowercase Greek letter alpha.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By setting the level of significance at a small value, you are saying that you want the probability of rejecting a true null hypothesis to be small.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ym typeface="Symbol" panose="05050102010706020507" pitchFamily="18" charset="2"/>
              </a:rPr>
              <a:t>Commonly used levels of significance:</a:t>
            </a:r>
          </a:p>
          <a:p>
            <a:pPr lvl="1">
              <a:spcBef>
                <a:spcPct val="0"/>
              </a:spcBef>
            </a:pPr>
            <a:r>
              <a:rPr lang="el-GR" altLang="en-US" i="1" dirty="0" smtClean="0"/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 = 0.10</a:t>
            </a:r>
            <a:r>
              <a:rPr lang="en-US" altLang="en-US" i="1" dirty="0" smtClean="0">
                <a:sym typeface="Symbol" panose="05050102010706020507" pitchFamily="18" charset="2"/>
              </a:rPr>
              <a:t>	</a:t>
            </a:r>
            <a:r>
              <a:rPr lang="el-GR" altLang="en-US" i="1" dirty="0" smtClean="0"/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 = 0.05	</a:t>
            </a:r>
            <a:r>
              <a:rPr lang="el-GR" altLang="en-US" i="1" dirty="0" smtClean="0"/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 = 0.01</a:t>
            </a:r>
          </a:p>
          <a:p>
            <a:pPr>
              <a:spcBef>
                <a:spcPct val="0"/>
              </a:spcBef>
            </a:pPr>
            <a:r>
              <a:rPr lang="en-US" altLang="en-US" i="1" dirty="0" smtClean="0">
                <a:sym typeface="Symbol" panose="05050102010706020507" pitchFamily="18" charset="2"/>
              </a:rPr>
              <a:t>P</a:t>
            </a:r>
            <a:r>
              <a:rPr lang="en-US" altLang="en-US" dirty="0" smtClean="0">
                <a:sym typeface="Symbol" panose="05050102010706020507" pitchFamily="18" charset="2"/>
              </a:rPr>
              <a:t>(type II error) = </a:t>
            </a:r>
            <a:r>
              <a:rPr lang="el-GR" altLang="en-US" i="1" dirty="0" smtClean="0">
                <a:sym typeface="Symbol" panose="05050102010706020507" pitchFamily="18" charset="2"/>
              </a:rPr>
              <a:t>β</a:t>
            </a:r>
            <a:r>
              <a:rPr lang="en-US" altLang="en-US" dirty="0" smtClean="0">
                <a:sym typeface="Symbol" panose="05050102010706020507" pitchFamily="18" charset="2"/>
              </a:rPr>
              <a:t> (beta)</a:t>
            </a:r>
          </a:p>
        </p:txBody>
      </p:sp>
      <p:sp>
        <p:nvSpPr>
          <p:cNvPr id="50180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50181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ECF241A-4930-4571-BDA5-DD2EA34174D7}" type="slidenum">
              <a:rPr lang="en-US" altLang="en-US" sz="1200"/>
              <a:pPr algn="r" eaLnBrk="1" hangingPunct="1"/>
              <a:t>18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Statistical Tests</a:t>
            </a:r>
            <a:endParaRPr lang="el-GR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029" name="Content Placeholder 31"/>
          <p:cNvSpPr>
            <a:spLocks noGrp="1"/>
          </p:cNvSpPr>
          <p:nvPr>
            <p:ph idx="1"/>
          </p:nvPr>
        </p:nvSpPr>
        <p:spPr>
          <a:xfrm>
            <a:off x="457200" y="1030288"/>
            <a:ext cx="8229600" cy="27543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After stating the null and alternative hypotheses and specifying the level of significance, a random sample is taken from the population and sample statistics are calculated.</a:t>
            </a:r>
          </a:p>
          <a:p>
            <a:pPr eaLnBrk="1" hangingPunct="1"/>
            <a:r>
              <a:rPr lang="en-US" altLang="en-US" dirty="0" smtClean="0"/>
              <a:t>The statistic that is compared with the parameter in the null hypothesis is called the </a:t>
            </a:r>
            <a:r>
              <a:rPr lang="en-US" altLang="en-US" b="1" dirty="0" smtClean="0">
                <a:solidFill>
                  <a:schemeClr val="accent2"/>
                </a:solidFill>
              </a:rPr>
              <a:t>test statistic</a:t>
            </a:r>
            <a:r>
              <a:rPr lang="en-US" altLang="en-US" dirty="0" smtClean="0"/>
              <a:t>.</a:t>
            </a:r>
          </a:p>
          <a:p>
            <a:pPr eaLnBrk="1" hangingPunct="1"/>
            <a:endParaRPr lang="en-US" altLang="en-US" dirty="0" smtClean="0">
              <a:sym typeface="Symbol" panose="05050102010706020507" pitchFamily="18" charset="2"/>
            </a:endParaRPr>
          </a:p>
          <a:p>
            <a:pPr eaLnBrk="1" hangingPunct="1"/>
            <a:endParaRPr lang="en-US" altLang="en-US" i="1" dirty="0" smtClean="0">
              <a:sym typeface="Symbol" panose="05050102010706020507" pitchFamily="18" charset="2"/>
            </a:endParaRPr>
          </a:p>
          <a:p>
            <a:pPr eaLnBrk="1" hangingPunct="1"/>
            <a:endParaRPr lang="en-US" altLang="en-US" dirty="0" smtClean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859252" y="3976137"/>
            <a:ext cx="6705600" cy="2190750"/>
            <a:chOff x="925513" y="4237038"/>
            <a:chExt cx="6705600" cy="2190750"/>
          </a:xfrm>
        </p:grpSpPr>
        <p:sp>
          <p:nvSpPr>
            <p:cNvPr id="1033" name="Rectangle 29"/>
            <p:cNvSpPr>
              <a:spLocks noChangeArrowheads="1"/>
            </p:cNvSpPr>
            <p:nvPr/>
          </p:nvSpPr>
          <p:spPr bwMode="auto">
            <a:xfrm>
              <a:off x="1085850" y="6056313"/>
              <a:ext cx="17526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0" rIns="4572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l-GR" alt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en-US" altLang="en-US" sz="2400" baseline="30000" dirty="0" smtClean="0">
                  <a:latin typeface="Times New Roman" panose="02020603050405020304" pitchFamily="18" charset="0"/>
                </a:rPr>
                <a:t>2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34"/>
            <p:cNvGrpSpPr>
              <a:grpSpLocks/>
            </p:cNvGrpSpPr>
            <p:nvPr/>
          </p:nvGrpSpPr>
          <p:grpSpPr bwMode="auto">
            <a:xfrm>
              <a:off x="925513" y="4237038"/>
              <a:ext cx="6705600" cy="2190750"/>
              <a:chOff x="925513" y="4237038"/>
              <a:chExt cx="6705600" cy="2190750"/>
            </a:xfrm>
          </p:grpSpPr>
          <p:graphicFrame>
            <p:nvGraphicFramePr>
              <p:cNvPr id="1026" name="Object 3"/>
              <p:cNvGraphicFramePr>
                <a:graphicFrameLocks noChangeAspect="1"/>
              </p:cNvGraphicFramePr>
              <p:nvPr/>
            </p:nvGraphicFramePr>
            <p:xfrm>
              <a:off x="3602038" y="5080000"/>
              <a:ext cx="344487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1" name="Equation" r:id="rId4" imgW="139680" imgH="164880" progId="Equation.DSMT4">
                      <p:embed/>
                    </p:oleObj>
                  </mc:Choice>
                  <mc:Fallback>
                    <p:oleObj name="Equation" r:id="rId4" imgW="139680" imgH="164880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02038" y="5080000"/>
                            <a:ext cx="344487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035" name="Group 33"/>
              <p:cNvGrpSpPr>
                <a:grpSpLocks/>
              </p:cNvGrpSpPr>
              <p:nvPr/>
            </p:nvGrpSpPr>
            <p:grpSpPr bwMode="auto">
              <a:xfrm>
                <a:off x="925513" y="4237038"/>
                <a:ext cx="6705600" cy="2190750"/>
                <a:chOff x="925513" y="4237038"/>
                <a:chExt cx="6705600" cy="2190750"/>
              </a:xfrm>
            </p:grpSpPr>
            <p:grpSp>
              <p:nvGrpSpPr>
                <p:cNvPr id="1036" name="Group 127"/>
                <p:cNvGrpSpPr>
                  <a:grpSpLocks/>
                </p:cNvGrpSpPr>
                <p:nvPr/>
              </p:nvGrpSpPr>
              <p:grpSpPr bwMode="auto">
                <a:xfrm>
                  <a:off x="925513" y="4237038"/>
                  <a:ext cx="6705600" cy="2190750"/>
                  <a:chOff x="318" y="2532"/>
                  <a:chExt cx="4224" cy="1380"/>
                </a:xfrm>
              </p:grpSpPr>
              <p:sp>
                <p:nvSpPr>
                  <p:cNvPr id="1039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670" y="3682"/>
                    <a:ext cx="1872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r>
                      <a:rPr lang="el-GR" altLang="en-US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χ</a:t>
                    </a:r>
                    <a:r>
                      <a:rPr lang="en-US" altLang="en-US" sz="2400" baseline="30000" dirty="0" smtClean="0">
                        <a:latin typeface="Times New Roman" panose="02020603050405020304" pitchFamily="18" charset="0"/>
                      </a:rPr>
                      <a:t>2</a:t>
                    </a:r>
                    <a:r>
                      <a:rPr lang="en-US" altLang="en-US" sz="2400" dirty="0" smtClean="0">
                        <a:latin typeface="Times New Roman" panose="02020603050405020304" pitchFamily="18" charset="0"/>
                      </a:rPr>
                      <a:t> (chapter 10)</a:t>
                    </a:r>
                    <a:endParaRPr lang="en-US" altLang="en-US" sz="2400" i="1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0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566" y="3682"/>
                    <a:ext cx="1104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r>
                      <a:rPr lang="en-US" altLang="en-US" sz="2400" i="1" dirty="0" smtClean="0">
                        <a:latin typeface="Times New Roman" panose="02020603050405020304" pitchFamily="18" charset="0"/>
                      </a:rPr>
                      <a:t>s</a:t>
                    </a:r>
                    <a:r>
                      <a:rPr lang="en-US" altLang="en-US" sz="2400" baseline="30000" dirty="0" smtClean="0"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400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1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18" y="3682"/>
                    <a:ext cx="1248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endParaRPr lang="en-US" altLang="en-US" sz="2400" i="1">
                      <a:latin typeface="Times New Roman" panose="02020603050405020304" pitchFamily="18" charset="0"/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104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670" y="3443"/>
                    <a:ext cx="1872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r>
                      <a:rPr lang="en-US" altLang="en-US" sz="2400" i="1" dirty="0" smtClean="0">
                        <a:latin typeface="Times New Roman" panose="02020603050405020304" pitchFamily="18" charset="0"/>
                      </a:rPr>
                      <a:t>z </a:t>
                    </a:r>
                    <a:r>
                      <a:rPr lang="en-US" altLang="en-US" sz="2400" dirty="0" smtClean="0">
                        <a:latin typeface="Times New Roman" panose="02020603050405020304" pitchFamily="18" charset="0"/>
                      </a:rPr>
                      <a:t>(Sect. 7.4)</a:t>
                    </a:r>
                    <a:endParaRPr lang="en-US" altLang="en-US" sz="2400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3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566" y="3452"/>
                    <a:ext cx="1104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endParaRPr lang="en-US" altLang="en-US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4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318" y="3434"/>
                    <a:ext cx="1248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r>
                      <a:rPr lang="en-US" altLang="en-US" sz="2400" i="1" dirty="0" smtClean="0">
                        <a:latin typeface="Times New Roman" panose="02020603050405020304" pitchFamily="18" charset="0"/>
                      </a:rPr>
                      <a:t>p</a:t>
                    </a:r>
                    <a:endParaRPr lang="en-US" altLang="en-US" sz="2400" i="1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670" y="3222"/>
                    <a:ext cx="1872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r>
                      <a:rPr lang="en-US" altLang="en-US" sz="2400" i="1" dirty="0">
                        <a:latin typeface="Times New Roman" panose="02020603050405020304" pitchFamily="18" charset="0"/>
                      </a:rPr>
                      <a:t>t</a:t>
                    </a:r>
                    <a:r>
                      <a:rPr lang="en-US" altLang="en-US" sz="2400" dirty="0">
                        <a:latin typeface="Times New Roman" panose="02020603050405020304" pitchFamily="18" charset="0"/>
                      </a:rPr>
                      <a:t>  (</a:t>
                    </a:r>
                    <a:r>
                      <a:rPr lang="en-US" altLang="en-US" sz="2400" dirty="0" smtClean="0">
                        <a:latin typeface="Times New Roman" panose="02020603050405020304" pitchFamily="18" charset="0"/>
                      </a:rPr>
                      <a:t>Sect </a:t>
                    </a:r>
                    <a:r>
                      <a:rPr lang="en-US" altLang="en-US" sz="2400" dirty="0">
                        <a:latin typeface="Times New Roman" panose="02020603050405020304" pitchFamily="18" charset="0"/>
                      </a:rPr>
                      <a:t>7.3 </a:t>
                    </a:r>
                    <a:r>
                      <a:rPr lang="en-US" altLang="en-US" sz="2400" i="1" dirty="0">
                        <a:latin typeface="Times New Roman" panose="02020603050405020304" pitchFamily="18" charset="0"/>
                      </a:rPr>
                      <a:t>n</a:t>
                    </a:r>
                    <a:r>
                      <a:rPr lang="en-US" altLang="en-US" sz="2400" dirty="0">
                        <a:latin typeface="Times New Roman" panose="02020603050405020304" pitchFamily="18" charset="0"/>
                      </a:rPr>
                      <a:t> &lt; 30)</a:t>
                    </a:r>
                    <a:endParaRPr lang="en-US" altLang="en-US" sz="2400" i="1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6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566" y="3222"/>
                    <a:ext cx="1104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endParaRPr lang="en-US" altLang="en-US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7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318" y="3222"/>
                    <a:ext cx="1248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endParaRPr lang="en-US" altLang="en-US" sz="2400" i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670" y="2992"/>
                    <a:ext cx="1872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r>
                      <a:rPr lang="en-US" altLang="en-US" sz="2400" i="1" dirty="0">
                        <a:latin typeface="Times New Roman" panose="02020603050405020304" pitchFamily="18" charset="0"/>
                      </a:rPr>
                      <a:t>z </a:t>
                    </a:r>
                    <a:r>
                      <a:rPr lang="en-US" altLang="en-US" sz="2400" dirty="0">
                        <a:latin typeface="Times New Roman" panose="02020603050405020304" pitchFamily="18" charset="0"/>
                      </a:rPr>
                      <a:t> </a:t>
                    </a:r>
                    <a:r>
                      <a:rPr lang="en-US" altLang="en-US" sz="2400" dirty="0" smtClean="0">
                        <a:latin typeface="Times New Roman" panose="02020603050405020304" pitchFamily="18" charset="0"/>
                      </a:rPr>
                      <a:t>(Sect 7.2 </a:t>
                    </a:r>
                    <a:r>
                      <a:rPr lang="en-US" altLang="en-US" sz="2400" i="1" dirty="0" smtClean="0">
                        <a:latin typeface="Times New Roman" panose="02020603050405020304" pitchFamily="18" charset="0"/>
                      </a:rPr>
                      <a:t>n</a:t>
                    </a:r>
                    <a:r>
                      <a:rPr lang="en-US" altLang="en-US" sz="2400" dirty="0" smtClean="0">
                        <a:latin typeface="Times New Roman" panose="02020603050405020304" pitchFamily="18" charset="0"/>
                      </a:rPr>
                      <a:t> </a:t>
                    </a:r>
                    <a:r>
                      <a:rPr lang="en-US" altLang="en-US" sz="2400" dirty="0" smtClean="0">
                        <a:latin typeface="Times New Roman" panose="02020603050405020304" pitchFamily="18" charset="0"/>
                        <a:sym typeface="Symbol" panose="05050102010706020507" pitchFamily="18" charset="2"/>
                      </a:rPr>
                      <a:t>≥ 30)</a:t>
                    </a:r>
                    <a:endParaRPr lang="en-US" altLang="en-US" sz="2400" dirty="0">
                      <a:latin typeface="Times New Roman" panose="02020603050405020304" pitchFamily="18" charset="0"/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104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18" y="3065"/>
                    <a:ext cx="1248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r>
                      <a:rPr lang="el-GR" altLang="en-US" sz="2400" i="1" smtClean="0">
                        <a:latin typeface="Times New Roman" panose="02020603050405020304" pitchFamily="18" charset="0"/>
                      </a:rPr>
                      <a:t>μ</a:t>
                    </a:r>
                    <a:endParaRPr lang="el-GR" altLang="en-US" sz="2400" i="1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5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670" y="2532"/>
                    <a:ext cx="1872" cy="460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r>
                      <a:rPr lang="en-US" altLang="en-US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</a:rPr>
                      <a:t>Standardized test statistic</a:t>
                    </a:r>
                  </a:p>
                </p:txBody>
              </p:sp>
              <p:sp>
                <p:nvSpPr>
                  <p:cNvPr id="105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566" y="2532"/>
                    <a:ext cx="1104" cy="460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r>
                      <a:rPr lang="en-US" altLang="en-US" sz="24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</a:rPr>
                      <a:t>Test statistic</a:t>
                    </a:r>
                  </a:p>
                </p:txBody>
              </p:sp>
              <p:sp>
                <p:nvSpPr>
                  <p:cNvPr id="1052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18" y="2532"/>
                    <a:ext cx="1248" cy="460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5720" tIns="0" rIns="4572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anose="05000000000000000000" pitchFamily="2" charset="2"/>
                      <a:buNone/>
                    </a:pPr>
                    <a:r>
                      <a:rPr lang="en-US" altLang="en-US" sz="24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</a:rPr>
                      <a:t>Population parameter</a:t>
                    </a:r>
                    <a:endParaRPr lang="en-US" altLang="en-US" sz="24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53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318" y="2532"/>
                    <a:ext cx="4224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4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18" y="2992"/>
                    <a:ext cx="422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5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18" y="3912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566" y="2532"/>
                    <a:ext cx="0" cy="138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670" y="2532"/>
                    <a:ext cx="0" cy="138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8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318" y="2992"/>
                    <a:ext cx="0" cy="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18" y="2532"/>
                    <a:ext cx="0" cy="46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0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4542" y="2992"/>
                    <a:ext cx="0" cy="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4542" y="2532"/>
                    <a:ext cx="0" cy="46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aphicFrame>
                <p:nvGraphicFramePr>
                  <p:cNvPr id="1027" name="Object 49"/>
                  <p:cNvGraphicFramePr>
                    <a:graphicFrameLocks noChangeAspect="1"/>
                  </p:cNvGraphicFramePr>
                  <p:nvPr/>
                </p:nvGraphicFramePr>
                <p:xfrm>
                  <a:off x="2030" y="3453"/>
                  <a:ext cx="173" cy="234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82" name="Equation" r:id="rId6" imgW="253800" imgH="342720" progId="Equation.DSMT4">
                          <p:embed/>
                        </p:oleObj>
                      </mc:Choice>
                      <mc:Fallback>
                        <p:oleObj name="Equation" r:id="rId6" imgW="253800" imgH="342720" progId="Equation.DSMT4">
                          <p:embed/>
                          <p:pic>
                            <p:nvPicPr>
                              <p:cNvPr id="0" name="Object 49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030" y="3453"/>
                                <a:ext cx="173" cy="234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cxnSp>
              <p:nvCxnSpPr>
                <p:cNvPr id="36" name="Straight Connector 35"/>
                <p:cNvCxnSpPr/>
                <p:nvPr/>
              </p:nvCxnSpPr>
              <p:spPr>
                <a:xfrm rot="10800000">
                  <a:off x="928688" y="5675313"/>
                  <a:ext cx="6691312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10800000">
                  <a:off x="936625" y="6073775"/>
                  <a:ext cx="6691313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031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1032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FF9CB9B-DB9A-4D01-99D4-C44C40889689}" type="slidenum">
              <a:rPr lang="en-US" altLang="en-US" sz="1200"/>
              <a:pPr algn="r" eaLnBrk="1" hangingPunct="1"/>
              <a:t>19</a:t>
            </a:fld>
            <a:r>
              <a:rPr lang="en-US" altLang="en-US" sz="1200"/>
              <a:t> of 101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378631" y="5290694"/>
            <a:ext cx="542994" cy="182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7050157" y="5601675"/>
            <a:ext cx="871468" cy="222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47506" y="5372128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optional</a:t>
            </a:r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Chapter Outline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7.1 Introduction to Hypothesis Testing</a:t>
            </a:r>
          </a:p>
          <a:p>
            <a:pPr eaLnBrk="1" hangingPunct="1"/>
            <a:r>
              <a:rPr lang="en-US" altLang="en-US" dirty="0" smtClean="0"/>
              <a:t>7.2 Hypothesis Testing for the Mean (Large Samples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33796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33797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BA77E38-7166-4BD8-8112-0C7948154A19}" type="slidenum">
              <a:rPr lang="en-US" altLang="en-US" sz="1200"/>
              <a:pPr algn="r" eaLnBrk="1" hangingPunct="1"/>
              <a:t>2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>
                <a:ea typeface="ＭＳ Ｐゴシック" panose="020B0600070205080204" pitchFamily="34" charset="-128"/>
              </a:rPr>
              <a:t>P</a:t>
            </a:r>
            <a:r>
              <a:rPr lang="en-US" altLang="en-US" smtClean="0">
                <a:ea typeface="ＭＳ Ｐゴシック" panose="020B0600070205080204" pitchFamily="34" charset="-128"/>
              </a:rPr>
              <a:t>-values</a:t>
            </a:r>
            <a:endParaRPr lang="el-GR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325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i="1" dirty="0" smtClean="0">
                <a:solidFill>
                  <a:schemeClr val="accent2"/>
                </a:solidFill>
              </a:rPr>
              <a:t>P</a:t>
            </a:r>
            <a:r>
              <a:rPr lang="en-US" altLang="en-US" b="1" dirty="0" smtClean="0">
                <a:solidFill>
                  <a:schemeClr val="accent2"/>
                </a:solidFill>
              </a:rPr>
              <a:t>-value </a:t>
            </a:r>
            <a:r>
              <a:rPr lang="en-US" altLang="en-US" dirty="0" smtClean="0">
                <a:solidFill>
                  <a:schemeClr val="accent2"/>
                </a:solidFill>
              </a:rPr>
              <a:t>(or </a:t>
            </a:r>
            <a:r>
              <a:rPr lang="en-US" altLang="en-US" b="1" dirty="0" smtClean="0">
                <a:solidFill>
                  <a:schemeClr val="accent2"/>
                </a:solidFill>
              </a:rPr>
              <a:t>probability</a:t>
            </a:r>
            <a:r>
              <a:rPr lang="en-US" altLang="en-US" dirty="0" smtClean="0">
                <a:solidFill>
                  <a:schemeClr val="accent2"/>
                </a:solidFill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</a:rPr>
              <a:t>value</a:t>
            </a:r>
            <a:r>
              <a:rPr lang="en-US" altLang="en-US" dirty="0" smtClean="0">
                <a:solidFill>
                  <a:schemeClr val="accent2"/>
                </a:solidFill>
              </a:rPr>
              <a:t>) </a:t>
            </a:r>
          </a:p>
          <a:p>
            <a:pPr eaLnBrk="1" hangingPunct="1"/>
            <a:r>
              <a:rPr lang="en-US" altLang="en-US" dirty="0" smtClean="0"/>
              <a:t>The probability, if the null hypothesis is true, of obtaining a sample statistic with a value as extreme or more extreme than the one determined from the sample data.</a:t>
            </a:r>
          </a:p>
          <a:p>
            <a:pPr eaLnBrk="1" hangingPunct="1"/>
            <a:r>
              <a:rPr lang="en-US" altLang="en-US" dirty="0" smtClean="0"/>
              <a:t>Depends on the nature of the test. 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i="1" dirty="0" smtClean="0">
              <a:sym typeface="Symbol" panose="05050102010706020507" pitchFamily="18" charset="2"/>
            </a:endParaRPr>
          </a:p>
          <a:p>
            <a:pPr eaLnBrk="1" hangingPunct="1"/>
            <a:endParaRPr lang="en-US" altLang="en-US" dirty="0" smtClean="0"/>
          </a:p>
        </p:txBody>
      </p:sp>
      <p:sp>
        <p:nvSpPr>
          <p:cNvPr id="51204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51205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1E40940-9E35-4727-A982-49A618DDC4AA}" type="slidenum">
              <a:rPr lang="en-US" altLang="en-US" sz="1200"/>
              <a:pPr algn="r" eaLnBrk="1" hangingPunct="1"/>
              <a:t>20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Nature of the Test</a:t>
            </a:r>
            <a:endParaRPr lang="el-GR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427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Three types of hypothesis tests  </a:t>
            </a:r>
          </a:p>
          <a:p>
            <a:pPr lvl="1" eaLnBrk="1" hangingPunct="1"/>
            <a:r>
              <a:rPr lang="en-US" altLang="en-US" dirty="0" smtClean="0"/>
              <a:t>left-tailed test</a:t>
            </a:r>
          </a:p>
          <a:p>
            <a:pPr lvl="1" eaLnBrk="1" hangingPunct="1"/>
            <a:r>
              <a:rPr lang="en-US" altLang="en-US" dirty="0" smtClean="0"/>
              <a:t>right-tailed test </a:t>
            </a:r>
          </a:p>
          <a:p>
            <a:pPr lvl="1" eaLnBrk="1" hangingPunct="1"/>
            <a:r>
              <a:rPr lang="en-US" altLang="en-US" dirty="0" smtClean="0"/>
              <a:t>two-tailed test </a:t>
            </a:r>
          </a:p>
          <a:p>
            <a:pPr eaLnBrk="1" hangingPunct="1"/>
            <a:r>
              <a:rPr lang="en-US" altLang="en-US" dirty="0" smtClean="0"/>
              <a:t>The type of test depends on the region </a:t>
            </a:r>
            <a:r>
              <a:rPr lang="en-US" altLang="en-US" dirty="0" smtClean="0"/>
              <a:t>associated with a </a:t>
            </a:r>
            <a:r>
              <a:rPr lang="en-US" altLang="en-US" dirty="0" smtClean="0"/>
              <a:t>rejection of </a:t>
            </a:r>
            <a:r>
              <a:rPr lang="en-US" altLang="en-US" i="1" dirty="0" smtClean="0"/>
              <a:t>H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This region is indicated by the alternative hypothesis.</a:t>
            </a:r>
          </a:p>
        </p:txBody>
      </p:sp>
      <p:sp>
        <p:nvSpPr>
          <p:cNvPr id="52228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52229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65F113D-52DB-4D2F-B505-CE35B98AEEAB}" type="slidenum">
              <a:rPr lang="en-US" altLang="en-US" sz="1200"/>
              <a:pPr algn="r" eaLnBrk="1" hangingPunct="1"/>
              <a:t>21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Left-tailed Test</a:t>
            </a:r>
          </a:p>
        </p:txBody>
      </p:sp>
      <p:sp>
        <p:nvSpPr>
          <p:cNvPr id="53251" name="Content Placeholder 37"/>
          <p:cNvSpPr>
            <a:spLocks noGrp="1"/>
          </p:cNvSpPr>
          <p:nvPr>
            <p:ph idx="1"/>
          </p:nvPr>
        </p:nvSpPr>
        <p:spPr>
          <a:xfrm>
            <a:off x="439738" y="122078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The alternative hypothesis </a:t>
            </a:r>
            <a:r>
              <a:rPr lang="en-US" altLang="en-US" i="1" smtClean="0"/>
              <a:t>H</a:t>
            </a:r>
            <a:r>
              <a:rPr lang="en-US" altLang="en-US" i="1" baseline="-25000" smtClean="0"/>
              <a:t>a</a:t>
            </a:r>
            <a:r>
              <a:rPr lang="en-US" altLang="en-US" smtClean="0"/>
              <a:t> contains the less-than inequality symbol (</a:t>
            </a:r>
            <a:r>
              <a:rPr lang="en-US" altLang="en-US" smtClean="0">
                <a:sym typeface="Symbol" panose="05050102010706020507" pitchFamily="18" charset="2"/>
              </a:rPr>
              <a:t>&lt;).</a:t>
            </a:r>
            <a:endParaRPr lang="en-US" altLang="en-US" smtClean="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252538" y="3413125"/>
            <a:ext cx="7108825" cy="2228850"/>
            <a:chOff x="789" y="2150"/>
            <a:chExt cx="4478" cy="1404"/>
          </a:xfrm>
        </p:grpSpPr>
        <p:pic>
          <p:nvPicPr>
            <p:cNvPr id="5326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" y="2150"/>
              <a:ext cx="3132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63" name="Line 6"/>
            <p:cNvSpPr>
              <a:spLocks noChangeShapeType="1"/>
            </p:cNvSpPr>
            <p:nvPr/>
          </p:nvSpPr>
          <p:spPr bwMode="auto">
            <a:xfrm>
              <a:off x="789" y="3257"/>
              <a:ext cx="43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327" name="Freeform 7"/>
            <p:cNvSpPr>
              <a:spLocks/>
            </p:cNvSpPr>
            <p:nvPr/>
          </p:nvSpPr>
          <p:spPr bwMode="auto">
            <a:xfrm>
              <a:off x="2251" y="2158"/>
              <a:ext cx="2129" cy="1096"/>
            </a:xfrm>
            <a:custGeom>
              <a:avLst/>
              <a:gdLst/>
              <a:ahLst/>
              <a:cxnLst>
                <a:cxn ang="0">
                  <a:pos x="2" y="1096"/>
                </a:cxn>
                <a:cxn ang="0">
                  <a:pos x="0" y="826"/>
                </a:cxn>
                <a:cxn ang="0">
                  <a:pos x="84" y="746"/>
                </a:cxn>
                <a:cxn ang="0">
                  <a:pos x="134" y="684"/>
                </a:cxn>
                <a:cxn ang="0">
                  <a:pos x="204" y="588"/>
                </a:cxn>
                <a:cxn ang="0">
                  <a:pos x="216" y="564"/>
                </a:cxn>
                <a:cxn ang="0">
                  <a:pos x="266" y="476"/>
                </a:cxn>
                <a:cxn ang="0">
                  <a:pos x="314" y="380"/>
                </a:cxn>
                <a:cxn ang="0">
                  <a:pos x="362" y="284"/>
                </a:cxn>
                <a:cxn ang="0">
                  <a:pos x="422" y="176"/>
                </a:cxn>
                <a:cxn ang="0">
                  <a:pos x="470" y="104"/>
                </a:cxn>
                <a:cxn ang="0">
                  <a:pos x="514" y="56"/>
                </a:cxn>
                <a:cxn ang="0">
                  <a:pos x="566" y="28"/>
                </a:cxn>
                <a:cxn ang="0">
                  <a:pos x="650" y="0"/>
                </a:cxn>
                <a:cxn ang="0">
                  <a:pos x="710" y="0"/>
                </a:cxn>
                <a:cxn ang="0">
                  <a:pos x="790" y="28"/>
                </a:cxn>
                <a:cxn ang="0">
                  <a:pos x="878" y="92"/>
                </a:cxn>
                <a:cxn ang="0">
                  <a:pos x="950" y="180"/>
                </a:cxn>
                <a:cxn ang="0">
                  <a:pos x="1046" y="368"/>
                </a:cxn>
                <a:cxn ang="0">
                  <a:pos x="1094" y="472"/>
                </a:cxn>
                <a:cxn ang="0">
                  <a:pos x="1138" y="564"/>
                </a:cxn>
                <a:cxn ang="0">
                  <a:pos x="1178" y="620"/>
                </a:cxn>
                <a:cxn ang="0">
                  <a:pos x="1250" y="720"/>
                </a:cxn>
                <a:cxn ang="0">
                  <a:pos x="1302" y="778"/>
                </a:cxn>
                <a:cxn ang="0">
                  <a:pos x="1362" y="832"/>
                </a:cxn>
                <a:cxn ang="0">
                  <a:pos x="1560" y="962"/>
                </a:cxn>
                <a:cxn ang="0">
                  <a:pos x="1738" y="1029"/>
                </a:cxn>
                <a:cxn ang="0">
                  <a:pos x="1944" y="1072"/>
                </a:cxn>
                <a:cxn ang="0">
                  <a:pos x="2129" y="1094"/>
                </a:cxn>
                <a:cxn ang="0">
                  <a:pos x="2" y="1096"/>
                </a:cxn>
              </a:cxnLst>
              <a:rect l="0" t="0" r="r" b="b"/>
              <a:pathLst>
                <a:path w="2129" h="1096">
                  <a:moveTo>
                    <a:pt x="2" y="1096"/>
                  </a:moveTo>
                  <a:lnTo>
                    <a:pt x="0" y="826"/>
                  </a:lnTo>
                  <a:lnTo>
                    <a:pt x="84" y="746"/>
                  </a:lnTo>
                  <a:lnTo>
                    <a:pt x="134" y="684"/>
                  </a:lnTo>
                  <a:lnTo>
                    <a:pt x="204" y="588"/>
                  </a:lnTo>
                  <a:lnTo>
                    <a:pt x="216" y="564"/>
                  </a:lnTo>
                  <a:lnTo>
                    <a:pt x="266" y="476"/>
                  </a:lnTo>
                  <a:lnTo>
                    <a:pt x="314" y="380"/>
                  </a:lnTo>
                  <a:lnTo>
                    <a:pt x="362" y="284"/>
                  </a:lnTo>
                  <a:lnTo>
                    <a:pt x="422" y="176"/>
                  </a:lnTo>
                  <a:lnTo>
                    <a:pt x="470" y="104"/>
                  </a:lnTo>
                  <a:lnTo>
                    <a:pt x="514" y="56"/>
                  </a:lnTo>
                  <a:lnTo>
                    <a:pt x="566" y="28"/>
                  </a:lnTo>
                  <a:lnTo>
                    <a:pt x="650" y="0"/>
                  </a:lnTo>
                  <a:lnTo>
                    <a:pt x="710" y="0"/>
                  </a:lnTo>
                  <a:lnTo>
                    <a:pt x="790" y="28"/>
                  </a:lnTo>
                  <a:lnTo>
                    <a:pt x="878" y="92"/>
                  </a:lnTo>
                  <a:lnTo>
                    <a:pt x="950" y="180"/>
                  </a:lnTo>
                  <a:lnTo>
                    <a:pt x="1046" y="368"/>
                  </a:lnTo>
                  <a:lnTo>
                    <a:pt x="1094" y="472"/>
                  </a:lnTo>
                  <a:lnTo>
                    <a:pt x="1138" y="564"/>
                  </a:lnTo>
                  <a:lnTo>
                    <a:pt x="1178" y="620"/>
                  </a:lnTo>
                  <a:lnTo>
                    <a:pt x="1250" y="720"/>
                  </a:lnTo>
                  <a:lnTo>
                    <a:pt x="1302" y="778"/>
                  </a:lnTo>
                  <a:lnTo>
                    <a:pt x="1362" y="832"/>
                  </a:lnTo>
                  <a:lnTo>
                    <a:pt x="1560" y="962"/>
                  </a:lnTo>
                  <a:lnTo>
                    <a:pt x="1738" y="1029"/>
                  </a:lnTo>
                  <a:lnTo>
                    <a:pt x="1944" y="1072"/>
                  </a:lnTo>
                  <a:lnTo>
                    <a:pt x="2129" y="1094"/>
                  </a:lnTo>
                  <a:lnTo>
                    <a:pt x="2" y="1096"/>
                  </a:lnTo>
                  <a:close/>
                </a:path>
              </a:pathLst>
            </a:custGeom>
            <a:solidFill>
              <a:srgbClr val="EDC7AC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3265" name="Rectangle 8"/>
            <p:cNvSpPr>
              <a:spLocks noChangeArrowheads="1"/>
            </p:cNvSpPr>
            <p:nvPr/>
          </p:nvSpPr>
          <p:spPr bwMode="auto">
            <a:xfrm>
              <a:off x="5095" y="3121"/>
              <a:ext cx="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53266" name="Freeform 9"/>
            <p:cNvSpPr>
              <a:spLocks/>
            </p:cNvSpPr>
            <p:nvPr/>
          </p:nvSpPr>
          <p:spPr bwMode="auto">
            <a:xfrm>
              <a:off x="1430" y="2963"/>
              <a:ext cx="817" cy="294"/>
            </a:xfrm>
            <a:custGeom>
              <a:avLst/>
              <a:gdLst>
                <a:gd name="T0" fmla="*/ 0 w 835"/>
                <a:gd name="T1" fmla="*/ 238 h 295"/>
                <a:gd name="T2" fmla="*/ 782 w 835"/>
                <a:gd name="T3" fmla="*/ 236 h 295"/>
                <a:gd name="T4" fmla="*/ 782 w 835"/>
                <a:gd name="T5" fmla="*/ 29 h 295"/>
                <a:gd name="T6" fmla="*/ 727 w 835"/>
                <a:gd name="T7" fmla="*/ 59 h 295"/>
                <a:gd name="T8" fmla="*/ 672 w 835"/>
                <a:gd name="T9" fmla="*/ 90 h 295"/>
                <a:gd name="T10" fmla="*/ 530 w 835"/>
                <a:gd name="T11" fmla="*/ 149 h 295"/>
                <a:gd name="T12" fmla="*/ 333 w 835"/>
                <a:gd name="T13" fmla="*/ 199 h 295"/>
                <a:gd name="T14" fmla="*/ 129 w 835"/>
                <a:gd name="T15" fmla="*/ 227 h 295"/>
                <a:gd name="T16" fmla="*/ 94 w 835"/>
                <a:gd name="T17" fmla="*/ 227 h 295"/>
                <a:gd name="T18" fmla="*/ 0 w 835"/>
                <a:gd name="T19" fmla="*/ 238 h 2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5"/>
                <a:gd name="T31" fmla="*/ 0 h 295"/>
                <a:gd name="T32" fmla="*/ 835 w 835"/>
                <a:gd name="T33" fmla="*/ 295 h 2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5" h="295">
                  <a:moveTo>
                    <a:pt x="0" y="295"/>
                  </a:moveTo>
                  <a:lnTo>
                    <a:pt x="835" y="292"/>
                  </a:lnTo>
                  <a:lnTo>
                    <a:pt x="835" y="36"/>
                  </a:lnTo>
                  <a:cubicBezTo>
                    <a:pt x="825" y="0"/>
                    <a:pt x="796" y="60"/>
                    <a:pt x="776" y="73"/>
                  </a:cubicBezTo>
                  <a:cubicBezTo>
                    <a:pt x="756" y="86"/>
                    <a:pt x="752" y="92"/>
                    <a:pt x="717" y="111"/>
                  </a:cubicBezTo>
                  <a:cubicBezTo>
                    <a:pt x="682" y="130"/>
                    <a:pt x="626" y="163"/>
                    <a:pt x="566" y="186"/>
                  </a:cubicBezTo>
                  <a:lnTo>
                    <a:pt x="356" y="247"/>
                  </a:lnTo>
                  <a:lnTo>
                    <a:pt x="138" y="282"/>
                  </a:lnTo>
                  <a:lnTo>
                    <a:pt x="100" y="282"/>
                  </a:lnTo>
                  <a:lnTo>
                    <a:pt x="0" y="295"/>
                  </a:lnTo>
                  <a:close/>
                </a:path>
              </a:pathLst>
            </a:custGeom>
            <a:solidFill>
              <a:srgbClr val="0070C0">
                <a:alpha val="50195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67" name="Group 79"/>
            <p:cNvGrpSpPr>
              <a:grpSpLocks/>
            </p:cNvGrpSpPr>
            <p:nvPr/>
          </p:nvGrpSpPr>
          <p:grpSpPr bwMode="auto">
            <a:xfrm>
              <a:off x="2766" y="3179"/>
              <a:ext cx="288" cy="375"/>
              <a:chOff x="2766" y="3179"/>
              <a:chExt cx="288" cy="375"/>
            </a:xfrm>
          </p:grpSpPr>
          <p:sp>
            <p:nvSpPr>
              <p:cNvPr id="53286" name="Text Box 12"/>
              <p:cNvSpPr txBox="1">
                <a:spLocks noChangeArrowheads="1"/>
              </p:cNvSpPr>
              <p:nvPr/>
            </p:nvSpPr>
            <p:spPr bwMode="auto">
              <a:xfrm>
                <a:off x="2766" y="330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3287" name="Line 13"/>
              <p:cNvSpPr>
                <a:spLocks noChangeShapeType="1"/>
              </p:cNvSpPr>
              <p:nvPr/>
            </p:nvSpPr>
            <p:spPr bwMode="auto">
              <a:xfrm>
                <a:off x="2901" y="317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3268" name="Group 78"/>
            <p:cNvGrpSpPr>
              <a:grpSpLocks/>
            </p:cNvGrpSpPr>
            <p:nvPr/>
          </p:nvGrpSpPr>
          <p:grpSpPr bwMode="auto">
            <a:xfrm>
              <a:off x="3179" y="3179"/>
              <a:ext cx="288" cy="375"/>
              <a:chOff x="3179" y="3179"/>
              <a:chExt cx="288" cy="375"/>
            </a:xfrm>
          </p:grpSpPr>
          <p:sp>
            <p:nvSpPr>
              <p:cNvPr id="53284" name="Text Box 15"/>
              <p:cNvSpPr txBox="1">
                <a:spLocks noChangeArrowheads="1"/>
              </p:cNvSpPr>
              <p:nvPr/>
            </p:nvSpPr>
            <p:spPr bwMode="auto">
              <a:xfrm>
                <a:off x="3179" y="330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3285" name="Line 16"/>
              <p:cNvSpPr>
                <a:spLocks noChangeShapeType="1"/>
              </p:cNvSpPr>
              <p:nvPr/>
            </p:nvSpPr>
            <p:spPr bwMode="auto">
              <a:xfrm>
                <a:off x="3314" y="317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3269" name="Group 77"/>
            <p:cNvGrpSpPr>
              <a:grpSpLocks/>
            </p:cNvGrpSpPr>
            <p:nvPr/>
          </p:nvGrpSpPr>
          <p:grpSpPr bwMode="auto">
            <a:xfrm>
              <a:off x="3592" y="3179"/>
              <a:ext cx="288" cy="375"/>
              <a:chOff x="3592" y="3179"/>
              <a:chExt cx="288" cy="375"/>
            </a:xfrm>
          </p:grpSpPr>
          <p:sp>
            <p:nvSpPr>
              <p:cNvPr id="53282" name="Text Box 18"/>
              <p:cNvSpPr txBox="1">
                <a:spLocks noChangeArrowheads="1"/>
              </p:cNvSpPr>
              <p:nvPr/>
            </p:nvSpPr>
            <p:spPr bwMode="auto">
              <a:xfrm>
                <a:off x="3592" y="330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3283" name="Line 19"/>
              <p:cNvSpPr>
                <a:spLocks noChangeShapeType="1"/>
              </p:cNvSpPr>
              <p:nvPr/>
            </p:nvSpPr>
            <p:spPr bwMode="auto">
              <a:xfrm>
                <a:off x="3727" y="317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3270" name="Group 76"/>
            <p:cNvGrpSpPr>
              <a:grpSpLocks/>
            </p:cNvGrpSpPr>
            <p:nvPr/>
          </p:nvGrpSpPr>
          <p:grpSpPr bwMode="auto">
            <a:xfrm>
              <a:off x="4005" y="3179"/>
              <a:ext cx="288" cy="375"/>
              <a:chOff x="4005" y="3179"/>
              <a:chExt cx="288" cy="375"/>
            </a:xfrm>
          </p:grpSpPr>
          <p:sp>
            <p:nvSpPr>
              <p:cNvPr id="53280" name="Text Box 21"/>
              <p:cNvSpPr txBox="1">
                <a:spLocks noChangeArrowheads="1"/>
              </p:cNvSpPr>
              <p:nvPr/>
            </p:nvSpPr>
            <p:spPr bwMode="auto">
              <a:xfrm>
                <a:off x="4005" y="330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3281" name="Line 22"/>
              <p:cNvSpPr>
                <a:spLocks noChangeShapeType="1"/>
              </p:cNvSpPr>
              <p:nvPr/>
            </p:nvSpPr>
            <p:spPr bwMode="auto">
              <a:xfrm>
                <a:off x="4140" y="317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3271" name="Group 75"/>
            <p:cNvGrpSpPr>
              <a:grpSpLocks/>
            </p:cNvGrpSpPr>
            <p:nvPr/>
          </p:nvGrpSpPr>
          <p:grpSpPr bwMode="auto">
            <a:xfrm>
              <a:off x="1576" y="3179"/>
              <a:ext cx="288" cy="375"/>
              <a:chOff x="1576" y="3179"/>
              <a:chExt cx="288" cy="375"/>
            </a:xfrm>
          </p:grpSpPr>
          <p:sp>
            <p:nvSpPr>
              <p:cNvPr id="53278" name="Text Box 24"/>
              <p:cNvSpPr txBox="1">
                <a:spLocks noChangeArrowheads="1"/>
              </p:cNvSpPr>
              <p:nvPr/>
            </p:nvSpPr>
            <p:spPr bwMode="auto">
              <a:xfrm>
                <a:off x="1576" y="330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–3</a:t>
                </a:r>
              </a:p>
            </p:txBody>
          </p:sp>
          <p:sp>
            <p:nvSpPr>
              <p:cNvPr id="53279" name="Line 25"/>
              <p:cNvSpPr>
                <a:spLocks noChangeShapeType="1"/>
              </p:cNvSpPr>
              <p:nvPr/>
            </p:nvSpPr>
            <p:spPr bwMode="auto">
              <a:xfrm>
                <a:off x="1711" y="317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3272" name="Group 74"/>
            <p:cNvGrpSpPr>
              <a:grpSpLocks/>
            </p:cNvGrpSpPr>
            <p:nvPr/>
          </p:nvGrpSpPr>
          <p:grpSpPr bwMode="auto">
            <a:xfrm>
              <a:off x="1989" y="3179"/>
              <a:ext cx="288" cy="375"/>
              <a:chOff x="1989" y="3179"/>
              <a:chExt cx="288" cy="375"/>
            </a:xfrm>
          </p:grpSpPr>
          <p:sp>
            <p:nvSpPr>
              <p:cNvPr id="53276" name="Text Box 27"/>
              <p:cNvSpPr txBox="1">
                <a:spLocks noChangeArrowheads="1"/>
              </p:cNvSpPr>
              <p:nvPr/>
            </p:nvSpPr>
            <p:spPr bwMode="auto">
              <a:xfrm>
                <a:off x="1989" y="330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–2</a:t>
                </a:r>
              </a:p>
            </p:txBody>
          </p:sp>
          <p:sp>
            <p:nvSpPr>
              <p:cNvPr id="53277" name="Line 28"/>
              <p:cNvSpPr>
                <a:spLocks noChangeShapeType="1"/>
              </p:cNvSpPr>
              <p:nvPr/>
            </p:nvSpPr>
            <p:spPr bwMode="auto">
              <a:xfrm>
                <a:off x="2124" y="317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3273" name="Group 73"/>
            <p:cNvGrpSpPr>
              <a:grpSpLocks/>
            </p:cNvGrpSpPr>
            <p:nvPr/>
          </p:nvGrpSpPr>
          <p:grpSpPr bwMode="auto">
            <a:xfrm>
              <a:off x="2402" y="3179"/>
              <a:ext cx="288" cy="375"/>
              <a:chOff x="2402" y="3179"/>
              <a:chExt cx="288" cy="375"/>
            </a:xfrm>
          </p:grpSpPr>
          <p:sp>
            <p:nvSpPr>
              <p:cNvPr id="53274" name="Text Box 30"/>
              <p:cNvSpPr txBox="1">
                <a:spLocks noChangeArrowheads="1"/>
              </p:cNvSpPr>
              <p:nvPr/>
            </p:nvSpPr>
            <p:spPr bwMode="auto">
              <a:xfrm>
                <a:off x="2402" y="330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–1</a:t>
                </a:r>
              </a:p>
            </p:txBody>
          </p:sp>
          <p:sp>
            <p:nvSpPr>
              <p:cNvPr id="53275" name="Line 31"/>
              <p:cNvSpPr>
                <a:spLocks noChangeShapeType="1"/>
              </p:cNvSpPr>
              <p:nvPr/>
            </p:nvSpPr>
            <p:spPr bwMode="auto">
              <a:xfrm>
                <a:off x="2537" y="317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3211513" y="5165725"/>
            <a:ext cx="1219200" cy="1355725"/>
            <a:chOff x="2037" y="3254"/>
            <a:chExt cx="768" cy="854"/>
          </a:xfrm>
        </p:grpSpPr>
        <p:sp>
          <p:nvSpPr>
            <p:cNvPr id="53260" name="Text Box 33"/>
            <p:cNvSpPr txBox="1">
              <a:spLocks noChangeArrowheads="1"/>
            </p:cNvSpPr>
            <p:nvPr/>
          </p:nvSpPr>
          <p:spPr bwMode="auto">
            <a:xfrm>
              <a:off x="2037" y="3590"/>
              <a:ext cx="76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Test statistic</a:t>
              </a:r>
            </a:p>
          </p:txBody>
        </p:sp>
        <p:sp>
          <p:nvSpPr>
            <p:cNvPr id="53261" name="Line 34"/>
            <p:cNvSpPr>
              <a:spLocks noChangeShapeType="1"/>
            </p:cNvSpPr>
            <p:nvPr/>
          </p:nvSpPr>
          <p:spPr bwMode="auto">
            <a:xfrm flipH="1" flipV="1">
              <a:off x="2259" y="3254"/>
              <a:ext cx="162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3254" name="Text Box 38"/>
          <p:cNvSpPr txBox="1">
            <a:spLocks noChangeArrowheads="1"/>
          </p:cNvSpPr>
          <p:nvPr/>
        </p:nvSpPr>
        <p:spPr bwMode="auto">
          <a:xfrm>
            <a:off x="1046163" y="2178050"/>
            <a:ext cx="49704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latin typeface="Times New Roman" panose="02020603050405020304" pitchFamily="18" charset="0"/>
              </a:rPr>
              <a:t>μ</a:t>
            </a:r>
            <a:r>
              <a:rPr lang="en-US" altLang="en-US" sz="2800" i="1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k      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 i="1"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latin typeface="Times New Roman" panose="02020603050405020304" pitchFamily="18" charset="0"/>
              </a:rPr>
              <a:t>μ</a:t>
            </a:r>
            <a:r>
              <a:rPr lang="en-US" altLang="en-US" sz="2800" i="1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&lt;</a:t>
            </a:r>
            <a:r>
              <a:rPr lang="en-US" altLang="en-US" sz="2800" i="1">
                <a:latin typeface="Times New Roman" panose="02020603050405020304" pitchFamily="18" charset="0"/>
                <a:sym typeface="Symbol" panose="05050102010706020507" pitchFamily="18" charset="2"/>
              </a:rPr>
              <a:t> k</a:t>
            </a:r>
          </a:p>
        </p:txBody>
      </p: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1020763" y="3219450"/>
            <a:ext cx="2201862" cy="1573213"/>
            <a:chOff x="1296" y="1824"/>
            <a:chExt cx="1104" cy="788"/>
          </a:xfrm>
        </p:grpSpPr>
        <p:sp>
          <p:nvSpPr>
            <p:cNvPr id="53258" name="AutoShape 40"/>
            <p:cNvSpPr>
              <a:spLocks noChangeArrowheads="1"/>
            </p:cNvSpPr>
            <p:nvPr/>
          </p:nvSpPr>
          <p:spPr bwMode="auto">
            <a:xfrm>
              <a:off x="1296" y="1824"/>
              <a:ext cx="1104" cy="768"/>
            </a:xfrm>
            <a:prstGeom prst="wedgeRectCallout">
              <a:avLst>
                <a:gd name="adj1" fmla="val 61412"/>
                <a:gd name="adj2" fmla="val 7382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3259" name="Text Box 41"/>
            <p:cNvSpPr txBox="1">
              <a:spLocks noChangeArrowheads="1"/>
            </p:cNvSpPr>
            <p:nvPr/>
          </p:nvSpPr>
          <p:spPr bwMode="auto">
            <a:xfrm>
              <a:off x="1296" y="1834"/>
              <a:ext cx="1104" cy="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i="1">
                  <a:latin typeface="Times New Roman" panose="02020603050405020304" pitchFamily="18" charset="0"/>
                </a:rPr>
                <a:t>P</a:t>
              </a:r>
              <a:r>
                <a:rPr lang="en-US" altLang="en-US" sz="2400">
                  <a:latin typeface="Times New Roman" panose="02020603050405020304" pitchFamily="18" charset="0"/>
                </a:rPr>
                <a:t>  is the area to the left of the standardized test statistic.</a:t>
              </a:r>
              <a:endParaRPr lang="en-US" altLang="en-US" sz="2400" i="1">
                <a:latin typeface="Times New Roman" panose="02020603050405020304" pitchFamily="18" charset="0"/>
              </a:endParaRPr>
            </a:p>
          </p:txBody>
        </p:sp>
      </p:grpSp>
      <p:sp>
        <p:nvSpPr>
          <p:cNvPr id="53256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53257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809AF3-8346-4396-83E7-A4949312A86D}" type="slidenum">
              <a:rPr lang="en-US" altLang="en-US" sz="1200"/>
              <a:pPr algn="r" eaLnBrk="1" hangingPunct="1"/>
              <a:t>22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2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</a:t>
            </a:r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Left-tailed</a:t>
            </a:r>
            <a:endParaRPr lang="el-GR" altLang="en-US" dirty="0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7347" name="Content Placeholder 15"/>
          <p:cNvSpPr>
            <a:spLocks noGrp="1"/>
          </p:cNvSpPr>
          <p:nvPr>
            <p:ph idx="1"/>
          </p:nvPr>
        </p:nvSpPr>
        <p:spPr>
          <a:xfrm>
            <a:off x="442913" y="1177926"/>
            <a:ext cx="8229600" cy="100965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/>
              <a:t>A company advertises that the mean life of its furnaces is more than 18 years.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marL="0" indent="0" eaLnBrk="1" hangingPunct="1"/>
            <a:endParaRPr lang="en-US" altLang="en-US" dirty="0" smtClean="0"/>
          </a:p>
        </p:txBody>
      </p:sp>
      <p:sp>
        <p:nvSpPr>
          <p:cNvPr id="56324" name="TextBox 16"/>
          <p:cNvSpPr txBox="1">
            <a:spLocks noChangeArrowheads="1"/>
          </p:cNvSpPr>
          <p:nvPr/>
        </p:nvSpPr>
        <p:spPr bwMode="auto">
          <a:xfrm>
            <a:off x="788987" y="2643983"/>
            <a:ext cx="758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3437" y="3740945"/>
            <a:ext cx="2460625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Arial" charset="0"/>
              </a:rPr>
              <a:t>Left-tailed test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975100" y="2559844"/>
            <a:ext cx="4278313" cy="1530350"/>
            <a:chOff x="2639" y="2890"/>
            <a:chExt cx="2695" cy="964"/>
          </a:xfrm>
        </p:grpSpPr>
        <p:grpSp>
          <p:nvGrpSpPr>
            <p:cNvPr id="57357" name="Group 25"/>
            <p:cNvGrpSpPr>
              <a:grpSpLocks/>
            </p:cNvGrpSpPr>
            <p:nvPr/>
          </p:nvGrpSpPr>
          <p:grpSpPr bwMode="auto">
            <a:xfrm>
              <a:off x="2639" y="2890"/>
              <a:ext cx="2695" cy="964"/>
              <a:chOff x="2639" y="2890"/>
              <a:chExt cx="2695" cy="964"/>
            </a:xfrm>
          </p:grpSpPr>
          <p:pic>
            <p:nvPicPr>
              <p:cNvPr id="57360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3" y="2890"/>
                <a:ext cx="2323" cy="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7361" name="Line 7"/>
              <p:cNvSpPr>
                <a:spLocks noChangeShapeType="1"/>
              </p:cNvSpPr>
              <p:nvPr/>
            </p:nvSpPr>
            <p:spPr bwMode="auto">
              <a:xfrm>
                <a:off x="2639" y="3603"/>
                <a:ext cx="2534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auto">
              <a:xfrm>
                <a:off x="3420" y="2895"/>
                <a:ext cx="1805" cy="733"/>
              </a:xfrm>
              <a:custGeom>
                <a:avLst/>
                <a:gdLst>
                  <a:gd name="connsiteX0" fmla="*/ 2 w 1739"/>
                  <a:gd name="connsiteY0" fmla="*/ 1096 h 1096"/>
                  <a:gd name="connsiteX1" fmla="*/ 0 w 1739"/>
                  <a:gd name="connsiteY1" fmla="*/ 826 h 1096"/>
                  <a:gd name="connsiteX2" fmla="*/ 84 w 1739"/>
                  <a:gd name="connsiteY2" fmla="*/ 746 h 1096"/>
                  <a:gd name="connsiteX3" fmla="*/ 134 w 1739"/>
                  <a:gd name="connsiteY3" fmla="*/ 684 h 1096"/>
                  <a:gd name="connsiteX4" fmla="*/ 204 w 1739"/>
                  <a:gd name="connsiteY4" fmla="*/ 588 h 1096"/>
                  <a:gd name="connsiteX5" fmla="*/ 216 w 1739"/>
                  <a:gd name="connsiteY5" fmla="*/ 564 h 1096"/>
                  <a:gd name="connsiteX6" fmla="*/ 266 w 1739"/>
                  <a:gd name="connsiteY6" fmla="*/ 476 h 1096"/>
                  <a:gd name="connsiteX7" fmla="*/ 314 w 1739"/>
                  <a:gd name="connsiteY7" fmla="*/ 380 h 1096"/>
                  <a:gd name="connsiteX8" fmla="*/ 362 w 1739"/>
                  <a:gd name="connsiteY8" fmla="*/ 284 h 1096"/>
                  <a:gd name="connsiteX9" fmla="*/ 422 w 1739"/>
                  <a:gd name="connsiteY9" fmla="*/ 176 h 1096"/>
                  <a:gd name="connsiteX10" fmla="*/ 470 w 1739"/>
                  <a:gd name="connsiteY10" fmla="*/ 104 h 1096"/>
                  <a:gd name="connsiteX11" fmla="*/ 514 w 1739"/>
                  <a:gd name="connsiteY11" fmla="*/ 56 h 1096"/>
                  <a:gd name="connsiteX12" fmla="*/ 566 w 1739"/>
                  <a:gd name="connsiteY12" fmla="*/ 28 h 1096"/>
                  <a:gd name="connsiteX13" fmla="*/ 650 w 1739"/>
                  <a:gd name="connsiteY13" fmla="*/ 0 h 1096"/>
                  <a:gd name="connsiteX14" fmla="*/ 710 w 1739"/>
                  <a:gd name="connsiteY14" fmla="*/ 0 h 1096"/>
                  <a:gd name="connsiteX15" fmla="*/ 790 w 1739"/>
                  <a:gd name="connsiteY15" fmla="*/ 28 h 1096"/>
                  <a:gd name="connsiteX16" fmla="*/ 878 w 1739"/>
                  <a:gd name="connsiteY16" fmla="*/ 92 h 1096"/>
                  <a:gd name="connsiteX17" fmla="*/ 950 w 1739"/>
                  <a:gd name="connsiteY17" fmla="*/ 180 h 1096"/>
                  <a:gd name="connsiteX18" fmla="*/ 1046 w 1739"/>
                  <a:gd name="connsiteY18" fmla="*/ 368 h 1096"/>
                  <a:gd name="connsiteX19" fmla="*/ 1094 w 1739"/>
                  <a:gd name="connsiteY19" fmla="*/ 472 h 1096"/>
                  <a:gd name="connsiteX20" fmla="*/ 1138 w 1739"/>
                  <a:gd name="connsiteY20" fmla="*/ 564 h 1096"/>
                  <a:gd name="connsiteX21" fmla="*/ 1178 w 1739"/>
                  <a:gd name="connsiteY21" fmla="*/ 620 h 1096"/>
                  <a:gd name="connsiteX22" fmla="*/ 1250 w 1739"/>
                  <a:gd name="connsiteY22" fmla="*/ 720 h 1096"/>
                  <a:gd name="connsiteX23" fmla="*/ 1302 w 1739"/>
                  <a:gd name="connsiteY23" fmla="*/ 778 h 1096"/>
                  <a:gd name="connsiteX24" fmla="*/ 1362 w 1739"/>
                  <a:gd name="connsiteY24" fmla="*/ 832 h 1096"/>
                  <a:gd name="connsiteX25" fmla="*/ 1738 w 1739"/>
                  <a:gd name="connsiteY25" fmla="*/ 1091 h 1096"/>
                  <a:gd name="connsiteX26" fmla="*/ 2 w 1739"/>
                  <a:gd name="connsiteY26" fmla="*/ 1096 h 1096"/>
                  <a:gd name="connsiteX0" fmla="*/ 2 w 1739"/>
                  <a:gd name="connsiteY0" fmla="*/ 1096 h 1096"/>
                  <a:gd name="connsiteX1" fmla="*/ 0 w 1739"/>
                  <a:gd name="connsiteY1" fmla="*/ 826 h 1096"/>
                  <a:gd name="connsiteX2" fmla="*/ 84 w 1739"/>
                  <a:gd name="connsiteY2" fmla="*/ 746 h 1096"/>
                  <a:gd name="connsiteX3" fmla="*/ 134 w 1739"/>
                  <a:gd name="connsiteY3" fmla="*/ 684 h 1096"/>
                  <a:gd name="connsiteX4" fmla="*/ 204 w 1739"/>
                  <a:gd name="connsiteY4" fmla="*/ 588 h 1096"/>
                  <a:gd name="connsiteX5" fmla="*/ 216 w 1739"/>
                  <a:gd name="connsiteY5" fmla="*/ 564 h 1096"/>
                  <a:gd name="connsiteX6" fmla="*/ 266 w 1739"/>
                  <a:gd name="connsiteY6" fmla="*/ 476 h 1096"/>
                  <a:gd name="connsiteX7" fmla="*/ 314 w 1739"/>
                  <a:gd name="connsiteY7" fmla="*/ 380 h 1096"/>
                  <a:gd name="connsiteX8" fmla="*/ 362 w 1739"/>
                  <a:gd name="connsiteY8" fmla="*/ 284 h 1096"/>
                  <a:gd name="connsiteX9" fmla="*/ 422 w 1739"/>
                  <a:gd name="connsiteY9" fmla="*/ 176 h 1096"/>
                  <a:gd name="connsiteX10" fmla="*/ 470 w 1739"/>
                  <a:gd name="connsiteY10" fmla="*/ 104 h 1096"/>
                  <a:gd name="connsiteX11" fmla="*/ 514 w 1739"/>
                  <a:gd name="connsiteY11" fmla="*/ 56 h 1096"/>
                  <a:gd name="connsiteX12" fmla="*/ 566 w 1739"/>
                  <a:gd name="connsiteY12" fmla="*/ 28 h 1096"/>
                  <a:gd name="connsiteX13" fmla="*/ 650 w 1739"/>
                  <a:gd name="connsiteY13" fmla="*/ 0 h 1096"/>
                  <a:gd name="connsiteX14" fmla="*/ 710 w 1739"/>
                  <a:gd name="connsiteY14" fmla="*/ 0 h 1096"/>
                  <a:gd name="connsiteX15" fmla="*/ 790 w 1739"/>
                  <a:gd name="connsiteY15" fmla="*/ 28 h 1096"/>
                  <a:gd name="connsiteX16" fmla="*/ 878 w 1739"/>
                  <a:gd name="connsiteY16" fmla="*/ 92 h 1096"/>
                  <a:gd name="connsiteX17" fmla="*/ 950 w 1739"/>
                  <a:gd name="connsiteY17" fmla="*/ 180 h 1096"/>
                  <a:gd name="connsiteX18" fmla="*/ 1046 w 1739"/>
                  <a:gd name="connsiteY18" fmla="*/ 368 h 1096"/>
                  <a:gd name="connsiteX19" fmla="*/ 1094 w 1739"/>
                  <a:gd name="connsiteY19" fmla="*/ 472 h 1096"/>
                  <a:gd name="connsiteX20" fmla="*/ 1138 w 1739"/>
                  <a:gd name="connsiteY20" fmla="*/ 564 h 1096"/>
                  <a:gd name="connsiteX21" fmla="*/ 1178 w 1739"/>
                  <a:gd name="connsiteY21" fmla="*/ 620 h 1096"/>
                  <a:gd name="connsiteX22" fmla="*/ 1250 w 1739"/>
                  <a:gd name="connsiteY22" fmla="*/ 720 h 1096"/>
                  <a:gd name="connsiteX23" fmla="*/ 1302 w 1739"/>
                  <a:gd name="connsiteY23" fmla="*/ 778 h 1096"/>
                  <a:gd name="connsiteX24" fmla="*/ 1362 w 1739"/>
                  <a:gd name="connsiteY24" fmla="*/ 832 h 1096"/>
                  <a:gd name="connsiteX25" fmla="*/ 1738 w 1739"/>
                  <a:gd name="connsiteY25" fmla="*/ 1091 h 1096"/>
                  <a:gd name="connsiteX26" fmla="*/ 2 w 1739"/>
                  <a:gd name="connsiteY26" fmla="*/ 1096 h 1096"/>
                  <a:gd name="connsiteX0" fmla="*/ 2 w 1739"/>
                  <a:gd name="connsiteY0" fmla="*/ 1096 h 1116"/>
                  <a:gd name="connsiteX1" fmla="*/ 0 w 1739"/>
                  <a:gd name="connsiteY1" fmla="*/ 826 h 1116"/>
                  <a:gd name="connsiteX2" fmla="*/ 84 w 1739"/>
                  <a:gd name="connsiteY2" fmla="*/ 746 h 1116"/>
                  <a:gd name="connsiteX3" fmla="*/ 134 w 1739"/>
                  <a:gd name="connsiteY3" fmla="*/ 684 h 1116"/>
                  <a:gd name="connsiteX4" fmla="*/ 204 w 1739"/>
                  <a:gd name="connsiteY4" fmla="*/ 588 h 1116"/>
                  <a:gd name="connsiteX5" fmla="*/ 216 w 1739"/>
                  <a:gd name="connsiteY5" fmla="*/ 564 h 1116"/>
                  <a:gd name="connsiteX6" fmla="*/ 266 w 1739"/>
                  <a:gd name="connsiteY6" fmla="*/ 476 h 1116"/>
                  <a:gd name="connsiteX7" fmla="*/ 314 w 1739"/>
                  <a:gd name="connsiteY7" fmla="*/ 380 h 1116"/>
                  <a:gd name="connsiteX8" fmla="*/ 362 w 1739"/>
                  <a:gd name="connsiteY8" fmla="*/ 284 h 1116"/>
                  <a:gd name="connsiteX9" fmla="*/ 422 w 1739"/>
                  <a:gd name="connsiteY9" fmla="*/ 176 h 1116"/>
                  <a:gd name="connsiteX10" fmla="*/ 470 w 1739"/>
                  <a:gd name="connsiteY10" fmla="*/ 104 h 1116"/>
                  <a:gd name="connsiteX11" fmla="*/ 514 w 1739"/>
                  <a:gd name="connsiteY11" fmla="*/ 56 h 1116"/>
                  <a:gd name="connsiteX12" fmla="*/ 566 w 1739"/>
                  <a:gd name="connsiteY12" fmla="*/ 28 h 1116"/>
                  <a:gd name="connsiteX13" fmla="*/ 650 w 1739"/>
                  <a:gd name="connsiteY13" fmla="*/ 0 h 1116"/>
                  <a:gd name="connsiteX14" fmla="*/ 710 w 1739"/>
                  <a:gd name="connsiteY14" fmla="*/ 0 h 1116"/>
                  <a:gd name="connsiteX15" fmla="*/ 790 w 1739"/>
                  <a:gd name="connsiteY15" fmla="*/ 28 h 1116"/>
                  <a:gd name="connsiteX16" fmla="*/ 878 w 1739"/>
                  <a:gd name="connsiteY16" fmla="*/ 92 h 1116"/>
                  <a:gd name="connsiteX17" fmla="*/ 950 w 1739"/>
                  <a:gd name="connsiteY17" fmla="*/ 180 h 1116"/>
                  <a:gd name="connsiteX18" fmla="*/ 1046 w 1739"/>
                  <a:gd name="connsiteY18" fmla="*/ 368 h 1116"/>
                  <a:gd name="connsiteX19" fmla="*/ 1094 w 1739"/>
                  <a:gd name="connsiteY19" fmla="*/ 472 h 1116"/>
                  <a:gd name="connsiteX20" fmla="*/ 1138 w 1739"/>
                  <a:gd name="connsiteY20" fmla="*/ 564 h 1116"/>
                  <a:gd name="connsiteX21" fmla="*/ 1178 w 1739"/>
                  <a:gd name="connsiteY21" fmla="*/ 620 h 1116"/>
                  <a:gd name="connsiteX22" fmla="*/ 1250 w 1739"/>
                  <a:gd name="connsiteY22" fmla="*/ 720 h 1116"/>
                  <a:gd name="connsiteX23" fmla="*/ 1302 w 1739"/>
                  <a:gd name="connsiteY23" fmla="*/ 778 h 1116"/>
                  <a:gd name="connsiteX24" fmla="*/ 1362 w 1739"/>
                  <a:gd name="connsiteY24" fmla="*/ 832 h 1116"/>
                  <a:gd name="connsiteX25" fmla="*/ 1738 w 1739"/>
                  <a:gd name="connsiteY25" fmla="*/ 1091 h 1116"/>
                  <a:gd name="connsiteX26" fmla="*/ 2 w 1739"/>
                  <a:gd name="connsiteY26" fmla="*/ 1096 h 1116"/>
                  <a:gd name="connsiteX0" fmla="*/ 2 w 2018"/>
                  <a:gd name="connsiteY0" fmla="*/ 1096 h 1138"/>
                  <a:gd name="connsiteX1" fmla="*/ 0 w 2018"/>
                  <a:gd name="connsiteY1" fmla="*/ 826 h 1138"/>
                  <a:gd name="connsiteX2" fmla="*/ 84 w 2018"/>
                  <a:gd name="connsiteY2" fmla="*/ 746 h 1138"/>
                  <a:gd name="connsiteX3" fmla="*/ 134 w 2018"/>
                  <a:gd name="connsiteY3" fmla="*/ 684 h 1138"/>
                  <a:gd name="connsiteX4" fmla="*/ 204 w 2018"/>
                  <a:gd name="connsiteY4" fmla="*/ 588 h 1138"/>
                  <a:gd name="connsiteX5" fmla="*/ 216 w 2018"/>
                  <a:gd name="connsiteY5" fmla="*/ 564 h 1138"/>
                  <a:gd name="connsiteX6" fmla="*/ 266 w 2018"/>
                  <a:gd name="connsiteY6" fmla="*/ 476 h 1138"/>
                  <a:gd name="connsiteX7" fmla="*/ 314 w 2018"/>
                  <a:gd name="connsiteY7" fmla="*/ 380 h 1138"/>
                  <a:gd name="connsiteX8" fmla="*/ 362 w 2018"/>
                  <a:gd name="connsiteY8" fmla="*/ 284 h 1138"/>
                  <a:gd name="connsiteX9" fmla="*/ 422 w 2018"/>
                  <a:gd name="connsiteY9" fmla="*/ 176 h 1138"/>
                  <a:gd name="connsiteX10" fmla="*/ 470 w 2018"/>
                  <a:gd name="connsiteY10" fmla="*/ 104 h 1138"/>
                  <a:gd name="connsiteX11" fmla="*/ 514 w 2018"/>
                  <a:gd name="connsiteY11" fmla="*/ 56 h 1138"/>
                  <a:gd name="connsiteX12" fmla="*/ 566 w 2018"/>
                  <a:gd name="connsiteY12" fmla="*/ 28 h 1138"/>
                  <a:gd name="connsiteX13" fmla="*/ 650 w 2018"/>
                  <a:gd name="connsiteY13" fmla="*/ 0 h 1138"/>
                  <a:gd name="connsiteX14" fmla="*/ 710 w 2018"/>
                  <a:gd name="connsiteY14" fmla="*/ 0 h 1138"/>
                  <a:gd name="connsiteX15" fmla="*/ 790 w 2018"/>
                  <a:gd name="connsiteY15" fmla="*/ 28 h 1138"/>
                  <a:gd name="connsiteX16" fmla="*/ 878 w 2018"/>
                  <a:gd name="connsiteY16" fmla="*/ 92 h 1138"/>
                  <a:gd name="connsiteX17" fmla="*/ 950 w 2018"/>
                  <a:gd name="connsiteY17" fmla="*/ 180 h 1138"/>
                  <a:gd name="connsiteX18" fmla="*/ 1046 w 2018"/>
                  <a:gd name="connsiteY18" fmla="*/ 368 h 1138"/>
                  <a:gd name="connsiteX19" fmla="*/ 1094 w 2018"/>
                  <a:gd name="connsiteY19" fmla="*/ 472 h 1138"/>
                  <a:gd name="connsiteX20" fmla="*/ 1138 w 2018"/>
                  <a:gd name="connsiteY20" fmla="*/ 564 h 1138"/>
                  <a:gd name="connsiteX21" fmla="*/ 1178 w 2018"/>
                  <a:gd name="connsiteY21" fmla="*/ 620 h 1138"/>
                  <a:gd name="connsiteX22" fmla="*/ 1250 w 2018"/>
                  <a:gd name="connsiteY22" fmla="*/ 720 h 1138"/>
                  <a:gd name="connsiteX23" fmla="*/ 1302 w 2018"/>
                  <a:gd name="connsiteY23" fmla="*/ 778 h 1138"/>
                  <a:gd name="connsiteX24" fmla="*/ 1362 w 2018"/>
                  <a:gd name="connsiteY24" fmla="*/ 832 h 1138"/>
                  <a:gd name="connsiteX25" fmla="*/ 1738 w 2018"/>
                  <a:gd name="connsiteY25" fmla="*/ 1091 h 1138"/>
                  <a:gd name="connsiteX26" fmla="*/ 1729 w 2018"/>
                  <a:gd name="connsiteY26" fmla="*/ 1079 h 1138"/>
                  <a:gd name="connsiteX27" fmla="*/ 2 w 2018"/>
                  <a:gd name="connsiteY27" fmla="*/ 1096 h 1138"/>
                  <a:gd name="connsiteX0" fmla="*/ 2 w 1739"/>
                  <a:gd name="connsiteY0" fmla="*/ 1096 h 1140"/>
                  <a:gd name="connsiteX1" fmla="*/ 0 w 1739"/>
                  <a:gd name="connsiteY1" fmla="*/ 826 h 1140"/>
                  <a:gd name="connsiteX2" fmla="*/ 84 w 1739"/>
                  <a:gd name="connsiteY2" fmla="*/ 746 h 1140"/>
                  <a:gd name="connsiteX3" fmla="*/ 134 w 1739"/>
                  <a:gd name="connsiteY3" fmla="*/ 684 h 1140"/>
                  <a:gd name="connsiteX4" fmla="*/ 204 w 1739"/>
                  <a:gd name="connsiteY4" fmla="*/ 588 h 1140"/>
                  <a:gd name="connsiteX5" fmla="*/ 216 w 1739"/>
                  <a:gd name="connsiteY5" fmla="*/ 564 h 1140"/>
                  <a:gd name="connsiteX6" fmla="*/ 266 w 1739"/>
                  <a:gd name="connsiteY6" fmla="*/ 476 h 1140"/>
                  <a:gd name="connsiteX7" fmla="*/ 314 w 1739"/>
                  <a:gd name="connsiteY7" fmla="*/ 380 h 1140"/>
                  <a:gd name="connsiteX8" fmla="*/ 362 w 1739"/>
                  <a:gd name="connsiteY8" fmla="*/ 284 h 1140"/>
                  <a:gd name="connsiteX9" fmla="*/ 422 w 1739"/>
                  <a:gd name="connsiteY9" fmla="*/ 176 h 1140"/>
                  <a:gd name="connsiteX10" fmla="*/ 470 w 1739"/>
                  <a:gd name="connsiteY10" fmla="*/ 104 h 1140"/>
                  <a:gd name="connsiteX11" fmla="*/ 514 w 1739"/>
                  <a:gd name="connsiteY11" fmla="*/ 56 h 1140"/>
                  <a:gd name="connsiteX12" fmla="*/ 566 w 1739"/>
                  <a:gd name="connsiteY12" fmla="*/ 28 h 1140"/>
                  <a:gd name="connsiteX13" fmla="*/ 650 w 1739"/>
                  <a:gd name="connsiteY13" fmla="*/ 0 h 1140"/>
                  <a:gd name="connsiteX14" fmla="*/ 710 w 1739"/>
                  <a:gd name="connsiteY14" fmla="*/ 0 h 1140"/>
                  <a:gd name="connsiteX15" fmla="*/ 790 w 1739"/>
                  <a:gd name="connsiteY15" fmla="*/ 28 h 1140"/>
                  <a:gd name="connsiteX16" fmla="*/ 878 w 1739"/>
                  <a:gd name="connsiteY16" fmla="*/ 92 h 1140"/>
                  <a:gd name="connsiteX17" fmla="*/ 950 w 1739"/>
                  <a:gd name="connsiteY17" fmla="*/ 180 h 1140"/>
                  <a:gd name="connsiteX18" fmla="*/ 1046 w 1739"/>
                  <a:gd name="connsiteY18" fmla="*/ 368 h 1140"/>
                  <a:gd name="connsiteX19" fmla="*/ 1094 w 1739"/>
                  <a:gd name="connsiteY19" fmla="*/ 472 h 1140"/>
                  <a:gd name="connsiteX20" fmla="*/ 1138 w 1739"/>
                  <a:gd name="connsiteY20" fmla="*/ 564 h 1140"/>
                  <a:gd name="connsiteX21" fmla="*/ 1178 w 1739"/>
                  <a:gd name="connsiteY21" fmla="*/ 620 h 1140"/>
                  <a:gd name="connsiteX22" fmla="*/ 1250 w 1739"/>
                  <a:gd name="connsiteY22" fmla="*/ 720 h 1140"/>
                  <a:gd name="connsiteX23" fmla="*/ 1302 w 1739"/>
                  <a:gd name="connsiteY23" fmla="*/ 778 h 1140"/>
                  <a:gd name="connsiteX24" fmla="*/ 1362 w 1739"/>
                  <a:gd name="connsiteY24" fmla="*/ 832 h 1140"/>
                  <a:gd name="connsiteX25" fmla="*/ 1738 w 1739"/>
                  <a:gd name="connsiteY25" fmla="*/ 1091 h 1140"/>
                  <a:gd name="connsiteX26" fmla="*/ 2 w 1739"/>
                  <a:gd name="connsiteY26" fmla="*/ 1096 h 1140"/>
                  <a:gd name="connsiteX0" fmla="*/ 2 w 2232"/>
                  <a:gd name="connsiteY0" fmla="*/ 1096 h 1140"/>
                  <a:gd name="connsiteX1" fmla="*/ 0 w 2232"/>
                  <a:gd name="connsiteY1" fmla="*/ 826 h 1140"/>
                  <a:gd name="connsiteX2" fmla="*/ 84 w 2232"/>
                  <a:gd name="connsiteY2" fmla="*/ 746 h 1140"/>
                  <a:gd name="connsiteX3" fmla="*/ 134 w 2232"/>
                  <a:gd name="connsiteY3" fmla="*/ 684 h 1140"/>
                  <a:gd name="connsiteX4" fmla="*/ 204 w 2232"/>
                  <a:gd name="connsiteY4" fmla="*/ 588 h 1140"/>
                  <a:gd name="connsiteX5" fmla="*/ 216 w 2232"/>
                  <a:gd name="connsiteY5" fmla="*/ 564 h 1140"/>
                  <a:gd name="connsiteX6" fmla="*/ 266 w 2232"/>
                  <a:gd name="connsiteY6" fmla="*/ 476 h 1140"/>
                  <a:gd name="connsiteX7" fmla="*/ 314 w 2232"/>
                  <a:gd name="connsiteY7" fmla="*/ 380 h 1140"/>
                  <a:gd name="connsiteX8" fmla="*/ 362 w 2232"/>
                  <a:gd name="connsiteY8" fmla="*/ 284 h 1140"/>
                  <a:gd name="connsiteX9" fmla="*/ 422 w 2232"/>
                  <a:gd name="connsiteY9" fmla="*/ 176 h 1140"/>
                  <a:gd name="connsiteX10" fmla="*/ 470 w 2232"/>
                  <a:gd name="connsiteY10" fmla="*/ 104 h 1140"/>
                  <a:gd name="connsiteX11" fmla="*/ 514 w 2232"/>
                  <a:gd name="connsiteY11" fmla="*/ 56 h 1140"/>
                  <a:gd name="connsiteX12" fmla="*/ 566 w 2232"/>
                  <a:gd name="connsiteY12" fmla="*/ 28 h 1140"/>
                  <a:gd name="connsiteX13" fmla="*/ 650 w 2232"/>
                  <a:gd name="connsiteY13" fmla="*/ 0 h 1140"/>
                  <a:gd name="connsiteX14" fmla="*/ 710 w 2232"/>
                  <a:gd name="connsiteY14" fmla="*/ 0 h 1140"/>
                  <a:gd name="connsiteX15" fmla="*/ 790 w 2232"/>
                  <a:gd name="connsiteY15" fmla="*/ 28 h 1140"/>
                  <a:gd name="connsiteX16" fmla="*/ 878 w 2232"/>
                  <a:gd name="connsiteY16" fmla="*/ 92 h 1140"/>
                  <a:gd name="connsiteX17" fmla="*/ 950 w 2232"/>
                  <a:gd name="connsiteY17" fmla="*/ 180 h 1140"/>
                  <a:gd name="connsiteX18" fmla="*/ 1046 w 2232"/>
                  <a:gd name="connsiteY18" fmla="*/ 368 h 1140"/>
                  <a:gd name="connsiteX19" fmla="*/ 1094 w 2232"/>
                  <a:gd name="connsiteY19" fmla="*/ 472 h 1140"/>
                  <a:gd name="connsiteX20" fmla="*/ 1138 w 2232"/>
                  <a:gd name="connsiteY20" fmla="*/ 564 h 1140"/>
                  <a:gd name="connsiteX21" fmla="*/ 1178 w 2232"/>
                  <a:gd name="connsiteY21" fmla="*/ 620 h 1140"/>
                  <a:gd name="connsiteX22" fmla="*/ 1250 w 2232"/>
                  <a:gd name="connsiteY22" fmla="*/ 720 h 1140"/>
                  <a:gd name="connsiteX23" fmla="*/ 1302 w 2232"/>
                  <a:gd name="connsiteY23" fmla="*/ 778 h 1140"/>
                  <a:gd name="connsiteX24" fmla="*/ 1362 w 2232"/>
                  <a:gd name="connsiteY24" fmla="*/ 832 h 1140"/>
                  <a:gd name="connsiteX25" fmla="*/ 2231 w 2232"/>
                  <a:gd name="connsiteY25" fmla="*/ 1091 h 1140"/>
                  <a:gd name="connsiteX26" fmla="*/ 2 w 2232"/>
                  <a:gd name="connsiteY26" fmla="*/ 1096 h 1140"/>
                  <a:gd name="connsiteX0" fmla="*/ 2 w 2232"/>
                  <a:gd name="connsiteY0" fmla="*/ 1096 h 1140"/>
                  <a:gd name="connsiteX1" fmla="*/ 0 w 2232"/>
                  <a:gd name="connsiteY1" fmla="*/ 826 h 1140"/>
                  <a:gd name="connsiteX2" fmla="*/ 84 w 2232"/>
                  <a:gd name="connsiteY2" fmla="*/ 746 h 1140"/>
                  <a:gd name="connsiteX3" fmla="*/ 134 w 2232"/>
                  <a:gd name="connsiteY3" fmla="*/ 684 h 1140"/>
                  <a:gd name="connsiteX4" fmla="*/ 204 w 2232"/>
                  <a:gd name="connsiteY4" fmla="*/ 588 h 1140"/>
                  <a:gd name="connsiteX5" fmla="*/ 216 w 2232"/>
                  <a:gd name="connsiteY5" fmla="*/ 564 h 1140"/>
                  <a:gd name="connsiteX6" fmla="*/ 266 w 2232"/>
                  <a:gd name="connsiteY6" fmla="*/ 476 h 1140"/>
                  <a:gd name="connsiteX7" fmla="*/ 314 w 2232"/>
                  <a:gd name="connsiteY7" fmla="*/ 380 h 1140"/>
                  <a:gd name="connsiteX8" fmla="*/ 362 w 2232"/>
                  <a:gd name="connsiteY8" fmla="*/ 284 h 1140"/>
                  <a:gd name="connsiteX9" fmla="*/ 422 w 2232"/>
                  <a:gd name="connsiteY9" fmla="*/ 176 h 1140"/>
                  <a:gd name="connsiteX10" fmla="*/ 470 w 2232"/>
                  <a:gd name="connsiteY10" fmla="*/ 104 h 1140"/>
                  <a:gd name="connsiteX11" fmla="*/ 514 w 2232"/>
                  <a:gd name="connsiteY11" fmla="*/ 56 h 1140"/>
                  <a:gd name="connsiteX12" fmla="*/ 566 w 2232"/>
                  <a:gd name="connsiteY12" fmla="*/ 28 h 1140"/>
                  <a:gd name="connsiteX13" fmla="*/ 650 w 2232"/>
                  <a:gd name="connsiteY13" fmla="*/ 0 h 1140"/>
                  <a:gd name="connsiteX14" fmla="*/ 710 w 2232"/>
                  <a:gd name="connsiteY14" fmla="*/ 0 h 1140"/>
                  <a:gd name="connsiteX15" fmla="*/ 790 w 2232"/>
                  <a:gd name="connsiteY15" fmla="*/ 28 h 1140"/>
                  <a:gd name="connsiteX16" fmla="*/ 878 w 2232"/>
                  <a:gd name="connsiteY16" fmla="*/ 92 h 1140"/>
                  <a:gd name="connsiteX17" fmla="*/ 950 w 2232"/>
                  <a:gd name="connsiteY17" fmla="*/ 180 h 1140"/>
                  <a:gd name="connsiteX18" fmla="*/ 1046 w 2232"/>
                  <a:gd name="connsiteY18" fmla="*/ 368 h 1140"/>
                  <a:gd name="connsiteX19" fmla="*/ 1094 w 2232"/>
                  <a:gd name="connsiteY19" fmla="*/ 472 h 1140"/>
                  <a:gd name="connsiteX20" fmla="*/ 1138 w 2232"/>
                  <a:gd name="connsiteY20" fmla="*/ 564 h 1140"/>
                  <a:gd name="connsiteX21" fmla="*/ 1178 w 2232"/>
                  <a:gd name="connsiteY21" fmla="*/ 620 h 1140"/>
                  <a:gd name="connsiteX22" fmla="*/ 1250 w 2232"/>
                  <a:gd name="connsiteY22" fmla="*/ 720 h 1140"/>
                  <a:gd name="connsiteX23" fmla="*/ 1302 w 2232"/>
                  <a:gd name="connsiteY23" fmla="*/ 778 h 1140"/>
                  <a:gd name="connsiteX24" fmla="*/ 1362 w 2232"/>
                  <a:gd name="connsiteY24" fmla="*/ 832 h 1140"/>
                  <a:gd name="connsiteX25" fmla="*/ 2231 w 2232"/>
                  <a:gd name="connsiteY25" fmla="*/ 1091 h 1140"/>
                  <a:gd name="connsiteX26" fmla="*/ 2 w 2232"/>
                  <a:gd name="connsiteY26" fmla="*/ 1096 h 1140"/>
                  <a:gd name="connsiteX0" fmla="*/ 2 w 2232"/>
                  <a:gd name="connsiteY0" fmla="*/ 1096 h 1140"/>
                  <a:gd name="connsiteX1" fmla="*/ 0 w 2232"/>
                  <a:gd name="connsiteY1" fmla="*/ 826 h 1140"/>
                  <a:gd name="connsiteX2" fmla="*/ 84 w 2232"/>
                  <a:gd name="connsiteY2" fmla="*/ 746 h 1140"/>
                  <a:gd name="connsiteX3" fmla="*/ 134 w 2232"/>
                  <a:gd name="connsiteY3" fmla="*/ 684 h 1140"/>
                  <a:gd name="connsiteX4" fmla="*/ 204 w 2232"/>
                  <a:gd name="connsiteY4" fmla="*/ 588 h 1140"/>
                  <a:gd name="connsiteX5" fmla="*/ 216 w 2232"/>
                  <a:gd name="connsiteY5" fmla="*/ 564 h 1140"/>
                  <a:gd name="connsiteX6" fmla="*/ 266 w 2232"/>
                  <a:gd name="connsiteY6" fmla="*/ 476 h 1140"/>
                  <a:gd name="connsiteX7" fmla="*/ 314 w 2232"/>
                  <a:gd name="connsiteY7" fmla="*/ 380 h 1140"/>
                  <a:gd name="connsiteX8" fmla="*/ 362 w 2232"/>
                  <a:gd name="connsiteY8" fmla="*/ 284 h 1140"/>
                  <a:gd name="connsiteX9" fmla="*/ 422 w 2232"/>
                  <a:gd name="connsiteY9" fmla="*/ 176 h 1140"/>
                  <a:gd name="connsiteX10" fmla="*/ 470 w 2232"/>
                  <a:gd name="connsiteY10" fmla="*/ 104 h 1140"/>
                  <a:gd name="connsiteX11" fmla="*/ 514 w 2232"/>
                  <a:gd name="connsiteY11" fmla="*/ 56 h 1140"/>
                  <a:gd name="connsiteX12" fmla="*/ 566 w 2232"/>
                  <a:gd name="connsiteY12" fmla="*/ 28 h 1140"/>
                  <a:gd name="connsiteX13" fmla="*/ 650 w 2232"/>
                  <a:gd name="connsiteY13" fmla="*/ 0 h 1140"/>
                  <a:gd name="connsiteX14" fmla="*/ 710 w 2232"/>
                  <a:gd name="connsiteY14" fmla="*/ 0 h 1140"/>
                  <a:gd name="connsiteX15" fmla="*/ 790 w 2232"/>
                  <a:gd name="connsiteY15" fmla="*/ 28 h 1140"/>
                  <a:gd name="connsiteX16" fmla="*/ 878 w 2232"/>
                  <a:gd name="connsiteY16" fmla="*/ 92 h 1140"/>
                  <a:gd name="connsiteX17" fmla="*/ 950 w 2232"/>
                  <a:gd name="connsiteY17" fmla="*/ 180 h 1140"/>
                  <a:gd name="connsiteX18" fmla="*/ 1046 w 2232"/>
                  <a:gd name="connsiteY18" fmla="*/ 368 h 1140"/>
                  <a:gd name="connsiteX19" fmla="*/ 1094 w 2232"/>
                  <a:gd name="connsiteY19" fmla="*/ 472 h 1140"/>
                  <a:gd name="connsiteX20" fmla="*/ 1138 w 2232"/>
                  <a:gd name="connsiteY20" fmla="*/ 564 h 1140"/>
                  <a:gd name="connsiteX21" fmla="*/ 1178 w 2232"/>
                  <a:gd name="connsiteY21" fmla="*/ 620 h 1140"/>
                  <a:gd name="connsiteX22" fmla="*/ 1250 w 2232"/>
                  <a:gd name="connsiteY22" fmla="*/ 720 h 1140"/>
                  <a:gd name="connsiteX23" fmla="*/ 1302 w 2232"/>
                  <a:gd name="connsiteY23" fmla="*/ 778 h 1140"/>
                  <a:gd name="connsiteX24" fmla="*/ 1362 w 2232"/>
                  <a:gd name="connsiteY24" fmla="*/ 832 h 1140"/>
                  <a:gd name="connsiteX25" fmla="*/ 2231 w 2232"/>
                  <a:gd name="connsiteY25" fmla="*/ 1091 h 1140"/>
                  <a:gd name="connsiteX26" fmla="*/ 2 w 2232"/>
                  <a:gd name="connsiteY26" fmla="*/ 1096 h 1140"/>
                  <a:gd name="connsiteX0" fmla="*/ 2 w 2601"/>
                  <a:gd name="connsiteY0" fmla="*/ 1096 h 1140"/>
                  <a:gd name="connsiteX1" fmla="*/ 0 w 2601"/>
                  <a:gd name="connsiteY1" fmla="*/ 826 h 1140"/>
                  <a:gd name="connsiteX2" fmla="*/ 84 w 2601"/>
                  <a:gd name="connsiteY2" fmla="*/ 746 h 1140"/>
                  <a:gd name="connsiteX3" fmla="*/ 134 w 2601"/>
                  <a:gd name="connsiteY3" fmla="*/ 684 h 1140"/>
                  <a:gd name="connsiteX4" fmla="*/ 204 w 2601"/>
                  <a:gd name="connsiteY4" fmla="*/ 588 h 1140"/>
                  <a:gd name="connsiteX5" fmla="*/ 216 w 2601"/>
                  <a:gd name="connsiteY5" fmla="*/ 564 h 1140"/>
                  <a:gd name="connsiteX6" fmla="*/ 266 w 2601"/>
                  <a:gd name="connsiteY6" fmla="*/ 476 h 1140"/>
                  <a:gd name="connsiteX7" fmla="*/ 314 w 2601"/>
                  <a:gd name="connsiteY7" fmla="*/ 380 h 1140"/>
                  <a:gd name="connsiteX8" fmla="*/ 362 w 2601"/>
                  <a:gd name="connsiteY8" fmla="*/ 284 h 1140"/>
                  <a:gd name="connsiteX9" fmla="*/ 422 w 2601"/>
                  <a:gd name="connsiteY9" fmla="*/ 176 h 1140"/>
                  <a:gd name="connsiteX10" fmla="*/ 470 w 2601"/>
                  <a:gd name="connsiteY10" fmla="*/ 104 h 1140"/>
                  <a:gd name="connsiteX11" fmla="*/ 514 w 2601"/>
                  <a:gd name="connsiteY11" fmla="*/ 56 h 1140"/>
                  <a:gd name="connsiteX12" fmla="*/ 566 w 2601"/>
                  <a:gd name="connsiteY12" fmla="*/ 28 h 1140"/>
                  <a:gd name="connsiteX13" fmla="*/ 650 w 2601"/>
                  <a:gd name="connsiteY13" fmla="*/ 0 h 1140"/>
                  <a:gd name="connsiteX14" fmla="*/ 710 w 2601"/>
                  <a:gd name="connsiteY14" fmla="*/ 0 h 1140"/>
                  <a:gd name="connsiteX15" fmla="*/ 790 w 2601"/>
                  <a:gd name="connsiteY15" fmla="*/ 28 h 1140"/>
                  <a:gd name="connsiteX16" fmla="*/ 878 w 2601"/>
                  <a:gd name="connsiteY16" fmla="*/ 92 h 1140"/>
                  <a:gd name="connsiteX17" fmla="*/ 950 w 2601"/>
                  <a:gd name="connsiteY17" fmla="*/ 180 h 1140"/>
                  <a:gd name="connsiteX18" fmla="*/ 1046 w 2601"/>
                  <a:gd name="connsiteY18" fmla="*/ 368 h 1140"/>
                  <a:gd name="connsiteX19" fmla="*/ 1094 w 2601"/>
                  <a:gd name="connsiteY19" fmla="*/ 472 h 1140"/>
                  <a:gd name="connsiteX20" fmla="*/ 1138 w 2601"/>
                  <a:gd name="connsiteY20" fmla="*/ 564 h 1140"/>
                  <a:gd name="connsiteX21" fmla="*/ 1178 w 2601"/>
                  <a:gd name="connsiteY21" fmla="*/ 620 h 1140"/>
                  <a:gd name="connsiteX22" fmla="*/ 1250 w 2601"/>
                  <a:gd name="connsiteY22" fmla="*/ 720 h 1140"/>
                  <a:gd name="connsiteX23" fmla="*/ 1302 w 2601"/>
                  <a:gd name="connsiteY23" fmla="*/ 778 h 1140"/>
                  <a:gd name="connsiteX24" fmla="*/ 1362 w 2601"/>
                  <a:gd name="connsiteY24" fmla="*/ 832 h 1140"/>
                  <a:gd name="connsiteX25" fmla="*/ 2231 w 2601"/>
                  <a:gd name="connsiteY25" fmla="*/ 1091 h 1140"/>
                  <a:gd name="connsiteX26" fmla="*/ 2230 w 2601"/>
                  <a:gd name="connsiteY26" fmla="*/ 1089 h 1140"/>
                  <a:gd name="connsiteX27" fmla="*/ 2 w 2601"/>
                  <a:gd name="connsiteY27" fmla="*/ 1096 h 1140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2231 w 2601"/>
                  <a:gd name="connsiteY25" fmla="*/ 1091 h 1134"/>
                  <a:gd name="connsiteX26" fmla="*/ 2230 w 2601"/>
                  <a:gd name="connsiteY26" fmla="*/ 1089 h 1134"/>
                  <a:gd name="connsiteX27" fmla="*/ 2 w 2601"/>
                  <a:gd name="connsiteY27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840 w 2601"/>
                  <a:gd name="connsiteY25" fmla="*/ 1047 h 1134"/>
                  <a:gd name="connsiteX26" fmla="*/ 2231 w 2601"/>
                  <a:gd name="connsiteY26" fmla="*/ 1091 h 1134"/>
                  <a:gd name="connsiteX27" fmla="*/ 2230 w 2601"/>
                  <a:gd name="connsiteY27" fmla="*/ 1089 h 1134"/>
                  <a:gd name="connsiteX28" fmla="*/ 2 w 2601"/>
                  <a:gd name="connsiteY28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608 w 2601"/>
                  <a:gd name="connsiteY25" fmla="*/ 941 h 1134"/>
                  <a:gd name="connsiteX26" fmla="*/ 1840 w 2601"/>
                  <a:gd name="connsiteY26" fmla="*/ 1047 h 1134"/>
                  <a:gd name="connsiteX27" fmla="*/ 2231 w 2601"/>
                  <a:gd name="connsiteY27" fmla="*/ 1091 h 1134"/>
                  <a:gd name="connsiteX28" fmla="*/ 2230 w 2601"/>
                  <a:gd name="connsiteY28" fmla="*/ 1089 h 1134"/>
                  <a:gd name="connsiteX29" fmla="*/ 2 w 2601"/>
                  <a:gd name="connsiteY29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608 w 2601"/>
                  <a:gd name="connsiteY25" fmla="*/ 941 h 1134"/>
                  <a:gd name="connsiteX26" fmla="*/ 1840 w 2601"/>
                  <a:gd name="connsiteY26" fmla="*/ 1047 h 1134"/>
                  <a:gd name="connsiteX27" fmla="*/ 2231 w 2601"/>
                  <a:gd name="connsiteY27" fmla="*/ 1091 h 1134"/>
                  <a:gd name="connsiteX28" fmla="*/ 2230 w 2601"/>
                  <a:gd name="connsiteY28" fmla="*/ 1089 h 1134"/>
                  <a:gd name="connsiteX29" fmla="*/ 2 w 2601"/>
                  <a:gd name="connsiteY29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608 w 2601"/>
                  <a:gd name="connsiteY25" fmla="*/ 941 h 1134"/>
                  <a:gd name="connsiteX26" fmla="*/ 1608 w 2601"/>
                  <a:gd name="connsiteY26" fmla="*/ 941 h 1134"/>
                  <a:gd name="connsiteX27" fmla="*/ 1840 w 2601"/>
                  <a:gd name="connsiteY27" fmla="*/ 1047 h 1134"/>
                  <a:gd name="connsiteX28" fmla="*/ 2231 w 2601"/>
                  <a:gd name="connsiteY28" fmla="*/ 1091 h 1134"/>
                  <a:gd name="connsiteX29" fmla="*/ 2230 w 2601"/>
                  <a:gd name="connsiteY29" fmla="*/ 1089 h 1134"/>
                  <a:gd name="connsiteX30" fmla="*/ 2 w 2601"/>
                  <a:gd name="connsiteY30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608 w 2601"/>
                  <a:gd name="connsiteY25" fmla="*/ 941 h 1134"/>
                  <a:gd name="connsiteX26" fmla="*/ 1840 w 2601"/>
                  <a:gd name="connsiteY26" fmla="*/ 1047 h 1134"/>
                  <a:gd name="connsiteX27" fmla="*/ 2231 w 2601"/>
                  <a:gd name="connsiteY27" fmla="*/ 1091 h 1134"/>
                  <a:gd name="connsiteX28" fmla="*/ 2230 w 2601"/>
                  <a:gd name="connsiteY28" fmla="*/ 1089 h 1134"/>
                  <a:gd name="connsiteX29" fmla="*/ 2 w 2601"/>
                  <a:gd name="connsiteY29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840 w 2601"/>
                  <a:gd name="connsiteY25" fmla="*/ 1047 h 1134"/>
                  <a:gd name="connsiteX26" fmla="*/ 2231 w 2601"/>
                  <a:gd name="connsiteY26" fmla="*/ 1091 h 1134"/>
                  <a:gd name="connsiteX27" fmla="*/ 2230 w 2601"/>
                  <a:gd name="connsiteY27" fmla="*/ 1089 h 1134"/>
                  <a:gd name="connsiteX28" fmla="*/ 2 w 2601"/>
                  <a:gd name="connsiteY28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840 w 2601"/>
                  <a:gd name="connsiteY25" fmla="*/ 1047 h 1134"/>
                  <a:gd name="connsiteX26" fmla="*/ 2231 w 2601"/>
                  <a:gd name="connsiteY26" fmla="*/ 1091 h 1134"/>
                  <a:gd name="connsiteX27" fmla="*/ 2230 w 2601"/>
                  <a:gd name="connsiteY27" fmla="*/ 1089 h 1134"/>
                  <a:gd name="connsiteX28" fmla="*/ 2 w 2601"/>
                  <a:gd name="connsiteY28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840 w 2601"/>
                  <a:gd name="connsiteY25" fmla="*/ 1047 h 1134"/>
                  <a:gd name="connsiteX26" fmla="*/ 2231 w 2601"/>
                  <a:gd name="connsiteY26" fmla="*/ 1091 h 1134"/>
                  <a:gd name="connsiteX27" fmla="*/ 2230 w 2601"/>
                  <a:gd name="connsiteY27" fmla="*/ 1089 h 1134"/>
                  <a:gd name="connsiteX28" fmla="*/ 2 w 2601"/>
                  <a:gd name="connsiteY28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2 w 2376"/>
                  <a:gd name="connsiteY28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2 w 2376"/>
                  <a:gd name="connsiteY28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1792 w 2376"/>
                  <a:gd name="connsiteY28" fmla="*/ 1085 h 1134"/>
                  <a:gd name="connsiteX29" fmla="*/ 2 w 2376"/>
                  <a:gd name="connsiteY29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1792 w 2376"/>
                  <a:gd name="connsiteY28" fmla="*/ 1085 h 1134"/>
                  <a:gd name="connsiteX29" fmla="*/ 2 w 2376"/>
                  <a:gd name="connsiteY29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1792 w 2376"/>
                  <a:gd name="connsiteY28" fmla="*/ 1085 h 1134"/>
                  <a:gd name="connsiteX29" fmla="*/ 2 w 2376"/>
                  <a:gd name="connsiteY29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1792 w 2376"/>
                  <a:gd name="connsiteY28" fmla="*/ 1085 h 1134"/>
                  <a:gd name="connsiteX29" fmla="*/ 2 w 2376"/>
                  <a:gd name="connsiteY29" fmla="*/ 1096 h 1134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2 w 2376"/>
                  <a:gd name="connsiteY28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292"/>
                  <a:gd name="connsiteY0" fmla="*/ 1096 h 1140"/>
                  <a:gd name="connsiteX1" fmla="*/ 0 w 2292"/>
                  <a:gd name="connsiteY1" fmla="*/ 826 h 1140"/>
                  <a:gd name="connsiteX2" fmla="*/ 84 w 2292"/>
                  <a:gd name="connsiteY2" fmla="*/ 746 h 1140"/>
                  <a:gd name="connsiteX3" fmla="*/ 134 w 2292"/>
                  <a:gd name="connsiteY3" fmla="*/ 684 h 1140"/>
                  <a:gd name="connsiteX4" fmla="*/ 204 w 2292"/>
                  <a:gd name="connsiteY4" fmla="*/ 588 h 1140"/>
                  <a:gd name="connsiteX5" fmla="*/ 216 w 2292"/>
                  <a:gd name="connsiteY5" fmla="*/ 564 h 1140"/>
                  <a:gd name="connsiteX6" fmla="*/ 266 w 2292"/>
                  <a:gd name="connsiteY6" fmla="*/ 476 h 1140"/>
                  <a:gd name="connsiteX7" fmla="*/ 314 w 2292"/>
                  <a:gd name="connsiteY7" fmla="*/ 380 h 1140"/>
                  <a:gd name="connsiteX8" fmla="*/ 362 w 2292"/>
                  <a:gd name="connsiteY8" fmla="*/ 284 h 1140"/>
                  <a:gd name="connsiteX9" fmla="*/ 422 w 2292"/>
                  <a:gd name="connsiteY9" fmla="*/ 176 h 1140"/>
                  <a:gd name="connsiteX10" fmla="*/ 470 w 2292"/>
                  <a:gd name="connsiteY10" fmla="*/ 104 h 1140"/>
                  <a:gd name="connsiteX11" fmla="*/ 514 w 2292"/>
                  <a:gd name="connsiteY11" fmla="*/ 56 h 1140"/>
                  <a:gd name="connsiteX12" fmla="*/ 566 w 2292"/>
                  <a:gd name="connsiteY12" fmla="*/ 28 h 1140"/>
                  <a:gd name="connsiteX13" fmla="*/ 650 w 2292"/>
                  <a:gd name="connsiteY13" fmla="*/ 0 h 1140"/>
                  <a:gd name="connsiteX14" fmla="*/ 710 w 2292"/>
                  <a:gd name="connsiteY14" fmla="*/ 0 h 1140"/>
                  <a:gd name="connsiteX15" fmla="*/ 790 w 2292"/>
                  <a:gd name="connsiteY15" fmla="*/ 28 h 1140"/>
                  <a:gd name="connsiteX16" fmla="*/ 878 w 2292"/>
                  <a:gd name="connsiteY16" fmla="*/ 92 h 1140"/>
                  <a:gd name="connsiteX17" fmla="*/ 950 w 2292"/>
                  <a:gd name="connsiteY17" fmla="*/ 180 h 1140"/>
                  <a:gd name="connsiteX18" fmla="*/ 1046 w 2292"/>
                  <a:gd name="connsiteY18" fmla="*/ 368 h 1140"/>
                  <a:gd name="connsiteX19" fmla="*/ 1094 w 2292"/>
                  <a:gd name="connsiteY19" fmla="*/ 472 h 1140"/>
                  <a:gd name="connsiteX20" fmla="*/ 1138 w 2292"/>
                  <a:gd name="connsiteY20" fmla="*/ 564 h 1140"/>
                  <a:gd name="connsiteX21" fmla="*/ 1178 w 2292"/>
                  <a:gd name="connsiteY21" fmla="*/ 620 h 1140"/>
                  <a:gd name="connsiteX22" fmla="*/ 1250 w 2292"/>
                  <a:gd name="connsiteY22" fmla="*/ 720 h 1140"/>
                  <a:gd name="connsiteX23" fmla="*/ 1302 w 2292"/>
                  <a:gd name="connsiteY23" fmla="*/ 778 h 1140"/>
                  <a:gd name="connsiteX24" fmla="*/ 1362 w 2292"/>
                  <a:gd name="connsiteY24" fmla="*/ 832 h 1140"/>
                  <a:gd name="connsiteX25" fmla="*/ 1840 w 2292"/>
                  <a:gd name="connsiteY25" fmla="*/ 1047 h 1140"/>
                  <a:gd name="connsiteX26" fmla="*/ 2231 w 2292"/>
                  <a:gd name="connsiteY26" fmla="*/ 1091 h 1140"/>
                  <a:gd name="connsiteX27" fmla="*/ 1921 w 2292"/>
                  <a:gd name="connsiteY27" fmla="*/ 1093 h 1140"/>
                  <a:gd name="connsiteX28" fmla="*/ 2 w 2292"/>
                  <a:gd name="connsiteY28" fmla="*/ 1096 h 1140"/>
                  <a:gd name="connsiteX0" fmla="*/ 2 w 2292"/>
                  <a:gd name="connsiteY0" fmla="*/ 1096 h 1140"/>
                  <a:gd name="connsiteX1" fmla="*/ 0 w 2292"/>
                  <a:gd name="connsiteY1" fmla="*/ 826 h 1140"/>
                  <a:gd name="connsiteX2" fmla="*/ 84 w 2292"/>
                  <a:gd name="connsiteY2" fmla="*/ 746 h 1140"/>
                  <a:gd name="connsiteX3" fmla="*/ 134 w 2292"/>
                  <a:gd name="connsiteY3" fmla="*/ 684 h 1140"/>
                  <a:gd name="connsiteX4" fmla="*/ 204 w 2292"/>
                  <a:gd name="connsiteY4" fmla="*/ 588 h 1140"/>
                  <a:gd name="connsiteX5" fmla="*/ 216 w 2292"/>
                  <a:gd name="connsiteY5" fmla="*/ 564 h 1140"/>
                  <a:gd name="connsiteX6" fmla="*/ 266 w 2292"/>
                  <a:gd name="connsiteY6" fmla="*/ 476 h 1140"/>
                  <a:gd name="connsiteX7" fmla="*/ 314 w 2292"/>
                  <a:gd name="connsiteY7" fmla="*/ 380 h 1140"/>
                  <a:gd name="connsiteX8" fmla="*/ 362 w 2292"/>
                  <a:gd name="connsiteY8" fmla="*/ 284 h 1140"/>
                  <a:gd name="connsiteX9" fmla="*/ 422 w 2292"/>
                  <a:gd name="connsiteY9" fmla="*/ 176 h 1140"/>
                  <a:gd name="connsiteX10" fmla="*/ 470 w 2292"/>
                  <a:gd name="connsiteY10" fmla="*/ 104 h 1140"/>
                  <a:gd name="connsiteX11" fmla="*/ 514 w 2292"/>
                  <a:gd name="connsiteY11" fmla="*/ 56 h 1140"/>
                  <a:gd name="connsiteX12" fmla="*/ 566 w 2292"/>
                  <a:gd name="connsiteY12" fmla="*/ 28 h 1140"/>
                  <a:gd name="connsiteX13" fmla="*/ 650 w 2292"/>
                  <a:gd name="connsiteY13" fmla="*/ 0 h 1140"/>
                  <a:gd name="connsiteX14" fmla="*/ 710 w 2292"/>
                  <a:gd name="connsiteY14" fmla="*/ 0 h 1140"/>
                  <a:gd name="connsiteX15" fmla="*/ 790 w 2292"/>
                  <a:gd name="connsiteY15" fmla="*/ 28 h 1140"/>
                  <a:gd name="connsiteX16" fmla="*/ 878 w 2292"/>
                  <a:gd name="connsiteY16" fmla="*/ 92 h 1140"/>
                  <a:gd name="connsiteX17" fmla="*/ 950 w 2292"/>
                  <a:gd name="connsiteY17" fmla="*/ 180 h 1140"/>
                  <a:gd name="connsiteX18" fmla="*/ 1046 w 2292"/>
                  <a:gd name="connsiteY18" fmla="*/ 368 h 1140"/>
                  <a:gd name="connsiteX19" fmla="*/ 1094 w 2292"/>
                  <a:gd name="connsiteY19" fmla="*/ 472 h 1140"/>
                  <a:gd name="connsiteX20" fmla="*/ 1138 w 2292"/>
                  <a:gd name="connsiteY20" fmla="*/ 564 h 1140"/>
                  <a:gd name="connsiteX21" fmla="*/ 1178 w 2292"/>
                  <a:gd name="connsiteY21" fmla="*/ 620 h 1140"/>
                  <a:gd name="connsiteX22" fmla="*/ 1250 w 2292"/>
                  <a:gd name="connsiteY22" fmla="*/ 720 h 1140"/>
                  <a:gd name="connsiteX23" fmla="*/ 1302 w 2292"/>
                  <a:gd name="connsiteY23" fmla="*/ 778 h 1140"/>
                  <a:gd name="connsiteX24" fmla="*/ 1362 w 2292"/>
                  <a:gd name="connsiteY24" fmla="*/ 832 h 1140"/>
                  <a:gd name="connsiteX25" fmla="*/ 1840 w 2292"/>
                  <a:gd name="connsiteY25" fmla="*/ 1047 h 1140"/>
                  <a:gd name="connsiteX26" fmla="*/ 2231 w 2292"/>
                  <a:gd name="connsiteY26" fmla="*/ 1091 h 1140"/>
                  <a:gd name="connsiteX27" fmla="*/ 1921 w 2292"/>
                  <a:gd name="connsiteY27" fmla="*/ 1093 h 1140"/>
                  <a:gd name="connsiteX28" fmla="*/ 2 w 2292"/>
                  <a:gd name="connsiteY28" fmla="*/ 1096 h 1140"/>
                  <a:gd name="connsiteX0" fmla="*/ 2 w 2292"/>
                  <a:gd name="connsiteY0" fmla="*/ 1096 h 1140"/>
                  <a:gd name="connsiteX1" fmla="*/ 0 w 2292"/>
                  <a:gd name="connsiteY1" fmla="*/ 826 h 1140"/>
                  <a:gd name="connsiteX2" fmla="*/ 84 w 2292"/>
                  <a:gd name="connsiteY2" fmla="*/ 746 h 1140"/>
                  <a:gd name="connsiteX3" fmla="*/ 134 w 2292"/>
                  <a:gd name="connsiteY3" fmla="*/ 684 h 1140"/>
                  <a:gd name="connsiteX4" fmla="*/ 204 w 2292"/>
                  <a:gd name="connsiteY4" fmla="*/ 588 h 1140"/>
                  <a:gd name="connsiteX5" fmla="*/ 216 w 2292"/>
                  <a:gd name="connsiteY5" fmla="*/ 564 h 1140"/>
                  <a:gd name="connsiteX6" fmla="*/ 266 w 2292"/>
                  <a:gd name="connsiteY6" fmla="*/ 476 h 1140"/>
                  <a:gd name="connsiteX7" fmla="*/ 314 w 2292"/>
                  <a:gd name="connsiteY7" fmla="*/ 380 h 1140"/>
                  <a:gd name="connsiteX8" fmla="*/ 362 w 2292"/>
                  <a:gd name="connsiteY8" fmla="*/ 284 h 1140"/>
                  <a:gd name="connsiteX9" fmla="*/ 422 w 2292"/>
                  <a:gd name="connsiteY9" fmla="*/ 176 h 1140"/>
                  <a:gd name="connsiteX10" fmla="*/ 470 w 2292"/>
                  <a:gd name="connsiteY10" fmla="*/ 104 h 1140"/>
                  <a:gd name="connsiteX11" fmla="*/ 514 w 2292"/>
                  <a:gd name="connsiteY11" fmla="*/ 56 h 1140"/>
                  <a:gd name="connsiteX12" fmla="*/ 566 w 2292"/>
                  <a:gd name="connsiteY12" fmla="*/ 28 h 1140"/>
                  <a:gd name="connsiteX13" fmla="*/ 650 w 2292"/>
                  <a:gd name="connsiteY13" fmla="*/ 0 h 1140"/>
                  <a:gd name="connsiteX14" fmla="*/ 710 w 2292"/>
                  <a:gd name="connsiteY14" fmla="*/ 0 h 1140"/>
                  <a:gd name="connsiteX15" fmla="*/ 790 w 2292"/>
                  <a:gd name="connsiteY15" fmla="*/ 28 h 1140"/>
                  <a:gd name="connsiteX16" fmla="*/ 878 w 2292"/>
                  <a:gd name="connsiteY16" fmla="*/ 92 h 1140"/>
                  <a:gd name="connsiteX17" fmla="*/ 950 w 2292"/>
                  <a:gd name="connsiteY17" fmla="*/ 180 h 1140"/>
                  <a:gd name="connsiteX18" fmla="*/ 1046 w 2292"/>
                  <a:gd name="connsiteY18" fmla="*/ 368 h 1140"/>
                  <a:gd name="connsiteX19" fmla="*/ 1094 w 2292"/>
                  <a:gd name="connsiteY19" fmla="*/ 472 h 1140"/>
                  <a:gd name="connsiteX20" fmla="*/ 1138 w 2292"/>
                  <a:gd name="connsiteY20" fmla="*/ 564 h 1140"/>
                  <a:gd name="connsiteX21" fmla="*/ 1178 w 2292"/>
                  <a:gd name="connsiteY21" fmla="*/ 620 h 1140"/>
                  <a:gd name="connsiteX22" fmla="*/ 1250 w 2292"/>
                  <a:gd name="connsiteY22" fmla="*/ 720 h 1140"/>
                  <a:gd name="connsiteX23" fmla="*/ 1302 w 2292"/>
                  <a:gd name="connsiteY23" fmla="*/ 778 h 1140"/>
                  <a:gd name="connsiteX24" fmla="*/ 1362 w 2292"/>
                  <a:gd name="connsiteY24" fmla="*/ 832 h 1140"/>
                  <a:gd name="connsiteX25" fmla="*/ 1840 w 2292"/>
                  <a:gd name="connsiteY25" fmla="*/ 1047 h 1140"/>
                  <a:gd name="connsiteX26" fmla="*/ 2231 w 2292"/>
                  <a:gd name="connsiteY26" fmla="*/ 1091 h 1140"/>
                  <a:gd name="connsiteX27" fmla="*/ 1921 w 2292"/>
                  <a:gd name="connsiteY27" fmla="*/ 1093 h 1140"/>
                  <a:gd name="connsiteX28" fmla="*/ 2 w 2292"/>
                  <a:gd name="connsiteY28" fmla="*/ 1096 h 1140"/>
                  <a:gd name="connsiteX0" fmla="*/ 2 w 2292"/>
                  <a:gd name="connsiteY0" fmla="*/ 1096 h 1140"/>
                  <a:gd name="connsiteX1" fmla="*/ 0 w 2292"/>
                  <a:gd name="connsiteY1" fmla="*/ 826 h 1140"/>
                  <a:gd name="connsiteX2" fmla="*/ 84 w 2292"/>
                  <a:gd name="connsiteY2" fmla="*/ 746 h 1140"/>
                  <a:gd name="connsiteX3" fmla="*/ 134 w 2292"/>
                  <a:gd name="connsiteY3" fmla="*/ 684 h 1140"/>
                  <a:gd name="connsiteX4" fmla="*/ 204 w 2292"/>
                  <a:gd name="connsiteY4" fmla="*/ 588 h 1140"/>
                  <a:gd name="connsiteX5" fmla="*/ 216 w 2292"/>
                  <a:gd name="connsiteY5" fmla="*/ 564 h 1140"/>
                  <a:gd name="connsiteX6" fmla="*/ 266 w 2292"/>
                  <a:gd name="connsiteY6" fmla="*/ 476 h 1140"/>
                  <a:gd name="connsiteX7" fmla="*/ 314 w 2292"/>
                  <a:gd name="connsiteY7" fmla="*/ 380 h 1140"/>
                  <a:gd name="connsiteX8" fmla="*/ 362 w 2292"/>
                  <a:gd name="connsiteY8" fmla="*/ 284 h 1140"/>
                  <a:gd name="connsiteX9" fmla="*/ 422 w 2292"/>
                  <a:gd name="connsiteY9" fmla="*/ 176 h 1140"/>
                  <a:gd name="connsiteX10" fmla="*/ 470 w 2292"/>
                  <a:gd name="connsiteY10" fmla="*/ 104 h 1140"/>
                  <a:gd name="connsiteX11" fmla="*/ 514 w 2292"/>
                  <a:gd name="connsiteY11" fmla="*/ 56 h 1140"/>
                  <a:gd name="connsiteX12" fmla="*/ 566 w 2292"/>
                  <a:gd name="connsiteY12" fmla="*/ 28 h 1140"/>
                  <a:gd name="connsiteX13" fmla="*/ 650 w 2292"/>
                  <a:gd name="connsiteY13" fmla="*/ 0 h 1140"/>
                  <a:gd name="connsiteX14" fmla="*/ 710 w 2292"/>
                  <a:gd name="connsiteY14" fmla="*/ 0 h 1140"/>
                  <a:gd name="connsiteX15" fmla="*/ 790 w 2292"/>
                  <a:gd name="connsiteY15" fmla="*/ 28 h 1140"/>
                  <a:gd name="connsiteX16" fmla="*/ 878 w 2292"/>
                  <a:gd name="connsiteY16" fmla="*/ 92 h 1140"/>
                  <a:gd name="connsiteX17" fmla="*/ 950 w 2292"/>
                  <a:gd name="connsiteY17" fmla="*/ 180 h 1140"/>
                  <a:gd name="connsiteX18" fmla="*/ 1046 w 2292"/>
                  <a:gd name="connsiteY18" fmla="*/ 368 h 1140"/>
                  <a:gd name="connsiteX19" fmla="*/ 1094 w 2292"/>
                  <a:gd name="connsiteY19" fmla="*/ 472 h 1140"/>
                  <a:gd name="connsiteX20" fmla="*/ 1138 w 2292"/>
                  <a:gd name="connsiteY20" fmla="*/ 564 h 1140"/>
                  <a:gd name="connsiteX21" fmla="*/ 1178 w 2292"/>
                  <a:gd name="connsiteY21" fmla="*/ 620 h 1140"/>
                  <a:gd name="connsiteX22" fmla="*/ 1250 w 2292"/>
                  <a:gd name="connsiteY22" fmla="*/ 720 h 1140"/>
                  <a:gd name="connsiteX23" fmla="*/ 1302 w 2292"/>
                  <a:gd name="connsiteY23" fmla="*/ 778 h 1140"/>
                  <a:gd name="connsiteX24" fmla="*/ 1362 w 2292"/>
                  <a:gd name="connsiteY24" fmla="*/ 832 h 1140"/>
                  <a:gd name="connsiteX25" fmla="*/ 1840 w 2292"/>
                  <a:gd name="connsiteY25" fmla="*/ 1047 h 1140"/>
                  <a:gd name="connsiteX26" fmla="*/ 2231 w 2292"/>
                  <a:gd name="connsiteY26" fmla="*/ 1091 h 1140"/>
                  <a:gd name="connsiteX27" fmla="*/ 1921 w 2292"/>
                  <a:gd name="connsiteY27" fmla="*/ 1093 h 1140"/>
                  <a:gd name="connsiteX28" fmla="*/ 2 w 2292"/>
                  <a:gd name="connsiteY28" fmla="*/ 1096 h 1140"/>
                  <a:gd name="connsiteX0" fmla="*/ 2 w 2231"/>
                  <a:gd name="connsiteY0" fmla="*/ 1096 h 1140"/>
                  <a:gd name="connsiteX1" fmla="*/ 0 w 2231"/>
                  <a:gd name="connsiteY1" fmla="*/ 826 h 1140"/>
                  <a:gd name="connsiteX2" fmla="*/ 84 w 2231"/>
                  <a:gd name="connsiteY2" fmla="*/ 746 h 1140"/>
                  <a:gd name="connsiteX3" fmla="*/ 134 w 2231"/>
                  <a:gd name="connsiteY3" fmla="*/ 684 h 1140"/>
                  <a:gd name="connsiteX4" fmla="*/ 204 w 2231"/>
                  <a:gd name="connsiteY4" fmla="*/ 588 h 1140"/>
                  <a:gd name="connsiteX5" fmla="*/ 216 w 2231"/>
                  <a:gd name="connsiteY5" fmla="*/ 564 h 1140"/>
                  <a:gd name="connsiteX6" fmla="*/ 266 w 2231"/>
                  <a:gd name="connsiteY6" fmla="*/ 476 h 1140"/>
                  <a:gd name="connsiteX7" fmla="*/ 314 w 2231"/>
                  <a:gd name="connsiteY7" fmla="*/ 380 h 1140"/>
                  <a:gd name="connsiteX8" fmla="*/ 362 w 2231"/>
                  <a:gd name="connsiteY8" fmla="*/ 284 h 1140"/>
                  <a:gd name="connsiteX9" fmla="*/ 422 w 2231"/>
                  <a:gd name="connsiteY9" fmla="*/ 176 h 1140"/>
                  <a:gd name="connsiteX10" fmla="*/ 470 w 2231"/>
                  <a:gd name="connsiteY10" fmla="*/ 104 h 1140"/>
                  <a:gd name="connsiteX11" fmla="*/ 514 w 2231"/>
                  <a:gd name="connsiteY11" fmla="*/ 56 h 1140"/>
                  <a:gd name="connsiteX12" fmla="*/ 566 w 2231"/>
                  <a:gd name="connsiteY12" fmla="*/ 28 h 1140"/>
                  <a:gd name="connsiteX13" fmla="*/ 650 w 2231"/>
                  <a:gd name="connsiteY13" fmla="*/ 0 h 1140"/>
                  <a:gd name="connsiteX14" fmla="*/ 710 w 2231"/>
                  <a:gd name="connsiteY14" fmla="*/ 0 h 1140"/>
                  <a:gd name="connsiteX15" fmla="*/ 790 w 2231"/>
                  <a:gd name="connsiteY15" fmla="*/ 28 h 1140"/>
                  <a:gd name="connsiteX16" fmla="*/ 878 w 2231"/>
                  <a:gd name="connsiteY16" fmla="*/ 92 h 1140"/>
                  <a:gd name="connsiteX17" fmla="*/ 950 w 2231"/>
                  <a:gd name="connsiteY17" fmla="*/ 180 h 1140"/>
                  <a:gd name="connsiteX18" fmla="*/ 1046 w 2231"/>
                  <a:gd name="connsiteY18" fmla="*/ 368 h 1140"/>
                  <a:gd name="connsiteX19" fmla="*/ 1094 w 2231"/>
                  <a:gd name="connsiteY19" fmla="*/ 472 h 1140"/>
                  <a:gd name="connsiteX20" fmla="*/ 1138 w 2231"/>
                  <a:gd name="connsiteY20" fmla="*/ 564 h 1140"/>
                  <a:gd name="connsiteX21" fmla="*/ 1178 w 2231"/>
                  <a:gd name="connsiteY21" fmla="*/ 620 h 1140"/>
                  <a:gd name="connsiteX22" fmla="*/ 1250 w 2231"/>
                  <a:gd name="connsiteY22" fmla="*/ 720 h 1140"/>
                  <a:gd name="connsiteX23" fmla="*/ 1302 w 2231"/>
                  <a:gd name="connsiteY23" fmla="*/ 778 h 1140"/>
                  <a:gd name="connsiteX24" fmla="*/ 1362 w 2231"/>
                  <a:gd name="connsiteY24" fmla="*/ 832 h 1140"/>
                  <a:gd name="connsiteX25" fmla="*/ 1840 w 2231"/>
                  <a:gd name="connsiteY25" fmla="*/ 1047 h 1140"/>
                  <a:gd name="connsiteX26" fmla="*/ 2231 w 2231"/>
                  <a:gd name="connsiteY26" fmla="*/ 1091 h 1140"/>
                  <a:gd name="connsiteX27" fmla="*/ 2 w 2231"/>
                  <a:gd name="connsiteY27" fmla="*/ 1096 h 1140"/>
                  <a:gd name="connsiteX0" fmla="*/ 2 w 2231"/>
                  <a:gd name="connsiteY0" fmla="*/ 1096 h 1140"/>
                  <a:gd name="connsiteX1" fmla="*/ 0 w 2231"/>
                  <a:gd name="connsiteY1" fmla="*/ 826 h 1140"/>
                  <a:gd name="connsiteX2" fmla="*/ 84 w 2231"/>
                  <a:gd name="connsiteY2" fmla="*/ 746 h 1140"/>
                  <a:gd name="connsiteX3" fmla="*/ 134 w 2231"/>
                  <a:gd name="connsiteY3" fmla="*/ 684 h 1140"/>
                  <a:gd name="connsiteX4" fmla="*/ 204 w 2231"/>
                  <a:gd name="connsiteY4" fmla="*/ 588 h 1140"/>
                  <a:gd name="connsiteX5" fmla="*/ 216 w 2231"/>
                  <a:gd name="connsiteY5" fmla="*/ 564 h 1140"/>
                  <a:gd name="connsiteX6" fmla="*/ 266 w 2231"/>
                  <a:gd name="connsiteY6" fmla="*/ 476 h 1140"/>
                  <a:gd name="connsiteX7" fmla="*/ 314 w 2231"/>
                  <a:gd name="connsiteY7" fmla="*/ 380 h 1140"/>
                  <a:gd name="connsiteX8" fmla="*/ 362 w 2231"/>
                  <a:gd name="connsiteY8" fmla="*/ 284 h 1140"/>
                  <a:gd name="connsiteX9" fmla="*/ 422 w 2231"/>
                  <a:gd name="connsiteY9" fmla="*/ 176 h 1140"/>
                  <a:gd name="connsiteX10" fmla="*/ 470 w 2231"/>
                  <a:gd name="connsiteY10" fmla="*/ 104 h 1140"/>
                  <a:gd name="connsiteX11" fmla="*/ 514 w 2231"/>
                  <a:gd name="connsiteY11" fmla="*/ 56 h 1140"/>
                  <a:gd name="connsiteX12" fmla="*/ 566 w 2231"/>
                  <a:gd name="connsiteY12" fmla="*/ 28 h 1140"/>
                  <a:gd name="connsiteX13" fmla="*/ 650 w 2231"/>
                  <a:gd name="connsiteY13" fmla="*/ 0 h 1140"/>
                  <a:gd name="connsiteX14" fmla="*/ 710 w 2231"/>
                  <a:gd name="connsiteY14" fmla="*/ 0 h 1140"/>
                  <a:gd name="connsiteX15" fmla="*/ 790 w 2231"/>
                  <a:gd name="connsiteY15" fmla="*/ 28 h 1140"/>
                  <a:gd name="connsiteX16" fmla="*/ 878 w 2231"/>
                  <a:gd name="connsiteY16" fmla="*/ 92 h 1140"/>
                  <a:gd name="connsiteX17" fmla="*/ 950 w 2231"/>
                  <a:gd name="connsiteY17" fmla="*/ 180 h 1140"/>
                  <a:gd name="connsiteX18" fmla="*/ 1046 w 2231"/>
                  <a:gd name="connsiteY18" fmla="*/ 368 h 1140"/>
                  <a:gd name="connsiteX19" fmla="*/ 1094 w 2231"/>
                  <a:gd name="connsiteY19" fmla="*/ 472 h 1140"/>
                  <a:gd name="connsiteX20" fmla="*/ 1138 w 2231"/>
                  <a:gd name="connsiteY20" fmla="*/ 564 h 1140"/>
                  <a:gd name="connsiteX21" fmla="*/ 1178 w 2231"/>
                  <a:gd name="connsiteY21" fmla="*/ 620 h 1140"/>
                  <a:gd name="connsiteX22" fmla="*/ 1250 w 2231"/>
                  <a:gd name="connsiteY22" fmla="*/ 720 h 1140"/>
                  <a:gd name="connsiteX23" fmla="*/ 1302 w 2231"/>
                  <a:gd name="connsiteY23" fmla="*/ 778 h 1140"/>
                  <a:gd name="connsiteX24" fmla="*/ 1362 w 2231"/>
                  <a:gd name="connsiteY24" fmla="*/ 832 h 1140"/>
                  <a:gd name="connsiteX25" fmla="*/ 1840 w 2231"/>
                  <a:gd name="connsiteY25" fmla="*/ 1047 h 1140"/>
                  <a:gd name="connsiteX26" fmla="*/ 2231 w 2231"/>
                  <a:gd name="connsiteY26" fmla="*/ 1091 h 1140"/>
                  <a:gd name="connsiteX27" fmla="*/ 2 w 2231"/>
                  <a:gd name="connsiteY27" fmla="*/ 1096 h 1140"/>
                  <a:gd name="connsiteX0" fmla="*/ 2 w 2231"/>
                  <a:gd name="connsiteY0" fmla="*/ 1096 h 1140"/>
                  <a:gd name="connsiteX1" fmla="*/ 0 w 2231"/>
                  <a:gd name="connsiteY1" fmla="*/ 826 h 1140"/>
                  <a:gd name="connsiteX2" fmla="*/ 84 w 2231"/>
                  <a:gd name="connsiteY2" fmla="*/ 746 h 1140"/>
                  <a:gd name="connsiteX3" fmla="*/ 134 w 2231"/>
                  <a:gd name="connsiteY3" fmla="*/ 684 h 1140"/>
                  <a:gd name="connsiteX4" fmla="*/ 204 w 2231"/>
                  <a:gd name="connsiteY4" fmla="*/ 588 h 1140"/>
                  <a:gd name="connsiteX5" fmla="*/ 216 w 2231"/>
                  <a:gd name="connsiteY5" fmla="*/ 564 h 1140"/>
                  <a:gd name="connsiteX6" fmla="*/ 266 w 2231"/>
                  <a:gd name="connsiteY6" fmla="*/ 476 h 1140"/>
                  <a:gd name="connsiteX7" fmla="*/ 314 w 2231"/>
                  <a:gd name="connsiteY7" fmla="*/ 380 h 1140"/>
                  <a:gd name="connsiteX8" fmla="*/ 362 w 2231"/>
                  <a:gd name="connsiteY8" fmla="*/ 284 h 1140"/>
                  <a:gd name="connsiteX9" fmla="*/ 422 w 2231"/>
                  <a:gd name="connsiteY9" fmla="*/ 176 h 1140"/>
                  <a:gd name="connsiteX10" fmla="*/ 470 w 2231"/>
                  <a:gd name="connsiteY10" fmla="*/ 104 h 1140"/>
                  <a:gd name="connsiteX11" fmla="*/ 514 w 2231"/>
                  <a:gd name="connsiteY11" fmla="*/ 56 h 1140"/>
                  <a:gd name="connsiteX12" fmla="*/ 566 w 2231"/>
                  <a:gd name="connsiteY12" fmla="*/ 28 h 1140"/>
                  <a:gd name="connsiteX13" fmla="*/ 650 w 2231"/>
                  <a:gd name="connsiteY13" fmla="*/ 0 h 1140"/>
                  <a:gd name="connsiteX14" fmla="*/ 710 w 2231"/>
                  <a:gd name="connsiteY14" fmla="*/ 0 h 1140"/>
                  <a:gd name="connsiteX15" fmla="*/ 790 w 2231"/>
                  <a:gd name="connsiteY15" fmla="*/ 28 h 1140"/>
                  <a:gd name="connsiteX16" fmla="*/ 878 w 2231"/>
                  <a:gd name="connsiteY16" fmla="*/ 92 h 1140"/>
                  <a:gd name="connsiteX17" fmla="*/ 950 w 2231"/>
                  <a:gd name="connsiteY17" fmla="*/ 180 h 1140"/>
                  <a:gd name="connsiteX18" fmla="*/ 1046 w 2231"/>
                  <a:gd name="connsiteY18" fmla="*/ 368 h 1140"/>
                  <a:gd name="connsiteX19" fmla="*/ 1094 w 2231"/>
                  <a:gd name="connsiteY19" fmla="*/ 472 h 1140"/>
                  <a:gd name="connsiteX20" fmla="*/ 1138 w 2231"/>
                  <a:gd name="connsiteY20" fmla="*/ 564 h 1140"/>
                  <a:gd name="connsiteX21" fmla="*/ 1178 w 2231"/>
                  <a:gd name="connsiteY21" fmla="*/ 620 h 1140"/>
                  <a:gd name="connsiteX22" fmla="*/ 1250 w 2231"/>
                  <a:gd name="connsiteY22" fmla="*/ 720 h 1140"/>
                  <a:gd name="connsiteX23" fmla="*/ 1302 w 2231"/>
                  <a:gd name="connsiteY23" fmla="*/ 778 h 1140"/>
                  <a:gd name="connsiteX24" fmla="*/ 1362 w 2231"/>
                  <a:gd name="connsiteY24" fmla="*/ 832 h 1140"/>
                  <a:gd name="connsiteX25" fmla="*/ 1840 w 2231"/>
                  <a:gd name="connsiteY25" fmla="*/ 1047 h 1140"/>
                  <a:gd name="connsiteX26" fmla="*/ 2231 w 2231"/>
                  <a:gd name="connsiteY26" fmla="*/ 1091 h 1140"/>
                  <a:gd name="connsiteX27" fmla="*/ 2 w 2231"/>
                  <a:gd name="connsiteY27" fmla="*/ 1096 h 1140"/>
                  <a:gd name="connsiteX0" fmla="*/ 2 w 1840"/>
                  <a:gd name="connsiteY0" fmla="*/ 1096 h 1133"/>
                  <a:gd name="connsiteX1" fmla="*/ 0 w 1840"/>
                  <a:gd name="connsiteY1" fmla="*/ 826 h 1133"/>
                  <a:gd name="connsiteX2" fmla="*/ 84 w 1840"/>
                  <a:gd name="connsiteY2" fmla="*/ 746 h 1133"/>
                  <a:gd name="connsiteX3" fmla="*/ 134 w 1840"/>
                  <a:gd name="connsiteY3" fmla="*/ 684 h 1133"/>
                  <a:gd name="connsiteX4" fmla="*/ 204 w 1840"/>
                  <a:gd name="connsiteY4" fmla="*/ 588 h 1133"/>
                  <a:gd name="connsiteX5" fmla="*/ 216 w 1840"/>
                  <a:gd name="connsiteY5" fmla="*/ 564 h 1133"/>
                  <a:gd name="connsiteX6" fmla="*/ 266 w 1840"/>
                  <a:gd name="connsiteY6" fmla="*/ 476 h 1133"/>
                  <a:gd name="connsiteX7" fmla="*/ 314 w 1840"/>
                  <a:gd name="connsiteY7" fmla="*/ 380 h 1133"/>
                  <a:gd name="connsiteX8" fmla="*/ 362 w 1840"/>
                  <a:gd name="connsiteY8" fmla="*/ 284 h 1133"/>
                  <a:gd name="connsiteX9" fmla="*/ 422 w 1840"/>
                  <a:gd name="connsiteY9" fmla="*/ 176 h 1133"/>
                  <a:gd name="connsiteX10" fmla="*/ 470 w 1840"/>
                  <a:gd name="connsiteY10" fmla="*/ 104 h 1133"/>
                  <a:gd name="connsiteX11" fmla="*/ 514 w 1840"/>
                  <a:gd name="connsiteY11" fmla="*/ 56 h 1133"/>
                  <a:gd name="connsiteX12" fmla="*/ 566 w 1840"/>
                  <a:gd name="connsiteY12" fmla="*/ 28 h 1133"/>
                  <a:gd name="connsiteX13" fmla="*/ 650 w 1840"/>
                  <a:gd name="connsiteY13" fmla="*/ 0 h 1133"/>
                  <a:gd name="connsiteX14" fmla="*/ 710 w 1840"/>
                  <a:gd name="connsiteY14" fmla="*/ 0 h 1133"/>
                  <a:gd name="connsiteX15" fmla="*/ 790 w 1840"/>
                  <a:gd name="connsiteY15" fmla="*/ 28 h 1133"/>
                  <a:gd name="connsiteX16" fmla="*/ 878 w 1840"/>
                  <a:gd name="connsiteY16" fmla="*/ 92 h 1133"/>
                  <a:gd name="connsiteX17" fmla="*/ 950 w 1840"/>
                  <a:gd name="connsiteY17" fmla="*/ 180 h 1133"/>
                  <a:gd name="connsiteX18" fmla="*/ 1046 w 1840"/>
                  <a:gd name="connsiteY18" fmla="*/ 368 h 1133"/>
                  <a:gd name="connsiteX19" fmla="*/ 1094 w 1840"/>
                  <a:gd name="connsiteY19" fmla="*/ 472 h 1133"/>
                  <a:gd name="connsiteX20" fmla="*/ 1138 w 1840"/>
                  <a:gd name="connsiteY20" fmla="*/ 564 h 1133"/>
                  <a:gd name="connsiteX21" fmla="*/ 1178 w 1840"/>
                  <a:gd name="connsiteY21" fmla="*/ 620 h 1133"/>
                  <a:gd name="connsiteX22" fmla="*/ 1250 w 1840"/>
                  <a:gd name="connsiteY22" fmla="*/ 720 h 1133"/>
                  <a:gd name="connsiteX23" fmla="*/ 1302 w 1840"/>
                  <a:gd name="connsiteY23" fmla="*/ 778 h 1133"/>
                  <a:gd name="connsiteX24" fmla="*/ 1362 w 1840"/>
                  <a:gd name="connsiteY24" fmla="*/ 832 h 1133"/>
                  <a:gd name="connsiteX25" fmla="*/ 1840 w 1840"/>
                  <a:gd name="connsiteY25" fmla="*/ 1047 h 1133"/>
                  <a:gd name="connsiteX26" fmla="*/ 2 w 1840"/>
                  <a:gd name="connsiteY26" fmla="*/ 1096 h 1133"/>
                  <a:gd name="connsiteX0" fmla="*/ 2 w 2477"/>
                  <a:gd name="connsiteY0" fmla="*/ 1096 h 1136"/>
                  <a:gd name="connsiteX1" fmla="*/ 0 w 2477"/>
                  <a:gd name="connsiteY1" fmla="*/ 826 h 1136"/>
                  <a:gd name="connsiteX2" fmla="*/ 84 w 2477"/>
                  <a:gd name="connsiteY2" fmla="*/ 746 h 1136"/>
                  <a:gd name="connsiteX3" fmla="*/ 134 w 2477"/>
                  <a:gd name="connsiteY3" fmla="*/ 684 h 1136"/>
                  <a:gd name="connsiteX4" fmla="*/ 204 w 2477"/>
                  <a:gd name="connsiteY4" fmla="*/ 588 h 1136"/>
                  <a:gd name="connsiteX5" fmla="*/ 216 w 2477"/>
                  <a:gd name="connsiteY5" fmla="*/ 564 h 1136"/>
                  <a:gd name="connsiteX6" fmla="*/ 266 w 2477"/>
                  <a:gd name="connsiteY6" fmla="*/ 476 h 1136"/>
                  <a:gd name="connsiteX7" fmla="*/ 314 w 2477"/>
                  <a:gd name="connsiteY7" fmla="*/ 380 h 1136"/>
                  <a:gd name="connsiteX8" fmla="*/ 362 w 2477"/>
                  <a:gd name="connsiteY8" fmla="*/ 284 h 1136"/>
                  <a:gd name="connsiteX9" fmla="*/ 422 w 2477"/>
                  <a:gd name="connsiteY9" fmla="*/ 176 h 1136"/>
                  <a:gd name="connsiteX10" fmla="*/ 470 w 2477"/>
                  <a:gd name="connsiteY10" fmla="*/ 104 h 1136"/>
                  <a:gd name="connsiteX11" fmla="*/ 514 w 2477"/>
                  <a:gd name="connsiteY11" fmla="*/ 56 h 1136"/>
                  <a:gd name="connsiteX12" fmla="*/ 566 w 2477"/>
                  <a:gd name="connsiteY12" fmla="*/ 28 h 1136"/>
                  <a:gd name="connsiteX13" fmla="*/ 650 w 2477"/>
                  <a:gd name="connsiteY13" fmla="*/ 0 h 1136"/>
                  <a:gd name="connsiteX14" fmla="*/ 710 w 2477"/>
                  <a:gd name="connsiteY14" fmla="*/ 0 h 1136"/>
                  <a:gd name="connsiteX15" fmla="*/ 790 w 2477"/>
                  <a:gd name="connsiteY15" fmla="*/ 28 h 1136"/>
                  <a:gd name="connsiteX16" fmla="*/ 878 w 2477"/>
                  <a:gd name="connsiteY16" fmla="*/ 92 h 1136"/>
                  <a:gd name="connsiteX17" fmla="*/ 950 w 2477"/>
                  <a:gd name="connsiteY17" fmla="*/ 180 h 1136"/>
                  <a:gd name="connsiteX18" fmla="*/ 1046 w 2477"/>
                  <a:gd name="connsiteY18" fmla="*/ 368 h 1136"/>
                  <a:gd name="connsiteX19" fmla="*/ 1094 w 2477"/>
                  <a:gd name="connsiteY19" fmla="*/ 472 h 1136"/>
                  <a:gd name="connsiteX20" fmla="*/ 1138 w 2477"/>
                  <a:gd name="connsiteY20" fmla="*/ 564 h 1136"/>
                  <a:gd name="connsiteX21" fmla="*/ 1178 w 2477"/>
                  <a:gd name="connsiteY21" fmla="*/ 620 h 1136"/>
                  <a:gd name="connsiteX22" fmla="*/ 1250 w 2477"/>
                  <a:gd name="connsiteY22" fmla="*/ 720 h 1136"/>
                  <a:gd name="connsiteX23" fmla="*/ 1302 w 2477"/>
                  <a:gd name="connsiteY23" fmla="*/ 778 h 1136"/>
                  <a:gd name="connsiteX24" fmla="*/ 1362 w 2477"/>
                  <a:gd name="connsiteY24" fmla="*/ 832 h 1136"/>
                  <a:gd name="connsiteX25" fmla="*/ 1840 w 2477"/>
                  <a:gd name="connsiteY25" fmla="*/ 1047 h 1136"/>
                  <a:gd name="connsiteX26" fmla="*/ 2171 w 2477"/>
                  <a:gd name="connsiteY26" fmla="*/ 1123 h 1136"/>
                  <a:gd name="connsiteX27" fmla="*/ 2 w 2477"/>
                  <a:gd name="connsiteY27" fmla="*/ 1096 h 1136"/>
                  <a:gd name="connsiteX0" fmla="*/ 2 w 2477"/>
                  <a:gd name="connsiteY0" fmla="*/ 1096 h 1136"/>
                  <a:gd name="connsiteX1" fmla="*/ 0 w 2477"/>
                  <a:gd name="connsiteY1" fmla="*/ 826 h 1136"/>
                  <a:gd name="connsiteX2" fmla="*/ 84 w 2477"/>
                  <a:gd name="connsiteY2" fmla="*/ 746 h 1136"/>
                  <a:gd name="connsiteX3" fmla="*/ 134 w 2477"/>
                  <a:gd name="connsiteY3" fmla="*/ 684 h 1136"/>
                  <a:gd name="connsiteX4" fmla="*/ 204 w 2477"/>
                  <a:gd name="connsiteY4" fmla="*/ 588 h 1136"/>
                  <a:gd name="connsiteX5" fmla="*/ 216 w 2477"/>
                  <a:gd name="connsiteY5" fmla="*/ 564 h 1136"/>
                  <a:gd name="connsiteX6" fmla="*/ 266 w 2477"/>
                  <a:gd name="connsiteY6" fmla="*/ 476 h 1136"/>
                  <a:gd name="connsiteX7" fmla="*/ 314 w 2477"/>
                  <a:gd name="connsiteY7" fmla="*/ 380 h 1136"/>
                  <a:gd name="connsiteX8" fmla="*/ 362 w 2477"/>
                  <a:gd name="connsiteY8" fmla="*/ 284 h 1136"/>
                  <a:gd name="connsiteX9" fmla="*/ 422 w 2477"/>
                  <a:gd name="connsiteY9" fmla="*/ 176 h 1136"/>
                  <a:gd name="connsiteX10" fmla="*/ 470 w 2477"/>
                  <a:gd name="connsiteY10" fmla="*/ 104 h 1136"/>
                  <a:gd name="connsiteX11" fmla="*/ 514 w 2477"/>
                  <a:gd name="connsiteY11" fmla="*/ 56 h 1136"/>
                  <a:gd name="connsiteX12" fmla="*/ 566 w 2477"/>
                  <a:gd name="connsiteY12" fmla="*/ 28 h 1136"/>
                  <a:gd name="connsiteX13" fmla="*/ 650 w 2477"/>
                  <a:gd name="connsiteY13" fmla="*/ 0 h 1136"/>
                  <a:gd name="connsiteX14" fmla="*/ 710 w 2477"/>
                  <a:gd name="connsiteY14" fmla="*/ 0 h 1136"/>
                  <a:gd name="connsiteX15" fmla="*/ 790 w 2477"/>
                  <a:gd name="connsiteY15" fmla="*/ 28 h 1136"/>
                  <a:gd name="connsiteX16" fmla="*/ 878 w 2477"/>
                  <a:gd name="connsiteY16" fmla="*/ 92 h 1136"/>
                  <a:gd name="connsiteX17" fmla="*/ 950 w 2477"/>
                  <a:gd name="connsiteY17" fmla="*/ 180 h 1136"/>
                  <a:gd name="connsiteX18" fmla="*/ 1046 w 2477"/>
                  <a:gd name="connsiteY18" fmla="*/ 368 h 1136"/>
                  <a:gd name="connsiteX19" fmla="*/ 1094 w 2477"/>
                  <a:gd name="connsiteY19" fmla="*/ 472 h 1136"/>
                  <a:gd name="connsiteX20" fmla="*/ 1138 w 2477"/>
                  <a:gd name="connsiteY20" fmla="*/ 564 h 1136"/>
                  <a:gd name="connsiteX21" fmla="*/ 1178 w 2477"/>
                  <a:gd name="connsiteY21" fmla="*/ 620 h 1136"/>
                  <a:gd name="connsiteX22" fmla="*/ 1250 w 2477"/>
                  <a:gd name="connsiteY22" fmla="*/ 720 h 1136"/>
                  <a:gd name="connsiteX23" fmla="*/ 1302 w 2477"/>
                  <a:gd name="connsiteY23" fmla="*/ 778 h 1136"/>
                  <a:gd name="connsiteX24" fmla="*/ 1362 w 2477"/>
                  <a:gd name="connsiteY24" fmla="*/ 832 h 1136"/>
                  <a:gd name="connsiteX25" fmla="*/ 1840 w 2477"/>
                  <a:gd name="connsiteY25" fmla="*/ 1047 h 1136"/>
                  <a:gd name="connsiteX26" fmla="*/ 2171 w 2477"/>
                  <a:gd name="connsiteY26" fmla="*/ 1123 h 1136"/>
                  <a:gd name="connsiteX27" fmla="*/ 2 w 2477"/>
                  <a:gd name="connsiteY27" fmla="*/ 1096 h 1136"/>
                  <a:gd name="connsiteX0" fmla="*/ 2 w 2433"/>
                  <a:gd name="connsiteY0" fmla="*/ 1096 h 1136"/>
                  <a:gd name="connsiteX1" fmla="*/ 0 w 2433"/>
                  <a:gd name="connsiteY1" fmla="*/ 826 h 1136"/>
                  <a:gd name="connsiteX2" fmla="*/ 84 w 2433"/>
                  <a:gd name="connsiteY2" fmla="*/ 746 h 1136"/>
                  <a:gd name="connsiteX3" fmla="*/ 134 w 2433"/>
                  <a:gd name="connsiteY3" fmla="*/ 684 h 1136"/>
                  <a:gd name="connsiteX4" fmla="*/ 204 w 2433"/>
                  <a:gd name="connsiteY4" fmla="*/ 588 h 1136"/>
                  <a:gd name="connsiteX5" fmla="*/ 216 w 2433"/>
                  <a:gd name="connsiteY5" fmla="*/ 564 h 1136"/>
                  <a:gd name="connsiteX6" fmla="*/ 266 w 2433"/>
                  <a:gd name="connsiteY6" fmla="*/ 476 h 1136"/>
                  <a:gd name="connsiteX7" fmla="*/ 314 w 2433"/>
                  <a:gd name="connsiteY7" fmla="*/ 380 h 1136"/>
                  <a:gd name="connsiteX8" fmla="*/ 362 w 2433"/>
                  <a:gd name="connsiteY8" fmla="*/ 284 h 1136"/>
                  <a:gd name="connsiteX9" fmla="*/ 422 w 2433"/>
                  <a:gd name="connsiteY9" fmla="*/ 176 h 1136"/>
                  <a:gd name="connsiteX10" fmla="*/ 470 w 2433"/>
                  <a:gd name="connsiteY10" fmla="*/ 104 h 1136"/>
                  <a:gd name="connsiteX11" fmla="*/ 514 w 2433"/>
                  <a:gd name="connsiteY11" fmla="*/ 56 h 1136"/>
                  <a:gd name="connsiteX12" fmla="*/ 566 w 2433"/>
                  <a:gd name="connsiteY12" fmla="*/ 28 h 1136"/>
                  <a:gd name="connsiteX13" fmla="*/ 650 w 2433"/>
                  <a:gd name="connsiteY13" fmla="*/ 0 h 1136"/>
                  <a:gd name="connsiteX14" fmla="*/ 710 w 2433"/>
                  <a:gd name="connsiteY14" fmla="*/ 0 h 1136"/>
                  <a:gd name="connsiteX15" fmla="*/ 790 w 2433"/>
                  <a:gd name="connsiteY15" fmla="*/ 28 h 1136"/>
                  <a:gd name="connsiteX16" fmla="*/ 878 w 2433"/>
                  <a:gd name="connsiteY16" fmla="*/ 92 h 1136"/>
                  <a:gd name="connsiteX17" fmla="*/ 950 w 2433"/>
                  <a:gd name="connsiteY17" fmla="*/ 180 h 1136"/>
                  <a:gd name="connsiteX18" fmla="*/ 1046 w 2433"/>
                  <a:gd name="connsiteY18" fmla="*/ 368 h 1136"/>
                  <a:gd name="connsiteX19" fmla="*/ 1094 w 2433"/>
                  <a:gd name="connsiteY19" fmla="*/ 472 h 1136"/>
                  <a:gd name="connsiteX20" fmla="*/ 1138 w 2433"/>
                  <a:gd name="connsiteY20" fmla="*/ 564 h 1136"/>
                  <a:gd name="connsiteX21" fmla="*/ 1178 w 2433"/>
                  <a:gd name="connsiteY21" fmla="*/ 620 h 1136"/>
                  <a:gd name="connsiteX22" fmla="*/ 1250 w 2433"/>
                  <a:gd name="connsiteY22" fmla="*/ 720 h 1136"/>
                  <a:gd name="connsiteX23" fmla="*/ 1302 w 2433"/>
                  <a:gd name="connsiteY23" fmla="*/ 778 h 1136"/>
                  <a:gd name="connsiteX24" fmla="*/ 1362 w 2433"/>
                  <a:gd name="connsiteY24" fmla="*/ 832 h 1136"/>
                  <a:gd name="connsiteX25" fmla="*/ 1840 w 2433"/>
                  <a:gd name="connsiteY25" fmla="*/ 1047 h 1136"/>
                  <a:gd name="connsiteX26" fmla="*/ 2171 w 2433"/>
                  <a:gd name="connsiteY26" fmla="*/ 1123 h 1136"/>
                  <a:gd name="connsiteX27" fmla="*/ 2 w 2433"/>
                  <a:gd name="connsiteY27" fmla="*/ 1096 h 1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433" h="1136">
                    <a:moveTo>
                      <a:pt x="2" y="1096"/>
                    </a:moveTo>
                    <a:cubicBezTo>
                      <a:pt x="1" y="1006"/>
                      <a:pt x="1" y="916"/>
                      <a:pt x="0" y="826"/>
                    </a:cubicBezTo>
                    <a:cubicBezTo>
                      <a:pt x="28" y="799"/>
                      <a:pt x="56" y="773"/>
                      <a:pt x="84" y="746"/>
                    </a:cubicBezTo>
                    <a:lnTo>
                      <a:pt x="134" y="684"/>
                    </a:lnTo>
                    <a:cubicBezTo>
                      <a:pt x="157" y="652"/>
                      <a:pt x="181" y="620"/>
                      <a:pt x="204" y="588"/>
                    </a:cubicBezTo>
                    <a:lnTo>
                      <a:pt x="216" y="564"/>
                    </a:lnTo>
                    <a:cubicBezTo>
                      <a:pt x="233" y="535"/>
                      <a:pt x="249" y="505"/>
                      <a:pt x="266" y="476"/>
                    </a:cubicBezTo>
                    <a:lnTo>
                      <a:pt x="314" y="380"/>
                    </a:lnTo>
                    <a:lnTo>
                      <a:pt x="362" y="284"/>
                    </a:lnTo>
                    <a:lnTo>
                      <a:pt x="422" y="176"/>
                    </a:lnTo>
                    <a:lnTo>
                      <a:pt x="470" y="104"/>
                    </a:lnTo>
                    <a:cubicBezTo>
                      <a:pt x="485" y="88"/>
                      <a:pt x="499" y="72"/>
                      <a:pt x="514" y="56"/>
                    </a:cubicBezTo>
                    <a:lnTo>
                      <a:pt x="566" y="28"/>
                    </a:lnTo>
                    <a:cubicBezTo>
                      <a:pt x="594" y="19"/>
                      <a:pt x="622" y="9"/>
                      <a:pt x="650" y="0"/>
                    </a:cubicBezTo>
                    <a:lnTo>
                      <a:pt x="710" y="0"/>
                    </a:lnTo>
                    <a:cubicBezTo>
                      <a:pt x="737" y="9"/>
                      <a:pt x="763" y="19"/>
                      <a:pt x="790" y="28"/>
                    </a:cubicBezTo>
                    <a:lnTo>
                      <a:pt x="878" y="92"/>
                    </a:lnTo>
                    <a:cubicBezTo>
                      <a:pt x="902" y="121"/>
                      <a:pt x="926" y="151"/>
                      <a:pt x="950" y="180"/>
                    </a:cubicBezTo>
                    <a:cubicBezTo>
                      <a:pt x="982" y="243"/>
                      <a:pt x="1014" y="305"/>
                      <a:pt x="1046" y="368"/>
                    </a:cubicBezTo>
                    <a:cubicBezTo>
                      <a:pt x="1062" y="403"/>
                      <a:pt x="1078" y="437"/>
                      <a:pt x="1094" y="472"/>
                    </a:cubicBezTo>
                    <a:cubicBezTo>
                      <a:pt x="1109" y="503"/>
                      <a:pt x="1123" y="533"/>
                      <a:pt x="1138" y="564"/>
                    </a:cubicBezTo>
                    <a:cubicBezTo>
                      <a:pt x="1151" y="583"/>
                      <a:pt x="1165" y="601"/>
                      <a:pt x="1178" y="620"/>
                    </a:cubicBezTo>
                    <a:cubicBezTo>
                      <a:pt x="1202" y="653"/>
                      <a:pt x="1226" y="687"/>
                      <a:pt x="1250" y="720"/>
                    </a:cubicBezTo>
                    <a:lnTo>
                      <a:pt x="1302" y="778"/>
                    </a:lnTo>
                    <a:lnTo>
                      <a:pt x="1362" y="832"/>
                    </a:lnTo>
                    <a:cubicBezTo>
                      <a:pt x="1500" y="924"/>
                      <a:pt x="1636" y="996"/>
                      <a:pt x="1840" y="1047"/>
                    </a:cubicBezTo>
                    <a:cubicBezTo>
                      <a:pt x="1886" y="1086"/>
                      <a:pt x="2433" y="1077"/>
                      <a:pt x="2171" y="1123"/>
                    </a:cubicBezTo>
                    <a:cubicBezTo>
                      <a:pt x="1850" y="1101"/>
                      <a:pt x="275" y="1136"/>
                      <a:pt x="2" y="109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60001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57363" name="Rectangle 9"/>
              <p:cNvSpPr>
                <a:spLocks noChangeArrowheads="1"/>
              </p:cNvSpPr>
              <p:nvPr/>
            </p:nvSpPr>
            <p:spPr bwMode="auto">
              <a:xfrm>
                <a:off x="5153" y="3527"/>
                <a:ext cx="18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i="1" dirty="0" smtClean="0">
                    <a:latin typeface="Times New Roman" panose="02020603050405020304" pitchFamily="18" charset="0"/>
                  </a:rPr>
                  <a:t>x</a:t>
                </a:r>
                <a:endParaRPr lang="en-US" altLang="en-US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7364" name="Freeform 26"/>
              <p:cNvSpPr>
                <a:spLocks/>
              </p:cNvSpPr>
              <p:nvPr/>
            </p:nvSpPr>
            <p:spPr bwMode="auto">
              <a:xfrm>
                <a:off x="2796" y="3408"/>
                <a:ext cx="645" cy="196"/>
              </a:xfrm>
              <a:custGeom>
                <a:avLst/>
                <a:gdLst>
                  <a:gd name="T0" fmla="*/ 0 w 869"/>
                  <a:gd name="T1" fmla="*/ 967555432 h 292"/>
                  <a:gd name="T2" fmla="*/ 1183067177 w 869"/>
                  <a:gd name="T3" fmla="*/ 967555432 h 292"/>
                  <a:gd name="T4" fmla="*/ 1183067177 w 869"/>
                  <a:gd name="T5" fmla="*/ 967555432 h 292"/>
                  <a:gd name="T6" fmla="*/ 1183067177 w 869"/>
                  <a:gd name="T7" fmla="*/ 967555432 h 292"/>
                  <a:gd name="T8" fmla="*/ 1183067177 w 869"/>
                  <a:gd name="T9" fmla="*/ 967555432 h 292"/>
                  <a:gd name="T10" fmla="*/ 1183067177 w 869"/>
                  <a:gd name="T11" fmla="*/ 967555432 h 292"/>
                  <a:gd name="T12" fmla="*/ 0 w 869"/>
                  <a:gd name="T13" fmla="*/ 967555432 h 2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9"/>
                  <a:gd name="T22" fmla="*/ 0 h 292"/>
                  <a:gd name="T23" fmla="*/ 869 w 869"/>
                  <a:gd name="T24" fmla="*/ 292 h 2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9" h="292">
                    <a:moveTo>
                      <a:pt x="0" y="292"/>
                    </a:moveTo>
                    <a:lnTo>
                      <a:pt x="835" y="289"/>
                    </a:lnTo>
                    <a:cubicBezTo>
                      <a:pt x="835" y="289"/>
                      <a:pt x="845" y="69"/>
                      <a:pt x="835" y="33"/>
                    </a:cubicBezTo>
                    <a:cubicBezTo>
                      <a:pt x="795" y="54"/>
                      <a:pt x="869" y="0"/>
                      <a:pt x="776" y="70"/>
                    </a:cubicBezTo>
                    <a:cubicBezTo>
                      <a:pt x="724" y="91"/>
                      <a:pt x="629" y="162"/>
                      <a:pt x="523" y="197"/>
                    </a:cubicBezTo>
                    <a:cubicBezTo>
                      <a:pt x="417" y="232"/>
                      <a:pt x="225" y="256"/>
                      <a:pt x="138" y="279"/>
                    </a:cubicBez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0070C0">
                  <a:alpha val="50195"/>
                </a:srgb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5" name="Line 32"/>
              <p:cNvSpPr>
                <a:spLocks noChangeShapeType="1"/>
              </p:cNvSpPr>
              <p:nvPr/>
            </p:nvSpPr>
            <p:spPr bwMode="auto">
              <a:xfrm>
                <a:off x="3902" y="3554"/>
                <a:ext cx="0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791" y="3602"/>
                <a:ext cx="326" cy="2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000" dirty="0" smtClean="0">
                    <a:latin typeface="+mn-lt"/>
                    <a:cs typeface="Arial" charset="0"/>
                  </a:rPr>
                  <a:t>18</a:t>
                </a:r>
                <a:endParaRPr lang="en-US" sz="2000" dirty="0">
                  <a:latin typeface="+mn-lt"/>
                  <a:cs typeface="Arial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227" y="3603"/>
                <a:ext cx="333" cy="25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 sz="2000" dirty="0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2641" y="2890"/>
              <a:ext cx="984" cy="5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i="1" dirty="0">
                  <a:latin typeface="+mn-lt"/>
                  <a:cs typeface="Arial" charset="0"/>
                </a:rPr>
                <a:t>P</a:t>
              </a:r>
              <a:r>
                <a:rPr lang="en-US" sz="2400" dirty="0">
                  <a:latin typeface="+mn-lt"/>
                  <a:cs typeface="Arial" charset="0"/>
                </a:rPr>
                <a:t>-value area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16200000" flipH="1">
              <a:off x="3114" y="3306"/>
              <a:ext cx="251" cy="2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401" name="TextBox 27"/>
          <p:cNvSpPr txBox="1">
            <a:spLocks noChangeArrowheads="1"/>
          </p:cNvSpPr>
          <p:nvPr/>
        </p:nvSpPr>
        <p:spPr bwMode="auto">
          <a:xfrm>
            <a:off x="1293812" y="2623345"/>
            <a:ext cx="210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≥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yrs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402" name="TextBox 28"/>
          <p:cNvSpPr txBox="1">
            <a:spLocks noChangeArrowheads="1"/>
          </p:cNvSpPr>
          <p:nvPr/>
        </p:nvSpPr>
        <p:spPr bwMode="auto">
          <a:xfrm>
            <a:off x="1295400" y="3067845"/>
            <a:ext cx="2081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yrs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" y="2212183"/>
            <a:ext cx="2976562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Arial" charset="0"/>
              </a:rPr>
              <a:t>Solution: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1547812" y="3640933"/>
            <a:ext cx="331787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5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57356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CB854B8-EFBC-4E85-9EED-7E1F698826C7}" type="slidenum">
              <a:rPr lang="en-US" altLang="en-US" sz="1200"/>
              <a:pPr algn="r" eaLnBrk="1" hangingPunct="1"/>
              <a:t>23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25" grpId="0"/>
      <p:bldP spid="59401" grpId="0"/>
      <p:bldP spid="59402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37"/>
          <p:cNvSpPr>
            <a:spLocks noGrp="1"/>
          </p:cNvSpPr>
          <p:nvPr>
            <p:ph idx="1"/>
          </p:nvPr>
        </p:nvSpPr>
        <p:spPr>
          <a:xfrm>
            <a:off x="457200" y="130968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The alternative hypothesis </a:t>
            </a:r>
            <a:r>
              <a:rPr lang="en-US" altLang="en-US" i="1" smtClean="0"/>
              <a:t>H</a:t>
            </a:r>
            <a:r>
              <a:rPr lang="en-US" altLang="en-US" i="1" baseline="-25000" smtClean="0"/>
              <a:t>a</a:t>
            </a:r>
            <a:r>
              <a:rPr lang="en-US" altLang="en-US" smtClean="0"/>
              <a:t> contains the greater-than inequality symbol (</a:t>
            </a:r>
            <a:r>
              <a:rPr lang="en-US" altLang="en-US" smtClean="0">
                <a:sym typeface="Symbol" panose="05050102010706020507" pitchFamily="18" charset="2"/>
              </a:rPr>
              <a:t>&gt;).</a:t>
            </a:r>
            <a:endParaRPr lang="en-US" alt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Right-tailed Test</a:t>
            </a:r>
          </a:p>
        </p:txBody>
      </p:sp>
      <p:sp>
        <p:nvSpPr>
          <p:cNvPr id="54276" name="Text Box 38"/>
          <p:cNvSpPr txBox="1">
            <a:spLocks noChangeArrowheads="1"/>
          </p:cNvSpPr>
          <p:nvPr/>
        </p:nvSpPr>
        <p:spPr bwMode="auto">
          <a:xfrm>
            <a:off x="1038225" y="2270125"/>
            <a:ext cx="198755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latin typeface="Times New Roman" panose="02020603050405020304" pitchFamily="18" charset="0"/>
              </a:rPr>
              <a:t>μ</a:t>
            </a:r>
            <a:r>
              <a:rPr lang="en-US" altLang="en-US" sz="2800" i="1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k     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 i="1"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latin typeface="Times New Roman" panose="02020603050405020304" pitchFamily="18" charset="0"/>
              </a:rPr>
              <a:t>μ</a:t>
            </a:r>
            <a:r>
              <a:rPr lang="en-US" altLang="en-US" sz="2800" i="1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&gt;</a:t>
            </a:r>
            <a:r>
              <a:rPr lang="en-US" altLang="en-US" sz="2800" i="1">
                <a:latin typeface="Times New Roman" panose="02020603050405020304" pitchFamily="18" charset="0"/>
                <a:sym typeface="Symbol" panose="05050102010706020507" pitchFamily="18" charset="2"/>
              </a:rPr>
              <a:t> k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845050" y="5122863"/>
            <a:ext cx="1219200" cy="1355725"/>
            <a:chOff x="3045" y="3254"/>
            <a:chExt cx="768" cy="854"/>
          </a:xfrm>
        </p:grpSpPr>
        <p:sp>
          <p:nvSpPr>
            <p:cNvPr id="54310" name="Line 36"/>
            <p:cNvSpPr>
              <a:spLocks noChangeShapeType="1"/>
            </p:cNvSpPr>
            <p:nvPr/>
          </p:nvSpPr>
          <p:spPr bwMode="auto">
            <a:xfrm flipV="1">
              <a:off x="3447" y="3254"/>
              <a:ext cx="162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11" name="Text Box 37"/>
            <p:cNvSpPr txBox="1">
              <a:spLocks noChangeArrowheads="1"/>
            </p:cNvSpPr>
            <p:nvPr/>
          </p:nvSpPr>
          <p:spPr bwMode="auto">
            <a:xfrm>
              <a:off x="3045" y="3590"/>
              <a:ext cx="76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Test statistic</a:t>
              </a:r>
            </a:p>
          </p:txBody>
        </p:sp>
      </p:grpSp>
      <p:sp>
        <p:nvSpPr>
          <p:cNvPr id="54278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54279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032B900-50E0-4974-912F-2474017BC9B3}" type="slidenum">
              <a:rPr lang="en-US" altLang="en-US" sz="1200"/>
              <a:pPr algn="r" eaLnBrk="1" hangingPunct="1"/>
              <a:t>24</a:t>
            </a:fld>
            <a:r>
              <a:rPr lang="en-US" altLang="en-US" sz="1200"/>
              <a:t> of 101</a:t>
            </a:r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1241425" y="3403600"/>
            <a:ext cx="7119938" cy="2238375"/>
            <a:chOff x="782" y="2144"/>
            <a:chExt cx="4485" cy="1410"/>
          </a:xfrm>
        </p:grpSpPr>
        <p:pic>
          <p:nvPicPr>
            <p:cNvPr id="54284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" y="2144"/>
              <a:ext cx="3132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85" name="Freeform 10"/>
            <p:cNvSpPr>
              <a:spLocks/>
            </p:cNvSpPr>
            <p:nvPr/>
          </p:nvSpPr>
          <p:spPr bwMode="auto">
            <a:xfrm>
              <a:off x="3607" y="2973"/>
              <a:ext cx="848" cy="274"/>
            </a:xfrm>
            <a:custGeom>
              <a:avLst/>
              <a:gdLst>
                <a:gd name="T0" fmla="*/ 848 w 848"/>
                <a:gd name="T1" fmla="*/ 259 h 260"/>
                <a:gd name="T2" fmla="*/ 0 w 848"/>
                <a:gd name="T3" fmla="*/ 257 h 260"/>
                <a:gd name="T4" fmla="*/ 2 w 848"/>
                <a:gd name="T5" fmla="*/ 0 h 260"/>
                <a:gd name="T6" fmla="*/ 70 w 848"/>
                <a:gd name="T7" fmla="*/ 45 h 260"/>
                <a:gd name="T8" fmla="*/ 128 w 848"/>
                <a:gd name="T9" fmla="*/ 84 h 260"/>
                <a:gd name="T10" fmla="*/ 195 w 848"/>
                <a:gd name="T11" fmla="*/ 116 h 260"/>
                <a:gd name="T12" fmla="*/ 278 w 848"/>
                <a:gd name="T13" fmla="*/ 150 h 260"/>
                <a:gd name="T14" fmla="*/ 464 w 848"/>
                <a:gd name="T15" fmla="*/ 211 h 260"/>
                <a:gd name="T16" fmla="*/ 710 w 848"/>
                <a:gd name="T17" fmla="*/ 246 h 260"/>
                <a:gd name="T18" fmla="*/ 848 w 848"/>
                <a:gd name="T19" fmla="*/ 259 h 2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8"/>
                <a:gd name="T31" fmla="*/ 0 h 260"/>
                <a:gd name="T32" fmla="*/ 848 w 848"/>
                <a:gd name="T33" fmla="*/ 260 h 2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8" h="260">
                  <a:moveTo>
                    <a:pt x="848" y="260"/>
                  </a:moveTo>
                  <a:lnTo>
                    <a:pt x="0" y="259"/>
                  </a:lnTo>
                  <a:lnTo>
                    <a:pt x="2" y="0"/>
                  </a:lnTo>
                  <a:cubicBezTo>
                    <a:pt x="37" y="24"/>
                    <a:pt x="49" y="33"/>
                    <a:pt x="70" y="46"/>
                  </a:cubicBezTo>
                  <a:cubicBezTo>
                    <a:pt x="91" y="60"/>
                    <a:pt x="107" y="73"/>
                    <a:pt x="128" y="85"/>
                  </a:cubicBezTo>
                  <a:cubicBezTo>
                    <a:pt x="149" y="97"/>
                    <a:pt x="170" y="105"/>
                    <a:pt x="195" y="116"/>
                  </a:cubicBezTo>
                  <a:cubicBezTo>
                    <a:pt x="220" y="127"/>
                    <a:pt x="233" y="135"/>
                    <a:pt x="278" y="151"/>
                  </a:cubicBezTo>
                  <a:lnTo>
                    <a:pt x="464" y="212"/>
                  </a:lnTo>
                  <a:lnTo>
                    <a:pt x="710" y="247"/>
                  </a:lnTo>
                  <a:lnTo>
                    <a:pt x="848" y="260"/>
                  </a:lnTo>
                  <a:close/>
                </a:path>
              </a:pathLst>
            </a:custGeom>
            <a:solidFill>
              <a:srgbClr val="0070C0">
                <a:alpha val="50195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7"/>
            <p:cNvSpPr>
              <a:spLocks/>
            </p:cNvSpPr>
            <p:nvPr/>
          </p:nvSpPr>
          <p:spPr bwMode="auto">
            <a:xfrm>
              <a:off x="1438" y="2151"/>
              <a:ext cx="2175" cy="1094"/>
            </a:xfrm>
            <a:custGeom>
              <a:avLst/>
              <a:gdLst/>
              <a:ahLst/>
              <a:cxnLst>
                <a:cxn ang="0">
                  <a:pos x="0" y="1094"/>
                </a:cxn>
                <a:cxn ang="0">
                  <a:pos x="168" y="1077"/>
                </a:cxn>
                <a:cxn ang="0">
                  <a:pos x="288" y="1063"/>
                </a:cxn>
                <a:cxn ang="0">
                  <a:pos x="494" y="1010"/>
                </a:cxn>
                <a:cxn ang="0">
                  <a:pos x="595" y="967"/>
                </a:cxn>
                <a:cxn ang="0">
                  <a:pos x="732" y="895"/>
                </a:cxn>
                <a:cxn ang="0">
                  <a:pos x="813" y="826"/>
                </a:cxn>
                <a:cxn ang="0">
                  <a:pos x="897" y="746"/>
                </a:cxn>
                <a:cxn ang="0">
                  <a:pos x="947" y="684"/>
                </a:cxn>
                <a:cxn ang="0">
                  <a:pos x="1017" y="588"/>
                </a:cxn>
                <a:cxn ang="0">
                  <a:pos x="1029" y="564"/>
                </a:cxn>
                <a:cxn ang="0">
                  <a:pos x="1079" y="476"/>
                </a:cxn>
                <a:cxn ang="0">
                  <a:pos x="1127" y="380"/>
                </a:cxn>
                <a:cxn ang="0">
                  <a:pos x="1175" y="284"/>
                </a:cxn>
                <a:cxn ang="0">
                  <a:pos x="1235" y="176"/>
                </a:cxn>
                <a:cxn ang="0">
                  <a:pos x="1283" y="104"/>
                </a:cxn>
                <a:cxn ang="0">
                  <a:pos x="1327" y="56"/>
                </a:cxn>
                <a:cxn ang="0">
                  <a:pos x="1379" y="28"/>
                </a:cxn>
                <a:cxn ang="0">
                  <a:pos x="1463" y="0"/>
                </a:cxn>
                <a:cxn ang="0">
                  <a:pos x="1523" y="0"/>
                </a:cxn>
                <a:cxn ang="0">
                  <a:pos x="1603" y="28"/>
                </a:cxn>
                <a:cxn ang="0">
                  <a:pos x="1691" y="92"/>
                </a:cxn>
                <a:cxn ang="0">
                  <a:pos x="1763" y="180"/>
                </a:cxn>
                <a:cxn ang="0">
                  <a:pos x="1859" y="368"/>
                </a:cxn>
                <a:cxn ang="0">
                  <a:pos x="1907" y="472"/>
                </a:cxn>
                <a:cxn ang="0">
                  <a:pos x="1951" y="564"/>
                </a:cxn>
                <a:cxn ang="0">
                  <a:pos x="1991" y="620"/>
                </a:cxn>
                <a:cxn ang="0">
                  <a:pos x="2063" y="720"/>
                </a:cxn>
                <a:cxn ang="0">
                  <a:pos x="2115" y="778"/>
                </a:cxn>
                <a:cxn ang="0">
                  <a:pos x="2175" y="832"/>
                </a:cxn>
                <a:cxn ang="0">
                  <a:pos x="2169" y="1094"/>
                </a:cxn>
                <a:cxn ang="0">
                  <a:pos x="0" y="1094"/>
                </a:cxn>
              </a:cxnLst>
              <a:rect l="0" t="0" r="r" b="b"/>
              <a:pathLst>
                <a:path w="2175" h="1094">
                  <a:moveTo>
                    <a:pt x="0" y="1094"/>
                  </a:moveTo>
                  <a:lnTo>
                    <a:pt x="168" y="1077"/>
                  </a:lnTo>
                  <a:lnTo>
                    <a:pt x="288" y="1063"/>
                  </a:lnTo>
                  <a:lnTo>
                    <a:pt x="494" y="1010"/>
                  </a:lnTo>
                  <a:lnTo>
                    <a:pt x="595" y="967"/>
                  </a:lnTo>
                  <a:lnTo>
                    <a:pt x="732" y="895"/>
                  </a:lnTo>
                  <a:lnTo>
                    <a:pt x="813" y="826"/>
                  </a:lnTo>
                  <a:lnTo>
                    <a:pt x="897" y="746"/>
                  </a:lnTo>
                  <a:lnTo>
                    <a:pt x="947" y="684"/>
                  </a:lnTo>
                  <a:lnTo>
                    <a:pt x="1017" y="588"/>
                  </a:lnTo>
                  <a:lnTo>
                    <a:pt x="1029" y="564"/>
                  </a:lnTo>
                  <a:lnTo>
                    <a:pt x="1079" y="476"/>
                  </a:lnTo>
                  <a:lnTo>
                    <a:pt x="1127" y="380"/>
                  </a:lnTo>
                  <a:lnTo>
                    <a:pt x="1175" y="284"/>
                  </a:lnTo>
                  <a:lnTo>
                    <a:pt x="1235" y="176"/>
                  </a:lnTo>
                  <a:lnTo>
                    <a:pt x="1283" y="104"/>
                  </a:lnTo>
                  <a:lnTo>
                    <a:pt x="1327" y="56"/>
                  </a:lnTo>
                  <a:lnTo>
                    <a:pt x="1379" y="28"/>
                  </a:lnTo>
                  <a:lnTo>
                    <a:pt x="1463" y="0"/>
                  </a:lnTo>
                  <a:lnTo>
                    <a:pt x="1523" y="0"/>
                  </a:lnTo>
                  <a:lnTo>
                    <a:pt x="1603" y="28"/>
                  </a:lnTo>
                  <a:lnTo>
                    <a:pt x="1691" y="92"/>
                  </a:lnTo>
                  <a:lnTo>
                    <a:pt x="1763" y="180"/>
                  </a:lnTo>
                  <a:lnTo>
                    <a:pt x="1859" y="368"/>
                  </a:lnTo>
                  <a:lnTo>
                    <a:pt x="1907" y="472"/>
                  </a:lnTo>
                  <a:lnTo>
                    <a:pt x="1951" y="564"/>
                  </a:lnTo>
                  <a:lnTo>
                    <a:pt x="1991" y="620"/>
                  </a:lnTo>
                  <a:lnTo>
                    <a:pt x="2063" y="720"/>
                  </a:lnTo>
                  <a:lnTo>
                    <a:pt x="2115" y="778"/>
                  </a:lnTo>
                  <a:lnTo>
                    <a:pt x="2175" y="832"/>
                  </a:lnTo>
                  <a:lnTo>
                    <a:pt x="2169" y="1094"/>
                  </a:lnTo>
                  <a:lnTo>
                    <a:pt x="0" y="1094"/>
                  </a:lnTo>
                  <a:close/>
                </a:path>
              </a:pathLst>
            </a:custGeom>
            <a:solidFill>
              <a:srgbClr val="EDC7AC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4287" name="Rectangle 8"/>
            <p:cNvSpPr>
              <a:spLocks noChangeArrowheads="1"/>
            </p:cNvSpPr>
            <p:nvPr/>
          </p:nvSpPr>
          <p:spPr bwMode="auto">
            <a:xfrm>
              <a:off x="5095" y="3121"/>
              <a:ext cx="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latin typeface="Times New Roman" panose="02020603050405020304" pitchFamily="18" charset="0"/>
                </a:rPr>
                <a:t>z</a:t>
              </a:r>
            </a:p>
          </p:txBody>
        </p:sp>
        <p:grpSp>
          <p:nvGrpSpPr>
            <p:cNvPr id="54288" name="Group 11"/>
            <p:cNvGrpSpPr>
              <a:grpSpLocks/>
            </p:cNvGrpSpPr>
            <p:nvPr/>
          </p:nvGrpSpPr>
          <p:grpSpPr bwMode="auto">
            <a:xfrm>
              <a:off x="2766" y="3179"/>
              <a:ext cx="288" cy="375"/>
              <a:chOff x="2457" y="2754"/>
              <a:chExt cx="288" cy="375"/>
            </a:xfrm>
          </p:grpSpPr>
          <p:sp>
            <p:nvSpPr>
              <p:cNvPr id="54308" name="Text Box 12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4309" name="Line 13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4289" name="Group 14"/>
            <p:cNvGrpSpPr>
              <a:grpSpLocks/>
            </p:cNvGrpSpPr>
            <p:nvPr/>
          </p:nvGrpSpPr>
          <p:grpSpPr bwMode="auto">
            <a:xfrm>
              <a:off x="3179" y="3179"/>
              <a:ext cx="288" cy="375"/>
              <a:chOff x="2457" y="2754"/>
              <a:chExt cx="288" cy="375"/>
            </a:xfrm>
          </p:grpSpPr>
          <p:sp>
            <p:nvSpPr>
              <p:cNvPr id="54306" name="Text Box 15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4307" name="Line 16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4290" name="Group 17"/>
            <p:cNvGrpSpPr>
              <a:grpSpLocks/>
            </p:cNvGrpSpPr>
            <p:nvPr/>
          </p:nvGrpSpPr>
          <p:grpSpPr bwMode="auto">
            <a:xfrm>
              <a:off x="3592" y="3179"/>
              <a:ext cx="288" cy="375"/>
              <a:chOff x="2457" y="2754"/>
              <a:chExt cx="288" cy="375"/>
            </a:xfrm>
          </p:grpSpPr>
          <p:sp>
            <p:nvSpPr>
              <p:cNvPr id="54304" name="Text Box 18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4305" name="Line 19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4291" name="Group 20"/>
            <p:cNvGrpSpPr>
              <a:grpSpLocks/>
            </p:cNvGrpSpPr>
            <p:nvPr/>
          </p:nvGrpSpPr>
          <p:grpSpPr bwMode="auto">
            <a:xfrm>
              <a:off x="4005" y="3179"/>
              <a:ext cx="288" cy="375"/>
              <a:chOff x="2457" y="2754"/>
              <a:chExt cx="288" cy="375"/>
            </a:xfrm>
          </p:grpSpPr>
          <p:sp>
            <p:nvSpPr>
              <p:cNvPr id="54302" name="Text Box 21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4303" name="Line 22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4292" name="Group 23"/>
            <p:cNvGrpSpPr>
              <a:grpSpLocks/>
            </p:cNvGrpSpPr>
            <p:nvPr/>
          </p:nvGrpSpPr>
          <p:grpSpPr bwMode="auto">
            <a:xfrm>
              <a:off x="1576" y="3179"/>
              <a:ext cx="288" cy="375"/>
              <a:chOff x="2457" y="2754"/>
              <a:chExt cx="288" cy="375"/>
            </a:xfrm>
          </p:grpSpPr>
          <p:sp>
            <p:nvSpPr>
              <p:cNvPr id="54300" name="Text Box 24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–3</a:t>
                </a:r>
              </a:p>
            </p:txBody>
          </p:sp>
          <p:sp>
            <p:nvSpPr>
              <p:cNvPr id="54301" name="Line 25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4293" name="Group 26"/>
            <p:cNvGrpSpPr>
              <a:grpSpLocks/>
            </p:cNvGrpSpPr>
            <p:nvPr/>
          </p:nvGrpSpPr>
          <p:grpSpPr bwMode="auto">
            <a:xfrm>
              <a:off x="1989" y="3179"/>
              <a:ext cx="288" cy="375"/>
              <a:chOff x="2457" y="2754"/>
              <a:chExt cx="288" cy="375"/>
            </a:xfrm>
          </p:grpSpPr>
          <p:sp>
            <p:nvSpPr>
              <p:cNvPr id="54298" name="Text Box 27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–2</a:t>
                </a:r>
              </a:p>
            </p:txBody>
          </p:sp>
          <p:sp>
            <p:nvSpPr>
              <p:cNvPr id="54299" name="Line 28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4294" name="Group 29"/>
            <p:cNvGrpSpPr>
              <a:grpSpLocks/>
            </p:cNvGrpSpPr>
            <p:nvPr/>
          </p:nvGrpSpPr>
          <p:grpSpPr bwMode="auto">
            <a:xfrm>
              <a:off x="2402" y="3179"/>
              <a:ext cx="288" cy="375"/>
              <a:chOff x="2457" y="2754"/>
              <a:chExt cx="288" cy="375"/>
            </a:xfrm>
          </p:grpSpPr>
          <p:sp>
            <p:nvSpPr>
              <p:cNvPr id="54296" name="Text Box 30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–1</a:t>
                </a:r>
              </a:p>
            </p:txBody>
          </p:sp>
          <p:sp>
            <p:nvSpPr>
              <p:cNvPr id="54297" name="Line 31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4295" name="Line 6"/>
            <p:cNvSpPr>
              <a:spLocks noChangeShapeType="1"/>
            </p:cNvSpPr>
            <p:nvPr/>
          </p:nvSpPr>
          <p:spPr bwMode="auto">
            <a:xfrm>
              <a:off x="782" y="3241"/>
              <a:ext cx="43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6154738" y="2787650"/>
            <a:ext cx="2174875" cy="1609725"/>
            <a:chOff x="3840" y="1872"/>
            <a:chExt cx="1113" cy="768"/>
          </a:xfrm>
        </p:grpSpPr>
        <p:sp>
          <p:nvSpPr>
            <p:cNvPr id="54282" name="AutoShape 43"/>
            <p:cNvSpPr>
              <a:spLocks noChangeArrowheads="1"/>
            </p:cNvSpPr>
            <p:nvPr/>
          </p:nvSpPr>
          <p:spPr bwMode="auto">
            <a:xfrm>
              <a:off x="3840" y="1872"/>
              <a:ext cx="1104" cy="768"/>
            </a:xfrm>
            <a:prstGeom prst="wedgeRectCallout">
              <a:avLst>
                <a:gd name="adj1" fmla="val -63315"/>
                <a:gd name="adj2" fmla="val 8112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4283" name="Text Box 44"/>
            <p:cNvSpPr txBox="1">
              <a:spLocks noChangeArrowheads="1"/>
            </p:cNvSpPr>
            <p:nvPr/>
          </p:nvSpPr>
          <p:spPr bwMode="auto">
            <a:xfrm>
              <a:off x="3849" y="1873"/>
              <a:ext cx="1104" cy="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i="1">
                  <a:latin typeface="Times New Roman" panose="02020603050405020304" pitchFamily="18" charset="0"/>
                </a:rPr>
                <a:t>P </a:t>
              </a:r>
              <a:r>
                <a:rPr lang="en-US" altLang="en-US" sz="2400">
                  <a:latin typeface="Times New Roman" panose="02020603050405020304" pitchFamily="18" charset="0"/>
                </a:rPr>
                <a:t> is the area to the right of the standardized test statistic.</a:t>
              </a:r>
              <a:endParaRPr lang="en-US" altLang="en-US" sz="2400" i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2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Identifying The Nature of a Test</a:t>
            </a:r>
            <a:endParaRPr lang="el-GR" altLang="en-US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8371" name="Content Placeholder 15"/>
          <p:cNvSpPr>
            <a:spLocks noGrp="1"/>
          </p:cNvSpPr>
          <p:nvPr>
            <p:ph idx="1"/>
          </p:nvPr>
        </p:nvSpPr>
        <p:spPr>
          <a:xfrm>
            <a:off x="442913" y="1177926"/>
            <a:ext cx="8229600" cy="111125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/>
              <a:t>A car dealership announces that the mean time for an oil change is less than (or equal to) 15 minutes.</a:t>
            </a:r>
            <a:endParaRPr lang="en-US" altLang="en-US" dirty="0" smtClean="0">
              <a:sym typeface="Symbol" panose="05050102010706020507" pitchFamily="18" charset="2"/>
            </a:endParaRPr>
          </a:p>
        </p:txBody>
      </p:sp>
      <p:sp>
        <p:nvSpPr>
          <p:cNvPr id="58372" name="TextBox 16"/>
          <p:cNvSpPr txBox="1">
            <a:spLocks noChangeArrowheads="1"/>
          </p:cNvSpPr>
          <p:nvPr/>
        </p:nvSpPr>
        <p:spPr bwMode="auto">
          <a:xfrm>
            <a:off x="788987" y="2952752"/>
            <a:ext cx="758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4212" y="4049714"/>
            <a:ext cx="26924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Arial" charset="0"/>
              </a:rPr>
              <a:t>Right-tailed test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978275" y="2770189"/>
            <a:ext cx="4656137" cy="1630420"/>
            <a:chOff x="4191797" y="4489450"/>
            <a:chExt cx="4656588" cy="1630420"/>
          </a:xfrm>
        </p:grpSpPr>
        <p:grpSp>
          <p:nvGrpSpPr>
            <p:cNvPr id="58381" name="Group 56"/>
            <p:cNvGrpSpPr>
              <a:grpSpLocks/>
            </p:cNvGrpSpPr>
            <p:nvPr/>
          </p:nvGrpSpPr>
          <p:grpSpPr bwMode="auto">
            <a:xfrm flipH="1">
              <a:off x="4191797" y="4587873"/>
              <a:ext cx="4163216" cy="1531997"/>
              <a:chOff x="3574473" y="4438996"/>
              <a:chExt cx="4162678" cy="1530705"/>
            </a:xfrm>
          </p:grpSpPr>
          <p:sp>
            <p:nvSpPr>
              <p:cNvPr id="58384" name="Freeform 26"/>
              <p:cNvSpPr>
                <a:spLocks/>
              </p:cNvSpPr>
              <p:nvPr/>
            </p:nvSpPr>
            <p:spPr bwMode="auto">
              <a:xfrm>
                <a:off x="3816790" y="5303455"/>
                <a:ext cx="995423" cy="271731"/>
              </a:xfrm>
              <a:custGeom>
                <a:avLst/>
                <a:gdLst>
                  <a:gd name="T0" fmla="*/ 0 w 845"/>
                  <a:gd name="T1" fmla="*/ 2147483647 h 259"/>
                  <a:gd name="T2" fmla="*/ 2147483647 w 845"/>
                  <a:gd name="T3" fmla="*/ 2147483647 h 259"/>
                  <a:gd name="T4" fmla="*/ 2147483647 w 845"/>
                  <a:gd name="T5" fmla="*/ 0 h 259"/>
                  <a:gd name="T6" fmla="*/ 2147483647 w 845"/>
                  <a:gd name="T7" fmla="*/ 2147483647 h 259"/>
                  <a:gd name="T8" fmla="*/ 2147483647 w 845"/>
                  <a:gd name="T9" fmla="*/ 2147483647 h 259"/>
                  <a:gd name="T10" fmla="*/ 2147483647 w 845"/>
                  <a:gd name="T11" fmla="*/ 2147483647 h 259"/>
                  <a:gd name="T12" fmla="*/ 2147483647 w 845"/>
                  <a:gd name="T13" fmla="*/ 2147483647 h 259"/>
                  <a:gd name="T14" fmla="*/ 2147483647 w 845"/>
                  <a:gd name="T15" fmla="*/ 2147483647 h 259"/>
                  <a:gd name="T16" fmla="*/ 0 w 845"/>
                  <a:gd name="T17" fmla="*/ 2147483647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45"/>
                  <a:gd name="T28" fmla="*/ 0 h 259"/>
                  <a:gd name="T29" fmla="*/ 845 w 845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45" h="259">
                    <a:moveTo>
                      <a:pt x="0" y="259"/>
                    </a:moveTo>
                    <a:lnTo>
                      <a:pt x="835" y="256"/>
                    </a:lnTo>
                    <a:cubicBezTo>
                      <a:pt x="835" y="256"/>
                      <a:pt x="845" y="36"/>
                      <a:pt x="835" y="0"/>
                    </a:cubicBezTo>
                    <a:cubicBezTo>
                      <a:pt x="795" y="21"/>
                      <a:pt x="806" y="18"/>
                      <a:pt x="776" y="37"/>
                    </a:cubicBezTo>
                    <a:cubicBezTo>
                      <a:pt x="756" y="50"/>
                      <a:pt x="758" y="56"/>
                      <a:pt x="717" y="75"/>
                    </a:cubicBezTo>
                    <a:cubicBezTo>
                      <a:pt x="676" y="94"/>
                      <a:pt x="590" y="127"/>
                      <a:pt x="530" y="150"/>
                    </a:cubicBezTo>
                    <a:lnTo>
                      <a:pt x="359" y="214"/>
                    </a:lnTo>
                    <a:lnTo>
                      <a:pt x="138" y="246"/>
                    </a:lnTo>
                    <a:lnTo>
                      <a:pt x="0" y="259"/>
                    </a:lnTo>
                    <a:close/>
                  </a:path>
                </a:pathLst>
              </a:custGeom>
              <a:solidFill>
                <a:srgbClr val="0070C0">
                  <a:alpha val="50195"/>
                </a:srgb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pic>
            <p:nvPicPr>
              <p:cNvPr id="58385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0768" y="4438996"/>
                <a:ext cx="3688985" cy="11300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386" name="Line 7"/>
              <p:cNvSpPr>
                <a:spLocks noChangeShapeType="1"/>
              </p:cNvSpPr>
              <p:nvPr/>
            </p:nvSpPr>
            <p:spPr bwMode="auto">
              <a:xfrm>
                <a:off x="3574473" y="5569527"/>
                <a:ext cx="4023360" cy="191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auto">
              <a:xfrm>
                <a:off x="4814659" y="4446927"/>
                <a:ext cx="2865344" cy="1162655"/>
              </a:xfrm>
              <a:custGeom>
                <a:avLst/>
                <a:gdLst>
                  <a:gd name="connsiteX0" fmla="*/ 2 w 1739"/>
                  <a:gd name="connsiteY0" fmla="*/ 1096 h 1096"/>
                  <a:gd name="connsiteX1" fmla="*/ 0 w 1739"/>
                  <a:gd name="connsiteY1" fmla="*/ 826 h 1096"/>
                  <a:gd name="connsiteX2" fmla="*/ 84 w 1739"/>
                  <a:gd name="connsiteY2" fmla="*/ 746 h 1096"/>
                  <a:gd name="connsiteX3" fmla="*/ 134 w 1739"/>
                  <a:gd name="connsiteY3" fmla="*/ 684 h 1096"/>
                  <a:gd name="connsiteX4" fmla="*/ 204 w 1739"/>
                  <a:gd name="connsiteY4" fmla="*/ 588 h 1096"/>
                  <a:gd name="connsiteX5" fmla="*/ 216 w 1739"/>
                  <a:gd name="connsiteY5" fmla="*/ 564 h 1096"/>
                  <a:gd name="connsiteX6" fmla="*/ 266 w 1739"/>
                  <a:gd name="connsiteY6" fmla="*/ 476 h 1096"/>
                  <a:gd name="connsiteX7" fmla="*/ 314 w 1739"/>
                  <a:gd name="connsiteY7" fmla="*/ 380 h 1096"/>
                  <a:gd name="connsiteX8" fmla="*/ 362 w 1739"/>
                  <a:gd name="connsiteY8" fmla="*/ 284 h 1096"/>
                  <a:gd name="connsiteX9" fmla="*/ 422 w 1739"/>
                  <a:gd name="connsiteY9" fmla="*/ 176 h 1096"/>
                  <a:gd name="connsiteX10" fmla="*/ 470 w 1739"/>
                  <a:gd name="connsiteY10" fmla="*/ 104 h 1096"/>
                  <a:gd name="connsiteX11" fmla="*/ 514 w 1739"/>
                  <a:gd name="connsiteY11" fmla="*/ 56 h 1096"/>
                  <a:gd name="connsiteX12" fmla="*/ 566 w 1739"/>
                  <a:gd name="connsiteY12" fmla="*/ 28 h 1096"/>
                  <a:gd name="connsiteX13" fmla="*/ 650 w 1739"/>
                  <a:gd name="connsiteY13" fmla="*/ 0 h 1096"/>
                  <a:gd name="connsiteX14" fmla="*/ 710 w 1739"/>
                  <a:gd name="connsiteY14" fmla="*/ 0 h 1096"/>
                  <a:gd name="connsiteX15" fmla="*/ 790 w 1739"/>
                  <a:gd name="connsiteY15" fmla="*/ 28 h 1096"/>
                  <a:gd name="connsiteX16" fmla="*/ 878 w 1739"/>
                  <a:gd name="connsiteY16" fmla="*/ 92 h 1096"/>
                  <a:gd name="connsiteX17" fmla="*/ 950 w 1739"/>
                  <a:gd name="connsiteY17" fmla="*/ 180 h 1096"/>
                  <a:gd name="connsiteX18" fmla="*/ 1046 w 1739"/>
                  <a:gd name="connsiteY18" fmla="*/ 368 h 1096"/>
                  <a:gd name="connsiteX19" fmla="*/ 1094 w 1739"/>
                  <a:gd name="connsiteY19" fmla="*/ 472 h 1096"/>
                  <a:gd name="connsiteX20" fmla="*/ 1138 w 1739"/>
                  <a:gd name="connsiteY20" fmla="*/ 564 h 1096"/>
                  <a:gd name="connsiteX21" fmla="*/ 1178 w 1739"/>
                  <a:gd name="connsiteY21" fmla="*/ 620 h 1096"/>
                  <a:gd name="connsiteX22" fmla="*/ 1250 w 1739"/>
                  <a:gd name="connsiteY22" fmla="*/ 720 h 1096"/>
                  <a:gd name="connsiteX23" fmla="*/ 1302 w 1739"/>
                  <a:gd name="connsiteY23" fmla="*/ 778 h 1096"/>
                  <a:gd name="connsiteX24" fmla="*/ 1362 w 1739"/>
                  <a:gd name="connsiteY24" fmla="*/ 832 h 1096"/>
                  <a:gd name="connsiteX25" fmla="*/ 1738 w 1739"/>
                  <a:gd name="connsiteY25" fmla="*/ 1091 h 1096"/>
                  <a:gd name="connsiteX26" fmla="*/ 2 w 1739"/>
                  <a:gd name="connsiteY26" fmla="*/ 1096 h 1096"/>
                  <a:gd name="connsiteX0" fmla="*/ 2 w 1739"/>
                  <a:gd name="connsiteY0" fmla="*/ 1096 h 1096"/>
                  <a:gd name="connsiteX1" fmla="*/ 0 w 1739"/>
                  <a:gd name="connsiteY1" fmla="*/ 826 h 1096"/>
                  <a:gd name="connsiteX2" fmla="*/ 84 w 1739"/>
                  <a:gd name="connsiteY2" fmla="*/ 746 h 1096"/>
                  <a:gd name="connsiteX3" fmla="*/ 134 w 1739"/>
                  <a:gd name="connsiteY3" fmla="*/ 684 h 1096"/>
                  <a:gd name="connsiteX4" fmla="*/ 204 w 1739"/>
                  <a:gd name="connsiteY4" fmla="*/ 588 h 1096"/>
                  <a:gd name="connsiteX5" fmla="*/ 216 w 1739"/>
                  <a:gd name="connsiteY5" fmla="*/ 564 h 1096"/>
                  <a:gd name="connsiteX6" fmla="*/ 266 w 1739"/>
                  <a:gd name="connsiteY6" fmla="*/ 476 h 1096"/>
                  <a:gd name="connsiteX7" fmla="*/ 314 w 1739"/>
                  <a:gd name="connsiteY7" fmla="*/ 380 h 1096"/>
                  <a:gd name="connsiteX8" fmla="*/ 362 w 1739"/>
                  <a:gd name="connsiteY8" fmla="*/ 284 h 1096"/>
                  <a:gd name="connsiteX9" fmla="*/ 422 w 1739"/>
                  <a:gd name="connsiteY9" fmla="*/ 176 h 1096"/>
                  <a:gd name="connsiteX10" fmla="*/ 470 w 1739"/>
                  <a:gd name="connsiteY10" fmla="*/ 104 h 1096"/>
                  <a:gd name="connsiteX11" fmla="*/ 514 w 1739"/>
                  <a:gd name="connsiteY11" fmla="*/ 56 h 1096"/>
                  <a:gd name="connsiteX12" fmla="*/ 566 w 1739"/>
                  <a:gd name="connsiteY12" fmla="*/ 28 h 1096"/>
                  <a:gd name="connsiteX13" fmla="*/ 650 w 1739"/>
                  <a:gd name="connsiteY13" fmla="*/ 0 h 1096"/>
                  <a:gd name="connsiteX14" fmla="*/ 710 w 1739"/>
                  <a:gd name="connsiteY14" fmla="*/ 0 h 1096"/>
                  <a:gd name="connsiteX15" fmla="*/ 790 w 1739"/>
                  <a:gd name="connsiteY15" fmla="*/ 28 h 1096"/>
                  <a:gd name="connsiteX16" fmla="*/ 878 w 1739"/>
                  <a:gd name="connsiteY16" fmla="*/ 92 h 1096"/>
                  <a:gd name="connsiteX17" fmla="*/ 950 w 1739"/>
                  <a:gd name="connsiteY17" fmla="*/ 180 h 1096"/>
                  <a:gd name="connsiteX18" fmla="*/ 1046 w 1739"/>
                  <a:gd name="connsiteY18" fmla="*/ 368 h 1096"/>
                  <a:gd name="connsiteX19" fmla="*/ 1094 w 1739"/>
                  <a:gd name="connsiteY19" fmla="*/ 472 h 1096"/>
                  <a:gd name="connsiteX20" fmla="*/ 1138 w 1739"/>
                  <a:gd name="connsiteY20" fmla="*/ 564 h 1096"/>
                  <a:gd name="connsiteX21" fmla="*/ 1178 w 1739"/>
                  <a:gd name="connsiteY21" fmla="*/ 620 h 1096"/>
                  <a:gd name="connsiteX22" fmla="*/ 1250 w 1739"/>
                  <a:gd name="connsiteY22" fmla="*/ 720 h 1096"/>
                  <a:gd name="connsiteX23" fmla="*/ 1302 w 1739"/>
                  <a:gd name="connsiteY23" fmla="*/ 778 h 1096"/>
                  <a:gd name="connsiteX24" fmla="*/ 1362 w 1739"/>
                  <a:gd name="connsiteY24" fmla="*/ 832 h 1096"/>
                  <a:gd name="connsiteX25" fmla="*/ 1738 w 1739"/>
                  <a:gd name="connsiteY25" fmla="*/ 1091 h 1096"/>
                  <a:gd name="connsiteX26" fmla="*/ 2 w 1739"/>
                  <a:gd name="connsiteY26" fmla="*/ 1096 h 1096"/>
                  <a:gd name="connsiteX0" fmla="*/ 2 w 1739"/>
                  <a:gd name="connsiteY0" fmla="*/ 1096 h 1116"/>
                  <a:gd name="connsiteX1" fmla="*/ 0 w 1739"/>
                  <a:gd name="connsiteY1" fmla="*/ 826 h 1116"/>
                  <a:gd name="connsiteX2" fmla="*/ 84 w 1739"/>
                  <a:gd name="connsiteY2" fmla="*/ 746 h 1116"/>
                  <a:gd name="connsiteX3" fmla="*/ 134 w 1739"/>
                  <a:gd name="connsiteY3" fmla="*/ 684 h 1116"/>
                  <a:gd name="connsiteX4" fmla="*/ 204 w 1739"/>
                  <a:gd name="connsiteY4" fmla="*/ 588 h 1116"/>
                  <a:gd name="connsiteX5" fmla="*/ 216 w 1739"/>
                  <a:gd name="connsiteY5" fmla="*/ 564 h 1116"/>
                  <a:gd name="connsiteX6" fmla="*/ 266 w 1739"/>
                  <a:gd name="connsiteY6" fmla="*/ 476 h 1116"/>
                  <a:gd name="connsiteX7" fmla="*/ 314 w 1739"/>
                  <a:gd name="connsiteY7" fmla="*/ 380 h 1116"/>
                  <a:gd name="connsiteX8" fmla="*/ 362 w 1739"/>
                  <a:gd name="connsiteY8" fmla="*/ 284 h 1116"/>
                  <a:gd name="connsiteX9" fmla="*/ 422 w 1739"/>
                  <a:gd name="connsiteY9" fmla="*/ 176 h 1116"/>
                  <a:gd name="connsiteX10" fmla="*/ 470 w 1739"/>
                  <a:gd name="connsiteY10" fmla="*/ 104 h 1116"/>
                  <a:gd name="connsiteX11" fmla="*/ 514 w 1739"/>
                  <a:gd name="connsiteY11" fmla="*/ 56 h 1116"/>
                  <a:gd name="connsiteX12" fmla="*/ 566 w 1739"/>
                  <a:gd name="connsiteY12" fmla="*/ 28 h 1116"/>
                  <a:gd name="connsiteX13" fmla="*/ 650 w 1739"/>
                  <a:gd name="connsiteY13" fmla="*/ 0 h 1116"/>
                  <a:gd name="connsiteX14" fmla="*/ 710 w 1739"/>
                  <a:gd name="connsiteY14" fmla="*/ 0 h 1116"/>
                  <a:gd name="connsiteX15" fmla="*/ 790 w 1739"/>
                  <a:gd name="connsiteY15" fmla="*/ 28 h 1116"/>
                  <a:gd name="connsiteX16" fmla="*/ 878 w 1739"/>
                  <a:gd name="connsiteY16" fmla="*/ 92 h 1116"/>
                  <a:gd name="connsiteX17" fmla="*/ 950 w 1739"/>
                  <a:gd name="connsiteY17" fmla="*/ 180 h 1116"/>
                  <a:gd name="connsiteX18" fmla="*/ 1046 w 1739"/>
                  <a:gd name="connsiteY18" fmla="*/ 368 h 1116"/>
                  <a:gd name="connsiteX19" fmla="*/ 1094 w 1739"/>
                  <a:gd name="connsiteY19" fmla="*/ 472 h 1116"/>
                  <a:gd name="connsiteX20" fmla="*/ 1138 w 1739"/>
                  <a:gd name="connsiteY20" fmla="*/ 564 h 1116"/>
                  <a:gd name="connsiteX21" fmla="*/ 1178 w 1739"/>
                  <a:gd name="connsiteY21" fmla="*/ 620 h 1116"/>
                  <a:gd name="connsiteX22" fmla="*/ 1250 w 1739"/>
                  <a:gd name="connsiteY22" fmla="*/ 720 h 1116"/>
                  <a:gd name="connsiteX23" fmla="*/ 1302 w 1739"/>
                  <a:gd name="connsiteY23" fmla="*/ 778 h 1116"/>
                  <a:gd name="connsiteX24" fmla="*/ 1362 w 1739"/>
                  <a:gd name="connsiteY24" fmla="*/ 832 h 1116"/>
                  <a:gd name="connsiteX25" fmla="*/ 1738 w 1739"/>
                  <a:gd name="connsiteY25" fmla="*/ 1091 h 1116"/>
                  <a:gd name="connsiteX26" fmla="*/ 2 w 1739"/>
                  <a:gd name="connsiteY26" fmla="*/ 1096 h 1116"/>
                  <a:gd name="connsiteX0" fmla="*/ 2 w 2018"/>
                  <a:gd name="connsiteY0" fmla="*/ 1096 h 1138"/>
                  <a:gd name="connsiteX1" fmla="*/ 0 w 2018"/>
                  <a:gd name="connsiteY1" fmla="*/ 826 h 1138"/>
                  <a:gd name="connsiteX2" fmla="*/ 84 w 2018"/>
                  <a:gd name="connsiteY2" fmla="*/ 746 h 1138"/>
                  <a:gd name="connsiteX3" fmla="*/ 134 w 2018"/>
                  <a:gd name="connsiteY3" fmla="*/ 684 h 1138"/>
                  <a:gd name="connsiteX4" fmla="*/ 204 w 2018"/>
                  <a:gd name="connsiteY4" fmla="*/ 588 h 1138"/>
                  <a:gd name="connsiteX5" fmla="*/ 216 w 2018"/>
                  <a:gd name="connsiteY5" fmla="*/ 564 h 1138"/>
                  <a:gd name="connsiteX6" fmla="*/ 266 w 2018"/>
                  <a:gd name="connsiteY6" fmla="*/ 476 h 1138"/>
                  <a:gd name="connsiteX7" fmla="*/ 314 w 2018"/>
                  <a:gd name="connsiteY7" fmla="*/ 380 h 1138"/>
                  <a:gd name="connsiteX8" fmla="*/ 362 w 2018"/>
                  <a:gd name="connsiteY8" fmla="*/ 284 h 1138"/>
                  <a:gd name="connsiteX9" fmla="*/ 422 w 2018"/>
                  <a:gd name="connsiteY9" fmla="*/ 176 h 1138"/>
                  <a:gd name="connsiteX10" fmla="*/ 470 w 2018"/>
                  <a:gd name="connsiteY10" fmla="*/ 104 h 1138"/>
                  <a:gd name="connsiteX11" fmla="*/ 514 w 2018"/>
                  <a:gd name="connsiteY11" fmla="*/ 56 h 1138"/>
                  <a:gd name="connsiteX12" fmla="*/ 566 w 2018"/>
                  <a:gd name="connsiteY12" fmla="*/ 28 h 1138"/>
                  <a:gd name="connsiteX13" fmla="*/ 650 w 2018"/>
                  <a:gd name="connsiteY13" fmla="*/ 0 h 1138"/>
                  <a:gd name="connsiteX14" fmla="*/ 710 w 2018"/>
                  <a:gd name="connsiteY14" fmla="*/ 0 h 1138"/>
                  <a:gd name="connsiteX15" fmla="*/ 790 w 2018"/>
                  <a:gd name="connsiteY15" fmla="*/ 28 h 1138"/>
                  <a:gd name="connsiteX16" fmla="*/ 878 w 2018"/>
                  <a:gd name="connsiteY16" fmla="*/ 92 h 1138"/>
                  <a:gd name="connsiteX17" fmla="*/ 950 w 2018"/>
                  <a:gd name="connsiteY17" fmla="*/ 180 h 1138"/>
                  <a:gd name="connsiteX18" fmla="*/ 1046 w 2018"/>
                  <a:gd name="connsiteY18" fmla="*/ 368 h 1138"/>
                  <a:gd name="connsiteX19" fmla="*/ 1094 w 2018"/>
                  <a:gd name="connsiteY19" fmla="*/ 472 h 1138"/>
                  <a:gd name="connsiteX20" fmla="*/ 1138 w 2018"/>
                  <a:gd name="connsiteY20" fmla="*/ 564 h 1138"/>
                  <a:gd name="connsiteX21" fmla="*/ 1178 w 2018"/>
                  <a:gd name="connsiteY21" fmla="*/ 620 h 1138"/>
                  <a:gd name="connsiteX22" fmla="*/ 1250 w 2018"/>
                  <a:gd name="connsiteY22" fmla="*/ 720 h 1138"/>
                  <a:gd name="connsiteX23" fmla="*/ 1302 w 2018"/>
                  <a:gd name="connsiteY23" fmla="*/ 778 h 1138"/>
                  <a:gd name="connsiteX24" fmla="*/ 1362 w 2018"/>
                  <a:gd name="connsiteY24" fmla="*/ 832 h 1138"/>
                  <a:gd name="connsiteX25" fmla="*/ 1738 w 2018"/>
                  <a:gd name="connsiteY25" fmla="*/ 1091 h 1138"/>
                  <a:gd name="connsiteX26" fmla="*/ 1729 w 2018"/>
                  <a:gd name="connsiteY26" fmla="*/ 1079 h 1138"/>
                  <a:gd name="connsiteX27" fmla="*/ 2 w 2018"/>
                  <a:gd name="connsiteY27" fmla="*/ 1096 h 1138"/>
                  <a:gd name="connsiteX0" fmla="*/ 2 w 1739"/>
                  <a:gd name="connsiteY0" fmla="*/ 1096 h 1140"/>
                  <a:gd name="connsiteX1" fmla="*/ 0 w 1739"/>
                  <a:gd name="connsiteY1" fmla="*/ 826 h 1140"/>
                  <a:gd name="connsiteX2" fmla="*/ 84 w 1739"/>
                  <a:gd name="connsiteY2" fmla="*/ 746 h 1140"/>
                  <a:gd name="connsiteX3" fmla="*/ 134 w 1739"/>
                  <a:gd name="connsiteY3" fmla="*/ 684 h 1140"/>
                  <a:gd name="connsiteX4" fmla="*/ 204 w 1739"/>
                  <a:gd name="connsiteY4" fmla="*/ 588 h 1140"/>
                  <a:gd name="connsiteX5" fmla="*/ 216 w 1739"/>
                  <a:gd name="connsiteY5" fmla="*/ 564 h 1140"/>
                  <a:gd name="connsiteX6" fmla="*/ 266 w 1739"/>
                  <a:gd name="connsiteY6" fmla="*/ 476 h 1140"/>
                  <a:gd name="connsiteX7" fmla="*/ 314 w 1739"/>
                  <a:gd name="connsiteY7" fmla="*/ 380 h 1140"/>
                  <a:gd name="connsiteX8" fmla="*/ 362 w 1739"/>
                  <a:gd name="connsiteY8" fmla="*/ 284 h 1140"/>
                  <a:gd name="connsiteX9" fmla="*/ 422 w 1739"/>
                  <a:gd name="connsiteY9" fmla="*/ 176 h 1140"/>
                  <a:gd name="connsiteX10" fmla="*/ 470 w 1739"/>
                  <a:gd name="connsiteY10" fmla="*/ 104 h 1140"/>
                  <a:gd name="connsiteX11" fmla="*/ 514 w 1739"/>
                  <a:gd name="connsiteY11" fmla="*/ 56 h 1140"/>
                  <a:gd name="connsiteX12" fmla="*/ 566 w 1739"/>
                  <a:gd name="connsiteY12" fmla="*/ 28 h 1140"/>
                  <a:gd name="connsiteX13" fmla="*/ 650 w 1739"/>
                  <a:gd name="connsiteY13" fmla="*/ 0 h 1140"/>
                  <a:gd name="connsiteX14" fmla="*/ 710 w 1739"/>
                  <a:gd name="connsiteY14" fmla="*/ 0 h 1140"/>
                  <a:gd name="connsiteX15" fmla="*/ 790 w 1739"/>
                  <a:gd name="connsiteY15" fmla="*/ 28 h 1140"/>
                  <a:gd name="connsiteX16" fmla="*/ 878 w 1739"/>
                  <a:gd name="connsiteY16" fmla="*/ 92 h 1140"/>
                  <a:gd name="connsiteX17" fmla="*/ 950 w 1739"/>
                  <a:gd name="connsiteY17" fmla="*/ 180 h 1140"/>
                  <a:gd name="connsiteX18" fmla="*/ 1046 w 1739"/>
                  <a:gd name="connsiteY18" fmla="*/ 368 h 1140"/>
                  <a:gd name="connsiteX19" fmla="*/ 1094 w 1739"/>
                  <a:gd name="connsiteY19" fmla="*/ 472 h 1140"/>
                  <a:gd name="connsiteX20" fmla="*/ 1138 w 1739"/>
                  <a:gd name="connsiteY20" fmla="*/ 564 h 1140"/>
                  <a:gd name="connsiteX21" fmla="*/ 1178 w 1739"/>
                  <a:gd name="connsiteY21" fmla="*/ 620 h 1140"/>
                  <a:gd name="connsiteX22" fmla="*/ 1250 w 1739"/>
                  <a:gd name="connsiteY22" fmla="*/ 720 h 1140"/>
                  <a:gd name="connsiteX23" fmla="*/ 1302 w 1739"/>
                  <a:gd name="connsiteY23" fmla="*/ 778 h 1140"/>
                  <a:gd name="connsiteX24" fmla="*/ 1362 w 1739"/>
                  <a:gd name="connsiteY24" fmla="*/ 832 h 1140"/>
                  <a:gd name="connsiteX25" fmla="*/ 1738 w 1739"/>
                  <a:gd name="connsiteY25" fmla="*/ 1091 h 1140"/>
                  <a:gd name="connsiteX26" fmla="*/ 2 w 1739"/>
                  <a:gd name="connsiteY26" fmla="*/ 1096 h 1140"/>
                  <a:gd name="connsiteX0" fmla="*/ 2 w 2232"/>
                  <a:gd name="connsiteY0" fmla="*/ 1096 h 1140"/>
                  <a:gd name="connsiteX1" fmla="*/ 0 w 2232"/>
                  <a:gd name="connsiteY1" fmla="*/ 826 h 1140"/>
                  <a:gd name="connsiteX2" fmla="*/ 84 w 2232"/>
                  <a:gd name="connsiteY2" fmla="*/ 746 h 1140"/>
                  <a:gd name="connsiteX3" fmla="*/ 134 w 2232"/>
                  <a:gd name="connsiteY3" fmla="*/ 684 h 1140"/>
                  <a:gd name="connsiteX4" fmla="*/ 204 w 2232"/>
                  <a:gd name="connsiteY4" fmla="*/ 588 h 1140"/>
                  <a:gd name="connsiteX5" fmla="*/ 216 w 2232"/>
                  <a:gd name="connsiteY5" fmla="*/ 564 h 1140"/>
                  <a:gd name="connsiteX6" fmla="*/ 266 w 2232"/>
                  <a:gd name="connsiteY6" fmla="*/ 476 h 1140"/>
                  <a:gd name="connsiteX7" fmla="*/ 314 w 2232"/>
                  <a:gd name="connsiteY7" fmla="*/ 380 h 1140"/>
                  <a:gd name="connsiteX8" fmla="*/ 362 w 2232"/>
                  <a:gd name="connsiteY8" fmla="*/ 284 h 1140"/>
                  <a:gd name="connsiteX9" fmla="*/ 422 w 2232"/>
                  <a:gd name="connsiteY9" fmla="*/ 176 h 1140"/>
                  <a:gd name="connsiteX10" fmla="*/ 470 w 2232"/>
                  <a:gd name="connsiteY10" fmla="*/ 104 h 1140"/>
                  <a:gd name="connsiteX11" fmla="*/ 514 w 2232"/>
                  <a:gd name="connsiteY11" fmla="*/ 56 h 1140"/>
                  <a:gd name="connsiteX12" fmla="*/ 566 w 2232"/>
                  <a:gd name="connsiteY12" fmla="*/ 28 h 1140"/>
                  <a:gd name="connsiteX13" fmla="*/ 650 w 2232"/>
                  <a:gd name="connsiteY13" fmla="*/ 0 h 1140"/>
                  <a:gd name="connsiteX14" fmla="*/ 710 w 2232"/>
                  <a:gd name="connsiteY14" fmla="*/ 0 h 1140"/>
                  <a:gd name="connsiteX15" fmla="*/ 790 w 2232"/>
                  <a:gd name="connsiteY15" fmla="*/ 28 h 1140"/>
                  <a:gd name="connsiteX16" fmla="*/ 878 w 2232"/>
                  <a:gd name="connsiteY16" fmla="*/ 92 h 1140"/>
                  <a:gd name="connsiteX17" fmla="*/ 950 w 2232"/>
                  <a:gd name="connsiteY17" fmla="*/ 180 h 1140"/>
                  <a:gd name="connsiteX18" fmla="*/ 1046 w 2232"/>
                  <a:gd name="connsiteY18" fmla="*/ 368 h 1140"/>
                  <a:gd name="connsiteX19" fmla="*/ 1094 w 2232"/>
                  <a:gd name="connsiteY19" fmla="*/ 472 h 1140"/>
                  <a:gd name="connsiteX20" fmla="*/ 1138 w 2232"/>
                  <a:gd name="connsiteY20" fmla="*/ 564 h 1140"/>
                  <a:gd name="connsiteX21" fmla="*/ 1178 w 2232"/>
                  <a:gd name="connsiteY21" fmla="*/ 620 h 1140"/>
                  <a:gd name="connsiteX22" fmla="*/ 1250 w 2232"/>
                  <a:gd name="connsiteY22" fmla="*/ 720 h 1140"/>
                  <a:gd name="connsiteX23" fmla="*/ 1302 w 2232"/>
                  <a:gd name="connsiteY23" fmla="*/ 778 h 1140"/>
                  <a:gd name="connsiteX24" fmla="*/ 1362 w 2232"/>
                  <a:gd name="connsiteY24" fmla="*/ 832 h 1140"/>
                  <a:gd name="connsiteX25" fmla="*/ 2231 w 2232"/>
                  <a:gd name="connsiteY25" fmla="*/ 1091 h 1140"/>
                  <a:gd name="connsiteX26" fmla="*/ 2 w 2232"/>
                  <a:gd name="connsiteY26" fmla="*/ 1096 h 1140"/>
                  <a:gd name="connsiteX0" fmla="*/ 2 w 2232"/>
                  <a:gd name="connsiteY0" fmla="*/ 1096 h 1140"/>
                  <a:gd name="connsiteX1" fmla="*/ 0 w 2232"/>
                  <a:gd name="connsiteY1" fmla="*/ 826 h 1140"/>
                  <a:gd name="connsiteX2" fmla="*/ 84 w 2232"/>
                  <a:gd name="connsiteY2" fmla="*/ 746 h 1140"/>
                  <a:gd name="connsiteX3" fmla="*/ 134 w 2232"/>
                  <a:gd name="connsiteY3" fmla="*/ 684 h 1140"/>
                  <a:gd name="connsiteX4" fmla="*/ 204 w 2232"/>
                  <a:gd name="connsiteY4" fmla="*/ 588 h 1140"/>
                  <a:gd name="connsiteX5" fmla="*/ 216 w 2232"/>
                  <a:gd name="connsiteY5" fmla="*/ 564 h 1140"/>
                  <a:gd name="connsiteX6" fmla="*/ 266 w 2232"/>
                  <a:gd name="connsiteY6" fmla="*/ 476 h 1140"/>
                  <a:gd name="connsiteX7" fmla="*/ 314 w 2232"/>
                  <a:gd name="connsiteY7" fmla="*/ 380 h 1140"/>
                  <a:gd name="connsiteX8" fmla="*/ 362 w 2232"/>
                  <a:gd name="connsiteY8" fmla="*/ 284 h 1140"/>
                  <a:gd name="connsiteX9" fmla="*/ 422 w 2232"/>
                  <a:gd name="connsiteY9" fmla="*/ 176 h 1140"/>
                  <a:gd name="connsiteX10" fmla="*/ 470 w 2232"/>
                  <a:gd name="connsiteY10" fmla="*/ 104 h 1140"/>
                  <a:gd name="connsiteX11" fmla="*/ 514 w 2232"/>
                  <a:gd name="connsiteY11" fmla="*/ 56 h 1140"/>
                  <a:gd name="connsiteX12" fmla="*/ 566 w 2232"/>
                  <a:gd name="connsiteY12" fmla="*/ 28 h 1140"/>
                  <a:gd name="connsiteX13" fmla="*/ 650 w 2232"/>
                  <a:gd name="connsiteY13" fmla="*/ 0 h 1140"/>
                  <a:gd name="connsiteX14" fmla="*/ 710 w 2232"/>
                  <a:gd name="connsiteY14" fmla="*/ 0 h 1140"/>
                  <a:gd name="connsiteX15" fmla="*/ 790 w 2232"/>
                  <a:gd name="connsiteY15" fmla="*/ 28 h 1140"/>
                  <a:gd name="connsiteX16" fmla="*/ 878 w 2232"/>
                  <a:gd name="connsiteY16" fmla="*/ 92 h 1140"/>
                  <a:gd name="connsiteX17" fmla="*/ 950 w 2232"/>
                  <a:gd name="connsiteY17" fmla="*/ 180 h 1140"/>
                  <a:gd name="connsiteX18" fmla="*/ 1046 w 2232"/>
                  <a:gd name="connsiteY18" fmla="*/ 368 h 1140"/>
                  <a:gd name="connsiteX19" fmla="*/ 1094 w 2232"/>
                  <a:gd name="connsiteY19" fmla="*/ 472 h 1140"/>
                  <a:gd name="connsiteX20" fmla="*/ 1138 w 2232"/>
                  <a:gd name="connsiteY20" fmla="*/ 564 h 1140"/>
                  <a:gd name="connsiteX21" fmla="*/ 1178 w 2232"/>
                  <a:gd name="connsiteY21" fmla="*/ 620 h 1140"/>
                  <a:gd name="connsiteX22" fmla="*/ 1250 w 2232"/>
                  <a:gd name="connsiteY22" fmla="*/ 720 h 1140"/>
                  <a:gd name="connsiteX23" fmla="*/ 1302 w 2232"/>
                  <a:gd name="connsiteY23" fmla="*/ 778 h 1140"/>
                  <a:gd name="connsiteX24" fmla="*/ 1362 w 2232"/>
                  <a:gd name="connsiteY24" fmla="*/ 832 h 1140"/>
                  <a:gd name="connsiteX25" fmla="*/ 2231 w 2232"/>
                  <a:gd name="connsiteY25" fmla="*/ 1091 h 1140"/>
                  <a:gd name="connsiteX26" fmla="*/ 2 w 2232"/>
                  <a:gd name="connsiteY26" fmla="*/ 1096 h 1140"/>
                  <a:gd name="connsiteX0" fmla="*/ 2 w 2232"/>
                  <a:gd name="connsiteY0" fmla="*/ 1096 h 1140"/>
                  <a:gd name="connsiteX1" fmla="*/ 0 w 2232"/>
                  <a:gd name="connsiteY1" fmla="*/ 826 h 1140"/>
                  <a:gd name="connsiteX2" fmla="*/ 84 w 2232"/>
                  <a:gd name="connsiteY2" fmla="*/ 746 h 1140"/>
                  <a:gd name="connsiteX3" fmla="*/ 134 w 2232"/>
                  <a:gd name="connsiteY3" fmla="*/ 684 h 1140"/>
                  <a:gd name="connsiteX4" fmla="*/ 204 w 2232"/>
                  <a:gd name="connsiteY4" fmla="*/ 588 h 1140"/>
                  <a:gd name="connsiteX5" fmla="*/ 216 w 2232"/>
                  <a:gd name="connsiteY5" fmla="*/ 564 h 1140"/>
                  <a:gd name="connsiteX6" fmla="*/ 266 w 2232"/>
                  <a:gd name="connsiteY6" fmla="*/ 476 h 1140"/>
                  <a:gd name="connsiteX7" fmla="*/ 314 w 2232"/>
                  <a:gd name="connsiteY7" fmla="*/ 380 h 1140"/>
                  <a:gd name="connsiteX8" fmla="*/ 362 w 2232"/>
                  <a:gd name="connsiteY8" fmla="*/ 284 h 1140"/>
                  <a:gd name="connsiteX9" fmla="*/ 422 w 2232"/>
                  <a:gd name="connsiteY9" fmla="*/ 176 h 1140"/>
                  <a:gd name="connsiteX10" fmla="*/ 470 w 2232"/>
                  <a:gd name="connsiteY10" fmla="*/ 104 h 1140"/>
                  <a:gd name="connsiteX11" fmla="*/ 514 w 2232"/>
                  <a:gd name="connsiteY11" fmla="*/ 56 h 1140"/>
                  <a:gd name="connsiteX12" fmla="*/ 566 w 2232"/>
                  <a:gd name="connsiteY12" fmla="*/ 28 h 1140"/>
                  <a:gd name="connsiteX13" fmla="*/ 650 w 2232"/>
                  <a:gd name="connsiteY13" fmla="*/ 0 h 1140"/>
                  <a:gd name="connsiteX14" fmla="*/ 710 w 2232"/>
                  <a:gd name="connsiteY14" fmla="*/ 0 h 1140"/>
                  <a:gd name="connsiteX15" fmla="*/ 790 w 2232"/>
                  <a:gd name="connsiteY15" fmla="*/ 28 h 1140"/>
                  <a:gd name="connsiteX16" fmla="*/ 878 w 2232"/>
                  <a:gd name="connsiteY16" fmla="*/ 92 h 1140"/>
                  <a:gd name="connsiteX17" fmla="*/ 950 w 2232"/>
                  <a:gd name="connsiteY17" fmla="*/ 180 h 1140"/>
                  <a:gd name="connsiteX18" fmla="*/ 1046 w 2232"/>
                  <a:gd name="connsiteY18" fmla="*/ 368 h 1140"/>
                  <a:gd name="connsiteX19" fmla="*/ 1094 w 2232"/>
                  <a:gd name="connsiteY19" fmla="*/ 472 h 1140"/>
                  <a:gd name="connsiteX20" fmla="*/ 1138 w 2232"/>
                  <a:gd name="connsiteY20" fmla="*/ 564 h 1140"/>
                  <a:gd name="connsiteX21" fmla="*/ 1178 w 2232"/>
                  <a:gd name="connsiteY21" fmla="*/ 620 h 1140"/>
                  <a:gd name="connsiteX22" fmla="*/ 1250 w 2232"/>
                  <a:gd name="connsiteY22" fmla="*/ 720 h 1140"/>
                  <a:gd name="connsiteX23" fmla="*/ 1302 w 2232"/>
                  <a:gd name="connsiteY23" fmla="*/ 778 h 1140"/>
                  <a:gd name="connsiteX24" fmla="*/ 1362 w 2232"/>
                  <a:gd name="connsiteY24" fmla="*/ 832 h 1140"/>
                  <a:gd name="connsiteX25" fmla="*/ 2231 w 2232"/>
                  <a:gd name="connsiteY25" fmla="*/ 1091 h 1140"/>
                  <a:gd name="connsiteX26" fmla="*/ 2 w 2232"/>
                  <a:gd name="connsiteY26" fmla="*/ 1096 h 1140"/>
                  <a:gd name="connsiteX0" fmla="*/ 2 w 2601"/>
                  <a:gd name="connsiteY0" fmla="*/ 1096 h 1140"/>
                  <a:gd name="connsiteX1" fmla="*/ 0 w 2601"/>
                  <a:gd name="connsiteY1" fmla="*/ 826 h 1140"/>
                  <a:gd name="connsiteX2" fmla="*/ 84 w 2601"/>
                  <a:gd name="connsiteY2" fmla="*/ 746 h 1140"/>
                  <a:gd name="connsiteX3" fmla="*/ 134 w 2601"/>
                  <a:gd name="connsiteY3" fmla="*/ 684 h 1140"/>
                  <a:gd name="connsiteX4" fmla="*/ 204 w 2601"/>
                  <a:gd name="connsiteY4" fmla="*/ 588 h 1140"/>
                  <a:gd name="connsiteX5" fmla="*/ 216 w 2601"/>
                  <a:gd name="connsiteY5" fmla="*/ 564 h 1140"/>
                  <a:gd name="connsiteX6" fmla="*/ 266 w 2601"/>
                  <a:gd name="connsiteY6" fmla="*/ 476 h 1140"/>
                  <a:gd name="connsiteX7" fmla="*/ 314 w 2601"/>
                  <a:gd name="connsiteY7" fmla="*/ 380 h 1140"/>
                  <a:gd name="connsiteX8" fmla="*/ 362 w 2601"/>
                  <a:gd name="connsiteY8" fmla="*/ 284 h 1140"/>
                  <a:gd name="connsiteX9" fmla="*/ 422 w 2601"/>
                  <a:gd name="connsiteY9" fmla="*/ 176 h 1140"/>
                  <a:gd name="connsiteX10" fmla="*/ 470 w 2601"/>
                  <a:gd name="connsiteY10" fmla="*/ 104 h 1140"/>
                  <a:gd name="connsiteX11" fmla="*/ 514 w 2601"/>
                  <a:gd name="connsiteY11" fmla="*/ 56 h 1140"/>
                  <a:gd name="connsiteX12" fmla="*/ 566 w 2601"/>
                  <a:gd name="connsiteY12" fmla="*/ 28 h 1140"/>
                  <a:gd name="connsiteX13" fmla="*/ 650 w 2601"/>
                  <a:gd name="connsiteY13" fmla="*/ 0 h 1140"/>
                  <a:gd name="connsiteX14" fmla="*/ 710 w 2601"/>
                  <a:gd name="connsiteY14" fmla="*/ 0 h 1140"/>
                  <a:gd name="connsiteX15" fmla="*/ 790 w 2601"/>
                  <a:gd name="connsiteY15" fmla="*/ 28 h 1140"/>
                  <a:gd name="connsiteX16" fmla="*/ 878 w 2601"/>
                  <a:gd name="connsiteY16" fmla="*/ 92 h 1140"/>
                  <a:gd name="connsiteX17" fmla="*/ 950 w 2601"/>
                  <a:gd name="connsiteY17" fmla="*/ 180 h 1140"/>
                  <a:gd name="connsiteX18" fmla="*/ 1046 w 2601"/>
                  <a:gd name="connsiteY18" fmla="*/ 368 h 1140"/>
                  <a:gd name="connsiteX19" fmla="*/ 1094 w 2601"/>
                  <a:gd name="connsiteY19" fmla="*/ 472 h 1140"/>
                  <a:gd name="connsiteX20" fmla="*/ 1138 w 2601"/>
                  <a:gd name="connsiteY20" fmla="*/ 564 h 1140"/>
                  <a:gd name="connsiteX21" fmla="*/ 1178 w 2601"/>
                  <a:gd name="connsiteY21" fmla="*/ 620 h 1140"/>
                  <a:gd name="connsiteX22" fmla="*/ 1250 w 2601"/>
                  <a:gd name="connsiteY22" fmla="*/ 720 h 1140"/>
                  <a:gd name="connsiteX23" fmla="*/ 1302 w 2601"/>
                  <a:gd name="connsiteY23" fmla="*/ 778 h 1140"/>
                  <a:gd name="connsiteX24" fmla="*/ 1362 w 2601"/>
                  <a:gd name="connsiteY24" fmla="*/ 832 h 1140"/>
                  <a:gd name="connsiteX25" fmla="*/ 2231 w 2601"/>
                  <a:gd name="connsiteY25" fmla="*/ 1091 h 1140"/>
                  <a:gd name="connsiteX26" fmla="*/ 2230 w 2601"/>
                  <a:gd name="connsiteY26" fmla="*/ 1089 h 1140"/>
                  <a:gd name="connsiteX27" fmla="*/ 2 w 2601"/>
                  <a:gd name="connsiteY27" fmla="*/ 1096 h 1140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2231 w 2601"/>
                  <a:gd name="connsiteY25" fmla="*/ 1091 h 1134"/>
                  <a:gd name="connsiteX26" fmla="*/ 2230 w 2601"/>
                  <a:gd name="connsiteY26" fmla="*/ 1089 h 1134"/>
                  <a:gd name="connsiteX27" fmla="*/ 2 w 2601"/>
                  <a:gd name="connsiteY27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840 w 2601"/>
                  <a:gd name="connsiteY25" fmla="*/ 1047 h 1134"/>
                  <a:gd name="connsiteX26" fmla="*/ 2231 w 2601"/>
                  <a:gd name="connsiteY26" fmla="*/ 1091 h 1134"/>
                  <a:gd name="connsiteX27" fmla="*/ 2230 w 2601"/>
                  <a:gd name="connsiteY27" fmla="*/ 1089 h 1134"/>
                  <a:gd name="connsiteX28" fmla="*/ 2 w 2601"/>
                  <a:gd name="connsiteY28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608 w 2601"/>
                  <a:gd name="connsiteY25" fmla="*/ 941 h 1134"/>
                  <a:gd name="connsiteX26" fmla="*/ 1840 w 2601"/>
                  <a:gd name="connsiteY26" fmla="*/ 1047 h 1134"/>
                  <a:gd name="connsiteX27" fmla="*/ 2231 w 2601"/>
                  <a:gd name="connsiteY27" fmla="*/ 1091 h 1134"/>
                  <a:gd name="connsiteX28" fmla="*/ 2230 w 2601"/>
                  <a:gd name="connsiteY28" fmla="*/ 1089 h 1134"/>
                  <a:gd name="connsiteX29" fmla="*/ 2 w 2601"/>
                  <a:gd name="connsiteY29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608 w 2601"/>
                  <a:gd name="connsiteY25" fmla="*/ 941 h 1134"/>
                  <a:gd name="connsiteX26" fmla="*/ 1840 w 2601"/>
                  <a:gd name="connsiteY26" fmla="*/ 1047 h 1134"/>
                  <a:gd name="connsiteX27" fmla="*/ 2231 w 2601"/>
                  <a:gd name="connsiteY27" fmla="*/ 1091 h 1134"/>
                  <a:gd name="connsiteX28" fmla="*/ 2230 w 2601"/>
                  <a:gd name="connsiteY28" fmla="*/ 1089 h 1134"/>
                  <a:gd name="connsiteX29" fmla="*/ 2 w 2601"/>
                  <a:gd name="connsiteY29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608 w 2601"/>
                  <a:gd name="connsiteY25" fmla="*/ 941 h 1134"/>
                  <a:gd name="connsiteX26" fmla="*/ 1608 w 2601"/>
                  <a:gd name="connsiteY26" fmla="*/ 941 h 1134"/>
                  <a:gd name="connsiteX27" fmla="*/ 1840 w 2601"/>
                  <a:gd name="connsiteY27" fmla="*/ 1047 h 1134"/>
                  <a:gd name="connsiteX28" fmla="*/ 2231 w 2601"/>
                  <a:gd name="connsiteY28" fmla="*/ 1091 h 1134"/>
                  <a:gd name="connsiteX29" fmla="*/ 2230 w 2601"/>
                  <a:gd name="connsiteY29" fmla="*/ 1089 h 1134"/>
                  <a:gd name="connsiteX30" fmla="*/ 2 w 2601"/>
                  <a:gd name="connsiteY30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608 w 2601"/>
                  <a:gd name="connsiteY25" fmla="*/ 941 h 1134"/>
                  <a:gd name="connsiteX26" fmla="*/ 1840 w 2601"/>
                  <a:gd name="connsiteY26" fmla="*/ 1047 h 1134"/>
                  <a:gd name="connsiteX27" fmla="*/ 2231 w 2601"/>
                  <a:gd name="connsiteY27" fmla="*/ 1091 h 1134"/>
                  <a:gd name="connsiteX28" fmla="*/ 2230 w 2601"/>
                  <a:gd name="connsiteY28" fmla="*/ 1089 h 1134"/>
                  <a:gd name="connsiteX29" fmla="*/ 2 w 2601"/>
                  <a:gd name="connsiteY29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840 w 2601"/>
                  <a:gd name="connsiteY25" fmla="*/ 1047 h 1134"/>
                  <a:gd name="connsiteX26" fmla="*/ 2231 w 2601"/>
                  <a:gd name="connsiteY26" fmla="*/ 1091 h 1134"/>
                  <a:gd name="connsiteX27" fmla="*/ 2230 w 2601"/>
                  <a:gd name="connsiteY27" fmla="*/ 1089 h 1134"/>
                  <a:gd name="connsiteX28" fmla="*/ 2 w 2601"/>
                  <a:gd name="connsiteY28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840 w 2601"/>
                  <a:gd name="connsiteY25" fmla="*/ 1047 h 1134"/>
                  <a:gd name="connsiteX26" fmla="*/ 2231 w 2601"/>
                  <a:gd name="connsiteY26" fmla="*/ 1091 h 1134"/>
                  <a:gd name="connsiteX27" fmla="*/ 2230 w 2601"/>
                  <a:gd name="connsiteY27" fmla="*/ 1089 h 1134"/>
                  <a:gd name="connsiteX28" fmla="*/ 2 w 2601"/>
                  <a:gd name="connsiteY28" fmla="*/ 1096 h 1134"/>
                  <a:gd name="connsiteX0" fmla="*/ 2 w 2601"/>
                  <a:gd name="connsiteY0" fmla="*/ 1096 h 1134"/>
                  <a:gd name="connsiteX1" fmla="*/ 0 w 2601"/>
                  <a:gd name="connsiteY1" fmla="*/ 826 h 1134"/>
                  <a:gd name="connsiteX2" fmla="*/ 84 w 2601"/>
                  <a:gd name="connsiteY2" fmla="*/ 746 h 1134"/>
                  <a:gd name="connsiteX3" fmla="*/ 134 w 2601"/>
                  <a:gd name="connsiteY3" fmla="*/ 684 h 1134"/>
                  <a:gd name="connsiteX4" fmla="*/ 204 w 2601"/>
                  <a:gd name="connsiteY4" fmla="*/ 588 h 1134"/>
                  <a:gd name="connsiteX5" fmla="*/ 216 w 2601"/>
                  <a:gd name="connsiteY5" fmla="*/ 564 h 1134"/>
                  <a:gd name="connsiteX6" fmla="*/ 266 w 2601"/>
                  <a:gd name="connsiteY6" fmla="*/ 476 h 1134"/>
                  <a:gd name="connsiteX7" fmla="*/ 314 w 2601"/>
                  <a:gd name="connsiteY7" fmla="*/ 380 h 1134"/>
                  <a:gd name="connsiteX8" fmla="*/ 362 w 2601"/>
                  <a:gd name="connsiteY8" fmla="*/ 284 h 1134"/>
                  <a:gd name="connsiteX9" fmla="*/ 422 w 2601"/>
                  <a:gd name="connsiteY9" fmla="*/ 176 h 1134"/>
                  <a:gd name="connsiteX10" fmla="*/ 470 w 2601"/>
                  <a:gd name="connsiteY10" fmla="*/ 104 h 1134"/>
                  <a:gd name="connsiteX11" fmla="*/ 514 w 2601"/>
                  <a:gd name="connsiteY11" fmla="*/ 56 h 1134"/>
                  <a:gd name="connsiteX12" fmla="*/ 566 w 2601"/>
                  <a:gd name="connsiteY12" fmla="*/ 28 h 1134"/>
                  <a:gd name="connsiteX13" fmla="*/ 650 w 2601"/>
                  <a:gd name="connsiteY13" fmla="*/ 0 h 1134"/>
                  <a:gd name="connsiteX14" fmla="*/ 710 w 2601"/>
                  <a:gd name="connsiteY14" fmla="*/ 0 h 1134"/>
                  <a:gd name="connsiteX15" fmla="*/ 790 w 2601"/>
                  <a:gd name="connsiteY15" fmla="*/ 28 h 1134"/>
                  <a:gd name="connsiteX16" fmla="*/ 878 w 2601"/>
                  <a:gd name="connsiteY16" fmla="*/ 92 h 1134"/>
                  <a:gd name="connsiteX17" fmla="*/ 950 w 2601"/>
                  <a:gd name="connsiteY17" fmla="*/ 180 h 1134"/>
                  <a:gd name="connsiteX18" fmla="*/ 1046 w 2601"/>
                  <a:gd name="connsiteY18" fmla="*/ 368 h 1134"/>
                  <a:gd name="connsiteX19" fmla="*/ 1094 w 2601"/>
                  <a:gd name="connsiteY19" fmla="*/ 472 h 1134"/>
                  <a:gd name="connsiteX20" fmla="*/ 1138 w 2601"/>
                  <a:gd name="connsiteY20" fmla="*/ 564 h 1134"/>
                  <a:gd name="connsiteX21" fmla="*/ 1178 w 2601"/>
                  <a:gd name="connsiteY21" fmla="*/ 620 h 1134"/>
                  <a:gd name="connsiteX22" fmla="*/ 1250 w 2601"/>
                  <a:gd name="connsiteY22" fmla="*/ 720 h 1134"/>
                  <a:gd name="connsiteX23" fmla="*/ 1302 w 2601"/>
                  <a:gd name="connsiteY23" fmla="*/ 778 h 1134"/>
                  <a:gd name="connsiteX24" fmla="*/ 1362 w 2601"/>
                  <a:gd name="connsiteY24" fmla="*/ 832 h 1134"/>
                  <a:gd name="connsiteX25" fmla="*/ 1840 w 2601"/>
                  <a:gd name="connsiteY25" fmla="*/ 1047 h 1134"/>
                  <a:gd name="connsiteX26" fmla="*/ 2231 w 2601"/>
                  <a:gd name="connsiteY26" fmla="*/ 1091 h 1134"/>
                  <a:gd name="connsiteX27" fmla="*/ 2230 w 2601"/>
                  <a:gd name="connsiteY27" fmla="*/ 1089 h 1134"/>
                  <a:gd name="connsiteX28" fmla="*/ 2 w 2601"/>
                  <a:gd name="connsiteY28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2 w 2376"/>
                  <a:gd name="connsiteY28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2 w 2376"/>
                  <a:gd name="connsiteY28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1792 w 2376"/>
                  <a:gd name="connsiteY28" fmla="*/ 1085 h 1134"/>
                  <a:gd name="connsiteX29" fmla="*/ 2 w 2376"/>
                  <a:gd name="connsiteY29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1792 w 2376"/>
                  <a:gd name="connsiteY28" fmla="*/ 1085 h 1134"/>
                  <a:gd name="connsiteX29" fmla="*/ 2 w 2376"/>
                  <a:gd name="connsiteY29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1792 w 2376"/>
                  <a:gd name="connsiteY28" fmla="*/ 1085 h 1134"/>
                  <a:gd name="connsiteX29" fmla="*/ 2 w 2376"/>
                  <a:gd name="connsiteY29" fmla="*/ 1096 h 1134"/>
                  <a:gd name="connsiteX0" fmla="*/ 2 w 2376"/>
                  <a:gd name="connsiteY0" fmla="*/ 1096 h 1134"/>
                  <a:gd name="connsiteX1" fmla="*/ 0 w 2376"/>
                  <a:gd name="connsiteY1" fmla="*/ 826 h 1134"/>
                  <a:gd name="connsiteX2" fmla="*/ 84 w 2376"/>
                  <a:gd name="connsiteY2" fmla="*/ 746 h 1134"/>
                  <a:gd name="connsiteX3" fmla="*/ 134 w 2376"/>
                  <a:gd name="connsiteY3" fmla="*/ 684 h 1134"/>
                  <a:gd name="connsiteX4" fmla="*/ 204 w 2376"/>
                  <a:gd name="connsiteY4" fmla="*/ 588 h 1134"/>
                  <a:gd name="connsiteX5" fmla="*/ 216 w 2376"/>
                  <a:gd name="connsiteY5" fmla="*/ 564 h 1134"/>
                  <a:gd name="connsiteX6" fmla="*/ 266 w 2376"/>
                  <a:gd name="connsiteY6" fmla="*/ 476 h 1134"/>
                  <a:gd name="connsiteX7" fmla="*/ 314 w 2376"/>
                  <a:gd name="connsiteY7" fmla="*/ 380 h 1134"/>
                  <a:gd name="connsiteX8" fmla="*/ 362 w 2376"/>
                  <a:gd name="connsiteY8" fmla="*/ 284 h 1134"/>
                  <a:gd name="connsiteX9" fmla="*/ 422 w 2376"/>
                  <a:gd name="connsiteY9" fmla="*/ 176 h 1134"/>
                  <a:gd name="connsiteX10" fmla="*/ 470 w 2376"/>
                  <a:gd name="connsiteY10" fmla="*/ 104 h 1134"/>
                  <a:gd name="connsiteX11" fmla="*/ 514 w 2376"/>
                  <a:gd name="connsiteY11" fmla="*/ 56 h 1134"/>
                  <a:gd name="connsiteX12" fmla="*/ 566 w 2376"/>
                  <a:gd name="connsiteY12" fmla="*/ 28 h 1134"/>
                  <a:gd name="connsiteX13" fmla="*/ 650 w 2376"/>
                  <a:gd name="connsiteY13" fmla="*/ 0 h 1134"/>
                  <a:gd name="connsiteX14" fmla="*/ 710 w 2376"/>
                  <a:gd name="connsiteY14" fmla="*/ 0 h 1134"/>
                  <a:gd name="connsiteX15" fmla="*/ 790 w 2376"/>
                  <a:gd name="connsiteY15" fmla="*/ 28 h 1134"/>
                  <a:gd name="connsiteX16" fmla="*/ 878 w 2376"/>
                  <a:gd name="connsiteY16" fmla="*/ 92 h 1134"/>
                  <a:gd name="connsiteX17" fmla="*/ 950 w 2376"/>
                  <a:gd name="connsiteY17" fmla="*/ 180 h 1134"/>
                  <a:gd name="connsiteX18" fmla="*/ 1046 w 2376"/>
                  <a:gd name="connsiteY18" fmla="*/ 368 h 1134"/>
                  <a:gd name="connsiteX19" fmla="*/ 1094 w 2376"/>
                  <a:gd name="connsiteY19" fmla="*/ 472 h 1134"/>
                  <a:gd name="connsiteX20" fmla="*/ 1138 w 2376"/>
                  <a:gd name="connsiteY20" fmla="*/ 564 h 1134"/>
                  <a:gd name="connsiteX21" fmla="*/ 1178 w 2376"/>
                  <a:gd name="connsiteY21" fmla="*/ 620 h 1134"/>
                  <a:gd name="connsiteX22" fmla="*/ 1250 w 2376"/>
                  <a:gd name="connsiteY22" fmla="*/ 720 h 1134"/>
                  <a:gd name="connsiteX23" fmla="*/ 1302 w 2376"/>
                  <a:gd name="connsiteY23" fmla="*/ 778 h 1134"/>
                  <a:gd name="connsiteX24" fmla="*/ 1362 w 2376"/>
                  <a:gd name="connsiteY24" fmla="*/ 832 h 1134"/>
                  <a:gd name="connsiteX25" fmla="*/ 1840 w 2376"/>
                  <a:gd name="connsiteY25" fmla="*/ 1047 h 1134"/>
                  <a:gd name="connsiteX26" fmla="*/ 2231 w 2376"/>
                  <a:gd name="connsiteY26" fmla="*/ 1091 h 1134"/>
                  <a:gd name="connsiteX27" fmla="*/ 2230 w 2376"/>
                  <a:gd name="connsiteY27" fmla="*/ 1089 h 1134"/>
                  <a:gd name="connsiteX28" fmla="*/ 1792 w 2376"/>
                  <a:gd name="connsiteY28" fmla="*/ 1085 h 1134"/>
                  <a:gd name="connsiteX29" fmla="*/ 2 w 2376"/>
                  <a:gd name="connsiteY29" fmla="*/ 1096 h 1134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2 w 2376"/>
                  <a:gd name="connsiteY28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376"/>
                  <a:gd name="connsiteY0" fmla="*/ 1096 h 1140"/>
                  <a:gd name="connsiteX1" fmla="*/ 0 w 2376"/>
                  <a:gd name="connsiteY1" fmla="*/ 826 h 1140"/>
                  <a:gd name="connsiteX2" fmla="*/ 84 w 2376"/>
                  <a:gd name="connsiteY2" fmla="*/ 746 h 1140"/>
                  <a:gd name="connsiteX3" fmla="*/ 134 w 2376"/>
                  <a:gd name="connsiteY3" fmla="*/ 684 h 1140"/>
                  <a:gd name="connsiteX4" fmla="*/ 204 w 2376"/>
                  <a:gd name="connsiteY4" fmla="*/ 588 h 1140"/>
                  <a:gd name="connsiteX5" fmla="*/ 216 w 2376"/>
                  <a:gd name="connsiteY5" fmla="*/ 564 h 1140"/>
                  <a:gd name="connsiteX6" fmla="*/ 266 w 2376"/>
                  <a:gd name="connsiteY6" fmla="*/ 476 h 1140"/>
                  <a:gd name="connsiteX7" fmla="*/ 314 w 2376"/>
                  <a:gd name="connsiteY7" fmla="*/ 380 h 1140"/>
                  <a:gd name="connsiteX8" fmla="*/ 362 w 2376"/>
                  <a:gd name="connsiteY8" fmla="*/ 284 h 1140"/>
                  <a:gd name="connsiteX9" fmla="*/ 422 w 2376"/>
                  <a:gd name="connsiteY9" fmla="*/ 176 h 1140"/>
                  <a:gd name="connsiteX10" fmla="*/ 470 w 2376"/>
                  <a:gd name="connsiteY10" fmla="*/ 104 h 1140"/>
                  <a:gd name="connsiteX11" fmla="*/ 514 w 2376"/>
                  <a:gd name="connsiteY11" fmla="*/ 56 h 1140"/>
                  <a:gd name="connsiteX12" fmla="*/ 566 w 2376"/>
                  <a:gd name="connsiteY12" fmla="*/ 28 h 1140"/>
                  <a:gd name="connsiteX13" fmla="*/ 650 w 2376"/>
                  <a:gd name="connsiteY13" fmla="*/ 0 h 1140"/>
                  <a:gd name="connsiteX14" fmla="*/ 710 w 2376"/>
                  <a:gd name="connsiteY14" fmla="*/ 0 h 1140"/>
                  <a:gd name="connsiteX15" fmla="*/ 790 w 2376"/>
                  <a:gd name="connsiteY15" fmla="*/ 28 h 1140"/>
                  <a:gd name="connsiteX16" fmla="*/ 878 w 2376"/>
                  <a:gd name="connsiteY16" fmla="*/ 92 h 1140"/>
                  <a:gd name="connsiteX17" fmla="*/ 950 w 2376"/>
                  <a:gd name="connsiteY17" fmla="*/ 180 h 1140"/>
                  <a:gd name="connsiteX18" fmla="*/ 1046 w 2376"/>
                  <a:gd name="connsiteY18" fmla="*/ 368 h 1140"/>
                  <a:gd name="connsiteX19" fmla="*/ 1094 w 2376"/>
                  <a:gd name="connsiteY19" fmla="*/ 472 h 1140"/>
                  <a:gd name="connsiteX20" fmla="*/ 1138 w 2376"/>
                  <a:gd name="connsiteY20" fmla="*/ 564 h 1140"/>
                  <a:gd name="connsiteX21" fmla="*/ 1178 w 2376"/>
                  <a:gd name="connsiteY21" fmla="*/ 620 h 1140"/>
                  <a:gd name="connsiteX22" fmla="*/ 1250 w 2376"/>
                  <a:gd name="connsiteY22" fmla="*/ 720 h 1140"/>
                  <a:gd name="connsiteX23" fmla="*/ 1302 w 2376"/>
                  <a:gd name="connsiteY23" fmla="*/ 778 h 1140"/>
                  <a:gd name="connsiteX24" fmla="*/ 1362 w 2376"/>
                  <a:gd name="connsiteY24" fmla="*/ 832 h 1140"/>
                  <a:gd name="connsiteX25" fmla="*/ 1840 w 2376"/>
                  <a:gd name="connsiteY25" fmla="*/ 1047 h 1140"/>
                  <a:gd name="connsiteX26" fmla="*/ 2231 w 2376"/>
                  <a:gd name="connsiteY26" fmla="*/ 1091 h 1140"/>
                  <a:gd name="connsiteX27" fmla="*/ 2230 w 2376"/>
                  <a:gd name="connsiteY27" fmla="*/ 1089 h 1140"/>
                  <a:gd name="connsiteX28" fmla="*/ 1921 w 2376"/>
                  <a:gd name="connsiteY28" fmla="*/ 1093 h 1140"/>
                  <a:gd name="connsiteX29" fmla="*/ 2 w 2376"/>
                  <a:gd name="connsiteY29" fmla="*/ 1096 h 1140"/>
                  <a:gd name="connsiteX0" fmla="*/ 2 w 2292"/>
                  <a:gd name="connsiteY0" fmla="*/ 1096 h 1140"/>
                  <a:gd name="connsiteX1" fmla="*/ 0 w 2292"/>
                  <a:gd name="connsiteY1" fmla="*/ 826 h 1140"/>
                  <a:gd name="connsiteX2" fmla="*/ 84 w 2292"/>
                  <a:gd name="connsiteY2" fmla="*/ 746 h 1140"/>
                  <a:gd name="connsiteX3" fmla="*/ 134 w 2292"/>
                  <a:gd name="connsiteY3" fmla="*/ 684 h 1140"/>
                  <a:gd name="connsiteX4" fmla="*/ 204 w 2292"/>
                  <a:gd name="connsiteY4" fmla="*/ 588 h 1140"/>
                  <a:gd name="connsiteX5" fmla="*/ 216 w 2292"/>
                  <a:gd name="connsiteY5" fmla="*/ 564 h 1140"/>
                  <a:gd name="connsiteX6" fmla="*/ 266 w 2292"/>
                  <a:gd name="connsiteY6" fmla="*/ 476 h 1140"/>
                  <a:gd name="connsiteX7" fmla="*/ 314 w 2292"/>
                  <a:gd name="connsiteY7" fmla="*/ 380 h 1140"/>
                  <a:gd name="connsiteX8" fmla="*/ 362 w 2292"/>
                  <a:gd name="connsiteY8" fmla="*/ 284 h 1140"/>
                  <a:gd name="connsiteX9" fmla="*/ 422 w 2292"/>
                  <a:gd name="connsiteY9" fmla="*/ 176 h 1140"/>
                  <a:gd name="connsiteX10" fmla="*/ 470 w 2292"/>
                  <a:gd name="connsiteY10" fmla="*/ 104 h 1140"/>
                  <a:gd name="connsiteX11" fmla="*/ 514 w 2292"/>
                  <a:gd name="connsiteY11" fmla="*/ 56 h 1140"/>
                  <a:gd name="connsiteX12" fmla="*/ 566 w 2292"/>
                  <a:gd name="connsiteY12" fmla="*/ 28 h 1140"/>
                  <a:gd name="connsiteX13" fmla="*/ 650 w 2292"/>
                  <a:gd name="connsiteY13" fmla="*/ 0 h 1140"/>
                  <a:gd name="connsiteX14" fmla="*/ 710 w 2292"/>
                  <a:gd name="connsiteY14" fmla="*/ 0 h 1140"/>
                  <a:gd name="connsiteX15" fmla="*/ 790 w 2292"/>
                  <a:gd name="connsiteY15" fmla="*/ 28 h 1140"/>
                  <a:gd name="connsiteX16" fmla="*/ 878 w 2292"/>
                  <a:gd name="connsiteY16" fmla="*/ 92 h 1140"/>
                  <a:gd name="connsiteX17" fmla="*/ 950 w 2292"/>
                  <a:gd name="connsiteY17" fmla="*/ 180 h 1140"/>
                  <a:gd name="connsiteX18" fmla="*/ 1046 w 2292"/>
                  <a:gd name="connsiteY18" fmla="*/ 368 h 1140"/>
                  <a:gd name="connsiteX19" fmla="*/ 1094 w 2292"/>
                  <a:gd name="connsiteY19" fmla="*/ 472 h 1140"/>
                  <a:gd name="connsiteX20" fmla="*/ 1138 w 2292"/>
                  <a:gd name="connsiteY20" fmla="*/ 564 h 1140"/>
                  <a:gd name="connsiteX21" fmla="*/ 1178 w 2292"/>
                  <a:gd name="connsiteY21" fmla="*/ 620 h 1140"/>
                  <a:gd name="connsiteX22" fmla="*/ 1250 w 2292"/>
                  <a:gd name="connsiteY22" fmla="*/ 720 h 1140"/>
                  <a:gd name="connsiteX23" fmla="*/ 1302 w 2292"/>
                  <a:gd name="connsiteY23" fmla="*/ 778 h 1140"/>
                  <a:gd name="connsiteX24" fmla="*/ 1362 w 2292"/>
                  <a:gd name="connsiteY24" fmla="*/ 832 h 1140"/>
                  <a:gd name="connsiteX25" fmla="*/ 1840 w 2292"/>
                  <a:gd name="connsiteY25" fmla="*/ 1047 h 1140"/>
                  <a:gd name="connsiteX26" fmla="*/ 2231 w 2292"/>
                  <a:gd name="connsiteY26" fmla="*/ 1091 h 1140"/>
                  <a:gd name="connsiteX27" fmla="*/ 1921 w 2292"/>
                  <a:gd name="connsiteY27" fmla="*/ 1093 h 1140"/>
                  <a:gd name="connsiteX28" fmla="*/ 2 w 2292"/>
                  <a:gd name="connsiteY28" fmla="*/ 1096 h 1140"/>
                  <a:gd name="connsiteX0" fmla="*/ 2 w 2292"/>
                  <a:gd name="connsiteY0" fmla="*/ 1096 h 1140"/>
                  <a:gd name="connsiteX1" fmla="*/ 0 w 2292"/>
                  <a:gd name="connsiteY1" fmla="*/ 826 h 1140"/>
                  <a:gd name="connsiteX2" fmla="*/ 84 w 2292"/>
                  <a:gd name="connsiteY2" fmla="*/ 746 h 1140"/>
                  <a:gd name="connsiteX3" fmla="*/ 134 w 2292"/>
                  <a:gd name="connsiteY3" fmla="*/ 684 h 1140"/>
                  <a:gd name="connsiteX4" fmla="*/ 204 w 2292"/>
                  <a:gd name="connsiteY4" fmla="*/ 588 h 1140"/>
                  <a:gd name="connsiteX5" fmla="*/ 216 w 2292"/>
                  <a:gd name="connsiteY5" fmla="*/ 564 h 1140"/>
                  <a:gd name="connsiteX6" fmla="*/ 266 w 2292"/>
                  <a:gd name="connsiteY6" fmla="*/ 476 h 1140"/>
                  <a:gd name="connsiteX7" fmla="*/ 314 w 2292"/>
                  <a:gd name="connsiteY7" fmla="*/ 380 h 1140"/>
                  <a:gd name="connsiteX8" fmla="*/ 362 w 2292"/>
                  <a:gd name="connsiteY8" fmla="*/ 284 h 1140"/>
                  <a:gd name="connsiteX9" fmla="*/ 422 w 2292"/>
                  <a:gd name="connsiteY9" fmla="*/ 176 h 1140"/>
                  <a:gd name="connsiteX10" fmla="*/ 470 w 2292"/>
                  <a:gd name="connsiteY10" fmla="*/ 104 h 1140"/>
                  <a:gd name="connsiteX11" fmla="*/ 514 w 2292"/>
                  <a:gd name="connsiteY11" fmla="*/ 56 h 1140"/>
                  <a:gd name="connsiteX12" fmla="*/ 566 w 2292"/>
                  <a:gd name="connsiteY12" fmla="*/ 28 h 1140"/>
                  <a:gd name="connsiteX13" fmla="*/ 650 w 2292"/>
                  <a:gd name="connsiteY13" fmla="*/ 0 h 1140"/>
                  <a:gd name="connsiteX14" fmla="*/ 710 w 2292"/>
                  <a:gd name="connsiteY14" fmla="*/ 0 h 1140"/>
                  <a:gd name="connsiteX15" fmla="*/ 790 w 2292"/>
                  <a:gd name="connsiteY15" fmla="*/ 28 h 1140"/>
                  <a:gd name="connsiteX16" fmla="*/ 878 w 2292"/>
                  <a:gd name="connsiteY16" fmla="*/ 92 h 1140"/>
                  <a:gd name="connsiteX17" fmla="*/ 950 w 2292"/>
                  <a:gd name="connsiteY17" fmla="*/ 180 h 1140"/>
                  <a:gd name="connsiteX18" fmla="*/ 1046 w 2292"/>
                  <a:gd name="connsiteY18" fmla="*/ 368 h 1140"/>
                  <a:gd name="connsiteX19" fmla="*/ 1094 w 2292"/>
                  <a:gd name="connsiteY19" fmla="*/ 472 h 1140"/>
                  <a:gd name="connsiteX20" fmla="*/ 1138 w 2292"/>
                  <a:gd name="connsiteY20" fmla="*/ 564 h 1140"/>
                  <a:gd name="connsiteX21" fmla="*/ 1178 w 2292"/>
                  <a:gd name="connsiteY21" fmla="*/ 620 h 1140"/>
                  <a:gd name="connsiteX22" fmla="*/ 1250 w 2292"/>
                  <a:gd name="connsiteY22" fmla="*/ 720 h 1140"/>
                  <a:gd name="connsiteX23" fmla="*/ 1302 w 2292"/>
                  <a:gd name="connsiteY23" fmla="*/ 778 h 1140"/>
                  <a:gd name="connsiteX24" fmla="*/ 1362 w 2292"/>
                  <a:gd name="connsiteY24" fmla="*/ 832 h 1140"/>
                  <a:gd name="connsiteX25" fmla="*/ 1840 w 2292"/>
                  <a:gd name="connsiteY25" fmla="*/ 1047 h 1140"/>
                  <a:gd name="connsiteX26" fmla="*/ 2231 w 2292"/>
                  <a:gd name="connsiteY26" fmla="*/ 1091 h 1140"/>
                  <a:gd name="connsiteX27" fmla="*/ 1921 w 2292"/>
                  <a:gd name="connsiteY27" fmla="*/ 1093 h 1140"/>
                  <a:gd name="connsiteX28" fmla="*/ 2 w 2292"/>
                  <a:gd name="connsiteY28" fmla="*/ 1096 h 1140"/>
                  <a:gd name="connsiteX0" fmla="*/ 2 w 2292"/>
                  <a:gd name="connsiteY0" fmla="*/ 1096 h 1140"/>
                  <a:gd name="connsiteX1" fmla="*/ 0 w 2292"/>
                  <a:gd name="connsiteY1" fmla="*/ 826 h 1140"/>
                  <a:gd name="connsiteX2" fmla="*/ 84 w 2292"/>
                  <a:gd name="connsiteY2" fmla="*/ 746 h 1140"/>
                  <a:gd name="connsiteX3" fmla="*/ 134 w 2292"/>
                  <a:gd name="connsiteY3" fmla="*/ 684 h 1140"/>
                  <a:gd name="connsiteX4" fmla="*/ 204 w 2292"/>
                  <a:gd name="connsiteY4" fmla="*/ 588 h 1140"/>
                  <a:gd name="connsiteX5" fmla="*/ 216 w 2292"/>
                  <a:gd name="connsiteY5" fmla="*/ 564 h 1140"/>
                  <a:gd name="connsiteX6" fmla="*/ 266 w 2292"/>
                  <a:gd name="connsiteY6" fmla="*/ 476 h 1140"/>
                  <a:gd name="connsiteX7" fmla="*/ 314 w 2292"/>
                  <a:gd name="connsiteY7" fmla="*/ 380 h 1140"/>
                  <a:gd name="connsiteX8" fmla="*/ 362 w 2292"/>
                  <a:gd name="connsiteY8" fmla="*/ 284 h 1140"/>
                  <a:gd name="connsiteX9" fmla="*/ 422 w 2292"/>
                  <a:gd name="connsiteY9" fmla="*/ 176 h 1140"/>
                  <a:gd name="connsiteX10" fmla="*/ 470 w 2292"/>
                  <a:gd name="connsiteY10" fmla="*/ 104 h 1140"/>
                  <a:gd name="connsiteX11" fmla="*/ 514 w 2292"/>
                  <a:gd name="connsiteY11" fmla="*/ 56 h 1140"/>
                  <a:gd name="connsiteX12" fmla="*/ 566 w 2292"/>
                  <a:gd name="connsiteY12" fmla="*/ 28 h 1140"/>
                  <a:gd name="connsiteX13" fmla="*/ 650 w 2292"/>
                  <a:gd name="connsiteY13" fmla="*/ 0 h 1140"/>
                  <a:gd name="connsiteX14" fmla="*/ 710 w 2292"/>
                  <a:gd name="connsiteY14" fmla="*/ 0 h 1140"/>
                  <a:gd name="connsiteX15" fmla="*/ 790 w 2292"/>
                  <a:gd name="connsiteY15" fmla="*/ 28 h 1140"/>
                  <a:gd name="connsiteX16" fmla="*/ 878 w 2292"/>
                  <a:gd name="connsiteY16" fmla="*/ 92 h 1140"/>
                  <a:gd name="connsiteX17" fmla="*/ 950 w 2292"/>
                  <a:gd name="connsiteY17" fmla="*/ 180 h 1140"/>
                  <a:gd name="connsiteX18" fmla="*/ 1046 w 2292"/>
                  <a:gd name="connsiteY18" fmla="*/ 368 h 1140"/>
                  <a:gd name="connsiteX19" fmla="*/ 1094 w 2292"/>
                  <a:gd name="connsiteY19" fmla="*/ 472 h 1140"/>
                  <a:gd name="connsiteX20" fmla="*/ 1138 w 2292"/>
                  <a:gd name="connsiteY20" fmla="*/ 564 h 1140"/>
                  <a:gd name="connsiteX21" fmla="*/ 1178 w 2292"/>
                  <a:gd name="connsiteY21" fmla="*/ 620 h 1140"/>
                  <a:gd name="connsiteX22" fmla="*/ 1250 w 2292"/>
                  <a:gd name="connsiteY22" fmla="*/ 720 h 1140"/>
                  <a:gd name="connsiteX23" fmla="*/ 1302 w 2292"/>
                  <a:gd name="connsiteY23" fmla="*/ 778 h 1140"/>
                  <a:gd name="connsiteX24" fmla="*/ 1362 w 2292"/>
                  <a:gd name="connsiteY24" fmla="*/ 832 h 1140"/>
                  <a:gd name="connsiteX25" fmla="*/ 1840 w 2292"/>
                  <a:gd name="connsiteY25" fmla="*/ 1047 h 1140"/>
                  <a:gd name="connsiteX26" fmla="*/ 2231 w 2292"/>
                  <a:gd name="connsiteY26" fmla="*/ 1091 h 1140"/>
                  <a:gd name="connsiteX27" fmla="*/ 1921 w 2292"/>
                  <a:gd name="connsiteY27" fmla="*/ 1093 h 1140"/>
                  <a:gd name="connsiteX28" fmla="*/ 2 w 2292"/>
                  <a:gd name="connsiteY28" fmla="*/ 1096 h 1140"/>
                  <a:gd name="connsiteX0" fmla="*/ 2 w 2292"/>
                  <a:gd name="connsiteY0" fmla="*/ 1096 h 1140"/>
                  <a:gd name="connsiteX1" fmla="*/ 0 w 2292"/>
                  <a:gd name="connsiteY1" fmla="*/ 826 h 1140"/>
                  <a:gd name="connsiteX2" fmla="*/ 84 w 2292"/>
                  <a:gd name="connsiteY2" fmla="*/ 746 h 1140"/>
                  <a:gd name="connsiteX3" fmla="*/ 134 w 2292"/>
                  <a:gd name="connsiteY3" fmla="*/ 684 h 1140"/>
                  <a:gd name="connsiteX4" fmla="*/ 204 w 2292"/>
                  <a:gd name="connsiteY4" fmla="*/ 588 h 1140"/>
                  <a:gd name="connsiteX5" fmla="*/ 216 w 2292"/>
                  <a:gd name="connsiteY5" fmla="*/ 564 h 1140"/>
                  <a:gd name="connsiteX6" fmla="*/ 266 w 2292"/>
                  <a:gd name="connsiteY6" fmla="*/ 476 h 1140"/>
                  <a:gd name="connsiteX7" fmla="*/ 314 w 2292"/>
                  <a:gd name="connsiteY7" fmla="*/ 380 h 1140"/>
                  <a:gd name="connsiteX8" fmla="*/ 362 w 2292"/>
                  <a:gd name="connsiteY8" fmla="*/ 284 h 1140"/>
                  <a:gd name="connsiteX9" fmla="*/ 422 w 2292"/>
                  <a:gd name="connsiteY9" fmla="*/ 176 h 1140"/>
                  <a:gd name="connsiteX10" fmla="*/ 470 w 2292"/>
                  <a:gd name="connsiteY10" fmla="*/ 104 h 1140"/>
                  <a:gd name="connsiteX11" fmla="*/ 514 w 2292"/>
                  <a:gd name="connsiteY11" fmla="*/ 56 h 1140"/>
                  <a:gd name="connsiteX12" fmla="*/ 566 w 2292"/>
                  <a:gd name="connsiteY12" fmla="*/ 28 h 1140"/>
                  <a:gd name="connsiteX13" fmla="*/ 650 w 2292"/>
                  <a:gd name="connsiteY13" fmla="*/ 0 h 1140"/>
                  <a:gd name="connsiteX14" fmla="*/ 710 w 2292"/>
                  <a:gd name="connsiteY14" fmla="*/ 0 h 1140"/>
                  <a:gd name="connsiteX15" fmla="*/ 790 w 2292"/>
                  <a:gd name="connsiteY15" fmla="*/ 28 h 1140"/>
                  <a:gd name="connsiteX16" fmla="*/ 878 w 2292"/>
                  <a:gd name="connsiteY16" fmla="*/ 92 h 1140"/>
                  <a:gd name="connsiteX17" fmla="*/ 950 w 2292"/>
                  <a:gd name="connsiteY17" fmla="*/ 180 h 1140"/>
                  <a:gd name="connsiteX18" fmla="*/ 1046 w 2292"/>
                  <a:gd name="connsiteY18" fmla="*/ 368 h 1140"/>
                  <a:gd name="connsiteX19" fmla="*/ 1094 w 2292"/>
                  <a:gd name="connsiteY19" fmla="*/ 472 h 1140"/>
                  <a:gd name="connsiteX20" fmla="*/ 1138 w 2292"/>
                  <a:gd name="connsiteY20" fmla="*/ 564 h 1140"/>
                  <a:gd name="connsiteX21" fmla="*/ 1178 w 2292"/>
                  <a:gd name="connsiteY21" fmla="*/ 620 h 1140"/>
                  <a:gd name="connsiteX22" fmla="*/ 1250 w 2292"/>
                  <a:gd name="connsiteY22" fmla="*/ 720 h 1140"/>
                  <a:gd name="connsiteX23" fmla="*/ 1302 w 2292"/>
                  <a:gd name="connsiteY23" fmla="*/ 778 h 1140"/>
                  <a:gd name="connsiteX24" fmla="*/ 1362 w 2292"/>
                  <a:gd name="connsiteY24" fmla="*/ 832 h 1140"/>
                  <a:gd name="connsiteX25" fmla="*/ 1840 w 2292"/>
                  <a:gd name="connsiteY25" fmla="*/ 1047 h 1140"/>
                  <a:gd name="connsiteX26" fmla="*/ 2231 w 2292"/>
                  <a:gd name="connsiteY26" fmla="*/ 1091 h 1140"/>
                  <a:gd name="connsiteX27" fmla="*/ 1921 w 2292"/>
                  <a:gd name="connsiteY27" fmla="*/ 1093 h 1140"/>
                  <a:gd name="connsiteX28" fmla="*/ 2 w 2292"/>
                  <a:gd name="connsiteY28" fmla="*/ 1096 h 1140"/>
                  <a:gd name="connsiteX0" fmla="*/ 2 w 2231"/>
                  <a:gd name="connsiteY0" fmla="*/ 1096 h 1140"/>
                  <a:gd name="connsiteX1" fmla="*/ 0 w 2231"/>
                  <a:gd name="connsiteY1" fmla="*/ 826 h 1140"/>
                  <a:gd name="connsiteX2" fmla="*/ 84 w 2231"/>
                  <a:gd name="connsiteY2" fmla="*/ 746 h 1140"/>
                  <a:gd name="connsiteX3" fmla="*/ 134 w 2231"/>
                  <a:gd name="connsiteY3" fmla="*/ 684 h 1140"/>
                  <a:gd name="connsiteX4" fmla="*/ 204 w 2231"/>
                  <a:gd name="connsiteY4" fmla="*/ 588 h 1140"/>
                  <a:gd name="connsiteX5" fmla="*/ 216 w 2231"/>
                  <a:gd name="connsiteY5" fmla="*/ 564 h 1140"/>
                  <a:gd name="connsiteX6" fmla="*/ 266 w 2231"/>
                  <a:gd name="connsiteY6" fmla="*/ 476 h 1140"/>
                  <a:gd name="connsiteX7" fmla="*/ 314 w 2231"/>
                  <a:gd name="connsiteY7" fmla="*/ 380 h 1140"/>
                  <a:gd name="connsiteX8" fmla="*/ 362 w 2231"/>
                  <a:gd name="connsiteY8" fmla="*/ 284 h 1140"/>
                  <a:gd name="connsiteX9" fmla="*/ 422 w 2231"/>
                  <a:gd name="connsiteY9" fmla="*/ 176 h 1140"/>
                  <a:gd name="connsiteX10" fmla="*/ 470 w 2231"/>
                  <a:gd name="connsiteY10" fmla="*/ 104 h 1140"/>
                  <a:gd name="connsiteX11" fmla="*/ 514 w 2231"/>
                  <a:gd name="connsiteY11" fmla="*/ 56 h 1140"/>
                  <a:gd name="connsiteX12" fmla="*/ 566 w 2231"/>
                  <a:gd name="connsiteY12" fmla="*/ 28 h 1140"/>
                  <a:gd name="connsiteX13" fmla="*/ 650 w 2231"/>
                  <a:gd name="connsiteY13" fmla="*/ 0 h 1140"/>
                  <a:gd name="connsiteX14" fmla="*/ 710 w 2231"/>
                  <a:gd name="connsiteY14" fmla="*/ 0 h 1140"/>
                  <a:gd name="connsiteX15" fmla="*/ 790 w 2231"/>
                  <a:gd name="connsiteY15" fmla="*/ 28 h 1140"/>
                  <a:gd name="connsiteX16" fmla="*/ 878 w 2231"/>
                  <a:gd name="connsiteY16" fmla="*/ 92 h 1140"/>
                  <a:gd name="connsiteX17" fmla="*/ 950 w 2231"/>
                  <a:gd name="connsiteY17" fmla="*/ 180 h 1140"/>
                  <a:gd name="connsiteX18" fmla="*/ 1046 w 2231"/>
                  <a:gd name="connsiteY18" fmla="*/ 368 h 1140"/>
                  <a:gd name="connsiteX19" fmla="*/ 1094 w 2231"/>
                  <a:gd name="connsiteY19" fmla="*/ 472 h 1140"/>
                  <a:gd name="connsiteX20" fmla="*/ 1138 w 2231"/>
                  <a:gd name="connsiteY20" fmla="*/ 564 h 1140"/>
                  <a:gd name="connsiteX21" fmla="*/ 1178 w 2231"/>
                  <a:gd name="connsiteY21" fmla="*/ 620 h 1140"/>
                  <a:gd name="connsiteX22" fmla="*/ 1250 w 2231"/>
                  <a:gd name="connsiteY22" fmla="*/ 720 h 1140"/>
                  <a:gd name="connsiteX23" fmla="*/ 1302 w 2231"/>
                  <a:gd name="connsiteY23" fmla="*/ 778 h 1140"/>
                  <a:gd name="connsiteX24" fmla="*/ 1362 w 2231"/>
                  <a:gd name="connsiteY24" fmla="*/ 832 h 1140"/>
                  <a:gd name="connsiteX25" fmla="*/ 1840 w 2231"/>
                  <a:gd name="connsiteY25" fmla="*/ 1047 h 1140"/>
                  <a:gd name="connsiteX26" fmla="*/ 2231 w 2231"/>
                  <a:gd name="connsiteY26" fmla="*/ 1091 h 1140"/>
                  <a:gd name="connsiteX27" fmla="*/ 2 w 2231"/>
                  <a:gd name="connsiteY27" fmla="*/ 1096 h 1140"/>
                  <a:gd name="connsiteX0" fmla="*/ 2 w 2231"/>
                  <a:gd name="connsiteY0" fmla="*/ 1096 h 1140"/>
                  <a:gd name="connsiteX1" fmla="*/ 0 w 2231"/>
                  <a:gd name="connsiteY1" fmla="*/ 826 h 1140"/>
                  <a:gd name="connsiteX2" fmla="*/ 84 w 2231"/>
                  <a:gd name="connsiteY2" fmla="*/ 746 h 1140"/>
                  <a:gd name="connsiteX3" fmla="*/ 134 w 2231"/>
                  <a:gd name="connsiteY3" fmla="*/ 684 h 1140"/>
                  <a:gd name="connsiteX4" fmla="*/ 204 w 2231"/>
                  <a:gd name="connsiteY4" fmla="*/ 588 h 1140"/>
                  <a:gd name="connsiteX5" fmla="*/ 216 w 2231"/>
                  <a:gd name="connsiteY5" fmla="*/ 564 h 1140"/>
                  <a:gd name="connsiteX6" fmla="*/ 266 w 2231"/>
                  <a:gd name="connsiteY6" fmla="*/ 476 h 1140"/>
                  <a:gd name="connsiteX7" fmla="*/ 314 w 2231"/>
                  <a:gd name="connsiteY7" fmla="*/ 380 h 1140"/>
                  <a:gd name="connsiteX8" fmla="*/ 362 w 2231"/>
                  <a:gd name="connsiteY8" fmla="*/ 284 h 1140"/>
                  <a:gd name="connsiteX9" fmla="*/ 422 w 2231"/>
                  <a:gd name="connsiteY9" fmla="*/ 176 h 1140"/>
                  <a:gd name="connsiteX10" fmla="*/ 470 w 2231"/>
                  <a:gd name="connsiteY10" fmla="*/ 104 h 1140"/>
                  <a:gd name="connsiteX11" fmla="*/ 514 w 2231"/>
                  <a:gd name="connsiteY11" fmla="*/ 56 h 1140"/>
                  <a:gd name="connsiteX12" fmla="*/ 566 w 2231"/>
                  <a:gd name="connsiteY12" fmla="*/ 28 h 1140"/>
                  <a:gd name="connsiteX13" fmla="*/ 650 w 2231"/>
                  <a:gd name="connsiteY13" fmla="*/ 0 h 1140"/>
                  <a:gd name="connsiteX14" fmla="*/ 710 w 2231"/>
                  <a:gd name="connsiteY14" fmla="*/ 0 h 1140"/>
                  <a:gd name="connsiteX15" fmla="*/ 790 w 2231"/>
                  <a:gd name="connsiteY15" fmla="*/ 28 h 1140"/>
                  <a:gd name="connsiteX16" fmla="*/ 878 w 2231"/>
                  <a:gd name="connsiteY16" fmla="*/ 92 h 1140"/>
                  <a:gd name="connsiteX17" fmla="*/ 950 w 2231"/>
                  <a:gd name="connsiteY17" fmla="*/ 180 h 1140"/>
                  <a:gd name="connsiteX18" fmla="*/ 1046 w 2231"/>
                  <a:gd name="connsiteY18" fmla="*/ 368 h 1140"/>
                  <a:gd name="connsiteX19" fmla="*/ 1094 w 2231"/>
                  <a:gd name="connsiteY19" fmla="*/ 472 h 1140"/>
                  <a:gd name="connsiteX20" fmla="*/ 1138 w 2231"/>
                  <a:gd name="connsiteY20" fmla="*/ 564 h 1140"/>
                  <a:gd name="connsiteX21" fmla="*/ 1178 w 2231"/>
                  <a:gd name="connsiteY21" fmla="*/ 620 h 1140"/>
                  <a:gd name="connsiteX22" fmla="*/ 1250 w 2231"/>
                  <a:gd name="connsiteY22" fmla="*/ 720 h 1140"/>
                  <a:gd name="connsiteX23" fmla="*/ 1302 w 2231"/>
                  <a:gd name="connsiteY23" fmla="*/ 778 h 1140"/>
                  <a:gd name="connsiteX24" fmla="*/ 1362 w 2231"/>
                  <a:gd name="connsiteY24" fmla="*/ 832 h 1140"/>
                  <a:gd name="connsiteX25" fmla="*/ 1840 w 2231"/>
                  <a:gd name="connsiteY25" fmla="*/ 1047 h 1140"/>
                  <a:gd name="connsiteX26" fmla="*/ 2231 w 2231"/>
                  <a:gd name="connsiteY26" fmla="*/ 1091 h 1140"/>
                  <a:gd name="connsiteX27" fmla="*/ 2 w 2231"/>
                  <a:gd name="connsiteY27" fmla="*/ 1096 h 1140"/>
                  <a:gd name="connsiteX0" fmla="*/ 2 w 2231"/>
                  <a:gd name="connsiteY0" fmla="*/ 1096 h 1140"/>
                  <a:gd name="connsiteX1" fmla="*/ 0 w 2231"/>
                  <a:gd name="connsiteY1" fmla="*/ 826 h 1140"/>
                  <a:gd name="connsiteX2" fmla="*/ 84 w 2231"/>
                  <a:gd name="connsiteY2" fmla="*/ 746 h 1140"/>
                  <a:gd name="connsiteX3" fmla="*/ 134 w 2231"/>
                  <a:gd name="connsiteY3" fmla="*/ 684 h 1140"/>
                  <a:gd name="connsiteX4" fmla="*/ 204 w 2231"/>
                  <a:gd name="connsiteY4" fmla="*/ 588 h 1140"/>
                  <a:gd name="connsiteX5" fmla="*/ 216 w 2231"/>
                  <a:gd name="connsiteY5" fmla="*/ 564 h 1140"/>
                  <a:gd name="connsiteX6" fmla="*/ 266 w 2231"/>
                  <a:gd name="connsiteY6" fmla="*/ 476 h 1140"/>
                  <a:gd name="connsiteX7" fmla="*/ 314 w 2231"/>
                  <a:gd name="connsiteY7" fmla="*/ 380 h 1140"/>
                  <a:gd name="connsiteX8" fmla="*/ 362 w 2231"/>
                  <a:gd name="connsiteY8" fmla="*/ 284 h 1140"/>
                  <a:gd name="connsiteX9" fmla="*/ 422 w 2231"/>
                  <a:gd name="connsiteY9" fmla="*/ 176 h 1140"/>
                  <a:gd name="connsiteX10" fmla="*/ 470 w 2231"/>
                  <a:gd name="connsiteY10" fmla="*/ 104 h 1140"/>
                  <a:gd name="connsiteX11" fmla="*/ 514 w 2231"/>
                  <a:gd name="connsiteY11" fmla="*/ 56 h 1140"/>
                  <a:gd name="connsiteX12" fmla="*/ 566 w 2231"/>
                  <a:gd name="connsiteY12" fmla="*/ 28 h 1140"/>
                  <a:gd name="connsiteX13" fmla="*/ 650 w 2231"/>
                  <a:gd name="connsiteY13" fmla="*/ 0 h 1140"/>
                  <a:gd name="connsiteX14" fmla="*/ 710 w 2231"/>
                  <a:gd name="connsiteY14" fmla="*/ 0 h 1140"/>
                  <a:gd name="connsiteX15" fmla="*/ 790 w 2231"/>
                  <a:gd name="connsiteY15" fmla="*/ 28 h 1140"/>
                  <a:gd name="connsiteX16" fmla="*/ 878 w 2231"/>
                  <a:gd name="connsiteY16" fmla="*/ 92 h 1140"/>
                  <a:gd name="connsiteX17" fmla="*/ 950 w 2231"/>
                  <a:gd name="connsiteY17" fmla="*/ 180 h 1140"/>
                  <a:gd name="connsiteX18" fmla="*/ 1046 w 2231"/>
                  <a:gd name="connsiteY18" fmla="*/ 368 h 1140"/>
                  <a:gd name="connsiteX19" fmla="*/ 1094 w 2231"/>
                  <a:gd name="connsiteY19" fmla="*/ 472 h 1140"/>
                  <a:gd name="connsiteX20" fmla="*/ 1138 w 2231"/>
                  <a:gd name="connsiteY20" fmla="*/ 564 h 1140"/>
                  <a:gd name="connsiteX21" fmla="*/ 1178 w 2231"/>
                  <a:gd name="connsiteY21" fmla="*/ 620 h 1140"/>
                  <a:gd name="connsiteX22" fmla="*/ 1250 w 2231"/>
                  <a:gd name="connsiteY22" fmla="*/ 720 h 1140"/>
                  <a:gd name="connsiteX23" fmla="*/ 1302 w 2231"/>
                  <a:gd name="connsiteY23" fmla="*/ 778 h 1140"/>
                  <a:gd name="connsiteX24" fmla="*/ 1362 w 2231"/>
                  <a:gd name="connsiteY24" fmla="*/ 832 h 1140"/>
                  <a:gd name="connsiteX25" fmla="*/ 1840 w 2231"/>
                  <a:gd name="connsiteY25" fmla="*/ 1047 h 1140"/>
                  <a:gd name="connsiteX26" fmla="*/ 2231 w 2231"/>
                  <a:gd name="connsiteY26" fmla="*/ 1091 h 1140"/>
                  <a:gd name="connsiteX27" fmla="*/ 2 w 2231"/>
                  <a:gd name="connsiteY27" fmla="*/ 1096 h 1140"/>
                  <a:gd name="connsiteX0" fmla="*/ 2 w 1840"/>
                  <a:gd name="connsiteY0" fmla="*/ 1096 h 1133"/>
                  <a:gd name="connsiteX1" fmla="*/ 0 w 1840"/>
                  <a:gd name="connsiteY1" fmla="*/ 826 h 1133"/>
                  <a:gd name="connsiteX2" fmla="*/ 84 w 1840"/>
                  <a:gd name="connsiteY2" fmla="*/ 746 h 1133"/>
                  <a:gd name="connsiteX3" fmla="*/ 134 w 1840"/>
                  <a:gd name="connsiteY3" fmla="*/ 684 h 1133"/>
                  <a:gd name="connsiteX4" fmla="*/ 204 w 1840"/>
                  <a:gd name="connsiteY4" fmla="*/ 588 h 1133"/>
                  <a:gd name="connsiteX5" fmla="*/ 216 w 1840"/>
                  <a:gd name="connsiteY5" fmla="*/ 564 h 1133"/>
                  <a:gd name="connsiteX6" fmla="*/ 266 w 1840"/>
                  <a:gd name="connsiteY6" fmla="*/ 476 h 1133"/>
                  <a:gd name="connsiteX7" fmla="*/ 314 w 1840"/>
                  <a:gd name="connsiteY7" fmla="*/ 380 h 1133"/>
                  <a:gd name="connsiteX8" fmla="*/ 362 w 1840"/>
                  <a:gd name="connsiteY8" fmla="*/ 284 h 1133"/>
                  <a:gd name="connsiteX9" fmla="*/ 422 w 1840"/>
                  <a:gd name="connsiteY9" fmla="*/ 176 h 1133"/>
                  <a:gd name="connsiteX10" fmla="*/ 470 w 1840"/>
                  <a:gd name="connsiteY10" fmla="*/ 104 h 1133"/>
                  <a:gd name="connsiteX11" fmla="*/ 514 w 1840"/>
                  <a:gd name="connsiteY11" fmla="*/ 56 h 1133"/>
                  <a:gd name="connsiteX12" fmla="*/ 566 w 1840"/>
                  <a:gd name="connsiteY12" fmla="*/ 28 h 1133"/>
                  <a:gd name="connsiteX13" fmla="*/ 650 w 1840"/>
                  <a:gd name="connsiteY13" fmla="*/ 0 h 1133"/>
                  <a:gd name="connsiteX14" fmla="*/ 710 w 1840"/>
                  <a:gd name="connsiteY14" fmla="*/ 0 h 1133"/>
                  <a:gd name="connsiteX15" fmla="*/ 790 w 1840"/>
                  <a:gd name="connsiteY15" fmla="*/ 28 h 1133"/>
                  <a:gd name="connsiteX16" fmla="*/ 878 w 1840"/>
                  <a:gd name="connsiteY16" fmla="*/ 92 h 1133"/>
                  <a:gd name="connsiteX17" fmla="*/ 950 w 1840"/>
                  <a:gd name="connsiteY17" fmla="*/ 180 h 1133"/>
                  <a:gd name="connsiteX18" fmla="*/ 1046 w 1840"/>
                  <a:gd name="connsiteY18" fmla="*/ 368 h 1133"/>
                  <a:gd name="connsiteX19" fmla="*/ 1094 w 1840"/>
                  <a:gd name="connsiteY19" fmla="*/ 472 h 1133"/>
                  <a:gd name="connsiteX20" fmla="*/ 1138 w 1840"/>
                  <a:gd name="connsiteY20" fmla="*/ 564 h 1133"/>
                  <a:gd name="connsiteX21" fmla="*/ 1178 w 1840"/>
                  <a:gd name="connsiteY21" fmla="*/ 620 h 1133"/>
                  <a:gd name="connsiteX22" fmla="*/ 1250 w 1840"/>
                  <a:gd name="connsiteY22" fmla="*/ 720 h 1133"/>
                  <a:gd name="connsiteX23" fmla="*/ 1302 w 1840"/>
                  <a:gd name="connsiteY23" fmla="*/ 778 h 1133"/>
                  <a:gd name="connsiteX24" fmla="*/ 1362 w 1840"/>
                  <a:gd name="connsiteY24" fmla="*/ 832 h 1133"/>
                  <a:gd name="connsiteX25" fmla="*/ 1840 w 1840"/>
                  <a:gd name="connsiteY25" fmla="*/ 1047 h 1133"/>
                  <a:gd name="connsiteX26" fmla="*/ 2 w 1840"/>
                  <a:gd name="connsiteY26" fmla="*/ 1096 h 1133"/>
                  <a:gd name="connsiteX0" fmla="*/ 2 w 2477"/>
                  <a:gd name="connsiteY0" fmla="*/ 1096 h 1136"/>
                  <a:gd name="connsiteX1" fmla="*/ 0 w 2477"/>
                  <a:gd name="connsiteY1" fmla="*/ 826 h 1136"/>
                  <a:gd name="connsiteX2" fmla="*/ 84 w 2477"/>
                  <a:gd name="connsiteY2" fmla="*/ 746 h 1136"/>
                  <a:gd name="connsiteX3" fmla="*/ 134 w 2477"/>
                  <a:gd name="connsiteY3" fmla="*/ 684 h 1136"/>
                  <a:gd name="connsiteX4" fmla="*/ 204 w 2477"/>
                  <a:gd name="connsiteY4" fmla="*/ 588 h 1136"/>
                  <a:gd name="connsiteX5" fmla="*/ 216 w 2477"/>
                  <a:gd name="connsiteY5" fmla="*/ 564 h 1136"/>
                  <a:gd name="connsiteX6" fmla="*/ 266 w 2477"/>
                  <a:gd name="connsiteY6" fmla="*/ 476 h 1136"/>
                  <a:gd name="connsiteX7" fmla="*/ 314 w 2477"/>
                  <a:gd name="connsiteY7" fmla="*/ 380 h 1136"/>
                  <a:gd name="connsiteX8" fmla="*/ 362 w 2477"/>
                  <a:gd name="connsiteY8" fmla="*/ 284 h 1136"/>
                  <a:gd name="connsiteX9" fmla="*/ 422 w 2477"/>
                  <a:gd name="connsiteY9" fmla="*/ 176 h 1136"/>
                  <a:gd name="connsiteX10" fmla="*/ 470 w 2477"/>
                  <a:gd name="connsiteY10" fmla="*/ 104 h 1136"/>
                  <a:gd name="connsiteX11" fmla="*/ 514 w 2477"/>
                  <a:gd name="connsiteY11" fmla="*/ 56 h 1136"/>
                  <a:gd name="connsiteX12" fmla="*/ 566 w 2477"/>
                  <a:gd name="connsiteY12" fmla="*/ 28 h 1136"/>
                  <a:gd name="connsiteX13" fmla="*/ 650 w 2477"/>
                  <a:gd name="connsiteY13" fmla="*/ 0 h 1136"/>
                  <a:gd name="connsiteX14" fmla="*/ 710 w 2477"/>
                  <a:gd name="connsiteY14" fmla="*/ 0 h 1136"/>
                  <a:gd name="connsiteX15" fmla="*/ 790 w 2477"/>
                  <a:gd name="connsiteY15" fmla="*/ 28 h 1136"/>
                  <a:gd name="connsiteX16" fmla="*/ 878 w 2477"/>
                  <a:gd name="connsiteY16" fmla="*/ 92 h 1136"/>
                  <a:gd name="connsiteX17" fmla="*/ 950 w 2477"/>
                  <a:gd name="connsiteY17" fmla="*/ 180 h 1136"/>
                  <a:gd name="connsiteX18" fmla="*/ 1046 w 2477"/>
                  <a:gd name="connsiteY18" fmla="*/ 368 h 1136"/>
                  <a:gd name="connsiteX19" fmla="*/ 1094 w 2477"/>
                  <a:gd name="connsiteY19" fmla="*/ 472 h 1136"/>
                  <a:gd name="connsiteX20" fmla="*/ 1138 w 2477"/>
                  <a:gd name="connsiteY20" fmla="*/ 564 h 1136"/>
                  <a:gd name="connsiteX21" fmla="*/ 1178 w 2477"/>
                  <a:gd name="connsiteY21" fmla="*/ 620 h 1136"/>
                  <a:gd name="connsiteX22" fmla="*/ 1250 w 2477"/>
                  <a:gd name="connsiteY22" fmla="*/ 720 h 1136"/>
                  <a:gd name="connsiteX23" fmla="*/ 1302 w 2477"/>
                  <a:gd name="connsiteY23" fmla="*/ 778 h 1136"/>
                  <a:gd name="connsiteX24" fmla="*/ 1362 w 2477"/>
                  <a:gd name="connsiteY24" fmla="*/ 832 h 1136"/>
                  <a:gd name="connsiteX25" fmla="*/ 1840 w 2477"/>
                  <a:gd name="connsiteY25" fmla="*/ 1047 h 1136"/>
                  <a:gd name="connsiteX26" fmla="*/ 2171 w 2477"/>
                  <a:gd name="connsiteY26" fmla="*/ 1123 h 1136"/>
                  <a:gd name="connsiteX27" fmla="*/ 2 w 2477"/>
                  <a:gd name="connsiteY27" fmla="*/ 1096 h 1136"/>
                  <a:gd name="connsiteX0" fmla="*/ 2 w 2477"/>
                  <a:gd name="connsiteY0" fmla="*/ 1096 h 1136"/>
                  <a:gd name="connsiteX1" fmla="*/ 0 w 2477"/>
                  <a:gd name="connsiteY1" fmla="*/ 826 h 1136"/>
                  <a:gd name="connsiteX2" fmla="*/ 84 w 2477"/>
                  <a:gd name="connsiteY2" fmla="*/ 746 h 1136"/>
                  <a:gd name="connsiteX3" fmla="*/ 134 w 2477"/>
                  <a:gd name="connsiteY3" fmla="*/ 684 h 1136"/>
                  <a:gd name="connsiteX4" fmla="*/ 204 w 2477"/>
                  <a:gd name="connsiteY4" fmla="*/ 588 h 1136"/>
                  <a:gd name="connsiteX5" fmla="*/ 216 w 2477"/>
                  <a:gd name="connsiteY5" fmla="*/ 564 h 1136"/>
                  <a:gd name="connsiteX6" fmla="*/ 266 w 2477"/>
                  <a:gd name="connsiteY6" fmla="*/ 476 h 1136"/>
                  <a:gd name="connsiteX7" fmla="*/ 314 w 2477"/>
                  <a:gd name="connsiteY7" fmla="*/ 380 h 1136"/>
                  <a:gd name="connsiteX8" fmla="*/ 362 w 2477"/>
                  <a:gd name="connsiteY8" fmla="*/ 284 h 1136"/>
                  <a:gd name="connsiteX9" fmla="*/ 422 w 2477"/>
                  <a:gd name="connsiteY9" fmla="*/ 176 h 1136"/>
                  <a:gd name="connsiteX10" fmla="*/ 470 w 2477"/>
                  <a:gd name="connsiteY10" fmla="*/ 104 h 1136"/>
                  <a:gd name="connsiteX11" fmla="*/ 514 w 2477"/>
                  <a:gd name="connsiteY11" fmla="*/ 56 h 1136"/>
                  <a:gd name="connsiteX12" fmla="*/ 566 w 2477"/>
                  <a:gd name="connsiteY12" fmla="*/ 28 h 1136"/>
                  <a:gd name="connsiteX13" fmla="*/ 650 w 2477"/>
                  <a:gd name="connsiteY13" fmla="*/ 0 h 1136"/>
                  <a:gd name="connsiteX14" fmla="*/ 710 w 2477"/>
                  <a:gd name="connsiteY14" fmla="*/ 0 h 1136"/>
                  <a:gd name="connsiteX15" fmla="*/ 790 w 2477"/>
                  <a:gd name="connsiteY15" fmla="*/ 28 h 1136"/>
                  <a:gd name="connsiteX16" fmla="*/ 878 w 2477"/>
                  <a:gd name="connsiteY16" fmla="*/ 92 h 1136"/>
                  <a:gd name="connsiteX17" fmla="*/ 950 w 2477"/>
                  <a:gd name="connsiteY17" fmla="*/ 180 h 1136"/>
                  <a:gd name="connsiteX18" fmla="*/ 1046 w 2477"/>
                  <a:gd name="connsiteY18" fmla="*/ 368 h 1136"/>
                  <a:gd name="connsiteX19" fmla="*/ 1094 w 2477"/>
                  <a:gd name="connsiteY19" fmla="*/ 472 h 1136"/>
                  <a:gd name="connsiteX20" fmla="*/ 1138 w 2477"/>
                  <a:gd name="connsiteY20" fmla="*/ 564 h 1136"/>
                  <a:gd name="connsiteX21" fmla="*/ 1178 w 2477"/>
                  <a:gd name="connsiteY21" fmla="*/ 620 h 1136"/>
                  <a:gd name="connsiteX22" fmla="*/ 1250 w 2477"/>
                  <a:gd name="connsiteY22" fmla="*/ 720 h 1136"/>
                  <a:gd name="connsiteX23" fmla="*/ 1302 w 2477"/>
                  <a:gd name="connsiteY23" fmla="*/ 778 h 1136"/>
                  <a:gd name="connsiteX24" fmla="*/ 1362 w 2477"/>
                  <a:gd name="connsiteY24" fmla="*/ 832 h 1136"/>
                  <a:gd name="connsiteX25" fmla="*/ 1840 w 2477"/>
                  <a:gd name="connsiteY25" fmla="*/ 1047 h 1136"/>
                  <a:gd name="connsiteX26" fmla="*/ 2171 w 2477"/>
                  <a:gd name="connsiteY26" fmla="*/ 1123 h 1136"/>
                  <a:gd name="connsiteX27" fmla="*/ 2 w 2477"/>
                  <a:gd name="connsiteY27" fmla="*/ 1096 h 1136"/>
                  <a:gd name="connsiteX0" fmla="*/ 2 w 2433"/>
                  <a:gd name="connsiteY0" fmla="*/ 1096 h 1136"/>
                  <a:gd name="connsiteX1" fmla="*/ 0 w 2433"/>
                  <a:gd name="connsiteY1" fmla="*/ 826 h 1136"/>
                  <a:gd name="connsiteX2" fmla="*/ 84 w 2433"/>
                  <a:gd name="connsiteY2" fmla="*/ 746 h 1136"/>
                  <a:gd name="connsiteX3" fmla="*/ 134 w 2433"/>
                  <a:gd name="connsiteY3" fmla="*/ 684 h 1136"/>
                  <a:gd name="connsiteX4" fmla="*/ 204 w 2433"/>
                  <a:gd name="connsiteY4" fmla="*/ 588 h 1136"/>
                  <a:gd name="connsiteX5" fmla="*/ 216 w 2433"/>
                  <a:gd name="connsiteY5" fmla="*/ 564 h 1136"/>
                  <a:gd name="connsiteX6" fmla="*/ 266 w 2433"/>
                  <a:gd name="connsiteY6" fmla="*/ 476 h 1136"/>
                  <a:gd name="connsiteX7" fmla="*/ 314 w 2433"/>
                  <a:gd name="connsiteY7" fmla="*/ 380 h 1136"/>
                  <a:gd name="connsiteX8" fmla="*/ 362 w 2433"/>
                  <a:gd name="connsiteY8" fmla="*/ 284 h 1136"/>
                  <a:gd name="connsiteX9" fmla="*/ 422 w 2433"/>
                  <a:gd name="connsiteY9" fmla="*/ 176 h 1136"/>
                  <a:gd name="connsiteX10" fmla="*/ 470 w 2433"/>
                  <a:gd name="connsiteY10" fmla="*/ 104 h 1136"/>
                  <a:gd name="connsiteX11" fmla="*/ 514 w 2433"/>
                  <a:gd name="connsiteY11" fmla="*/ 56 h 1136"/>
                  <a:gd name="connsiteX12" fmla="*/ 566 w 2433"/>
                  <a:gd name="connsiteY12" fmla="*/ 28 h 1136"/>
                  <a:gd name="connsiteX13" fmla="*/ 650 w 2433"/>
                  <a:gd name="connsiteY13" fmla="*/ 0 h 1136"/>
                  <a:gd name="connsiteX14" fmla="*/ 710 w 2433"/>
                  <a:gd name="connsiteY14" fmla="*/ 0 h 1136"/>
                  <a:gd name="connsiteX15" fmla="*/ 790 w 2433"/>
                  <a:gd name="connsiteY15" fmla="*/ 28 h 1136"/>
                  <a:gd name="connsiteX16" fmla="*/ 878 w 2433"/>
                  <a:gd name="connsiteY16" fmla="*/ 92 h 1136"/>
                  <a:gd name="connsiteX17" fmla="*/ 950 w 2433"/>
                  <a:gd name="connsiteY17" fmla="*/ 180 h 1136"/>
                  <a:gd name="connsiteX18" fmla="*/ 1046 w 2433"/>
                  <a:gd name="connsiteY18" fmla="*/ 368 h 1136"/>
                  <a:gd name="connsiteX19" fmla="*/ 1094 w 2433"/>
                  <a:gd name="connsiteY19" fmla="*/ 472 h 1136"/>
                  <a:gd name="connsiteX20" fmla="*/ 1138 w 2433"/>
                  <a:gd name="connsiteY20" fmla="*/ 564 h 1136"/>
                  <a:gd name="connsiteX21" fmla="*/ 1178 w 2433"/>
                  <a:gd name="connsiteY21" fmla="*/ 620 h 1136"/>
                  <a:gd name="connsiteX22" fmla="*/ 1250 w 2433"/>
                  <a:gd name="connsiteY22" fmla="*/ 720 h 1136"/>
                  <a:gd name="connsiteX23" fmla="*/ 1302 w 2433"/>
                  <a:gd name="connsiteY23" fmla="*/ 778 h 1136"/>
                  <a:gd name="connsiteX24" fmla="*/ 1362 w 2433"/>
                  <a:gd name="connsiteY24" fmla="*/ 832 h 1136"/>
                  <a:gd name="connsiteX25" fmla="*/ 1840 w 2433"/>
                  <a:gd name="connsiteY25" fmla="*/ 1047 h 1136"/>
                  <a:gd name="connsiteX26" fmla="*/ 2171 w 2433"/>
                  <a:gd name="connsiteY26" fmla="*/ 1123 h 1136"/>
                  <a:gd name="connsiteX27" fmla="*/ 2 w 2433"/>
                  <a:gd name="connsiteY27" fmla="*/ 1096 h 1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433" h="1136">
                    <a:moveTo>
                      <a:pt x="2" y="1096"/>
                    </a:moveTo>
                    <a:cubicBezTo>
                      <a:pt x="1" y="1006"/>
                      <a:pt x="1" y="916"/>
                      <a:pt x="0" y="826"/>
                    </a:cubicBezTo>
                    <a:cubicBezTo>
                      <a:pt x="28" y="799"/>
                      <a:pt x="56" y="773"/>
                      <a:pt x="84" y="746"/>
                    </a:cubicBezTo>
                    <a:lnTo>
                      <a:pt x="134" y="684"/>
                    </a:lnTo>
                    <a:cubicBezTo>
                      <a:pt x="157" y="652"/>
                      <a:pt x="181" y="620"/>
                      <a:pt x="204" y="588"/>
                    </a:cubicBezTo>
                    <a:lnTo>
                      <a:pt x="216" y="564"/>
                    </a:lnTo>
                    <a:cubicBezTo>
                      <a:pt x="233" y="535"/>
                      <a:pt x="249" y="505"/>
                      <a:pt x="266" y="476"/>
                    </a:cubicBezTo>
                    <a:lnTo>
                      <a:pt x="314" y="380"/>
                    </a:lnTo>
                    <a:lnTo>
                      <a:pt x="362" y="284"/>
                    </a:lnTo>
                    <a:lnTo>
                      <a:pt x="422" y="176"/>
                    </a:lnTo>
                    <a:lnTo>
                      <a:pt x="470" y="104"/>
                    </a:lnTo>
                    <a:cubicBezTo>
                      <a:pt x="485" y="88"/>
                      <a:pt x="499" y="72"/>
                      <a:pt x="514" y="56"/>
                    </a:cubicBezTo>
                    <a:lnTo>
                      <a:pt x="566" y="28"/>
                    </a:lnTo>
                    <a:cubicBezTo>
                      <a:pt x="594" y="19"/>
                      <a:pt x="622" y="9"/>
                      <a:pt x="650" y="0"/>
                    </a:cubicBezTo>
                    <a:lnTo>
                      <a:pt x="710" y="0"/>
                    </a:lnTo>
                    <a:cubicBezTo>
                      <a:pt x="737" y="9"/>
                      <a:pt x="763" y="19"/>
                      <a:pt x="790" y="28"/>
                    </a:cubicBezTo>
                    <a:lnTo>
                      <a:pt x="878" y="92"/>
                    </a:lnTo>
                    <a:cubicBezTo>
                      <a:pt x="902" y="121"/>
                      <a:pt x="926" y="151"/>
                      <a:pt x="950" y="180"/>
                    </a:cubicBezTo>
                    <a:cubicBezTo>
                      <a:pt x="982" y="243"/>
                      <a:pt x="1014" y="305"/>
                      <a:pt x="1046" y="368"/>
                    </a:cubicBezTo>
                    <a:cubicBezTo>
                      <a:pt x="1062" y="403"/>
                      <a:pt x="1078" y="437"/>
                      <a:pt x="1094" y="472"/>
                    </a:cubicBezTo>
                    <a:cubicBezTo>
                      <a:pt x="1109" y="503"/>
                      <a:pt x="1123" y="533"/>
                      <a:pt x="1138" y="564"/>
                    </a:cubicBezTo>
                    <a:cubicBezTo>
                      <a:pt x="1151" y="583"/>
                      <a:pt x="1165" y="601"/>
                      <a:pt x="1178" y="620"/>
                    </a:cubicBezTo>
                    <a:cubicBezTo>
                      <a:pt x="1202" y="653"/>
                      <a:pt x="1226" y="687"/>
                      <a:pt x="1250" y="720"/>
                    </a:cubicBezTo>
                    <a:lnTo>
                      <a:pt x="1302" y="778"/>
                    </a:lnTo>
                    <a:lnTo>
                      <a:pt x="1362" y="832"/>
                    </a:lnTo>
                    <a:cubicBezTo>
                      <a:pt x="1500" y="924"/>
                      <a:pt x="1636" y="996"/>
                      <a:pt x="1840" y="1047"/>
                    </a:cubicBezTo>
                    <a:cubicBezTo>
                      <a:pt x="1886" y="1086"/>
                      <a:pt x="2433" y="1077"/>
                      <a:pt x="2171" y="1123"/>
                    </a:cubicBezTo>
                    <a:cubicBezTo>
                      <a:pt x="1850" y="1101"/>
                      <a:pt x="275" y="1136"/>
                      <a:pt x="2" y="109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60001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58388" name="Rectangle 9"/>
              <p:cNvSpPr>
                <a:spLocks noChangeArrowheads="1"/>
              </p:cNvSpPr>
              <p:nvPr/>
            </p:nvSpPr>
            <p:spPr bwMode="auto">
              <a:xfrm>
                <a:off x="7552426" y="5449381"/>
                <a:ext cx="184725" cy="36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389" name="Line 32"/>
              <p:cNvSpPr>
                <a:spLocks noChangeShapeType="1"/>
              </p:cNvSpPr>
              <p:nvPr/>
            </p:nvSpPr>
            <p:spPr bwMode="auto">
              <a:xfrm>
                <a:off x="5579925" y="5492249"/>
                <a:ext cx="0" cy="1473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206759" y="5569929"/>
                <a:ext cx="572488" cy="3997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000" dirty="0" smtClean="0">
                    <a:latin typeface="+mn-lt"/>
                    <a:cs typeface="Arial" charset="0"/>
                  </a:rPr>
                  <a:t>15</a:t>
                </a:r>
                <a:endParaRPr lang="en-US" sz="2000" dirty="0">
                  <a:latin typeface="+mn-lt"/>
                  <a:cs typeface="Arial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036994" y="5569929"/>
                <a:ext cx="528620" cy="39654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  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7286134" y="4489450"/>
              <a:ext cx="1562251" cy="8223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i="1" dirty="0">
                  <a:latin typeface="+mn-lt"/>
                  <a:cs typeface="Arial" charset="0"/>
                </a:rPr>
                <a:t>P</a:t>
              </a:r>
              <a:r>
                <a:rPr lang="en-US" sz="2400" dirty="0">
                  <a:latin typeface="+mn-lt"/>
                  <a:cs typeface="Arial" charset="0"/>
                </a:rPr>
                <a:t>-value area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10800000" flipH="1">
              <a:off x="7300423" y="5264150"/>
              <a:ext cx="398501" cy="377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425" name="TextBox 27"/>
          <p:cNvSpPr txBox="1">
            <a:spLocks noChangeArrowheads="1"/>
          </p:cNvSpPr>
          <p:nvPr/>
        </p:nvSpPr>
        <p:spPr bwMode="auto">
          <a:xfrm>
            <a:off x="1293812" y="2932114"/>
            <a:ext cx="210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min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26" name="TextBox 28"/>
          <p:cNvSpPr txBox="1">
            <a:spLocks noChangeArrowheads="1"/>
          </p:cNvSpPr>
          <p:nvPr/>
        </p:nvSpPr>
        <p:spPr bwMode="auto">
          <a:xfrm>
            <a:off x="1295400" y="3376614"/>
            <a:ext cx="2081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min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" y="2520952"/>
            <a:ext cx="2976562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Arial" charset="0"/>
              </a:rPr>
              <a:t>Solution: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1547812" y="3949702"/>
            <a:ext cx="331787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9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58380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1A366A6-FD9E-4A30-9FA5-D2BDEF756A15}" type="slidenum">
              <a:rPr lang="en-US" altLang="en-US" sz="1200"/>
              <a:pPr algn="r" eaLnBrk="1" hangingPunct="1"/>
              <a:t>25</a:t>
            </a:fld>
            <a:r>
              <a:rPr lang="en-US" altLang="en-US" sz="1200"/>
              <a:t> of 101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7993185" y="3996513"/>
            <a:ext cx="287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 dirty="0" smtClean="0">
                <a:latin typeface="Times New Roman" panose="02020603050405020304" pitchFamily="18" charset="0"/>
              </a:rPr>
              <a:t>x</a:t>
            </a:r>
            <a:endParaRPr lang="en-US" altLang="en-US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25" grpId="0"/>
      <p:bldP spid="60425" grpId="0"/>
      <p:bldP spid="60426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Two-tailed Test</a:t>
            </a:r>
          </a:p>
        </p:txBody>
      </p:sp>
      <p:sp>
        <p:nvSpPr>
          <p:cNvPr id="55299" name="Content Placeholder 44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The alternative hypothesis </a:t>
            </a:r>
            <a:r>
              <a:rPr lang="en-US" altLang="en-US" i="1" smtClean="0"/>
              <a:t>H</a:t>
            </a:r>
            <a:r>
              <a:rPr lang="en-US" altLang="en-US" i="1" baseline="-25000" smtClean="0"/>
              <a:t>a</a:t>
            </a:r>
            <a:r>
              <a:rPr lang="en-US" altLang="en-US" smtClean="0"/>
              <a:t> contains the not-equal-to symbol (</a:t>
            </a:r>
            <a:r>
              <a:rPr lang="en-US" altLang="en-US" smtClean="0">
                <a:sym typeface="Symbol" panose="05050102010706020507" pitchFamily="18" charset="2"/>
              </a:rPr>
              <a:t>≠). Each tail has an area of ½</a:t>
            </a:r>
            <a:r>
              <a:rPr lang="en-US" altLang="en-US" i="1" smtClean="0">
                <a:sym typeface="Symbol" panose="05050102010706020507" pitchFamily="18" charset="2"/>
              </a:rPr>
              <a:t>P.</a:t>
            </a:r>
            <a:endParaRPr lang="en-US" altLang="en-US" i="1" smtClean="0"/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1252538" y="3540125"/>
            <a:ext cx="7108825" cy="2228850"/>
            <a:chOff x="789" y="2230"/>
            <a:chExt cx="4478" cy="1404"/>
          </a:xfrm>
        </p:grpSpPr>
        <p:pic>
          <p:nvPicPr>
            <p:cNvPr id="5531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" y="2230"/>
              <a:ext cx="3132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17" name="Line 7"/>
            <p:cNvSpPr>
              <a:spLocks noChangeShapeType="1"/>
            </p:cNvSpPr>
            <p:nvPr/>
          </p:nvSpPr>
          <p:spPr bwMode="auto">
            <a:xfrm>
              <a:off x="789" y="3337"/>
              <a:ext cx="43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280" name="Freeform 8"/>
            <p:cNvSpPr>
              <a:spLocks/>
            </p:cNvSpPr>
            <p:nvPr/>
          </p:nvSpPr>
          <p:spPr bwMode="auto">
            <a:xfrm>
              <a:off x="2251" y="2238"/>
              <a:ext cx="1362" cy="1096"/>
            </a:xfrm>
            <a:custGeom>
              <a:avLst/>
              <a:gdLst/>
              <a:ahLst/>
              <a:cxnLst>
                <a:cxn ang="0">
                  <a:pos x="2" y="1096"/>
                </a:cxn>
                <a:cxn ang="0">
                  <a:pos x="0" y="826"/>
                </a:cxn>
                <a:cxn ang="0">
                  <a:pos x="84" y="746"/>
                </a:cxn>
                <a:cxn ang="0">
                  <a:pos x="134" y="684"/>
                </a:cxn>
                <a:cxn ang="0">
                  <a:pos x="204" y="588"/>
                </a:cxn>
                <a:cxn ang="0">
                  <a:pos x="216" y="564"/>
                </a:cxn>
                <a:cxn ang="0">
                  <a:pos x="266" y="476"/>
                </a:cxn>
                <a:cxn ang="0">
                  <a:pos x="314" y="380"/>
                </a:cxn>
                <a:cxn ang="0">
                  <a:pos x="362" y="284"/>
                </a:cxn>
                <a:cxn ang="0">
                  <a:pos x="422" y="176"/>
                </a:cxn>
                <a:cxn ang="0">
                  <a:pos x="470" y="104"/>
                </a:cxn>
                <a:cxn ang="0">
                  <a:pos x="514" y="56"/>
                </a:cxn>
                <a:cxn ang="0">
                  <a:pos x="566" y="28"/>
                </a:cxn>
                <a:cxn ang="0">
                  <a:pos x="650" y="0"/>
                </a:cxn>
                <a:cxn ang="0">
                  <a:pos x="710" y="0"/>
                </a:cxn>
                <a:cxn ang="0">
                  <a:pos x="790" y="28"/>
                </a:cxn>
                <a:cxn ang="0">
                  <a:pos x="878" y="92"/>
                </a:cxn>
                <a:cxn ang="0">
                  <a:pos x="950" y="180"/>
                </a:cxn>
                <a:cxn ang="0">
                  <a:pos x="1046" y="368"/>
                </a:cxn>
                <a:cxn ang="0">
                  <a:pos x="1094" y="472"/>
                </a:cxn>
                <a:cxn ang="0">
                  <a:pos x="1138" y="564"/>
                </a:cxn>
                <a:cxn ang="0">
                  <a:pos x="1178" y="620"/>
                </a:cxn>
                <a:cxn ang="0">
                  <a:pos x="1250" y="720"/>
                </a:cxn>
                <a:cxn ang="0">
                  <a:pos x="1302" y="778"/>
                </a:cxn>
                <a:cxn ang="0">
                  <a:pos x="1362" y="832"/>
                </a:cxn>
                <a:cxn ang="0">
                  <a:pos x="1360" y="1091"/>
                </a:cxn>
                <a:cxn ang="0">
                  <a:pos x="2" y="1096"/>
                </a:cxn>
              </a:cxnLst>
              <a:rect l="0" t="0" r="r" b="b"/>
              <a:pathLst>
                <a:path w="1362" h="1096">
                  <a:moveTo>
                    <a:pt x="2" y="1096"/>
                  </a:moveTo>
                  <a:lnTo>
                    <a:pt x="0" y="826"/>
                  </a:lnTo>
                  <a:lnTo>
                    <a:pt x="84" y="746"/>
                  </a:lnTo>
                  <a:lnTo>
                    <a:pt x="134" y="684"/>
                  </a:lnTo>
                  <a:lnTo>
                    <a:pt x="204" y="588"/>
                  </a:lnTo>
                  <a:lnTo>
                    <a:pt x="216" y="564"/>
                  </a:lnTo>
                  <a:lnTo>
                    <a:pt x="266" y="476"/>
                  </a:lnTo>
                  <a:lnTo>
                    <a:pt x="314" y="380"/>
                  </a:lnTo>
                  <a:lnTo>
                    <a:pt x="362" y="284"/>
                  </a:lnTo>
                  <a:lnTo>
                    <a:pt x="422" y="176"/>
                  </a:lnTo>
                  <a:lnTo>
                    <a:pt x="470" y="104"/>
                  </a:lnTo>
                  <a:lnTo>
                    <a:pt x="514" y="56"/>
                  </a:lnTo>
                  <a:lnTo>
                    <a:pt x="566" y="28"/>
                  </a:lnTo>
                  <a:lnTo>
                    <a:pt x="650" y="0"/>
                  </a:lnTo>
                  <a:lnTo>
                    <a:pt x="710" y="0"/>
                  </a:lnTo>
                  <a:lnTo>
                    <a:pt x="790" y="28"/>
                  </a:lnTo>
                  <a:lnTo>
                    <a:pt x="878" y="92"/>
                  </a:lnTo>
                  <a:lnTo>
                    <a:pt x="950" y="180"/>
                  </a:lnTo>
                  <a:lnTo>
                    <a:pt x="1046" y="368"/>
                  </a:lnTo>
                  <a:lnTo>
                    <a:pt x="1094" y="472"/>
                  </a:lnTo>
                  <a:lnTo>
                    <a:pt x="1138" y="564"/>
                  </a:lnTo>
                  <a:lnTo>
                    <a:pt x="1178" y="620"/>
                  </a:lnTo>
                  <a:lnTo>
                    <a:pt x="1250" y="720"/>
                  </a:lnTo>
                  <a:lnTo>
                    <a:pt x="1302" y="778"/>
                  </a:lnTo>
                  <a:lnTo>
                    <a:pt x="1362" y="832"/>
                  </a:lnTo>
                  <a:lnTo>
                    <a:pt x="1360" y="1091"/>
                  </a:lnTo>
                  <a:lnTo>
                    <a:pt x="2" y="109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600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5319" name="Rectangle 9"/>
            <p:cNvSpPr>
              <a:spLocks noChangeArrowheads="1"/>
            </p:cNvSpPr>
            <p:nvPr/>
          </p:nvSpPr>
          <p:spPr bwMode="auto">
            <a:xfrm>
              <a:off x="5095" y="3201"/>
              <a:ext cx="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55320" name="Freeform 26"/>
            <p:cNvSpPr>
              <a:spLocks/>
            </p:cNvSpPr>
            <p:nvPr/>
          </p:nvSpPr>
          <p:spPr bwMode="auto">
            <a:xfrm>
              <a:off x="1402" y="3068"/>
              <a:ext cx="858" cy="265"/>
            </a:xfrm>
            <a:custGeom>
              <a:avLst/>
              <a:gdLst>
                <a:gd name="T0" fmla="*/ 0 w 845"/>
                <a:gd name="T1" fmla="*/ 244 h 259"/>
                <a:gd name="T2" fmla="*/ 861 w 845"/>
                <a:gd name="T3" fmla="*/ 240 h 259"/>
                <a:gd name="T4" fmla="*/ 861 w 845"/>
                <a:gd name="T5" fmla="*/ 0 h 259"/>
                <a:gd name="T6" fmla="*/ 800 w 845"/>
                <a:gd name="T7" fmla="*/ 35 h 259"/>
                <a:gd name="T8" fmla="*/ 739 w 845"/>
                <a:gd name="T9" fmla="*/ 71 h 259"/>
                <a:gd name="T10" fmla="*/ 588 w 845"/>
                <a:gd name="T11" fmla="*/ 141 h 259"/>
                <a:gd name="T12" fmla="*/ 350 w 845"/>
                <a:gd name="T13" fmla="*/ 203 h 259"/>
                <a:gd name="T14" fmla="*/ 142 w 845"/>
                <a:gd name="T15" fmla="*/ 231 h 259"/>
                <a:gd name="T16" fmla="*/ 0 w 845"/>
                <a:gd name="T17" fmla="*/ 244 h 2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45"/>
                <a:gd name="T28" fmla="*/ 0 h 259"/>
                <a:gd name="T29" fmla="*/ 845 w 845"/>
                <a:gd name="T30" fmla="*/ 259 h 2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45" h="259">
                  <a:moveTo>
                    <a:pt x="0" y="259"/>
                  </a:moveTo>
                  <a:lnTo>
                    <a:pt x="835" y="256"/>
                  </a:lnTo>
                  <a:cubicBezTo>
                    <a:pt x="835" y="256"/>
                    <a:pt x="845" y="36"/>
                    <a:pt x="835" y="0"/>
                  </a:cubicBezTo>
                  <a:cubicBezTo>
                    <a:pt x="795" y="21"/>
                    <a:pt x="806" y="18"/>
                    <a:pt x="776" y="37"/>
                  </a:cubicBezTo>
                  <a:cubicBezTo>
                    <a:pt x="756" y="50"/>
                    <a:pt x="751" y="56"/>
                    <a:pt x="717" y="75"/>
                  </a:cubicBezTo>
                  <a:cubicBezTo>
                    <a:pt x="683" y="94"/>
                    <a:pt x="633" y="127"/>
                    <a:pt x="570" y="150"/>
                  </a:cubicBezTo>
                  <a:lnTo>
                    <a:pt x="340" y="216"/>
                  </a:lnTo>
                  <a:lnTo>
                    <a:pt x="138" y="246"/>
                  </a:lnTo>
                  <a:lnTo>
                    <a:pt x="0" y="259"/>
                  </a:lnTo>
                  <a:close/>
                </a:path>
              </a:pathLst>
            </a:custGeom>
            <a:solidFill>
              <a:srgbClr val="0070C0">
                <a:alpha val="50195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1" name="Freeform 27"/>
            <p:cNvSpPr>
              <a:spLocks/>
            </p:cNvSpPr>
            <p:nvPr/>
          </p:nvSpPr>
          <p:spPr bwMode="auto">
            <a:xfrm>
              <a:off x="3607" y="3069"/>
              <a:ext cx="848" cy="265"/>
            </a:xfrm>
            <a:custGeom>
              <a:avLst/>
              <a:gdLst>
                <a:gd name="T0" fmla="*/ 848 w 848"/>
                <a:gd name="T1" fmla="*/ 242 h 260"/>
                <a:gd name="T2" fmla="*/ 0 w 848"/>
                <a:gd name="T3" fmla="*/ 241 h 260"/>
                <a:gd name="T4" fmla="*/ 2 w 848"/>
                <a:gd name="T5" fmla="*/ 0 h 260"/>
                <a:gd name="T6" fmla="*/ 70 w 848"/>
                <a:gd name="T7" fmla="*/ 43 h 260"/>
                <a:gd name="T8" fmla="*/ 128 w 848"/>
                <a:gd name="T9" fmla="*/ 78 h 260"/>
                <a:gd name="T10" fmla="*/ 195 w 848"/>
                <a:gd name="T11" fmla="*/ 108 h 260"/>
                <a:gd name="T12" fmla="*/ 278 w 848"/>
                <a:gd name="T13" fmla="*/ 141 h 260"/>
                <a:gd name="T14" fmla="*/ 464 w 848"/>
                <a:gd name="T15" fmla="*/ 198 h 260"/>
                <a:gd name="T16" fmla="*/ 710 w 848"/>
                <a:gd name="T17" fmla="*/ 229 h 260"/>
                <a:gd name="T18" fmla="*/ 848 w 848"/>
                <a:gd name="T19" fmla="*/ 242 h 2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8"/>
                <a:gd name="T31" fmla="*/ 0 h 260"/>
                <a:gd name="T32" fmla="*/ 848 w 848"/>
                <a:gd name="T33" fmla="*/ 260 h 2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8" h="260">
                  <a:moveTo>
                    <a:pt x="848" y="260"/>
                  </a:moveTo>
                  <a:lnTo>
                    <a:pt x="0" y="259"/>
                  </a:lnTo>
                  <a:lnTo>
                    <a:pt x="2" y="0"/>
                  </a:lnTo>
                  <a:cubicBezTo>
                    <a:pt x="37" y="24"/>
                    <a:pt x="49" y="33"/>
                    <a:pt x="70" y="46"/>
                  </a:cubicBezTo>
                  <a:cubicBezTo>
                    <a:pt x="91" y="60"/>
                    <a:pt x="107" y="73"/>
                    <a:pt x="128" y="85"/>
                  </a:cubicBezTo>
                  <a:cubicBezTo>
                    <a:pt x="149" y="97"/>
                    <a:pt x="170" y="105"/>
                    <a:pt x="195" y="116"/>
                  </a:cubicBezTo>
                  <a:cubicBezTo>
                    <a:pt x="220" y="127"/>
                    <a:pt x="233" y="135"/>
                    <a:pt x="278" y="151"/>
                  </a:cubicBezTo>
                  <a:lnTo>
                    <a:pt x="464" y="212"/>
                  </a:lnTo>
                  <a:lnTo>
                    <a:pt x="710" y="247"/>
                  </a:lnTo>
                  <a:lnTo>
                    <a:pt x="848" y="260"/>
                  </a:lnTo>
                  <a:close/>
                </a:path>
              </a:pathLst>
            </a:custGeom>
            <a:solidFill>
              <a:srgbClr val="0070C0">
                <a:alpha val="50195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322" name="Group 33"/>
            <p:cNvGrpSpPr>
              <a:grpSpLocks/>
            </p:cNvGrpSpPr>
            <p:nvPr/>
          </p:nvGrpSpPr>
          <p:grpSpPr bwMode="auto">
            <a:xfrm>
              <a:off x="2766" y="3259"/>
              <a:ext cx="288" cy="375"/>
              <a:chOff x="2457" y="2754"/>
              <a:chExt cx="288" cy="375"/>
            </a:xfrm>
          </p:grpSpPr>
          <p:sp>
            <p:nvSpPr>
              <p:cNvPr id="55341" name="Text Box 11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5342" name="Line 32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5323" name="Group 34"/>
            <p:cNvGrpSpPr>
              <a:grpSpLocks/>
            </p:cNvGrpSpPr>
            <p:nvPr/>
          </p:nvGrpSpPr>
          <p:grpSpPr bwMode="auto">
            <a:xfrm>
              <a:off x="3179" y="3259"/>
              <a:ext cx="288" cy="375"/>
              <a:chOff x="2457" y="2754"/>
              <a:chExt cx="288" cy="375"/>
            </a:xfrm>
          </p:grpSpPr>
          <p:sp>
            <p:nvSpPr>
              <p:cNvPr id="55339" name="Text Box 35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5340" name="Line 36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5324" name="Group 37"/>
            <p:cNvGrpSpPr>
              <a:grpSpLocks/>
            </p:cNvGrpSpPr>
            <p:nvPr/>
          </p:nvGrpSpPr>
          <p:grpSpPr bwMode="auto">
            <a:xfrm>
              <a:off x="3592" y="3259"/>
              <a:ext cx="288" cy="375"/>
              <a:chOff x="2457" y="2754"/>
              <a:chExt cx="288" cy="375"/>
            </a:xfrm>
          </p:grpSpPr>
          <p:sp>
            <p:nvSpPr>
              <p:cNvPr id="55337" name="Text Box 38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5338" name="Line 39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5325" name="Group 40"/>
            <p:cNvGrpSpPr>
              <a:grpSpLocks/>
            </p:cNvGrpSpPr>
            <p:nvPr/>
          </p:nvGrpSpPr>
          <p:grpSpPr bwMode="auto">
            <a:xfrm>
              <a:off x="4005" y="3259"/>
              <a:ext cx="288" cy="375"/>
              <a:chOff x="2457" y="2754"/>
              <a:chExt cx="288" cy="375"/>
            </a:xfrm>
          </p:grpSpPr>
          <p:sp>
            <p:nvSpPr>
              <p:cNvPr id="55335" name="Text Box 41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5336" name="Line 42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5326" name="Group 43"/>
            <p:cNvGrpSpPr>
              <a:grpSpLocks/>
            </p:cNvGrpSpPr>
            <p:nvPr/>
          </p:nvGrpSpPr>
          <p:grpSpPr bwMode="auto">
            <a:xfrm>
              <a:off x="1576" y="3259"/>
              <a:ext cx="288" cy="375"/>
              <a:chOff x="2457" y="2754"/>
              <a:chExt cx="288" cy="375"/>
            </a:xfrm>
          </p:grpSpPr>
          <p:sp>
            <p:nvSpPr>
              <p:cNvPr id="55333" name="Text Box 44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–3</a:t>
                </a:r>
              </a:p>
            </p:txBody>
          </p:sp>
          <p:sp>
            <p:nvSpPr>
              <p:cNvPr id="55334" name="Line 45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5327" name="Group 46"/>
            <p:cNvGrpSpPr>
              <a:grpSpLocks/>
            </p:cNvGrpSpPr>
            <p:nvPr/>
          </p:nvGrpSpPr>
          <p:grpSpPr bwMode="auto">
            <a:xfrm>
              <a:off x="1989" y="3259"/>
              <a:ext cx="288" cy="375"/>
              <a:chOff x="2457" y="2754"/>
              <a:chExt cx="288" cy="375"/>
            </a:xfrm>
          </p:grpSpPr>
          <p:sp>
            <p:nvSpPr>
              <p:cNvPr id="55331" name="Text Box 47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–2</a:t>
                </a:r>
              </a:p>
            </p:txBody>
          </p:sp>
          <p:sp>
            <p:nvSpPr>
              <p:cNvPr id="55332" name="Line 48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5328" name="Group 49"/>
            <p:cNvGrpSpPr>
              <a:grpSpLocks/>
            </p:cNvGrpSpPr>
            <p:nvPr/>
          </p:nvGrpSpPr>
          <p:grpSpPr bwMode="auto">
            <a:xfrm>
              <a:off x="2402" y="3259"/>
              <a:ext cx="288" cy="375"/>
              <a:chOff x="2457" y="2754"/>
              <a:chExt cx="288" cy="375"/>
            </a:xfrm>
          </p:grpSpPr>
          <p:sp>
            <p:nvSpPr>
              <p:cNvPr id="55329" name="Text Box 50"/>
              <p:cNvSpPr txBox="1">
                <a:spLocks noChangeArrowheads="1"/>
              </p:cNvSpPr>
              <p:nvPr/>
            </p:nvSpPr>
            <p:spPr bwMode="auto">
              <a:xfrm>
                <a:off x="2457" y="287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–1</a:t>
                </a:r>
              </a:p>
            </p:txBody>
          </p:sp>
          <p:sp>
            <p:nvSpPr>
              <p:cNvPr id="55330" name="Line 51"/>
              <p:cNvSpPr>
                <a:spLocks noChangeShapeType="1"/>
              </p:cNvSpPr>
              <p:nvPr/>
            </p:nvSpPr>
            <p:spPr bwMode="auto">
              <a:xfrm>
                <a:off x="2592" y="275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3211513" y="5276850"/>
            <a:ext cx="1219200" cy="1355725"/>
            <a:chOff x="2037" y="3254"/>
            <a:chExt cx="768" cy="854"/>
          </a:xfrm>
        </p:grpSpPr>
        <p:sp>
          <p:nvSpPr>
            <p:cNvPr id="55314" name="Text Box 52"/>
            <p:cNvSpPr txBox="1">
              <a:spLocks noChangeArrowheads="1"/>
            </p:cNvSpPr>
            <p:nvPr/>
          </p:nvSpPr>
          <p:spPr bwMode="auto">
            <a:xfrm>
              <a:off x="2037" y="3590"/>
              <a:ext cx="76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Test statistic</a:t>
              </a:r>
            </a:p>
          </p:txBody>
        </p:sp>
        <p:sp>
          <p:nvSpPr>
            <p:cNvPr id="55315" name="Line 53"/>
            <p:cNvSpPr>
              <a:spLocks noChangeShapeType="1"/>
            </p:cNvSpPr>
            <p:nvPr/>
          </p:nvSpPr>
          <p:spPr bwMode="auto">
            <a:xfrm flipH="1" flipV="1">
              <a:off x="2259" y="3254"/>
              <a:ext cx="162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4833938" y="5276850"/>
            <a:ext cx="1219200" cy="1355725"/>
            <a:chOff x="3045" y="3254"/>
            <a:chExt cx="768" cy="854"/>
          </a:xfrm>
        </p:grpSpPr>
        <p:sp>
          <p:nvSpPr>
            <p:cNvPr id="55312" name="Line 56"/>
            <p:cNvSpPr>
              <a:spLocks noChangeShapeType="1"/>
            </p:cNvSpPr>
            <p:nvPr/>
          </p:nvSpPr>
          <p:spPr bwMode="auto">
            <a:xfrm flipV="1">
              <a:off x="3447" y="3254"/>
              <a:ext cx="162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5313" name="Text Box 57"/>
            <p:cNvSpPr txBox="1">
              <a:spLocks noChangeArrowheads="1"/>
            </p:cNvSpPr>
            <p:nvPr/>
          </p:nvSpPr>
          <p:spPr bwMode="auto">
            <a:xfrm>
              <a:off x="3045" y="3590"/>
              <a:ext cx="76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Test statistic</a:t>
              </a:r>
            </a:p>
          </p:txBody>
        </p:sp>
      </p:grpSp>
      <p:sp>
        <p:nvSpPr>
          <p:cNvPr id="55303" name="Text Box 59"/>
          <p:cNvSpPr txBox="1">
            <a:spLocks noChangeArrowheads="1"/>
          </p:cNvSpPr>
          <p:nvPr/>
        </p:nvSpPr>
        <p:spPr bwMode="auto">
          <a:xfrm>
            <a:off x="1042988" y="2160588"/>
            <a:ext cx="379571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latin typeface="Times New Roman" panose="02020603050405020304" pitchFamily="18" charset="0"/>
              </a:rPr>
              <a:t>μ</a:t>
            </a:r>
            <a:r>
              <a:rPr lang="en-US" altLang="en-US" sz="2800" i="1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= </a:t>
            </a:r>
            <a:r>
              <a:rPr lang="en-US" altLang="en-US" sz="2800" i="1">
                <a:latin typeface="Times New Roman" panose="02020603050405020304" pitchFamily="18" charset="0"/>
              </a:rPr>
              <a:t>k     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 i="1"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latin typeface="Times New Roman" panose="02020603050405020304" pitchFamily="18" charset="0"/>
              </a:rPr>
              <a:t>μ</a:t>
            </a:r>
            <a:r>
              <a:rPr lang="en-US" altLang="en-US" sz="2800" i="1">
                <a:latin typeface="Times New Roman" panose="02020603050405020304" pitchFamily="18" charset="0"/>
              </a:rPr>
              <a:t> ≠</a:t>
            </a:r>
            <a:r>
              <a:rPr lang="en-US" altLang="en-US" sz="2800" i="1">
                <a:latin typeface="Times New Roman" panose="02020603050405020304" pitchFamily="18" charset="0"/>
                <a:sym typeface="Symbol" panose="05050102010706020507" pitchFamily="18" charset="2"/>
              </a:rPr>
              <a:t> k</a:t>
            </a:r>
          </a:p>
        </p:txBody>
      </p: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260350" y="3178175"/>
            <a:ext cx="2876550" cy="1660525"/>
            <a:chOff x="1083" y="1824"/>
            <a:chExt cx="1317" cy="768"/>
          </a:xfrm>
        </p:grpSpPr>
        <p:sp>
          <p:nvSpPr>
            <p:cNvPr id="55310" name="AutoShape 63"/>
            <p:cNvSpPr>
              <a:spLocks noChangeArrowheads="1"/>
            </p:cNvSpPr>
            <p:nvPr/>
          </p:nvSpPr>
          <p:spPr bwMode="auto">
            <a:xfrm>
              <a:off x="1083" y="1824"/>
              <a:ext cx="1317" cy="768"/>
            </a:xfrm>
            <a:prstGeom prst="wedgeRectCallout">
              <a:avLst>
                <a:gd name="adj1" fmla="val 60042"/>
                <a:gd name="adj2" fmla="val 7082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5311" name="Text Box 62"/>
            <p:cNvSpPr txBox="1">
              <a:spLocks noChangeArrowheads="1"/>
            </p:cNvSpPr>
            <p:nvPr/>
          </p:nvSpPr>
          <p:spPr bwMode="auto">
            <a:xfrm>
              <a:off x="1091" y="1832"/>
              <a:ext cx="1309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i="1">
                  <a:latin typeface="Times New Roman" panose="02020603050405020304" pitchFamily="18" charset="0"/>
                </a:rPr>
                <a:t>P</a:t>
              </a:r>
              <a:r>
                <a:rPr lang="en-US" altLang="en-US" sz="2400">
                  <a:latin typeface="Times New Roman" panose="02020603050405020304" pitchFamily="18" charset="0"/>
                </a:rPr>
                <a:t>  is twice the area to the left of the negative standardized test statistic.</a:t>
              </a:r>
              <a:endParaRPr lang="en-US" altLang="en-US" sz="2400" i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6094413" y="2728913"/>
            <a:ext cx="2505075" cy="1919287"/>
            <a:chOff x="3767" y="1920"/>
            <a:chExt cx="1500" cy="638"/>
          </a:xfrm>
        </p:grpSpPr>
        <p:sp>
          <p:nvSpPr>
            <p:cNvPr id="55308" name="AutoShape 64"/>
            <p:cNvSpPr>
              <a:spLocks noChangeArrowheads="1"/>
            </p:cNvSpPr>
            <p:nvPr/>
          </p:nvSpPr>
          <p:spPr bwMode="auto">
            <a:xfrm>
              <a:off x="3767" y="1922"/>
              <a:ext cx="1353" cy="623"/>
            </a:xfrm>
            <a:prstGeom prst="wedgeRectCallout">
              <a:avLst>
                <a:gd name="adj1" fmla="val -63315"/>
                <a:gd name="adj2" fmla="val 8112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5309" name="Text Box 65"/>
            <p:cNvSpPr txBox="1">
              <a:spLocks noChangeArrowheads="1"/>
            </p:cNvSpPr>
            <p:nvPr/>
          </p:nvSpPr>
          <p:spPr bwMode="auto">
            <a:xfrm>
              <a:off x="3813" y="1920"/>
              <a:ext cx="1454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i="1">
                  <a:latin typeface="Times New Roman" panose="02020603050405020304" pitchFamily="18" charset="0"/>
                </a:rPr>
                <a:t>P </a:t>
              </a:r>
              <a:r>
                <a:rPr lang="en-US" altLang="en-US" sz="2400">
                  <a:latin typeface="Times New Roman" panose="02020603050405020304" pitchFamily="18" charset="0"/>
                </a:rPr>
                <a:t> is twice the area to the right of the positive standardized test statistic.</a:t>
              </a:r>
              <a:endParaRPr lang="en-US" altLang="en-US" sz="2400" i="1">
                <a:latin typeface="Times New Roman" panose="02020603050405020304" pitchFamily="18" charset="0"/>
              </a:endParaRPr>
            </a:p>
          </p:txBody>
        </p:sp>
      </p:grpSp>
      <p:sp>
        <p:nvSpPr>
          <p:cNvPr id="55306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55307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92F7689-C811-4DDA-8DCD-6EA3FD6705DA}" type="slidenum">
              <a:rPr lang="en-US" altLang="en-US" sz="1200"/>
              <a:pPr algn="r" eaLnBrk="1" hangingPunct="1"/>
              <a:t>26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2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</a:t>
            </a:r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Two-tailed</a:t>
            </a:r>
            <a:endParaRPr lang="el-GR" altLang="en-US" dirty="0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6323" name="Content Placeholder 15"/>
          <p:cNvSpPr>
            <a:spLocks noGrp="1"/>
          </p:cNvSpPr>
          <p:nvPr>
            <p:ph idx="1"/>
          </p:nvPr>
        </p:nvSpPr>
        <p:spPr>
          <a:xfrm>
            <a:off x="442913" y="914400"/>
            <a:ext cx="8229600" cy="1457739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dirty="0" smtClean="0"/>
              <a:t>A </a:t>
            </a:r>
            <a:r>
              <a:rPr lang="en-US" altLang="en-US" dirty="0" smtClean="0"/>
              <a:t>school publicizes that the proportion of its students who are involved in at least one extracurricular activity is 61%.  </a:t>
            </a:r>
            <a:endParaRPr lang="en-US" altLang="en-US" baseline="-25000" dirty="0" smtClean="0"/>
          </a:p>
          <a:p>
            <a:pPr marL="0" indent="0" eaLnBrk="1" hangingPunct="1"/>
            <a:endParaRPr lang="en-US" altLang="en-US" dirty="0" smtClean="0"/>
          </a:p>
        </p:txBody>
      </p:sp>
      <p:sp>
        <p:nvSpPr>
          <p:cNvPr id="54276" name="TextBox 16"/>
          <p:cNvSpPr txBox="1">
            <a:spLocks noChangeArrowheads="1"/>
          </p:cNvSpPr>
          <p:nvPr/>
        </p:nvSpPr>
        <p:spPr bwMode="auto">
          <a:xfrm>
            <a:off x="857527" y="2593147"/>
            <a:ext cx="758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8373" name="TextBox 22"/>
          <p:cNvSpPr txBox="1">
            <a:spLocks noChangeArrowheads="1"/>
          </p:cNvSpPr>
          <p:nvPr/>
        </p:nvSpPr>
        <p:spPr bwMode="auto">
          <a:xfrm>
            <a:off x="1411565" y="2572510"/>
            <a:ext cx="1385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0.61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4" name="TextBox 22"/>
          <p:cNvSpPr txBox="1">
            <a:spLocks noChangeArrowheads="1"/>
          </p:cNvSpPr>
          <p:nvPr/>
        </p:nvSpPr>
        <p:spPr bwMode="auto">
          <a:xfrm>
            <a:off x="1414740" y="3007485"/>
            <a:ext cx="1385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≠ 0.61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1592539" y="3715510"/>
            <a:ext cx="447675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5290" y="3823460"/>
            <a:ext cx="2460625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Arial" charset="0"/>
              </a:rPr>
              <a:t>Two-tailed test</a:t>
            </a:r>
          </a:p>
        </p:txBody>
      </p:sp>
      <p:sp>
        <p:nvSpPr>
          <p:cNvPr id="56330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56331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47EB39B-C028-470D-AD0A-63C5063F32D8}" type="slidenum">
              <a:rPr lang="en-US" altLang="en-US" sz="1200"/>
              <a:pPr algn="r" eaLnBrk="1" hangingPunct="1"/>
              <a:t>27</a:t>
            </a:fld>
            <a:r>
              <a:rPr lang="en-US" altLang="en-US" sz="1200"/>
              <a:t> of 101</a:t>
            </a:r>
          </a:p>
        </p:txBody>
      </p:sp>
      <p:pic>
        <p:nvPicPr>
          <p:cNvPr id="54284" name="Picture 32" descr="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2" b="14233"/>
          <a:stretch/>
        </p:blipFill>
        <p:spPr bwMode="auto">
          <a:xfrm>
            <a:off x="3934102" y="2593148"/>
            <a:ext cx="3487115" cy="159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13640" y="4047539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0.61</a:t>
            </a:r>
            <a:endParaRPr lang="en-US" sz="2400" dirty="0" smtClean="0">
              <a:latin typeface="+mn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7421217" y="3907390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 smtClean="0">
                <a:latin typeface="Times New Roman" panose="02020603050405020304" pitchFamily="18" charset="0"/>
              </a:rPr>
              <a:t>x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8373" grpId="0"/>
      <p:bldP spid="58374" grpId="0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Making a Decision</a:t>
            </a:r>
            <a:endParaRPr lang="el-GR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9395" name="Content Placeholder 19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057400"/>
          </a:xfrm>
        </p:spPr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Decision Rule Based on </a:t>
            </a:r>
            <a:r>
              <a:rPr lang="en-US" altLang="en-US" b="1" i="1" dirty="0" smtClean="0">
                <a:solidFill>
                  <a:schemeClr val="accent2"/>
                </a:solidFill>
              </a:rPr>
              <a:t>P</a:t>
            </a:r>
            <a:r>
              <a:rPr lang="en-US" altLang="en-US" b="1" dirty="0" smtClean="0">
                <a:solidFill>
                  <a:schemeClr val="accent2"/>
                </a:solidFill>
              </a:rPr>
              <a:t>-value</a:t>
            </a:r>
            <a:endParaRPr lang="en-US" altLang="en-US" dirty="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 dirty="0" smtClean="0"/>
              <a:t>Compare the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-value with </a:t>
            </a:r>
            <a:r>
              <a:rPr lang="el-GR" altLang="en-US" i="1" dirty="0" smtClean="0"/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.</a:t>
            </a:r>
          </a:p>
          <a:p>
            <a:pPr marL="857250" lvl="1" indent="-457200" eaLnBrk="1" hangingPunct="1"/>
            <a:r>
              <a:rPr lang="en-US" altLang="en-US" dirty="0" smtClean="0"/>
              <a:t>If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≤ </a:t>
            </a:r>
            <a:r>
              <a:rPr lang="el-GR" altLang="en-US" i="1" dirty="0" smtClean="0"/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 , then reject </a:t>
            </a:r>
            <a:r>
              <a:rPr lang="en-US" altLang="en-US" i="1" dirty="0" smtClean="0">
                <a:sym typeface="Symbol" panose="05050102010706020507" pitchFamily="18" charset="2"/>
              </a:rPr>
              <a:t>H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0</a:t>
            </a:r>
            <a:r>
              <a:rPr lang="en-US" altLang="en-US" dirty="0" smtClean="0">
                <a:sym typeface="Symbol" panose="05050102010706020507" pitchFamily="18" charset="2"/>
              </a:rPr>
              <a:t>.</a:t>
            </a:r>
          </a:p>
          <a:p>
            <a:pPr marL="400050" lvl="1" indent="0" eaLnBrk="1" hangingPunct="1">
              <a:buNone/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 marL="857250" lvl="1" indent="-457200" eaLnBrk="1" hangingPunct="1"/>
            <a:r>
              <a:rPr lang="en-US" altLang="en-US" dirty="0" smtClean="0">
                <a:sym typeface="Symbol" panose="05050102010706020507" pitchFamily="18" charset="2"/>
              </a:rPr>
              <a:t>If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&gt; </a:t>
            </a:r>
            <a:r>
              <a:rPr lang="el-GR" altLang="en-US" i="1" dirty="0" smtClean="0"/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, then fail to reject </a:t>
            </a:r>
            <a:r>
              <a:rPr lang="en-US" altLang="en-US" i="1" dirty="0" smtClean="0">
                <a:sym typeface="Symbol" panose="05050102010706020507" pitchFamily="18" charset="2"/>
              </a:rPr>
              <a:t>H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0</a:t>
            </a:r>
            <a:r>
              <a:rPr lang="en-US" altLang="en-US" dirty="0" smtClean="0"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0"/>
              </a:spcBef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 eaLnBrk="1" hangingPunct="1"/>
            <a:endParaRPr lang="en-US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95195" y="2749520"/>
            <a:ext cx="48620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Times New Roman"/>
                <a:cs typeface="+mn-cs"/>
              </a:rPr>
              <a:t>There is enough evidence to reject the claim</a:t>
            </a:r>
          </a:p>
        </p:txBody>
      </p:sp>
      <p:sp>
        <p:nvSpPr>
          <p:cNvPr id="6" name="Rectangle 5"/>
          <p:cNvSpPr/>
          <p:nvPr/>
        </p:nvSpPr>
        <p:spPr>
          <a:xfrm>
            <a:off x="1595195" y="3870639"/>
            <a:ext cx="60752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Times New Roman"/>
                <a:cs typeface="+mn-cs"/>
              </a:rPr>
              <a:t>There is not enough evidence to reject the claim</a:t>
            </a:r>
          </a:p>
        </p:txBody>
      </p:sp>
      <p:sp>
        <p:nvSpPr>
          <p:cNvPr id="59421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59422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C6EC4B7-D8C1-4EBD-A738-CEF3CC9C61E8}" type="slidenum">
              <a:rPr lang="en-US" altLang="en-US" sz="1200"/>
              <a:pPr algn="r" eaLnBrk="1" hangingPunct="1"/>
              <a:t>28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907071" y="2676525"/>
            <a:ext cx="531813" cy="382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169134" y="1825625"/>
            <a:ext cx="531812" cy="382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868971" y="1839913"/>
            <a:ext cx="531813" cy="3825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988409" y="3435350"/>
            <a:ext cx="3400425" cy="1165225"/>
            <a:chOff x="3173" y="2064"/>
            <a:chExt cx="2142" cy="734"/>
          </a:xfrm>
        </p:grpSpPr>
        <p:pic>
          <p:nvPicPr>
            <p:cNvPr id="64537" name="Picture 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7" y="2064"/>
              <a:ext cx="1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38" name="Line 46"/>
            <p:cNvSpPr>
              <a:spLocks noChangeShapeType="1"/>
            </p:cNvSpPr>
            <p:nvPr/>
          </p:nvSpPr>
          <p:spPr bwMode="auto">
            <a:xfrm>
              <a:off x="3173" y="2546"/>
              <a:ext cx="19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1" name="Freeform 47"/>
            <p:cNvSpPr>
              <a:spLocks/>
            </p:cNvSpPr>
            <p:nvPr/>
          </p:nvSpPr>
          <p:spPr bwMode="auto">
            <a:xfrm>
              <a:off x="3470" y="2067"/>
              <a:ext cx="1380" cy="476"/>
            </a:xfrm>
            <a:custGeom>
              <a:avLst/>
              <a:gdLst>
                <a:gd name="T0" fmla="*/ 0 w 1380"/>
                <a:gd name="T1" fmla="*/ 476 h 476"/>
                <a:gd name="T2" fmla="*/ 77 w 1380"/>
                <a:gd name="T3" fmla="*/ 469 h 476"/>
                <a:gd name="T4" fmla="*/ 132 w 1380"/>
                <a:gd name="T5" fmla="*/ 463 h 476"/>
                <a:gd name="T6" fmla="*/ 226 w 1380"/>
                <a:gd name="T7" fmla="*/ 439 h 476"/>
                <a:gd name="T8" fmla="*/ 272 w 1380"/>
                <a:gd name="T9" fmla="*/ 421 h 476"/>
                <a:gd name="T10" fmla="*/ 335 w 1380"/>
                <a:gd name="T11" fmla="*/ 389 h 476"/>
                <a:gd name="T12" fmla="*/ 372 w 1380"/>
                <a:gd name="T13" fmla="*/ 359 h 476"/>
                <a:gd name="T14" fmla="*/ 410 w 1380"/>
                <a:gd name="T15" fmla="*/ 325 h 476"/>
                <a:gd name="T16" fmla="*/ 433 w 1380"/>
                <a:gd name="T17" fmla="*/ 298 h 476"/>
                <a:gd name="T18" fmla="*/ 465 w 1380"/>
                <a:gd name="T19" fmla="*/ 256 h 476"/>
                <a:gd name="T20" fmla="*/ 471 w 1380"/>
                <a:gd name="T21" fmla="*/ 245 h 476"/>
                <a:gd name="T22" fmla="*/ 494 w 1380"/>
                <a:gd name="T23" fmla="*/ 207 h 476"/>
                <a:gd name="T24" fmla="*/ 516 w 1380"/>
                <a:gd name="T25" fmla="*/ 165 h 476"/>
                <a:gd name="T26" fmla="*/ 538 w 1380"/>
                <a:gd name="T27" fmla="*/ 124 h 476"/>
                <a:gd name="T28" fmla="*/ 565 w 1380"/>
                <a:gd name="T29" fmla="*/ 77 h 476"/>
                <a:gd name="T30" fmla="*/ 587 w 1380"/>
                <a:gd name="T31" fmla="*/ 45 h 476"/>
                <a:gd name="T32" fmla="*/ 607 w 1380"/>
                <a:gd name="T33" fmla="*/ 24 h 476"/>
                <a:gd name="T34" fmla="*/ 631 w 1380"/>
                <a:gd name="T35" fmla="*/ 12 h 476"/>
                <a:gd name="T36" fmla="*/ 669 w 1380"/>
                <a:gd name="T37" fmla="*/ 0 h 476"/>
                <a:gd name="T38" fmla="*/ 697 w 1380"/>
                <a:gd name="T39" fmla="*/ 0 h 476"/>
                <a:gd name="T40" fmla="*/ 733 w 1380"/>
                <a:gd name="T41" fmla="*/ 12 h 476"/>
                <a:gd name="T42" fmla="*/ 774 w 1380"/>
                <a:gd name="T43" fmla="*/ 40 h 476"/>
                <a:gd name="T44" fmla="*/ 807 w 1380"/>
                <a:gd name="T45" fmla="*/ 78 h 476"/>
                <a:gd name="T46" fmla="*/ 850 w 1380"/>
                <a:gd name="T47" fmla="*/ 160 h 476"/>
                <a:gd name="T48" fmla="*/ 872 w 1380"/>
                <a:gd name="T49" fmla="*/ 205 h 476"/>
                <a:gd name="T50" fmla="*/ 893 w 1380"/>
                <a:gd name="T51" fmla="*/ 245 h 476"/>
                <a:gd name="T52" fmla="*/ 911 w 1380"/>
                <a:gd name="T53" fmla="*/ 270 h 476"/>
                <a:gd name="T54" fmla="*/ 944 w 1380"/>
                <a:gd name="T55" fmla="*/ 313 h 476"/>
                <a:gd name="T56" fmla="*/ 968 w 1380"/>
                <a:gd name="T57" fmla="*/ 339 h 476"/>
                <a:gd name="T58" fmla="*/ 995 w 1380"/>
                <a:gd name="T59" fmla="*/ 362 h 476"/>
                <a:gd name="T60" fmla="*/ 1095 w 1380"/>
                <a:gd name="T61" fmla="*/ 421 h 476"/>
                <a:gd name="T62" fmla="*/ 1141 w 1380"/>
                <a:gd name="T63" fmla="*/ 435 h 476"/>
                <a:gd name="T64" fmla="*/ 1185 w 1380"/>
                <a:gd name="T65" fmla="*/ 450 h 476"/>
                <a:gd name="T66" fmla="*/ 1255 w 1380"/>
                <a:gd name="T67" fmla="*/ 463 h 476"/>
                <a:gd name="T68" fmla="*/ 1380 w 1380"/>
                <a:gd name="T69" fmla="*/ 474 h 476"/>
                <a:gd name="T70" fmla="*/ 0 w 1380"/>
                <a:gd name="T71" fmla="*/ 476 h 4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0"/>
                <a:gd name="T109" fmla="*/ 0 h 476"/>
                <a:gd name="T110" fmla="*/ 1380 w 1380"/>
                <a:gd name="T111" fmla="*/ 476 h 4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0" h="476">
                  <a:moveTo>
                    <a:pt x="0" y="476"/>
                  </a:moveTo>
                  <a:lnTo>
                    <a:pt x="77" y="469"/>
                  </a:lnTo>
                  <a:lnTo>
                    <a:pt x="132" y="463"/>
                  </a:lnTo>
                  <a:lnTo>
                    <a:pt x="226" y="439"/>
                  </a:lnTo>
                  <a:lnTo>
                    <a:pt x="272" y="421"/>
                  </a:lnTo>
                  <a:lnTo>
                    <a:pt x="335" y="389"/>
                  </a:lnTo>
                  <a:lnTo>
                    <a:pt x="372" y="359"/>
                  </a:lnTo>
                  <a:lnTo>
                    <a:pt x="410" y="325"/>
                  </a:lnTo>
                  <a:lnTo>
                    <a:pt x="433" y="298"/>
                  </a:lnTo>
                  <a:lnTo>
                    <a:pt x="465" y="256"/>
                  </a:lnTo>
                  <a:lnTo>
                    <a:pt x="471" y="245"/>
                  </a:lnTo>
                  <a:lnTo>
                    <a:pt x="494" y="207"/>
                  </a:lnTo>
                  <a:lnTo>
                    <a:pt x="516" y="165"/>
                  </a:lnTo>
                  <a:lnTo>
                    <a:pt x="538" y="124"/>
                  </a:lnTo>
                  <a:lnTo>
                    <a:pt x="565" y="77"/>
                  </a:lnTo>
                  <a:lnTo>
                    <a:pt x="587" y="45"/>
                  </a:lnTo>
                  <a:lnTo>
                    <a:pt x="607" y="24"/>
                  </a:lnTo>
                  <a:lnTo>
                    <a:pt x="631" y="12"/>
                  </a:lnTo>
                  <a:lnTo>
                    <a:pt x="669" y="0"/>
                  </a:lnTo>
                  <a:lnTo>
                    <a:pt x="697" y="0"/>
                  </a:lnTo>
                  <a:lnTo>
                    <a:pt x="733" y="12"/>
                  </a:lnTo>
                  <a:lnTo>
                    <a:pt x="774" y="40"/>
                  </a:lnTo>
                  <a:lnTo>
                    <a:pt x="807" y="78"/>
                  </a:lnTo>
                  <a:lnTo>
                    <a:pt x="850" y="160"/>
                  </a:lnTo>
                  <a:lnTo>
                    <a:pt x="872" y="205"/>
                  </a:lnTo>
                  <a:lnTo>
                    <a:pt x="893" y="245"/>
                  </a:lnTo>
                  <a:lnTo>
                    <a:pt x="911" y="270"/>
                  </a:lnTo>
                  <a:lnTo>
                    <a:pt x="944" y="313"/>
                  </a:lnTo>
                  <a:lnTo>
                    <a:pt x="968" y="339"/>
                  </a:lnTo>
                  <a:lnTo>
                    <a:pt x="995" y="362"/>
                  </a:lnTo>
                  <a:lnTo>
                    <a:pt x="1095" y="421"/>
                  </a:lnTo>
                  <a:lnTo>
                    <a:pt x="1141" y="435"/>
                  </a:lnTo>
                  <a:lnTo>
                    <a:pt x="1185" y="450"/>
                  </a:lnTo>
                  <a:lnTo>
                    <a:pt x="1255" y="463"/>
                  </a:lnTo>
                  <a:lnTo>
                    <a:pt x="1380" y="474"/>
                  </a:lnTo>
                  <a:lnTo>
                    <a:pt x="0" y="47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4540" name="Rectangle 48"/>
            <p:cNvSpPr>
              <a:spLocks noChangeArrowheads="1"/>
            </p:cNvSpPr>
            <p:nvPr/>
          </p:nvSpPr>
          <p:spPr bwMode="auto">
            <a:xfrm>
              <a:off x="5143" y="2486"/>
              <a:ext cx="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latin typeface="Times New Roman" panose="02020603050405020304" pitchFamily="18" charset="0"/>
                </a:rPr>
                <a:t>z</a:t>
              </a:r>
            </a:p>
          </p:txBody>
        </p:sp>
        <p:grpSp>
          <p:nvGrpSpPr>
            <p:cNvPr id="64541" name="Group 52"/>
            <p:cNvGrpSpPr>
              <a:grpSpLocks/>
            </p:cNvGrpSpPr>
            <p:nvPr/>
          </p:nvGrpSpPr>
          <p:grpSpPr bwMode="auto">
            <a:xfrm>
              <a:off x="4071" y="2512"/>
              <a:ext cx="131" cy="286"/>
              <a:chOff x="4071" y="2512"/>
              <a:chExt cx="131" cy="286"/>
            </a:xfrm>
          </p:grpSpPr>
          <p:sp>
            <p:nvSpPr>
              <p:cNvPr id="64542" name="Text Box 50"/>
              <p:cNvSpPr txBox="1">
                <a:spLocks noChangeArrowheads="1"/>
              </p:cNvSpPr>
              <p:nvPr/>
            </p:nvSpPr>
            <p:spPr bwMode="auto">
              <a:xfrm>
                <a:off x="4071" y="2567"/>
                <a:ext cx="13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4543" name="Line 51"/>
              <p:cNvSpPr>
                <a:spLocks noChangeShapeType="1"/>
              </p:cNvSpPr>
              <p:nvPr/>
            </p:nvSpPr>
            <p:spPr bwMode="auto">
              <a:xfrm>
                <a:off x="4160" y="2512"/>
                <a:ext cx="0" cy="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143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ea typeface="ＭＳ Ｐゴシック" panose="020B0600070205080204" pitchFamily="34" charset="-128"/>
              </a:rPr>
              <a:t>Steps for Hypothesis Testing</a:t>
            </a:r>
            <a:endParaRPr lang="el-GR" altLang="en-US" sz="32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0612" name="Text Box 4"/>
          <p:cNvSpPr txBox="1">
            <a:spLocks noChangeArrowheads="1"/>
          </p:cNvSpPr>
          <p:nvPr/>
        </p:nvSpPr>
        <p:spPr bwMode="auto">
          <a:xfrm>
            <a:off x="340209" y="890588"/>
            <a:ext cx="84582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FontTx/>
              <a:buAutoNum type="arabicPeriod"/>
            </a:pPr>
            <a:r>
              <a:rPr lang="en-US" altLang="en-US" sz="2800" dirty="0">
                <a:latin typeface="Times New Roman" panose="02020603050405020304" pitchFamily="18" charset="0"/>
              </a:rPr>
              <a:t>State the claim mathematically and verbally.  Identify the null and alternative hypotheses.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altLang="en-US" sz="2800" dirty="0">
                <a:latin typeface="Times New Roman" panose="02020603050405020304" pitchFamily="18" charset="0"/>
              </a:rPr>
              <a:t>	</a:t>
            </a:r>
            <a:r>
              <a:rPr lang="en-US" altLang="en-US" sz="2800" i="1" dirty="0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latin typeface="Times New Roman" panose="02020603050405020304" pitchFamily="18" charset="0"/>
              </a:rPr>
              <a:t>0</a:t>
            </a:r>
            <a:r>
              <a:rPr lang="en-US" altLang="en-US" sz="2800" dirty="0">
                <a:latin typeface="Times New Roman" panose="02020603050405020304" pitchFamily="18" charset="0"/>
              </a:rPr>
              <a:t>:  ?      </a:t>
            </a:r>
            <a:r>
              <a:rPr lang="en-US" altLang="en-US" sz="2800" i="1" dirty="0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latin typeface="Times New Roman" panose="02020603050405020304" pitchFamily="18" charset="0"/>
              </a:rPr>
              <a:t>a</a:t>
            </a:r>
            <a:r>
              <a:rPr lang="en-US" altLang="en-US" sz="2800" dirty="0">
                <a:latin typeface="Times New Roman" panose="02020603050405020304" pitchFamily="18" charset="0"/>
              </a:rPr>
              <a:t>:  ?</a:t>
            </a:r>
          </a:p>
          <a:p>
            <a:pPr eaLnBrk="1" hangingPunct="1">
              <a:buClr>
                <a:schemeClr val="accent1"/>
              </a:buClr>
              <a:buFontTx/>
              <a:buAutoNum type="arabicPeriod"/>
            </a:pP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Specify the level of significance.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  ?</a:t>
            </a:r>
            <a:endParaRPr lang="en-US" altLang="en-US" sz="28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Clr>
                <a:schemeClr val="accent1"/>
              </a:buClr>
              <a:buFontTx/>
              <a:buAutoNum type="arabicPeriod"/>
            </a:pP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Determine </a:t>
            </a:r>
            <a:r>
              <a:rPr lang="en-US" altLang="en-US" sz="2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the sampling 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distribution </a:t>
            </a:r>
            <a:r>
              <a:rPr lang="en-US" altLang="en-US" sz="2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and sketch 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its </a:t>
            </a:r>
            <a:r>
              <a:rPr lang="en-US" altLang="en-US" sz="2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graph, using both x and z.</a:t>
            </a:r>
          </a:p>
          <a:p>
            <a:pPr eaLnBrk="1" hangingPunct="1">
              <a:buClr>
                <a:schemeClr val="accent1"/>
              </a:buClr>
              <a:buFontTx/>
              <a:buAutoNum type="arabicPeriod"/>
            </a:pPr>
            <a:r>
              <a:rPr lang="en-US" altLang="en-US" sz="2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Calculate 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the test statistic</a:t>
            </a:r>
            <a:b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and its corresponding </a:t>
            </a:r>
          </a:p>
          <a:p>
            <a:pPr eaLnBrk="1" hangingPunct="1">
              <a:buClr>
                <a:schemeClr val="accent1"/>
              </a:buClr>
            </a:pP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	standardized test statistic.</a:t>
            </a:r>
            <a:b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Add it to your sketch.</a:t>
            </a: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5078482" y="4830306"/>
            <a:ext cx="3400425" cy="1195387"/>
            <a:chOff x="3192" y="2866"/>
            <a:chExt cx="2142" cy="753"/>
          </a:xfrm>
        </p:grpSpPr>
        <p:pic>
          <p:nvPicPr>
            <p:cNvPr id="64529" name="Picture 2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866"/>
              <a:ext cx="1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30" name="Line 28"/>
            <p:cNvSpPr>
              <a:spLocks noChangeShapeType="1"/>
            </p:cNvSpPr>
            <p:nvPr/>
          </p:nvSpPr>
          <p:spPr bwMode="auto">
            <a:xfrm>
              <a:off x="3192" y="3348"/>
              <a:ext cx="19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2" name="Freeform 29"/>
            <p:cNvSpPr>
              <a:spLocks/>
            </p:cNvSpPr>
            <p:nvPr/>
          </p:nvSpPr>
          <p:spPr bwMode="auto">
            <a:xfrm>
              <a:off x="3489" y="2869"/>
              <a:ext cx="995" cy="476"/>
            </a:xfrm>
            <a:custGeom>
              <a:avLst/>
              <a:gdLst>
                <a:gd name="T0" fmla="*/ 0 w 2175"/>
                <a:gd name="T1" fmla="*/ 476 h 1094"/>
                <a:gd name="T2" fmla="*/ 77 w 2175"/>
                <a:gd name="T3" fmla="*/ 469 h 1094"/>
                <a:gd name="T4" fmla="*/ 132 w 2175"/>
                <a:gd name="T5" fmla="*/ 463 h 1094"/>
                <a:gd name="T6" fmla="*/ 226 w 2175"/>
                <a:gd name="T7" fmla="*/ 439 h 1094"/>
                <a:gd name="T8" fmla="*/ 272 w 2175"/>
                <a:gd name="T9" fmla="*/ 421 h 1094"/>
                <a:gd name="T10" fmla="*/ 335 w 2175"/>
                <a:gd name="T11" fmla="*/ 389 h 1094"/>
                <a:gd name="T12" fmla="*/ 372 w 2175"/>
                <a:gd name="T13" fmla="*/ 359 h 1094"/>
                <a:gd name="T14" fmla="*/ 410 w 2175"/>
                <a:gd name="T15" fmla="*/ 325 h 1094"/>
                <a:gd name="T16" fmla="*/ 433 w 2175"/>
                <a:gd name="T17" fmla="*/ 298 h 1094"/>
                <a:gd name="T18" fmla="*/ 465 w 2175"/>
                <a:gd name="T19" fmla="*/ 256 h 1094"/>
                <a:gd name="T20" fmla="*/ 471 w 2175"/>
                <a:gd name="T21" fmla="*/ 245 h 1094"/>
                <a:gd name="T22" fmla="*/ 494 w 2175"/>
                <a:gd name="T23" fmla="*/ 207 h 1094"/>
                <a:gd name="T24" fmla="*/ 516 w 2175"/>
                <a:gd name="T25" fmla="*/ 165 h 1094"/>
                <a:gd name="T26" fmla="*/ 538 w 2175"/>
                <a:gd name="T27" fmla="*/ 124 h 1094"/>
                <a:gd name="T28" fmla="*/ 565 w 2175"/>
                <a:gd name="T29" fmla="*/ 77 h 1094"/>
                <a:gd name="T30" fmla="*/ 587 w 2175"/>
                <a:gd name="T31" fmla="*/ 45 h 1094"/>
                <a:gd name="T32" fmla="*/ 607 w 2175"/>
                <a:gd name="T33" fmla="*/ 24 h 1094"/>
                <a:gd name="T34" fmla="*/ 631 w 2175"/>
                <a:gd name="T35" fmla="*/ 12 h 1094"/>
                <a:gd name="T36" fmla="*/ 669 w 2175"/>
                <a:gd name="T37" fmla="*/ 0 h 1094"/>
                <a:gd name="T38" fmla="*/ 697 w 2175"/>
                <a:gd name="T39" fmla="*/ 0 h 1094"/>
                <a:gd name="T40" fmla="*/ 733 w 2175"/>
                <a:gd name="T41" fmla="*/ 12 h 1094"/>
                <a:gd name="T42" fmla="*/ 774 w 2175"/>
                <a:gd name="T43" fmla="*/ 40 h 1094"/>
                <a:gd name="T44" fmla="*/ 807 w 2175"/>
                <a:gd name="T45" fmla="*/ 78 h 1094"/>
                <a:gd name="T46" fmla="*/ 850 w 2175"/>
                <a:gd name="T47" fmla="*/ 160 h 1094"/>
                <a:gd name="T48" fmla="*/ 872 w 2175"/>
                <a:gd name="T49" fmla="*/ 205 h 1094"/>
                <a:gd name="T50" fmla="*/ 893 w 2175"/>
                <a:gd name="T51" fmla="*/ 245 h 1094"/>
                <a:gd name="T52" fmla="*/ 911 w 2175"/>
                <a:gd name="T53" fmla="*/ 270 h 1094"/>
                <a:gd name="T54" fmla="*/ 944 w 2175"/>
                <a:gd name="T55" fmla="*/ 313 h 1094"/>
                <a:gd name="T56" fmla="*/ 968 w 2175"/>
                <a:gd name="T57" fmla="*/ 339 h 1094"/>
                <a:gd name="T58" fmla="*/ 995 w 2175"/>
                <a:gd name="T59" fmla="*/ 362 h 1094"/>
                <a:gd name="T60" fmla="*/ 992 w 2175"/>
                <a:gd name="T61" fmla="*/ 476 h 1094"/>
                <a:gd name="T62" fmla="*/ 0 w 2175"/>
                <a:gd name="T63" fmla="*/ 476 h 10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75"/>
                <a:gd name="T97" fmla="*/ 0 h 1094"/>
                <a:gd name="T98" fmla="*/ 2175 w 2175"/>
                <a:gd name="T99" fmla="*/ 1094 h 10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75" h="1094">
                  <a:moveTo>
                    <a:pt x="0" y="1094"/>
                  </a:moveTo>
                  <a:lnTo>
                    <a:pt x="168" y="1077"/>
                  </a:lnTo>
                  <a:lnTo>
                    <a:pt x="288" y="1063"/>
                  </a:lnTo>
                  <a:lnTo>
                    <a:pt x="494" y="1010"/>
                  </a:lnTo>
                  <a:lnTo>
                    <a:pt x="595" y="967"/>
                  </a:lnTo>
                  <a:lnTo>
                    <a:pt x="732" y="895"/>
                  </a:lnTo>
                  <a:lnTo>
                    <a:pt x="813" y="826"/>
                  </a:lnTo>
                  <a:lnTo>
                    <a:pt x="897" y="746"/>
                  </a:lnTo>
                  <a:lnTo>
                    <a:pt x="947" y="684"/>
                  </a:lnTo>
                  <a:lnTo>
                    <a:pt x="1017" y="588"/>
                  </a:lnTo>
                  <a:lnTo>
                    <a:pt x="1029" y="564"/>
                  </a:lnTo>
                  <a:lnTo>
                    <a:pt x="1079" y="476"/>
                  </a:lnTo>
                  <a:lnTo>
                    <a:pt x="1127" y="380"/>
                  </a:lnTo>
                  <a:lnTo>
                    <a:pt x="1175" y="284"/>
                  </a:lnTo>
                  <a:lnTo>
                    <a:pt x="1235" y="176"/>
                  </a:lnTo>
                  <a:lnTo>
                    <a:pt x="1283" y="104"/>
                  </a:lnTo>
                  <a:lnTo>
                    <a:pt x="1327" y="56"/>
                  </a:lnTo>
                  <a:lnTo>
                    <a:pt x="1379" y="28"/>
                  </a:lnTo>
                  <a:lnTo>
                    <a:pt x="1463" y="0"/>
                  </a:lnTo>
                  <a:lnTo>
                    <a:pt x="1523" y="0"/>
                  </a:lnTo>
                  <a:lnTo>
                    <a:pt x="1603" y="28"/>
                  </a:lnTo>
                  <a:lnTo>
                    <a:pt x="1691" y="92"/>
                  </a:lnTo>
                  <a:lnTo>
                    <a:pt x="1763" y="180"/>
                  </a:lnTo>
                  <a:lnTo>
                    <a:pt x="1859" y="368"/>
                  </a:lnTo>
                  <a:lnTo>
                    <a:pt x="1907" y="472"/>
                  </a:lnTo>
                  <a:lnTo>
                    <a:pt x="1951" y="564"/>
                  </a:lnTo>
                  <a:lnTo>
                    <a:pt x="1991" y="620"/>
                  </a:lnTo>
                  <a:lnTo>
                    <a:pt x="2063" y="720"/>
                  </a:lnTo>
                  <a:lnTo>
                    <a:pt x="2115" y="778"/>
                  </a:lnTo>
                  <a:lnTo>
                    <a:pt x="2175" y="832"/>
                  </a:lnTo>
                  <a:lnTo>
                    <a:pt x="2169" y="1094"/>
                  </a:lnTo>
                  <a:lnTo>
                    <a:pt x="0" y="1094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en-US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4532" name="Rectangle 30"/>
            <p:cNvSpPr>
              <a:spLocks noChangeArrowheads="1"/>
            </p:cNvSpPr>
            <p:nvPr/>
          </p:nvSpPr>
          <p:spPr bwMode="auto">
            <a:xfrm>
              <a:off x="5162" y="3288"/>
              <a:ext cx="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64533" name="Freeform 31"/>
            <p:cNvSpPr>
              <a:spLocks/>
            </p:cNvSpPr>
            <p:nvPr/>
          </p:nvSpPr>
          <p:spPr bwMode="auto">
            <a:xfrm>
              <a:off x="4484" y="3234"/>
              <a:ext cx="388" cy="115"/>
            </a:xfrm>
            <a:custGeom>
              <a:avLst/>
              <a:gdLst>
                <a:gd name="T0" fmla="*/ 0 w 848"/>
                <a:gd name="T1" fmla="*/ 0 h 260"/>
                <a:gd name="T2" fmla="*/ 0 w 848"/>
                <a:gd name="T3" fmla="*/ 0 h 260"/>
                <a:gd name="T4" fmla="*/ 0 w 848"/>
                <a:gd name="T5" fmla="*/ 0 h 260"/>
                <a:gd name="T6" fmla="*/ 0 w 848"/>
                <a:gd name="T7" fmla="*/ 0 h 260"/>
                <a:gd name="T8" fmla="*/ 0 w 848"/>
                <a:gd name="T9" fmla="*/ 0 h 260"/>
                <a:gd name="T10" fmla="*/ 0 w 848"/>
                <a:gd name="T11" fmla="*/ 0 h 260"/>
                <a:gd name="T12" fmla="*/ 0 w 848"/>
                <a:gd name="T13" fmla="*/ 0 h 260"/>
                <a:gd name="T14" fmla="*/ 0 w 848"/>
                <a:gd name="T15" fmla="*/ 0 h 260"/>
                <a:gd name="T16" fmla="*/ 0 w 848"/>
                <a:gd name="T17" fmla="*/ 0 h 260"/>
                <a:gd name="T18" fmla="*/ 0 w 848"/>
                <a:gd name="T19" fmla="*/ 0 h 2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8"/>
                <a:gd name="T31" fmla="*/ 0 h 260"/>
                <a:gd name="T32" fmla="*/ 848 w 848"/>
                <a:gd name="T33" fmla="*/ 260 h 2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8" h="260">
                  <a:moveTo>
                    <a:pt x="848" y="260"/>
                  </a:moveTo>
                  <a:lnTo>
                    <a:pt x="0" y="259"/>
                  </a:lnTo>
                  <a:lnTo>
                    <a:pt x="2" y="0"/>
                  </a:lnTo>
                  <a:cubicBezTo>
                    <a:pt x="37" y="24"/>
                    <a:pt x="49" y="33"/>
                    <a:pt x="70" y="46"/>
                  </a:cubicBezTo>
                  <a:cubicBezTo>
                    <a:pt x="91" y="60"/>
                    <a:pt x="107" y="73"/>
                    <a:pt x="128" y="85"/>
                  </a:cubicBezTo>
                  <a:cubicBezTo>
                    <a:pt x="149" y="97"/>
                    <a:pt x="170" y="105"/>
                    <a:pt x="195" y="116"/>
                  </a:cubicBezTo>
                  <a:cubicBezTo>
                    <a:pt x="220" y="127"/>
                    <a:pt x="233" y="135"/>
                    <a:pt x="278" y="151"/>
                  </a:cubicBezTo>
                  <a:lnTo>
                    <a:pt x="464" y="212"/>
                  </a:lnTo>
                  <a:lnTo>
                    <a:pt x="710" y="247"/>
                  </a:lnTo>
                  <a:lnTo>
                    <a:pt x="848" y="260"/>
                  </a:lnTo>
                  <a:close/>
                </a:path>
              </a:pathLst>
            </a:custGeom>
            <a:solidFill>
              <a:srgbClr val="0070C0">
                <a:alpha val="50195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64534" name="Group 54"/>
            <p:cNvGrpSpPr>
              <a:grpSpLocks/>
            </p:cNvGrpSpPr>
            <p:nvPr/>
          </p:nvGrpSpPr>
          <p:grpSpPr bwMode="auto">
            <a:xfrm>
              <a:off x="4062" y="3314"/>
              <a:ext cx="131" cy="305"/>
              <a:chOff x="4062" y="3314"/>
              <a:chExt cx="131" cy="305"/>
            </a:xfrm>
          </p:grpSpPr>
          <p:sp>
            <p:nvSpPr>
              <p:cNvPr id="64535" name="Text Box 33"/>
              <p:cNvSpPr txBox="1">
                <a:spLocks noChangeArrowheads="1"/>
              </p:cNvSpPr>
              <p:nvPr/>
            </p:nvSpPr>
            <p:spPr bwMode="auto">
              <a:xfrm>
                <a:off x="4062" y="3369"/>
                <a:ext cx="1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4536" name="Line 34"/>
              <p:cNvSpPr>
                <a:spLocks noChangeShapeType="1"/>
              </p:cNvSpPr>
              <p:nvPr/>
            </p:nvSpPr>
            <p:spPr bwMode="auto">
              <a:xfrm>
                <a:off x="4158" y="3314"/>
                <a:ext cx="0" cy="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35"/>
          <p:cNvGrpSpPr>
            <a:grpSpLocks/>
          </p:cNvGrpSpPr>
          <p:nvPr/>
        </p:nvGrpSpPr>
        <p:grpSpPr bwMode="auto">
          <a:xfrm flipH="1">
            <a:off x="5858372" y="5643108"/>
            <a:ext cx="2481263" cy="938385"/>
            <a:chOff x="3240" y="3254"/>
            <a:chExt cx="768" cy="698"/>
          </a:xfrm>
        </p:grpSpPr>
        <p:sp>
          <p:nvSpPr>
            <p:cNvPr id="64527" name="Line 36"/>
            <p:cNvSpPr>
              <a:spLocks noChangeShapeType="1"/>
            </p:cNvSpPr>
            <p:nvPr/>
          </p:nvSpPr>
          <p:spPr bwMode="auto">
            <a:xfrm flipV="1">
              <a:off x="3508" y="3254"/>
              <a:ext cx="101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4528" name="Text Box 37"/>
            <p:cNvSpPr txBox="1">
              <a:spLocks noChangeArrowheads="1"/>
            </p:cNvSpPr>
            <p:nvPr/>
          </p:nvSpPr>
          <p:spPr bwMode="auto">
            <a:xfrm>
              <a:off x="3240" y="3430"/>
              <a:ext cx="768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Standardized test statistic</a:t>
              </a: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5963685" y="2083198"/>
            <a:ext cx="2916237" cy="1579562"/>
            <a:chOff x="5945188" y="2627313"/>
            <a:chExt cx="2916237" cy="1579562"/>
          </a:xfrm>
        </p:grpSpPr>
        <p:sp>
          <p:nvSpPr>
            <p:cNvPr id="64525" name="Text Box 43"/>
            <p:cNvSpPr txBox="1">
              <a:spLocks noChangeArrowheads="1"/>
            </p:cNvSpPr>
            <p:nvPr/>
          </p:nvSpPr>
          <p:spPr bwMode="auto">
            <a:xfrm>
              <a:off x="5945188" y="2627313"/>
              <a:ext cx="2916237" cy="1016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dirty="0">
                  <a:latin typeface="Times New Roman" panose="02020603050405020304" pitchFamily="18" charset="0"/>
                </a:rPr>
                <a:t>This sampling distribution is based on the assumption that </a:t>
              </a:r>
              <a:r>
                <a:rPr lang="en-US" altLang="en-US" sz="2000" i="1" dirty="0">
                  <a:latin typeface="Times New Roman" panose="02020603050405020304" pitchFamily="18" charset="0"/>
                </a:rPr>
                <a:t>H</a:t>
              </a:r>
              <a:r>
                <a:rPr lang="en-US" altLang="en-US" sz="2000" baseline="-25000" dirty="0">
                  <a:latin typeface="Times New Roman" panose="02020603050405020304" pitchFamily="18" charset="0"/>
                </a:rPr>
                <a:t>0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is true.</a:t>
              </a:r>
            </a:p>
          </p:txBody>
        </p:sp>
        <p:cxnSp>
          <p:nvCxnSpPr>
            <p:cNvPr id="38" name="Straight Connector 37"/>
            <p:cNvCxnSpPr>
              <a:stCxn id="64525" idx="2"/>
            </p:cNvCxnSpPr>
            <p:nvPr/>
          </p:nvCxnSpPr>
          <p:spPr>
            <a:xfrm rot="5400000">
              <a:off x="6819901" y="3622675"/>
              <a:ext cx="563562" cy="6048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523" name="Footer Placeholder 2"/>
          <p:cNvSpPr txBox="1">
            <a:spLocks noGrp="1"/>
          </p:cNvSpPr>
          <p:nvPr/>
        </p:nvSpPr>
        <p:spPr bwMode="auto">
          <a:xfrm>
            <a:off x="225909" y="638228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/>
              <a:t>© 2012 Pearson Education, Inc. All rights reserved.</a:t>
            </a:r>
          </a:p>
        </p:txBody>
      </p:sp>
      <p:sp>
        <p:nvSpPr>
          <p:cNvPr id="64524" name="Slide Number Placeholder 3"/>
          <p:cNvSpPr txBox="1">
            <a:spLocks noGrp="1"/>
          </p:cNvSpPr>
          <p:nvPr/>
        </p:nvSpPr>
        <p:spPr bwMode="auto">
          <a:xfrm>
            <a:off x="6896239" y="6457296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4741ADC-7047-4F16-81C4-189C53082E39}" type="slidenum">
              <a:rPr lang="en-US" altLang="en-US" sz="1200"/>
              <a:pPr algn="r" eaLnBrk="1" hangingPunct="1"/>
              <a:t>29</a:t>
            </a:fld>
            <a:r>
              <a:rPr lang="en-US" altLang="en-US" sz="1200" dirty="0"/>
              <a:t> of 101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8091848" y="4284583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 smtClean="0">
                <a:latin typeface="Times New Roman" panose="02020603050405020304" pitchFamily="18" charset="0"/>
              </a:rPr>
              <a:t>x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8205857" y="5683587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 smtClean="0">
                <a:latin typeface="Times New Roman" panose="02020603050405020304" pitchFamily="18" charset="0"/>
              </a:rPr>
              <a:t>x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2206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Section 7.1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mtClean="0"/>
              <a:t>Introduction to Hypothesis Testing</a:t>
            </a:r>
          </a:p>
        </p:txBody>
      </p:sp>
      <p:sp>
        <p:nvSpPr>
          <p:cNvPr id="34820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088275D-C13C-42D9-9A7B-CEC5E2DE6F7F}" type="slidenum">
              <a:rPr lang="en-US" altLang="en-US" sz="1200"/>
              <a:pPr algn="r" eaLnBrk="1" hangingPunct="1"/>
              <a:t>3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Steps for Hypothesis Testing</a:t>
            </a:r>
            <a:endParaRPr lang="el-GR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67587" name="Content Placeholder 14"/>
          <p:cNvSpPr>
            <a:spLocks noGrp="1"/>
          </p:cNvSpPr>
          <p:nvPr>
            <p:ph idx="1"/>
          </p:nvPr>
        </p:nvSpPr>
        <p:spPr>
          <a:xfrm>
            <a:off x="457200" y="1109352"/>
            <a:ext cx="8229600" cy="4525963"/>
          </a:xfrm>
        </p:spPr>
        <p:txBody>
          <a:bodyPr/>
          <a:lstStyle/>
          <a:p>
            <a:pPr marL="457200" indent="-457200">
              <a:buFontTx/>
              <a:buAutoNum type="arabicPeriod" startAt="5"/>
            </a:pPr>
            <a:r>
              <a:rPr lang="en-US" altLang="en-US" dirty="0" smtClean="0"/>
              <a:t>Find the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-value.</a:t>
            </a:r>
          </a:p>
          <a:p>
            <a:pPr marL="457200" indent="-457200">
              <a:buFontTx/>
              <a:buAutoNum type="arabicPeriod" startAt="5"/>
            </a:pPr>
            <a:r>
              <a:rPr lang="en-US" altLang="en-US" dirty="0" smtClean="0">
                <a:sym typeface="Symbol" panose="05050102010706020507" pitchFamily="18" charset="2"/>
              </a:rPr>
              <a:t>Use the following decision </a:t>
            </a:r>
            <a:r>
              <a:rPr lang="en-US" altLang="en-US" dirty="0" smtClean="0">
                <a:sym typeface="Symbol" panose="05050102010706020507" pitchFamily="18" charset="2"/>
              </a:rPr>
              <a:t>rule:</a:t>
            </a:r>
            <a:r>
              <a:rPr lang="en-US" altLang="en-US" dirty="0" smtClean="0">
                <a:sym typeface="Symbol" panose="05050102010706020507" pitchFamily="18" charset="2"/>
              </a:rPr>
              <a:t/>
            </a:r>
            <a:br>
              <a:rPr lang="en-US" altLang="en-US" dirty="0" smtClean="0">
                <a:sym typeface="Symbol" panose="05050102010706020507" pitchFamily="18" charset="2"/>
              </a:rPr>
            </a:br>
            <a:r>
              <a:rPr lang="en-US" altLang="en-US" dirty="0" smtClean="0">
                <a:sym typeface="Symbol" panose="05050102010706020507" pitchFamily="18" charset="2"/>
              </a:rPr>
              <a:t/>
            </a:r>
            <a:br>
              <a:rPr lang="en-US" altLang="en-US" dirty="0" smtClean="0">
                <a:sym typeface="Symbol" panose="05050102010706020507" pitchFamily="18" charset="2"/>
              </a:rPr>
            </a:br>
            <a:endParaRPr lang="en-US" altLang="en-US" dirty="0" smtClean="0">
              <a:sym typeface="Symbol" panose="05050102010706020507" pitchFamily="18" charset="2"/>
            </a:endParaRPr>
          </a:p>
          <a:p>
            <a:pPr marL="457200" indent="-457200">
              <a:buFontTx/>
              <a:buAutoNum type="arabicPeriod" startAt="5"/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 marL="457200" indent="-457200">
              <a:buFontTx/>
              <a:buAutoNum type="arabicPeriod" startAt="5"/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 marL="457200" indent="-457200">
              <a:buFontTx/>
              <a:buAutoNum type="arabicPeriod" startAt="5"/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 marL="457200" indent="-457200">
              <a:buFontTx/>
              <a:buAutoNum type="arabicPeriod" startAt="5"/>
            </a:pPr>
            <a:r>
              <a:rPr lang="en-US" altLang="en-US" dirty="0" smtClean="0">
                <a:sym typeface="Symbol" panose="05050102010706020507" pitchFamily="18" charset="2"/>
              </a:rPr>
              <a:t>Write a statement to interpret the decision in the context of the original claim.</a:t>
            </a:r>
          </a:p>
        </p:txBody>
      </p:sp>
      <p:sp>
        <p:nvSpPr>
          <p:cNvPr id="1226786" name="Text Box 34"/>
          <p:cNvSpPr txBox="1">
            <a:spLocks noChangeArrowheads="1"/>
          </p:cNvSpPr>
          <p:nvPr/>
        </p:nvSpPr>
        <p:spPr bwMode="auto">
          <a:xfrm>
            <a:off x="1905969" y="2554739"/>
            <a:ext cx="1750805" cy="3693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Is </a:t>
            </a:r>
            <a:r>
              <a:rPr lang="en-US" altLang="en-US" sz="2400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≤ </a:t>
            </a:r>
            <a:r>
              <a:rPr lang="en-US" altLang="en-US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?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26787" name="Text Box 35"/>
          <p:cNvSpPr txBox="1">
            <a:spLocks noChangeArrowheads="1"/>
          </p:cNvSpPr>
          <p:nvPr/>
        </p:nvSpPr>
        <p:spPr bwMode="auto">
          <a:xfrm>
            <a:off x="4598988" y="2557152"/>
            <a:ext cx="2610195" cy="384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Fail to reject </a:t>
            </a:r>
            <a:r>
              <a:rPr lang="en-US" altLang="en-US" sz="2400" i="1" dirty="0">
                <a:latin typeface="Times New Roman" panose="02020603050405020304" pitchFamily="18" charset="0"/>
              </a:rPr>
              <a:t>H</a:t>
            </a:r>
            <a:r>
              <a:rPr lang="en-US" altLang="en-US" sz="2400" baseline="-25000" dirty="0">
                <a:latin typeface="Times New Roman" panose="02020603050405020304" pitchFamily="18" charset="0"/>
              </a:rPr>
              <a:t>0</a:t>
            </a:r>
            <a:r>
              <a:rPr lang="en-US" altLang="en-US" sz="2400" dirty="0">
                <a:latin typeface="Times New Roman" panose="02020603050405020304" pitchFamily="18" charset="0"/>
              </a:rPr>
              <a:t>. 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2400300" y="3130343"/>
            <a:ext cx="725487" cy="581025"/>
            <a:chOff x="1342" y="2139"/>
            <a:chExt cx="457" cy="366"/>
          </a:xfrm>
        </p:grpSpPr>
        <p:sp>
          <p:nvSpPr>
            <p:cNvPr id="67595" name="AutoShape 38"/>
            <p:cNvSpPr>
              <a:spLocks noChangeArrowheads="1"/>
            </p:cNvSpPr>
            <p:nvPr/>
          </p:nvSpPr>
          <p:spPr bwMode="auto">
            <a:xfrm rot="5400000">
              <a:off x="1388" y="2120"/>
              <a:ext cx="366" cy="40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2">
                <a:lumMod val="40000"/>
                <a:lumOff val="60000"/>
                <a:alpha val="50195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5550" name="Text Box 37"/>
            <p:cNvSpPr txBox="1">
              <a:spLocks noChangeArrowheads="1"/>
            </p:cNvSpPr>
            <p:nvPr/>
          </p:nvSpPr>
          <p:spPr bwMode="auto">
            <a:xfrm>
              <a:off x="1342" y="2205"/>
              <a:ext cx="45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dirty="0">
                  <a:latin typeface="Times New Roman" panose="02020603050405020304" pitchFamily="18" charset="0"/>
                </a:rPr>
                <a:t>Yes</a:t>
              </a:r>
              <a:endParaRPr lang="en-US" altLang="en-US" sz="16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226791" name="Text Box 39"/>
          <p:cNvSpPr txBox="1">
            <a:spLocks noChangeArrowheads="1"/>
          </p:cNvSpPr>
          <p:nvPr/>
        </p:nvSpPr>
        <p:spPr bwMode="auto">
          <a:xfrm>
            <a:off x="1796225" y="3792969"/>
            <a:ext cx="2105644" cy="350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latin typeface="Times New Roman" panose="02020603050405020304" pitchFamily="18" charset="0"/>
              </a:rPr>
              <a:t>Reject </a:t>
            </a:r>
            <a:r>
              <a:rPr lang="en-US" altLang="en-US" sz="2400" i="1" dirty="0">
                <a:latin typeface="Times New Roman" panose="02020603050405020304" pitchFamily="18" charset="0"/>
              </a:rPr>
              <a:t>H</a:t>
            </a:r>
            <a:r>
              <a:rPr lang="en-US" altLang="en-US" sz="2400" baseline="-25000" dirty="0">
                <a:latin typeface="Times New Roman" panose="02020603050405020304" pitchFamily="18" charset="0"/>
              </a:rPr>
              <a:t>0</a:t>
            </a:r>
            <a:r>
              <a:rPr lang="en-US" altLang="en-US" sz="2400" dirty="0">
                <a:latin typeface="Times New Roman" panose="02020603050405020304" pitchFamily="18" charset="0"/>
              </a:rPr>
              <a:t>.</a:t>
            </a:r>
            <a:endParaRPr lang="en-US" altLang="en-US" sz="24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901869" y="2439677"/>
            <a:ext cx="820737" cy="641350"/>
            <a:chOff x="2502" y="1665"/>
            <a:chExt cx="517" cy="404"/>
          </a:xfrm>
        </p:grpSpPr>
        <p:sp>
          <p:nvSpPr>
            <p:cNvPr id="67593" name="AutoShape 42"/>
            <p:cNvSpPr>
              <a:spLocks noChangeArrowheads="1"/>
            </p:cNvSpPr>
            <p:nvPr/>
          </p:nvSpPr>
          <p:spPr bwMode="auto">
            <a:xfrm>
              <a:off x="2502" y="1665"/>
              <a:ext cx="366" cy="40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2">
                <a:lumMod val="40000"/>
                <a:lumOff val="60000"/>
                <a:alpha val="50195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5548" name="Text Box 41"/>
            <p:cNvSpPr txBox="1">
              <a:spLocks noChangeArrowheads="1"/>
            </p:cNvSpPr>
            <p:nvPr/>
          </p:nvSpPr>
          <p:spPr bwMode="auto">
            <a:xfrm>
              <a:off x="2562" y="1751"/>
              <a:ext cx="45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Times New Roman" panose="02020603050405020304" pitchFamily="18" charset="0"/>
                </a:rPr>
                <a:t>No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</p:grpSp>
      <p:sp>
        <p:nvSpPr>
          <p:cNvPr id="65545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65546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49A1D62-AFB9-454D-8D8B-844AD3E92012}" type="slidenum">
              <a:rPr lang="en-US" altLang="en-US" sz="1200"/>
              <a:pPr algn="r" eaLnBrk="1" hangingPunct="1"/>
              <a:t>30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  <p:bldP spid="1226786" grpId="0" animBg="1"/>
      <p:bldP spid="1226787" grpId="0" animBg="1"/>
      <p:bldP spid="122679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33793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Section 7.1 Summary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57200" y="1056344"/>
            <a:ext cx="8229600" cy="34626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Stated a null hypothesis and an alternative hypothesis</a:t>
            </a:r>
          </a:p>
          <a:p>
            <a:pPr eaLnBrk="1" hangingPunct="1"/>
            <a:r>
              <a:rPr lang="en-US" altLang="en-US" dirty="0" smtClean="0"/>
              <a:t>Identified type I and type II errors and interpreted the level of significance</a:t>
            </a:r>
          </a:p>
          <a:p>
            <a:pPr eaLnBrk="1" hangingPunct="1"/>
            <a:r>
              <a:rPr lang="en-US" altLang="en-US" dirty="0" smtClean="0"/>
              <a:t>Determined whether to use a one-tailed or two-tailed statistical test and found a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-value</a:t>
            </a:r>
          </a:p>
          <a:p>
            <a:pPr eaLnBrk="1" hangingPunct="1"/>
            <a:r>
              <a:rPr lang="en-US" altLang="en-US" dirty="0" smtClean="0"/>
              <a:t>Made and interpreted a decision based on the results of a statistical </a:t>
            </a:r>
            <a:r>
              <a:rPr lang="en-US" altLang="en-US" dirty="0" smtClean="0"/>
              <a:t>test</a:t>
            </a:r>
            <a:endParaRPr lang="en-US" altLang="en-US" dirty="0" smtClean="0"/>
          </a:p>
        </p:txBody>
      </p:sp>
      <p:sp>
        <p:nvSpPr>
          <p:cNvPr id="66564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66565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A8B0FB5-30AF-4057-88D8-62760EC46CF4}" type="slidenum">
              <a:rPr lang="en-US" altLang="en-US" sz="1200"/>
              <a:pPr algn="r" eaLnBrk="1" hangingPunct="1"/>
              <a:t>31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Section 7.2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mtClean="0"/>
              <a:t>Hypothesis Testing for the Mean (Large Samples)</a:t>
            </a:r>
          </a:p>
        </p:txBody>
      </p:sp>
      <p:sp>
        <p:nvSpPr>
          <p:cNvPr id="67588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67589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F5EF40D-09A9-43AB-B61F-1C7155D973C6}" type="slidenum">
              <a:rPr lang="en-US" altLang="en-US" sz="1200"/>
              <a:pPr algn="r" eaLnBrk="1" hangingPunct="1"/>
              <a:t>32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Section 7.2 Objectives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Find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-values and use them to test a mean </a:t>
            </a:r>
            <a:r>
              <a:rPr lang="el-GR" altLang="en-US" dirty="0" smtClean="0"/>
              <a:t>μ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Use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-values for a 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-test</a:t>
            </a:r>
          </a:p>
          <a:p>
            <a:pPr eaLnBrk="1" hangingPunct="1"/>
            <a:r>
              <a:rPr lang="en-US" altLang="en-US" dirty="0" smtClean="0"/>
              <a:t>Find critical values and rejection regions in a normal distribution (optional)</a:t>
            </a:r>
          </a:p>
          <a:p>
            <a:pPr eaLnBrk="1" hangingPunct="1"/>
            <a:r>
              <a:rPr lang="en-US" altLang="en-US" dirty="0" smtClean="0"/>
              <a:t>Use rejection regions for a 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-test (optional)</a:t>
            </a:r>
            <a:endParaRPr lang="en-US" altLang="en-US" dirty="0" smtClean="0"/>
          </a:p>
        </p:txBody>
      </p:sp>
      <p:sp>
        <p:nvSpPr>
          <p:cNvPr id="68612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68613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FADF73F-FF08-4F95-93FB-B1048D2901F2}" type="slidenum">
              <a:rPr lang="en-US" altLang="en-US" sz="1200"/>
              <a:pPr algn="r" eaLnBrk="1" hangingPunct="1"/>
              <a:t>33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Using P-values to Make a Decision</a:t>
            </a:r>
            <a:endParaRPr lang="el-GR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1683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749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Reminder from 7.1: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To </a:t>
            </a:r>
            <a:r>
              <a:rPr lang="en-US" altLang="en-US" dirty="0" smtClean="0"/>
              <a:t>use a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-value to make a conclusion in a hypothesis test, compare the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-value with </a:t>
            </a:r>
            <a:r>
              <a:rPr lang="el-GR" altLang="en-US" i="1" dirty="0" smtClean="0"/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.</a:t>
            </a:r>
          </a:p>
          <a:p>
            <a:pPr marL="857250" lvl="1" indent="-457200">
              <a:buFontTx/>
              <a:buAutoNum type="arabicPeriod"/>
            </a:pPr>
            <a:r>
              <a:rPr lang="en-US" altLang="en-US" dirty="0" smtClean="0"/>
              <a:t>If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≤ </a:t>
            </a:r>
            <a:r>
              <a:rPr lang="el-GR" altLang="en-US" i="1" dirty="0" smtClean="0"/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, then reject </a:t>
            </a:r>
            <a:r>
              <a:rPr lang="en-US" altLang="en-US" i="1" dirty="0" smtClean="0">
                <a:sym typeface="Symbol" panose="05050102010706020507" pitchFamily="18" charset="2"/>
              </a:rPr>
              <a:t>H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0</a:t>
            </a:r>
            <a:r>
              <a:rPr lang="en-US" altLang="en-US" dirty="0" smtClean="0">
                <a:sym typeface="Symbol" panose="05050102010706020507" pitchFamily="18" charset="2"/>
              </a:rPr>
              <a:t>.</a:t>
            </a:r>
          </a:p>
          <a:p>
            <a:pPr marL="857250" lvl="1" indent="-457200">
              <a:buFontTx/>
              <a:buAutoNum type="arabicPeriod"/>
            </a:pPr>
            <a:r>
              <a:rPr lang="en-US" altLang="en-US" dirty="0" smtClean="0">
                <a:sym typeface="Symbol" panose="05050102010706020507" pitchFamily="18" charset="2"/>
              </a:rPr>
              <a:t>If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&gt; </a:t>
            </a:r>
            <a:r>
              <a:rPr lang="el-GR" altLang="en-US" i="1" dirty="0" smtClean="0"/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, then fail to reject </a:t>
            </a:r>
            <a:r>
              <a:rPr lang="en-US" altLang="en-US" i="1" dirty="0" smtClean="0">
                <a:sym typeface="Symbol" panose="05050102010706020507" pitchFamily="18" charset="2"/>
              </a:rPr>
              <a:t>H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0</a:t>
            </a:r>
            <a:r>
              <a:rPr lang="en-US" altLang="en-US" dirty="0" smtClean="0">
                <a:sym typeface="Symbol" panose="05050102010706020507" pitchFamily="18" charset="2"/>
              </a:rPr>
              <a:t>.</a:t>
            </a:r>
          </a:p>
          <a:p>
            <a:endParaRPr lang="en-US" altLang="en-US" dirty="0" smtClean="0"/>
          </a:p>
        </p:txBody>
      </p:sp>
      <p:sp>
        <p:nvSpPr>
          <p:cNvPr id="69636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69637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B9E4F58-BEFB-4BFA-9C77-759925C36EAE}" type="slidenum">
              <a:rPr lang="en-US" altLang="en-US" sz="1200"/>
              <a:pPr algn="r" eaLnBrk="1" hangingPunct="1"/>
              <a:t>34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Interpreting a P-value</a:t>
            </a:r>
            <a:endParaRPr lang="el-GR" altLang="en-US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17625"/>
            <a:ext cx="8229600" cy="3221038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en-US" altLang="en-US" dirty="0" smtClean="0"/>
              <a:t>The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-value for a hypothesis test is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= 0.0237.  What is your decision if the level of significance is</a:t>
            </a:r>
          </a:p>
          <a:p>
            <a:pPr marL="0" indent="0" eaLnBrk="1" hangingPunct="1">
              <a:spcBef>
                <a:spcPct val="25000"/>
              </a:spcBef>
              <a:buFont typeface="Arial" panose="020B0604020202020204" pitchFamily="34" charset="0"/>
              <a:buAutoNum type="arabicPeriod"/>
            </a:pPr>
            <a:r>
              <a:rPr lang="en-US" altLang="en-US" dirty="0" smtClean="0"/>
              <a:t>  </a:t>
            </a:r>
            <a:r>
              <a:rPr lang="el-GR" altLang="en-US" dirty="0" smtClean="0"/>
              <a:t>α</a:t>
            </a:r>
            <a:r>
              <a:rPr lang="en-US" altLang="en-US" dirty="0" smtClean="0"/>
              <a:t> = 0.05</a:t>
            </a:r>
            <a:r>
              <a:rPr lang="en-US" altLang="en-US" dirty="0" smtClean="0"/>
              <a:t>? (e.g., civil court)</a:t>
            </a:r>
            <a:endParaRPr lang="en-US" altLang="en-US" dirty="0" smtClean="0"/>
          </a:p>
          <a:p>
            <a:pPr marL="0" indent="0" eaLnBrk="1" hangingPunct="1">
              <a:spcBef>
                <a:spcPct val="25000"/>
              </a:spcBef>
              <a:buFont typeface="Arial" panose="020B0604020202020204" pitchFamily="34" charset="0"/>
              <a:buAutoNum type="arabicPeriod"/>
            </a:pPr>
            <a:endParaRPr lang="en-US" altLang="en-US" dirty="0" smtClean="0"/>
          </a:p>
          <a:p>
            <a:pPr marL="0" indent="0" eaLnBrk="1" hangingPunct="1">
              <a:spcBef>
                <a:spcPct val="25000"/>
              </a:spcBef>
              <a:buFont typeface="Arial" panose="020B0604020202020204" pitchFamily="34" charset="0"/>
              <a:buAutoNum type="arabicPeriod"/>
            </a:pPr>
            <a:endParaRPr lang="en-US" altLang="en-US" dirty="0" smtClean="0"/>
          </a:p>
          <a:p>
            <a:pPr marL="0" indent="0" eaLnBrk="1" hangingPunct="1">
              <a:spcBef>
                <a:spcPct val="25000"/>
              </a:spcBef>
              <a:buFont typeface="Arial" panose="020B0604020202020204" pitchFamily="34" charset="0"/>
              <a:buAutoNum type="arabicPeriod"/>
            </a:pPr>
            <a:endParaRPr lang="en-US" altLang="en-US" dirty="0" smtClean="0"/>
          </a:p>
          <a:p>
            <a:pPr marL="0" indent="0" eaLnBrk="1" hangingPunct="1">
              <a:spcBef>
                <a:spcPct val="25000"/>
              </a:spcBef>
              <a:buFont typeface="Arial" panose="020B0604020202020204" pitchFamily="34" charset="0"/>
              <a:buAutoNum type="arabicPeriod"/>
            </a:pPr>
            <a:r>
              <a:rPr lang="en-US" altLang="en-US" dirty="0" smtClean="0"/>
              <a:t>  </a:t>
            </a:r>
            <a:r>
              <a:rPr lang="el-GR" altLang="en-US" dirty="0" smtClean="0"/>
              <a:t>α</a:t>
            </a:r>
            <a:r>
              <a:rPr lang="en-US" altLang="en-US" dirty="0" smtClean="0"/>
              <a:t> = 0.01</a:t>
            </a:r>
            <a:r>
              <a:rPr lang="en-US" altLang="en-US" dirty="0" smtClean="0"/>
              <a:t>? </a:t>
            </a:r>
            <a:r>
              <a:rPr lang="en-US" altLang="en-US" dirty="0" smtClean="0"/>
              <a:t>(e.g., criminal court)</a:t>
            </a:r>
          </a:p>
          <a:p>
            <a:pPr marL="0" indent="0" eaLnBrk="1" hangingPunct="1">
              <a:spcBef>
                <a:spcPct val="25000"/>
              </a:spcBef>
              <a:buFont typeface="Arial" panose="020B0604020202020204" pitchFamily="34" charset="0"/>
              <a:buAutoNum type="arabicPeriod"/>
            </a:pPr>
            <a:endParaRPr lang="en-US" altLang="en-US" dirty="0" smtClean="0"/>
          </a:p>
          <a:p>
            <a:pPr marL="0" indent="0" eaLnBrk="1" hangingPunct="1">
              <a:spcBef>
                <a:spcPct val="25000"/>
              </a:spcBef>
              <a:buFont typeface="Arial" panose="020B0604020202020204" pitchFamily="34" charset="0"/>
              <a:buNone/>
            </a:pPr>
            <a:endParaRPr lang="en-US" altLang="en-US" i="1" dirty="0" smtClean="0"/>
          </a:p>
          <a:p>
            <a:pPr marL="0" indent="0"/>
            <a:endParaRPr lang="en-US" altLang="en-US" dirty="0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47725" y="2727325"/>
            <a:ext cx="75152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83BB35"/>
                </a:solidFill>
                <a:latin typeface="Times New Roman" panose="02020603050405020304" pitchFamily="18" charset="0"/>
              </a:rPr>
              <a:t>Solution: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Because 0.0237 &lt; 0.05, you should </a:t>
            </a: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reject the null hypothesis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1063" y="4921250"/>
            <a:ext cx="7713662" cy="1373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Times New Roman" pitchFamily="18" charset="0"/>
                <a:cs typeface="Arial" charset="0"/>
              </a:rPr>
              <a:t>Solution:</a:t>
            </a:r>
          </a:p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Because 0.0237 &gt; 0.01, you should 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fail to reject the null hypothesis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.  </a:t>
            </a:r>
            <a:endParaRPr lang="en-US" sz="2800" dirty="0">
              <a:solidFill>
                <a:schemeClr val="accent2"/>
              </a:solidFill>
              <a:latin typeface="+mn-lt"/>
              <a:cs typeface="Arial" charset="0"/>
            </a:endParaRPr>
          </a:p>
        </p:txBody>
      </p:sp>
      <p:sp>
        <p:nvSpPr>
          <p:cNvPr id="70662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70663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63D9FA8-905D-45E1-9354-D1191E1B529B}" type="slidenum">
              <a:rPr lang="en-US" altLang="en-US" sz="1200"/>
              <a:pPr algn="r" eaLnBrk="1" hangingPunct="1"/>
              <a:t>35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Finding the </a:t>
            </a:r>
            <a:r>
              <a:rPr lang="en-US" altLang="en-US" i="1" smtClean="0">
                <a:ea typeface="ＭＳ Ｐゴシック" panose="020B0600070205080204" pitchFamily="34" charset="-128"/>
              </a:rPr>
              <a:t>P</a:t>
            </a:r>
            <a:r>
              <a:rPr lang="en-US" altLang="en-US" smtClean="0">
                <a:ea typeface="ＭＳ Ｐゴシック" panose="020B0600070205080204" pitchFamily="34" charset="-128"/>
              </a:rPr>
              <a:t>-value</a:t>
            </a:r>
            <a:endParaRPr lang="el-GR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After determining the hypothesis test’s standardized test statistic and the test statistic’s corresponding area, do one of the following to find the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-value.</a:t>
            </a:r>
          </a:p>
          <a:p>
            <a:pPr marL="0" indent="0">
              <a:spcBef>
                <a:spcPct val="25000"/>
              </a:spcBef>
              <a:buFontTx/>
              <a:buAutoNum type="alphaLcPeriod"/>
            </a:pPr>
            <a:r>
              <a:rPr lang="en-US" altLang="en-US" dirty="0" smtClean="0"/>
              <a:t>  For a left-tailed test,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= (Area in left tail).</a:t>
            </a:r>
          </a:p>
          <a:p>
            <a:pPr marL="0" indent="0">
              <a:spcBef>
                <a:spcPct val="25000"/>
              </a:spcBef>
              <a:buFontTx/>
              <a:buAutoNum type="alphaLcPeriod"/>
            </a:pPr>
            <a:r>
              <a:rPr lang="en-US" altLang="en-US" dirty="0" smtClean="0"/>
              <a:t>  For a right-tailed test,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= (Area in right tail).</a:t>
            </a:r>
          </a:p>
          <a:p>
            <a:pPr marL="0" indent="0">
              <a:spcBef>
                <a:spcPct val="25000"/>
              </a:spcBef>
              <a:buFontTx/>
              <a:buAutoNum type="alphaLcPeriod"/>
            </a:pPr>
            <a:r>
              <a:rPr lang="en-US" altLang="en-US" dirty="0" smtClean="0"/>
              <a:t>  For a two-tailed test</a:t>
            </a:r>
            <a:r>
              <a:rPr lang="en-US" altLang="en-US" dirty="0" smtClean="0"/>
              <a:t>,</a:t>
            </a:r>
          </a:p>
          <a:p>
            <a:pPr marL="0" indent="0">
              <a:spcBef>
                <a:spcPct val="25000"/>
              </a:spcBef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		P= 2(Area </a:t>
            </a:r>
            <a:r>
              <a:rPr lang="en-US" altLang="en-US" dirty="0" smtClean="0"/>
              <a:t>in </a:t>
            </a:r>
            <a:r>
              <a:rPr lang="en-US" altLang="en-US" dirty="0" smtClean="0"/>
              <a:t>one tail </a:t>
            </a:r>
            <a:r>
              <a:rPr lang="en-US" altLang="en-US" dirty="0" smtClean="0"/>
              <a:t>of test statistic).</a:t>
            </a:r>
          </a:p>
          <a:p>
            <a:pPr marL="0" indent="0"/>
            <a:endParaRPr lang="en-US" altLang="en-US" dirty="0" smtClean="0"/>
          </a:p>
        </p:txBody>
      </p:sp>
      <p:sp>
        <p:nvSpPr>
          <p:cNvPr id="71684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71685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B6CD16C-374C-4136-859E-EC05DEA49D8B}" type="slidenum">
              <a:rPr lang="en-US" altLang="en-US" sz="1200"/>
              <a:pPr algn="r" eaLnBrk="1" hangingPunct="1"/>
              <a:t>36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Finding the </a:t>
            </a:r>
            <a:r>
              <a:rPr lang="en-US" altLang="en-US" i="1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en-US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-value</a:t>
            </a:r>
            <a:endParaRPr lang="el-GR" altLang="en-US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2707" name="Content Placeholder 21"/>
          <p:cNvSpPr>
            <a:spLocks noGrp="1"/>
          </p:cNvSpPr>
          <p:nvPr>
            <p:ph idx="1"/>
          </p:nvPr>
        </p:nvSpPr>
        <p:spPr>
          <a:xfrm>
            <a:off x="457200" y="1350963"/>
            <a:ext cx="8229600" cy="160813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mtClean="0"/>
              <a:t>Find the </a:t>
            </a:r>
            <a:r>
              <a:rPr lang="en-US" altLang="en-US" i="1" smtClean="0"/>
              <a:t>P</a:t>
            </a:r>
            <a:r>
              <a:rPr lang="en-US" altLang="en-US" smtClean="0"/>
              <a:t>-value for a left-tailed hypothesis test with a test statistic of </a:t>
            </a:r>
            <a:r>
              <a:rPr lang="en-US" altLang="en-US" i="1" smtClean="0"/>
              <a:t>z</a:t>
            </a:r>
            <a:r>
              <a:rPr lang="en-US" altLang="en-US" smtClean="0"/>
              <a:t> = –2.23. Decide whether to reject </a:t>
            </a:r>
            <a:r>
              <a:rPr lang="en-US" altLang="en-US" i="1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 if the level of significance is </a:t>
            </a:r>
            <a:r>
              <a:rPr lang="el-GR" altLang="en-US" i="1" smtClean="0"/>
              <a:t>α</a:t>
            </a:r>
            <a:r>
              <a:rPr lang="en-US" altLang="en-US" smtClean="0"/>
              <a:t> = 0.01.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978025" y="3956050"/>
            <a:ext cx="4273550" cy="1589088"/>
            <a:chOff x="3574473" y="4438996"/>
            <a:chExt cx="4273628" cy="1587450"/>
          </a:xfrm>
        </p:grpSpPr>
        <p:pic>
          <p:nvPicPr>
            <p:cNvPr id="7271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0768" y="4438996"/>
              <a:ext cx="3688985" cy="1130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16" name="Line 7"/>
            <p:cNvSpPr>
              <a:spLocks noChangeShapeType="1"/>
            </p:cNvSpPr>
            <p:nvPr/>
          </p:nvSpPr>
          <p:spPr bwMode="auto">
            <a:xfrm>
              <a:off x="3574473" y="5569527"/>
              <a:ext cx="4023360" cy="19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4814334" y="4446926"/>
              <a:ext cx="2865489" cy="1162438"/>
            </a:xfrm>
            <a:custGeom>
              <a:avLst/>
              <a:gdLst>
                <a:gd name="connsiteX0" fmla="*/ 2 w 1739"/>
                <a:gd name="connsiteY0" fmla="*/ 1096 h 1096"/>
                <a:gd name="connsiteX1" fmla="*/ 0 w 1739"/>
                <a:gd name="connsiteY1" fmla="*/ 826 h 1096"/>
                <a:gd name="connsiteX2" fmla="*/ 84 w 1739"/>
                <a:gd name="connsiteY2" fmla="*/ 746 h 1096"/>
                <a:gd name="connsiteX3" fmla="*/ 134 w 1739"/>
                <a:gd name="connsiteY3" fmla="*/ 684 h 1096"/>
                <a:gd name="connsiteX4" fmla="*/ 204 w 1739"/>
                <a:gd name="connsiteY4" fmla="*/ 588 h 1096"/>
                <a:gd name="connsiteX5" fmla="*/ 216 w 1739"/>
                <a:gd name="connsiteY5" fmla="*/ 564 h 1096"/>
                <a:gd name="connsiteX6" fmla="*/ 266 w 1739"/>
                <a:gd name="connsiteY6" fmla="*/ 476 h 1096"/>
                <a:gd name="connsiteX7" fmla="*/ 314 w 1739"/>
                <a:gd name="connsiteY7" fmla="*/ 380 h 1096"/>
                <a:gd name="connsiteX8" fmla="*/ 362 w 1739"/>
                <a:gd name="connsiteY8" fmla="*/ 284 h 1096"/>
                <a:gd name="connsiteX9" fmla="*/ 422 w 1739"/>
                <a:gd name="connsiteY9" fmla="*/ 176 h 1096"/>
                <a:gd name="connsiteX10" fmla="*/ 470 w 1739"/>
                <a:gd name="connsiteY10" fmla="*/ 104 h 1096"/>
                <a:gd name="connsiteX11" fmla="*/ 514 w 1739"/>
                <a:gd name="connsiteY11" fmla="*/ 56 h 1096"/>
                <a:gd name="connsiteX12" fmla="*/ 566 w 1739"/>
                <a:gd name="connsiteY12" fmla="*/ 28 h 1096"/>
                <a:gd name="connsiteX13" fmla="*/ 650 w 1739"/>
                <a:gd name="connsiteY13" fmla="*/ 0 h 1096"/>
                <a:gd name="connsiteX14" fmla="*/ 710 w 1739"/>
                <a:gd name="connsiteY14" fmla="*/ 0 h 1096"/>
                <a:gd name="connsiteX15" fmla="*/ 790 w 1739"/>
                <a:gd name="connsiteY15" fmla="*/ 28 h 1096"/>
                <a:gd name="connsiteX16" fmla="*/ 878 w 1739"/>
                <a:gd name="connsiteY16" fmla="*/ 92 h 1096"/>
                <a:gd name="connsiteX17" fmla="*/ 950 w 1739"/>
                <a:gd name="connsiteY17" fmla="*/ 180 h 1096"/>
                <a:gd name="connsiteX18" fmla="*/ 1046 w 1739"/>
                <a:gd name="connsiteY18" fmla="*/ 368 h 1096"/>
                <a:gd name="connsiteX19" fmla="*/ 1094 w 1739"/>
                <a:gd name="connsiteY19" fmla="*/ 472 h 1096"/>
                <a:gd name="connsiteX20" fmla="*/ 1138 w 1739"/>
                <a:gd name="connsiteY20" fmla="*/ 564 h 1096"/>
                <a:gd name="connsiteX21" fmla="*/ 1178 w 1739"/>
                <a:gd name="connsiteY21" fmla="*/ 620 h 1096"/>
                <a:gd name="connsiteX22" fmla="*/ 1250 w 1739"/>
                <a:gd name="connsiteY22" fmla="*/ 720 h 1096"/>
                <a:gd name="connsiteX23" fmla="*/ 1302 w 1739"/>
                <a:gd name="connsiteY23" fmla="*/ 778 h 1096"/>
                <a:gd name="connsiteX24" fmla="*/ 1362 w 1739"/>
                <a:gd name="connsiteY24" fmla="*/ 832 h 1096"/>
                <a:gd name="connsiteX25" fmla="*/ 1738 w 1739"/>
                <a:gd name="connsiteY25" fmla="*/ 1091 h 1096"/>
                <a:gd name="connsiteX26" fmla="*/ 2 w 1739"/>
                <a:gd name="connsiteY26" fmla="*/ 1096 h 1096"/>
                <a:gd name="connsiteX0" fmla="*/ 2 w 1739"/>
                <a:gd name="connsiteY0" fmla="*/ 1096 h 1096"/>
                <a:gd name="connsiteX1" fmla="*/ 0 w 1739"/>
                <a:gd name="connsiteY1" fmla="*/ 826 h 1096"/>
                <a:gd name="connsiteX2" fmla="*/ 84 w 1739"/>
                <a:gd name="connsiteY2" fmla="*/ 746 h 1096"/>
                <a:gd name="connsiteX3" fmla="*/ 134 w 1739"/>
                <a:gd name="connsiteY3" fmla="*/ 684 h 1096"/>
                <a:gd name="connsiteX4" fmla="*/ 204 w 1739"/>
                <a:gd name="connsiteY4" fmla="*/ 588 h 1096"/>
                <a:gd name="connsiteX5" fmla="*/ 216 w 1739"/>
                <a:gd name="connsiteY5" fmla="*/ 564 h 1096"/>
                <a:gd name="connsiteX6" fmla="*/ 266 w 1739"/>
                <a:gd name="connsiteY6" fmla="*/ 476 h 1096"/>
                <a:gd name="connsiteX7" fmla="*/ 314 w 1739"/>
                <a:gd name="connsiteY7" fmla="*/ 380 h 1096"/>
                <a:gd name="connsiteX8" fmla="*/ 362 w 1739"/>
                <a:gd name="connsiteY8" fmla="*/ 284 h 1096"/>
                <a:gd name="connsiteX9" fmla="*/ 422 w 1739"/>
                <a:gd name="connsiteY9" fmla="*/ 176 h 1096"/>
                <a:gd name="connsiteX10" fmla="*/ 470 w 1739"/>
                <a:gd name="connsiteY10" fmla="*/ 104 h 1096"/>
                <a:gd name="connsiteX11" fmla="*/ 514 w 1739"/>
                <a:gd name="connsiteY11" fmla="*/ 56 h 1096"/>
                <a:gd name="connsiteX12" fmla="*/ 566 w 1739"/>
                <a:gd name="connsiteY12" fmla="*/ 28 h 1096"/>
                <a:gd name="connsiteX13" fmla="*/ 650 w 1739"/>
                <a:gd name="connsiteY13" fmla="*/ 0 h 1096"/>
                <a:gd name="connsiteX14" fmla="*/ 710 w 1739"/>
                <a:gd name="connsiteY14" fmla="*/ 0 h 1096"/>
                <a:gd name="connsiteX15" fmla="*/ 790 w 1739"/>
                <a:gd name="connsiteY15" fmla="*/ 28 h 1096"/>
                <a:gd name="connsiteX16" fmla="*/ 878 w 1739"/>
                <a:gd name="connsiteY16" fmla="*/ 92 h 1096"/>
                <a:gd name="connsiteX17" fmla="*/ 950 w 1739"/>
                <a:gd name="connsiteY17" fmla="*/ 180 h 1096"/>
                <a:gd name="connsiteX18" fmla="*/ 1046 w 1739"/>
                <a:gd name="connsiteY18" fmla="*/ 368 h 1096"/>
                <a:gd name="connsiteX19" fmla="*/ 1094 w 1739"/>
                <a:gd name="connsiteY19" fmla="*/ 472 h 1096"/>
                <a:gd name="connsiteX20" fmla="*/ 1138 w 1739"/>
                <a:gd name="connsiteY20" fmla="*/ 564 h 1096"/>
                <a:gd name="connsiteX21" fmla="*/ 1178 w 1739"/>
                <a:gd name="connsiteY21" fmla="*/ 620 h 1096"/>
                <a:gd name="connsiteX22" fmla="*/ 1250 w 1739"/>
                <a:gd name="connsiteY22" fmla="*/ 720 h 1096"/>
                <a:gd name="connsiteX23" fmla="*/ 1302 w 1739"/>
                <a:gd name="connsiteY23" fmla="*/ 778 h 1096"/>
                <a:gd name="connsiteX24" fmla="*/ 1362 w 1739"/>
                <a:gd name="connsiteY24" fmla="*/ 832 h 1096"/>
                <a:gd name="connsiteX25" fmla="*/ 1738 w 1739"/>
                <a:gd name="connsiteY25" fmla="*/ 1091 h 1096"/>
                <a:gd name="connsiteX26" fmla="*/ 2 w 1739"/>
                <a:gd name="connsiteY26" fmla="*/ 1096 h 1096"/>
                <a:gd name="connsiteX0" fmla="*/ 2 w 1739"/>
                <a:gd name="connsiteY0" fmla="*/ 1096 h 1116"/>
                <a:gd name="connsiteX1" fmla="*/ 0 w 1739"/>
                <a:gd name="connsiteY1" fmla="*/ 826 h 1116"/>
                <a:gd name="connsiteX2" fmla="*/ 84 w 1739"/>
                <a:gd name="connsiteY2" fmla="*/ 746 h 1116"/>
                <a:gd name="connsiteX3" fmla="*/ 134 w 1739"/>
                <a:gd name="connsiteY3" fmla="*/ 684 h 1116"/>
                <a:gd name="connsiteX4" fmla="*/ 204 w 1739"/>
                <a:gd name="connsiteY4" fmla="*/ 588 h 1116"/>
                <a:gd name="connsiteX5" fmla="*/ 216 w 1739"/>
                <a:gd name="connsiteY5" fmla="*/ 564 h 1116"/>
                <a:gd name="connsiteX6" fmla="*/ 266 w 1739"/>
                <a:gd name="connsiteY6" fmla="*/ 476 h 1116"/>
                <a:gd name="connsiteX7" fmla="*/ 314 w 1739"/>
                <a:gd name="connsiteY7" fmla="*/ 380 h 1116"/>
                <a:gd name="connsiteX8" fmla="*/ 362 w 1739"/>
                <a:gd name="connsiteY8" fmla="*/ 284 h 1116"/>
                <a:gd name="connsiteX9" fmla="*/ 422 w 1739"/>
                <a:gd name="connsiteY9" fmla="*/ 176 h 1116"/>
                <a:gd name="connsiteX10" fmla="*/ 470 w 1739"/>
                <a:gd name="connsiteY10" fmla="*/ 104 h 1116"/>
                <a:gd name="connsiteX11" fmla="*/ 514 w 1739"/>
                <a:gd name="connsiteY11" fmla="*/ 56 h 1116"/>
                <a:gd name="connsiteX12" fmla="*/ 566 w 1739"/>
                <a:gd name="connsiteY12" fmla="*/ 28 h 1116"/>
                <a:gd name="connsiteX13" fmla="*/ 650 w 1739"/>
                <a:gd name="connsiteY13" fmla="*/ 0 h 1116"/>
                <a:gd name="connsiteX14" fmla="*/ 710 w 1739"/>
                <a:gd name="connsiteY14" fmla="*/ 0 h 1116"/>
                <a:gd name="connsiteX15" fmla="*/ 790 w 1739"/>
                <a:gd name="connsiteY15" fmla="*/ 28 h 1116"/>
                <a:gd name="connsiteX16" fmla="*/ 878 w 1739"/>
                <a:gd name="connsiteY16" fmla="*/ 92 h 1116"/>
                <a:gd name="connsiteX17" fmla="*/ 950 w 1739"/>
                <a:gd name="connsiteY17" fmla="*/ 180 h 1116"/>
                <a:gd name="connsiteX18" fmla="*/ 1046 w 1739"/>
                <a:gd name="connsiteY18" fmla="*/ 368 h 1116"/>
                <a:gd name="connsiteX19" fmla="*/ 1094 w 1739"/>
                <a:gd name="connsiteY19" fmla="*/ 472 h 1116"/>
                <a:gd name="connsiteX20" fmla="*/ 1138 w 1739"/>
                <a:gd name="connsiteY20" fmla="*/ 564 h 1116"/>
                <a:gd name="connsiteX21" fmla="*/ 1178 w 1739"/>
                <a:gd name="connsiteY21" fmla="*/ 620 h 1116"/>
                <a:gd name="connsiteX22" fmla="*/ 1250 w 1739"/>
                <a:gd name="connsiteY22" fmla="*/ 720 h 1116"/>
                <a:gd name="connsiteX23" fmla="*/ 1302 w 1739"/>
                <a:gd name="connsiteY23" fmla="*/ 778 h 1116"/>
                <a:gd name="connsiteX24" fmla="*/ 1362 w 1739"/>
                <a:gd name="connsiteY24" fmla="*/ 832 h 1116"/>
                <a:gd name="connsiteX25" fmla="*/ 1738 w 1739"/>
                <a:gd name="connsiteY25" fmla="*/ 1091 h 1116"/>
                <a:gd name="connsiteX26" fmla="*/ 2 w 1739"/>
                <a:gd name="connsiteY26" fmla="*/ 1096 h 1116"/>
                <a:gd name="connsiteX0" fmla="*/ 2 w 2018"/>
                <a:gd name="connsiteY0" fmla="*/ 1096 h 1138"/>
                <a:gd name="connsiteX1" fmla="*/ 0 w 2018"/>
                <a:gd name="connsiteY1" fmla="*/ 826 h 1138"/>
                <a:gd name="connsiteX2" fmla="*/ 84 w 2018"/>
                <a:gd name="connsiteY2" fmla="*/ 746 h 1138"/>
                <a:gd name="connsiteX3" fmla="*/ 134 w 2018"/>
                <a:gd name="connsiteY3" fmla="*/ 684 h 1138"/>
                <a:gd name="connsiteX4" fmla="*/ 204 w 2018"/>
                <a:gd name="connsiteY4" fmla="*/ 588 h 1138"/>
                <a:gd name="connsiteX5" fmla="*/ 216 w 2018"/>
                <a:gd name="connsiteY5" fmla="*/ 564 h 1138"/>
                <a:gd name="connsiteX6" fmla="*/ 266 w 2018"/>
                <a:gd name="connsiteY6" fmla="*/ 476 h 1138"/>
                <a:gd name="connsiteX7" fmla="*/ 314 w 2018"/>
                <a:gd name="connsiteY7" fmla="*/ 380 h 1138"/>
                <a:gd name="connsiteX8" fmla="*/ 362 w 2018"/>
                <a:gd name="connsiteY8" fmla="*/ 284 h 1138"/>
                <a:gd name="connsiteX9" fmla="*/ 422 w 2018"/>
                <a:gd name="connsiteY9" fmla="*/ 176 h 1138"/>
                <a:gd name="connsiteX10" fmla="*/ 470 w 2018"/>
                <a:gd name="connsiteY10" fmla="*/ 104 h 1138"/>
                <a:gd name="connsiteX11" fmla="*/ 514 w 2018"/>
                <a:gd name="connsiteY11" fmla="*/ 56 h 1138"/>
                <a:gd name="connsiteX12" fmla="*/ 566 w 2018"/>
                <a:gd name="connsiteY12" fmla="*/ 28 h 1138"/>
                <a:gd name="connsiteX13" fmla="*/ 650 w 2018"/>
                <a:gd name="connsiteY13" fmla="*/ 0 h 1138"/>
                <a:gd name="connsiteX14" fmla="*/ 710 w 2018"/>
                <a:gd name="connsiteY14" fmla="*/ 0 h 1138"/>
                <a:gd name="connsiteX15" fmla="*/ 790 w 2018"/>
                <a:gd name="connsiteY15" fmla="*/ 28 h 1138"/>
                <a:gd name="connsiteX16" fmla="*/ 878 w 2018"/>
                <a:gd name="connsiteY16" fmla="*/ 92 h 1138"/>
                <a:gd name="connsiteX17" fmla="*/ 950 w 2018"/>
                <a:gd name="connsiteY17" fmla="*/ 180 h 1138"/>
                <a:gd name="connsiteX18" fmla="*/ 1046 w 2018"/>
                <a:gd name="connsiteY18" fmla="*/ 368 h 1138"/>
                <a:gd name="connsiteX19" fmla="*/ 1094 w 2018"/>
                <a:gd name="connsiteY19" fmla="*/ 472 h 1138"/>
                <a:gd name="connsiteX20" fmla="*/ 1138 w 2018"/>
                <a:gd name="connsiteY20" fmla="*/ 564 h 1138"/>
                <a:gd name="connsiteX21" fmla="*/ 1178 w 2018"/>
                <a:gd name="connsiteY21" fmla="*/ 620 h 1138"/>
                <a:gd name="connsiteX22" fmla="*/ 1250 w 2018"/>
                <a:gd name="connsiteY22" fmla="*/ 720 h 1138"/>
                <a:gd name="connsiteX23" fmla="*/ 1302 w 2018"/>
                <a:gd name="connsiteY23" fmla="*/ 778 h 1138"/>
                <a:gd name="connsiteX24" fmla="*/ 1362 w 2018"/>
                <a:gd name="connsiteY24" fmla="*/ 832 h 1138"/>
                <a:gd name="connsiteX25" fmla="*/ 1738 w 2018"/>
                <a:gd name="connsiteY25" fmla="*/ 1091 h 1138"/>
                <a:gd name="connsiteX26" fmla="*/ 1729 w 2018"/>
                <a:gd name="connsiteY26" fmla="*/ 1079 h 1138"/>
                <a:gd name="connsiteX27" fmla="*/ 2 w 2018"/>
                <a:gd name="connsiteY27" fmla="*/ 1096 h 1138"/>
                <a:gd name="connsiteX0" fmla="*/ 2 w 1739"/>
                <a:gd name="connsiteY0" fmla="*/ 1096 h 1140"/>
                <a:gd name="connsiteX1" fmla="*/ 0 w 1739"/>
                <a:gd name="connsiteY1" fmla="*/ 826 h 1140"/>
                <a:gd name="connsiteX2" fmla="*/ 84 w 1739"/>
                <a:gd name="connsiteY2" fmla="*/ 746 h 1140"/>
                <a:gd name="connsiteX3" fmla="*/ 134 w 1739"/>
                <a:gd name="connsiteY3" fmla="*/ 684 h 1140"/>
                <a:gd name="connsiteX4" fmla="*/ 204 w 1739"/>
                <a:gd name="connsiteY4" fmla="*/ 588 h 1140"/>
                <a:gd name="connsiteX5" fmla="*/ 216 w 1739"/>
                <a:gd name="connsiteY5" fmla="*/ 564 h 1140"/>
                <a:gd name="connsiteX6" fmla="*/ 266 w 1739"/>
                <a:gd name="connsiteY6" fmla="*/ 476 h 1140"/>
                <a:gd name="connsiteX7" fmla="*/ 314 w 1739"/>
                <a:gd name="connsiteY7" fmla="*/ 380 h 1140"/>
                <a:gd name="connsiteX8" fmla="*/ 362 w 1739"/>
                <a:gd name="connsiteY8" fmla="*/ 284 h 1140"/>
                <a:gd name="connsiteX9" fmla="*/ 422 w 1739"/>
                <a:gd name="connsiteY9" fmla="*/ 176 h 1140"/>
                <a:gd name="connsiteX10" fmla="*/ 470 w 1739"/>
                <a:gd name="connsiteY10" fmla="*/ 104 h 1140"/>
                <a:gd name="connsiteX11" fmla="*/ 514 w 1739"/>
                <a:gd name="connsiteY11" fmla="*/ 56 h 1140"/>
                <a:gd name="connsiteX12" fmla="*/ 566 w 1739"/>
                <a:gd name="connsiteY12" fmla="*/ 28 h 1140"/>
                <a:gd name="connsiteX13" fmla="*/ 650 w 1739"/>
                <a:gd name="connsiteY13" fmla="*/ 0 h 1140"/>
                <a:gd name="connsiteX14" fmla="*/ 710 w 1739"/>
                <a:gd name="connsiteY14" fmla="*/ 0 h 1140"/>
                <a:gd name="connsiteX15" fmla="*/ 790 w 1739"/>
                <a:gd name="connsiteY15" fmla="*/ 28 h 1140"/>
                <a:gd name="connsiteX16" fmla="*/ 878 w 1739"/>
                <a:gd name="connsiteY16" fmla="*/ 92 h 1140"/>
                <a:gd name="connsiteX17" fmla="*/ 950 w 1739"/>
                <a:gd name="connsiteY17" fmla="*/ 180 h 1140"/>
                <a:gd name="connsiteX18" fmla="*/ 1046 w 1739"/>
                <a:gd name="connsiteY18" fmla="*/ 368 h 1140"/>
                <a:gd name="connsiteX19" fmla="*/ 1094 w 1739"/>
                <a:gd name="connsiteY19" fmla="*/ 472 h 1140"/>
                <a:gd name="connsiteX20" fmla="*/ 1138 w 1739"/>
                <a:gd name="connsiteY20" fmla="*/ 564 h 1140"/>
                <a:gd name="connsiteX21" fmla="*/ 1178 w 1739"/>
                <a:gd name="connsiteY21" fmla="*/ 620 h 1140"/>
                <a:gd name="connsiteX22" fmla="*/ 1250 w 1739"/>
                <a:gd name="connsiteY22" fmla="*/ 720 h 1140"/>
                <a:gd name="connsiteX23" fmla="*/ 1302 w 1739"/>
                <a:gd name="connsiteY23" fmla="*/ 778 h 1140"/>
                <a:gd name="connsiteX24" fmla="*/ 1362 w 1739"/>
                <a:gd name="connsiteY24" fmla="*/ 832 h 1140"/>
                <a:gd name="connsiteX25" fmla="*/ 1738 w 1739"/>
                <a:gd name="connsiteY25" fmla="*/ 1091 h 1140"/>
                <a:gd name="connsiteX26" fmla="*/ 2 w 1739"/>
                <a:gd name="connsiteY26" fmla="*/ 1096 h 1140"/>
                <a:gd name="connsiteX0" fmla="*/ 2 w 2232"/>
                <a:gd name="connsiteY0" fmla="*/ 1096 h 1140"/>
                <a:gd name="connsiteX1" fmla="*/ 0 w 2232"/>
                <a:gd name="connsiteY1" fmla="*/ 826 h 1140"/>
                <a:gd name="connsiteX2" fmla="*/ 84 w 2232"/>
                <a:gd name="connsiteY2" fmla="*/ 746 h 1140"/>
                <a:gd name="connsiteX3" fmla="*/ 134 w 2232"/>
                <a:gd name="connsiteY3" fmla="*/ 684 h 1140"/>
                <a:gd name="connsiteX4" fmla="*/ 204 w 2232"/>
                <a:gd name="connsiteY4" fmla="*/ 588 h 1140"/>
                <a:gd name="connsiteX5" fmla="*/ 216 w 2232"/>
                <a:gd name="connsiteY5" fmla="*/ 564 h 1140"/>
                <a:gd name="connsiteX6" fmla="*/ 266 w 2232"/>
                <a:gd name="connsiteY6" fmla="*/ 476 h 1140"/>
                <a:gd name="connsiteX7" fmla="*/ 314 w 2232"/>
                <a:gd name="connsiteY7" fmla="*/ 380 h 1140"/>
                <a:gd name="connsiteX8" fmla="*/ 362 w 2232"/>
                <a:gd name="connsiteY8" fmla="*/ 284 h 1140"/>
                <a:gd name="connsiteX9" fmla="*/ 422 w 2232"/>
                <a:gd name="connsiteY9" fmla="*/ 176 h 1140"/>
                <a:gd name="connsiteX10" fmla="*/ 470 w 2232"/>
                <a:gd name="connsiteY10" fmla="*/ 104 h 1140"/>
                <a:gd name="connsiteX11" fmla="*/ 514 w 2232"/>
                <a:gd name="connsiteY11" fmla="*/ 56 h 1140"/>
                <a:gd name="connsiteX12" fmla="*/ 566 w 2232"/>
                <a:gd name="connsiteY12" fmla="*/ 28 h 1140"/>
                <a:gd name="connsiteX13" fmla="*/ 650 w 2232"/>
                <a:gd name="connsiteY13" fmla="*/ 0 h 1140"/>
                <a:gd name="connsiteX14" fmla="*/ 710 w 2232"/>
                <a:gd name="connsiteY14" fmla="*/ 0 h 1140"/>
                <a:gd name="connsiteX15" fmla="*/ 790 w 2232"/>
                <a:gd name="connsiteY15" fmla="*/ 28 h 1140"/>
                <a:gd name="connsiteX16" fmla="*/ 878 w 2232"/>
                <a:gd name="connsiteY16" fmla="*/ 92 h 1140"/>
                <a:gd name="connsiteX17" fmla="*/ 950 w 2232"/>
                <a:gd name="connsiteY17" fmla="*/ 180 h 1140"/>
                <a:gd name="connsiteX18" fmla="*/ 1046 w 2232"/>
                <a:gd name="connsiteY18" fmla="*/ 368 h 1140"/>
                <a:gd name="connsiteX19" fmla="*/ 1094 w 2232"/>
                <a:gd name="connsiteY19" fmla="*/ 472 h 1140"/>
                <a:gd name="connsiteX20" fmla="*/ 1138 w 2232"/>
                <a:gd name="connsiteY20" fmla="*/ 564 h 1140"/>
                <a:gd name="connsiteX21" fmla="*/ 1178 w 2232"/>
                <a:gd name="connsiteY21" fmla="*/ 620 h 1140"/>
                <a:gd name="connsiteX22" fmla="*/ 1250 w 2232"/>
                <a:gd name="connsiteY22" fmla="*/ 720 h 1140"/>
                <a:gd name="connsiteX23" fmla="*/ 1302 w 2232"/>
                <a:gd name="connsiteY23" fmla="*/ 778 h 1140"/>
                <a:gd name="connsiteX24" fmla="*/ 1362 w 2232"/>
                <a:gd name="connsiteY24" fmla="*/ 832 h 1140"/>
                <a:gd name="connsiteX25" fmla="*/ 2231 w 2232"/>
                <a:gd name="connsiteY25" fmla="*/ 1091 h 1140"/>
                <a:gd name="connsiteX26" fmla="*/ 2 w 2232"/>
                <a:gd name="connsiteY26" fmla="*/ 1096 h 1140"/>
                <a:gd name="connsiteX0" fmla="*/ 2 w 2232"/>
                <a:gd name="connsiteY0" fmla="*/ 1096 h 1140"/>
                <a:gd name="connsiteX1" fmla="*/ 0 w 2232"/>
                <a:gd name="connsiteY1" fmla="*/ 826 h 1140"/>
                <a:gd name="connsiteX2" fmla="*/ 84 w 2232"/>
                <a:gd name="connsiteY2" fmla="*/ 746 h 1140"/>
                <a:gd name="connsiteX3" fmla="*/ 134 w 2232"/>
                <a:gd name="connsiteY3" fmla="*/ 684 h 1140"/>
                <a:gd name="connsiteX4" fmla="*/ 204 w 2232"/>
                <a:gd name="connsiteY4" fmla="*/ 588 h 1140"/>
                <a:gd name="connsiteX5" fmla="*/ 216 w 2232"/>
                <a:gd name="connsiteY5" fmla="*/ 564 h 1140"/>
                <a:gd name="connsiteX6" fmla="*/ 266 w 2232"/>
                <a:gd name="connsiteY6" fmla="*/ 476 h 1140"/>
                <a:gd name="connsiteX7" fmla="*/ 314 w 2232"/>
                <a:gd name="connsiteY7" fmla="*/ 380 h 1140"/>
                <a:gd name="connsiteX8" fmla="*/ 362 w 2232"/>
                <a:gd name="connsiteY8" fmla="*/ 284 h 1140"/>
                <a:gd name="connsiteX9" fmla="*/ 422 w 2232"/>
                <a:gd name="connsiteY9" fmla="*/ 176 h 1140"/>
                <a:gd name="connsiteX10" fmla="*/ 470 w 2232"/>
                <a:gd name="connsiteY10" fmla="*/ 104 h 1140"/>
                <a:gd name="connsiteX11" fmla="*/ 514 w 2232"/>
                <a:gd name="connsiteY11" fmla="*/ 56 h 1140"/>
                <a:gd name="connsiteX12" fmla="*/ 566 w 2232"/>
                <a:gd name="connsiteY12" fmla="*/ 28 h 1140"/>
                <a:gd name="connsiteX13" fmla="*/ 650 w 2232"/>
                <a:gd name="connsiteY13" fmla="*/ 0 h 1140"/>
                <a:gd name="connsiteX14" fmla="*/ 710 w 2232"/>
                <a:gd name="connsiteY14" fmla="*/ 0 h 1140"/>
                <a:gd name="connsiteX15" fmla="*/ 790 w 2232"/>
                <a:gd name="connsiteY15" fmla="*/ 28 h 1140"/>
                <a:gd name="connsiteX16" fmla="*/ 878 w 2232"/>
                <a:gd name="connsiteY16" fmla="*/ 92 h 1140"/>
                <a:gd name="connsiteX17" fmla="*/ 950 w 2232"/>
                <a:gd name="connsiteY17" fmla="*/ 180 h 1140"/>
                <a:gd name="connsiteX18" fmla="*/ 1046 w 2232"/>
                <a:gd name="connsiteY18" fmla="*/ 368 h 1140"/>
                <a:gd name="connsiteX19" fmla="*/ 1094 w 2232"/>
                <a:gd name="connsiteY19" fmla="*/ 472 h 1140"/>
                <a:gd name="connsiteX20" fmla="*/ 1138 w 2232"/>
                <a:gd name="connsiteY20" fmla="*/ 564 h 1140"/>
                <a:gd name="connsiteX21" fmla="*/ 1178 w 2232"/>
                <a:gd name="connsiteY21" fmla="*/ 620 h 1140"/>
                <a:gd name="connsiteX22" fmla="*/ 1250 w 2232"/>
                <a:gd name="connsiteY22" fmla="*/ 720 h 1140"/>
                <a:gd name="connsiteX23" fmla="*/ 1302 w 2232"/>
                <a:gd name="connsiteY23" fmla="*/ 778 h 1140"/>
                <a:gd name="connsiteX24" fmla="*/ 1362 w 2232"/>
                <a:gd name="connsiteY24" fmla="*/ 832 h 1140"/>
                <a:gd name="connsiteX25" fmla="*/ 2231 w 2232"/>
                <a:gd name="connsiteY25" fmla="*/ 1091 h 1140"/>
                <a:gd name="connsiteX26" fmla="*/ 2 w 2232"/>
                <a:gd name="connsiteY26" fmla="*/ 1096 h 1140"/>
                <a:gd name="connsiteX0" fmla="*/ 2 w 2232"/>
                <a:gd name="connsiteY0" fmla="*/ 1096 h 1140"/>
                <a:gd name="connsiteX1" fmla="*/ 0 w 2232"/>
                <a:gd name="connsiteY1" fmla="*/ 826 h 1140"/>
                <a:gd name="connsiteX2" fmla="*/ 84 w 2232"/>
                <a:gd name="connsiteY2" fmla="*/ 746 h 1140"/>
                <a:gd name="connsiteX3" fmla="*/ 134 w 2232"/>
                <a:gd name="connsiteY3" fmla="*/ 684 h 1140"/>
                <a:gd name="connsiteX4" fmla="*/ 204 w 2232"/>
                <a:gd name="connsiteY4" fmla="*/ 588 h 1140"/>
                <a:gd name="connsiteX5" fmla="*/ 216 w 2232"/>
                <a:gd name="connsiteY5" fmla="*/ 564 h 1140"/>
                <a:gd name="connsiteX6" fmla="*/ 266 w 2232"/>
                <a:gd name="connsiteY6" fmla="*/ 476 h 1140"/>
                <a:gd name="connsiteX7" fmla="*/ 314 w 2232"/>
                <a:gd name="connsiteY7" fmla="*/ 380 h 1140"/>
                <a:gd name="connsiteX8" fmla="*/ 362 w 2232"/>
                <a:gd name="connsiteY8" fmla="*/ 284 h 1140"/>
                <a:gd name="connsiteX9" fmla="*/ 422 w 2232"/>
                <a:gd name="connsiteY9" fmla="*/ 176 h 1140"/>
                <a:gd name="connsiteX10" fmla="*/ 470 w 2232"/>
                <a:gd name="connsiteY10" fmla="*/ 104 h 1140"/>
                <a:gd name="connsiteX11" fmla="*/ 514 w 2232"/>
                <a:gd name="connsiteY11" fmla="*/ 56 h 1140"/>
                <a:gd name="connsiteX12" fmla="*/ 566 w 2232"/>
                <a:gd name="connsiteY12" fmla="*/ 28 h 1140"/>
                <a:gd name="connsiteX13" fmla="*/ 650 w 2232"/>
                <a:gd name="connsiteY13" fmla="*/ 0 h 1140"/>
                <a:gd name="connsiteX14" fmla="*/ 710 w 2232"/>
                <a:gd name="connsiteY14" fmla="*/ 0 h 1140"/>
                <a:gd name="connsiteX15" fmla="*/ 790 w 2232"/>
                <a:gd name="connsiteY15" fmla="*/ 28 h 1140"/>
                <a:gd name="connsiteX16" fmla="*/ 878 w 2232"/>
                <a:gd name="connsiteY16" fmla="*/ 92 h 1140"/>
                <a:gd name="connsiteX17" fmla="*/ 950 w 2232"/>
                <a:gd name="connsiteY17" fmla="*/ 180 h 1140"/>
                <a:gd name="connsiteX18" fmla="*/ 1046 w 2232"/>
                <a:gd name="connsiteY18" fmla="*/ 368 h 1140"/>
                <a:gd name="connsiteX19" fmla="*/ 1094 w 2232"/>
                <a:gd name="connsiteY19" fmla="*/ 472 h 1140"/>
                <a:gd name="connsiteX20" fmla="*/ 1138 w 2232"/>
                <a:gd name="connsiteY20" fmla="*/ 564 h 1140"/>
                <a:gd name="connsiteX21" fmla="*/ 1178 w 2232"/>
                <a:gd name="connsiteY21" fmla="*/ 620 h 1140"/>
                <a:gd name="connsiteX22" fmla="*/ 1250 w 2232"/>
                <a:gd name="connsiteY22" fmla="*/ 720 h 1140"/>
                <a:gd name="connsiteX23" fmla="*/ 1302 w 2232"/>
                <a:gd name="connsiteY23" fmla="*/ 778 h 1140"/>
                <a:gd name="connsiteX24" fmla="*/ 1362 w 2232"/>
                <a:gd name="connsiteY24" fmla="*/ 832 h 1140"/>
                <a:gd name="connsiteX25" fmla="*/ 2231 w 2232"/>
                <a:gd name="connsiteY25" fmla="*/ 1091 h 1140"/>
                <a:gd name="connsiteX26" fmla="*/ 2 w 2232"/>
                <a:gd name="connsiteY26" fmla="*/ 1096 h 1140"/>
                <a:gd name="connsiteX0" fmla="*/ 2 w 2601"/>
                <a:gd name="connsiteY0" fmla="*/ 1096 h 1140"/>
                <a:gd name="connsiteX1" fmla="*/ 0 w 2601"/>
                <a:gd name="connsiteY1" fmla="*/ 826 h 1140"/>
                <a:gd name="connsiteX2" fmla="*/ 84 w 2601"/>
                <a:gd name="connsiteY2" fmla="*/ 746 h 1140"/>
                <a:gd name="connsiteX3" fmla="*/ 134 w 2601"/>
                <a:gd name="connsiteY3" fmla="*/ 684 h 1140"/>
                <a:gd name="connsiteX4" fmla="*/ 204 w 2601"/>
                <a:gd name="connsiteY4" fmla="*/ 588 h 1140"/>
                <a:gd name="connsiteX5" fmla="*/ 216 w 2601"/>
                <a:gd name="connsiteY5" fmla="*/ 564 h 1140"/>
                <a:gd name="connsiteX6" fmla="*/ 266 w 2601"/>
                <a:gd name="connsiteY6" fmla="*/ 476 h 1140"/>
                <a:gd name="connsiteX7" fmla="*/ 314 w 2601"/>
                <a:gd name="connsiteY7" fmla="*/ 380 h 1140"/>
                <a:gd name="connsiteX8" fmla="*/ 362 w 2601"/>
                <a:gd name="connsiteY8" fmla="*/ 284 h 1140"/>
                <a:gd name="connsiteX9" fmla="*/ 422 w 2601"/>
                <a:gd name="connsiteY9" fmla="*/ 176 h 1140"/>
                <a:gd name="connsiteX10" fmla="*/ 470 w 2601"/>
                <a:gd name="connsiteY10" fmla="*/ 104 h 1140"/>
                <a:gd name="connsiteX11" fmla="*/ 514 w 2601"/>
                <a:gd name="connsiteY11" fmla="*/ 56 h 1140"/>
                <a:gd name="connsiteX12" fmla="*/ 566 w 2601"/>
                <a:gd name="connsiteY12" fmla="*/ 28 h 1140"/>
                <a:gd name="connsiteX13" fmla="*/ 650 w 2601"/>
                <a:gd name="connsiteY13" fmla="*/ 0 h 1140"/>
                <a:gd name="connsiteX14" fmla="*/ 710 w 2601"/>
                <a:gd name="connsiteY14" fmla="*/ 0 h 1140"/>
                <a:gd name="connsiteX15" fmla="*/ 790 w 2601"/>
                <a:gd name="connsiteY15" fmla="*/ 28 h 1140"/>
                <a:gd name="connsiteX16" fmla="*/ 878 w 2601"/>
                <a:gd name="connsiteY16" fmla="*/ 92 h 1140"/>
                <a:gd name="connsiteX17" fmla="*/ 950 w 2601"/>
                <a:gd name="connsiteY17" fmla="*/ 180 h 1140"/>
                <a:gd name="connsiteX18" fmla="*/ 1046 w 2601"/>
                <a:gd name="connsiteY18" fmla="*/ 368 h 1140"/>
                <a:gd name="connsiteX19" fmla="*/ 1094 w 2601"/>
                <a:gd name="connsiteY19" fmla="*/ 472 h 1140"/>
                <a:gd name="connsiteX20" fmla="*/ 1138 w 2601"/>
                <a:gd name="connsiteY20" fmla="*/ 564 h 1140"/>
                <a:gd name="connsiteX21" fmla="*/ 1178 w 2601"/>
                <a:gd name="connsiteY21" fmla="*/ 620 h 1140"/>
                <a:gd name="connsiteX22" fmla="*/ 1250 w 2601"/>
                <a:gd name="connsiteY22" fmla="*/ 720 h 1140"/>
                <a:gd name="connsiteX23" fmla="*/ 1302 w 2601"/>
                <a:gd name="connsiteY23" fmla="*/ 778 h 1140"/>
                <a:gd name="connsiteX24" fmla="*/ 1362 w 2601"/>
                <a:gd name="connsiteY24" fmla="*/ 832 h 1140"/>
                <a:gd name="connsiteX25" fmla="*/ 2231 w 2601"/>
                <a:gd name="connsiteY25" fmla="*/ 1091 h 1140"/>
                <a:gd name="connsiteX26" fmla="*/ 2230 w 2601"/>
                <a:gd name="connsiteY26" fmla="*/ 1089 h 1140"/>
                <a:gd name="connsiteX27" fmla="*/ 2 w 2601"/>
                <a:gd name="connsiteY27" fmla="*/ 1096 h 1140"/>
                <a:gd name="connsiteX0" fmla="*/ 2 w 2601"/>
                <a:gd name="connsiteY0" fmla="*/ 1096 h 1134"/>
                <a:gd name="connsiteX1" fmla="*/ 0 w 2601"/>
                <a:gd name="connsiteY1" fmla="*/ 826 h 1134"/>
                <a:gd name="connsiteX2" fmla="*/ 84 w 2601"/>
                <a:gd name="connsiteY2" fmla="*/ 746 h 1134"/>
                <a:gd name="connsiteX3" fmla="*/ 134 w 2601"/>
                <a:gd name="connsiteY3" fmla="*/ 684 h 1134"/>
                <a:gd name="connsiteX4" fmla="*/ 204 w 2601"/>
                <a:gd name="connsiteY4" fmla="*/ 588 h 1134"/>
                <a:gd name="connsiteX5" fmla="*/ 216 w 2601"/>
                <a:gd name="connsiteY5" fmla="*/ 564 h 1134"/>
                <a:gd name="connsiteX6" fmla="*/ 266 w 2601"/>
                <a:gd name="connsiteY6" fmla="*/ 476 h 1134"/>
                <a:gd name="connsiteX7" fmla="*/ 314 w 2601"/>
                <a:gd name="connsiteY7" fmla="*/ 380 h 1134"/>
                <a:gd name="connsiteX8" fmla="*/ 362 w 2601"/>
                <a:gd name="connsiteY8" fmla="*/ 284 h 1134"/>
                <a:gd name="connsiteX9" fmla="*/ 422 w 2601"/>
                <a:gd name="connsiteY9" fmla="*/ 176 h 1134"/>
                <a:gd name="connsiteX10" fmla="*/ 470 w 2601"/>
                <a:gd name="connsiteY10" fmla="*/ 104 h 1134"/>
                <a:gd name="connsiteX11" fmla="*/ 514 w 2601"/>
                <a:gd name="connsiteY11" fmla="*/ 56 h 1134"/>
                <a:gd name="connsiteX12" fmla="*/ 566 w 2601"/>
                <a:gd name="connsiteY12" fmla="*/ 28 h 1134"/>
                <a:gd name="connsiteX13" fmla="*/ 650 w 2601"/>
                <a:gd name="connsiteY13" fmla="*/ 0 h 1134"/>
                <a:gd name="connsiteX14" fmla="*/ 710 w 2601"/>
                <a:gd name="connsiteY14" fmla="*/ 0 h 1134"/>
                <a:gd name="connsiteX15" fmla="*/ 790 w 2601"/>
                <a:gd name="connsiteY15" fmla="*/ 28 h 1134"/>
                <a:gd name="connsiteX16" fmla="*/ 878 w 2601"/>
                <a:gd name="connsiteY16" fmla="*/ 92 h 1134"/>
                <a:gd name="connsiteX17" fmla="*/ 950 w 2601"/>
                <a:gd name="connsiteY17" fmla="*/ 180 h 1134"/>
                <a:gd name="connsiteX18" fmla="*/ 1046 w 2601"/>
                <a:gd name="connsiteY18" fmla="*/ 368 h 1134"/>
                <a:gd name="connsiteX19" fmla="*/ 1094 w 2601"/>
                <a:gd name="connsiteY19" fmla="*/ 472 h 1134"/>
                <a:gd name="connsiteX20" fmla="*/ 1138 w 2601"/>
                <a:gd name="connsiteY20" fmla="*/ 564 h 1134"/>
                <a:gd name="connsiteX21" fmla="*/ 1178 w 2601"/>
                <a:gd name="connsiteY21" fmla="*/ 620 h 1134"/>
                <a:gd name="connsiteX22" fmla="*/ 1250 w 2601"/>
                <a:gd name="connsiteY22" fmla="*/ 720 h 1134"/>
                <a:gd name="connsiteX23" fmla="*/ 1302 w 2601"/>
                <a:gd name="connsiteY23" fmla="*/ 778 h 1134"/>
                <a:gd name="connsiteX24" fmla="*/ 1362 w 2601"/>
                <a:gd name="connsiteY24" fmla="*/ 832 h 1134"/>
                <a:gd name="connsiteX25" fmla="*/ 2231 w 2601"/>
                <a:gd name="connsiteY25" fmla="*/ 1091 h 1134"/>
                <a:gd name="connsiteX26" fmla="*/ 2230 w 2601"/>
                <a:gd name="connsiteY26" fmla="*/ 1089 h 1134"/>
                <a:gd name="connsiteX27" fmla="*/ 2 w 2601"/>
                <a:gd name="connsiteY27" fmla="*/ 1096 h 1134"/>
                <a:gd name="connsiteX0" fmla="*/ 2 w 2601"/>
                <a:gd name="connsiteY0" fmla="*/ 1096 h 1134"/>
                <a:gd name="connsiteX1" fmla="*/ 0 w 2601"/>
                <a:gd name="connsiteY1" fmla="*/ 826 h 1134"/>
                <a:gd name="connsiteX2" fmla="*/ 84 w 2601"/>
                <a:gd name="connsiteY2" fmla="*/ 746 h 1134"/>
                <a:gd name="connsiteX3" fmla="*/ 134 w 2601"/>
                <a:gd name="connsiteY3" fmla="*/ 684 h 1134"/>
                <a:gd name="connsiteX4" fmla="*/ 204 w 2601"/>
                <a:gd name="connsiteY4" fmla="*/ 588 h 1134"/>
                <a:gd name="connsiteX5" fmla="*/ 216 w 2601"/>
                <a:gd name="connsiteY5" fmla="*/ 564 h 1134"/>
                <a:gd name="connsiteX6" fmla="*/ 266 w 2601"/>
                <a:gd name="connsiteY6" fmla="*/ 476 h 1134"/>
                <a:gd name="connsiteX7" fmla="*/ 314 w 2601"/>
                <a:gd name="connsiteY7" fmla="*/ 380 h 1134"/>
                <a:gd name="connsiteX8" fmla="*/ 362 w 2601"/>
                <a:gd name="connsiteY8" fmla="*/ 284 h 1134"/>
                <a:gd name="connsiteX9" fmla="*/ 422 w 2601"/>
                <a:gd name="connsiteY9" fmla="*/ 176 h 1134"/>
                <a:gd name="connsiteX10" fmla="*/ 470 w 2601"/>
                <a:gd name="connsiteY10" fmla="*/ 104 h 1134"/>
                <a:gd name="connsiteX11" fmla="*/ 514 w 2601"/>
                <a:gd name="connsiteY11" fmla="*/ 56 h 1134"/>
                <a:gd name="connsiteX12" fmla="*/ 566 w 2601"/>
                <a:gd name="connsiteY12" fmla="*/ 28 h 1134"/>
                <a:gd name="connsiteX13" fmla="*/ 650 w 2601"/>
                <a:gd name="connsiteY13" fmla="*/ 0 h 1134"/>
                <a:gd name="connsiteX14" fmla="*/ 710 w 2601"/>
                <a:gd name="connsiteY14" fmla="*/ 0 h 1134"/>
                <a:gd name="connsiteX15" fmla="*/ 790 w 2601"/>
                <a:gd name="connsiteY15" fmla="*/ 28 h 1134"/>
                <a:gd name="connsiteX16" fmla="*/ 878 w 2601"/>
                <a:gd name="connsiteY16" fmla="*/ 92 h 1134"/>
                <a:gd name="connsiteX17" fmla="*/ 950 w 2601"/>
                <a:gd name="connsiteY17" fmla="*/ 180 h 1134"/>
                <a:gd name="connsiteX18" fmla="*/ 1046 w 2601"/>
                <a:gd name="connsiteY18" fmla="*/ 368 h 1134"/>
                <a:gd name="connsiteX19" fmla="*/ 1094 w 2601"/>
                <a:gd name="connsiteY19" fmla="*/ 472 h 1134"/>
                <a:gd name="connsiteX20" fmla="*/ 1138 w 2601"/>
                <a:gd name="connsiteY20" fmla="*/ 564 h 1134"/>
                <a:gd name="connsiteX21" fmla="*/ 1178 w 2601"/>
                <a:gd name="connsiteY21" fmla="*/ 620 h 1134"/>
                <a:gd name="connsiteX22" fmla="*/ 1250 w 2601"/>
                <a:gd name="connsiteY22" fmla="*/ 720 h 1134"/>
                <a:gd name="connsiteX23" fmla="*/ 1302 w 2601"/>
                <a:gd name="connsiteY23" fmla="*/ 778 h 1134"/>
                <a:gd name="connsiteX24" fmla="*/ 1362 w 2601"/>
                <a:gd name="connsiteY24" fmla="*/ 832 h 1134"/>
                <a:gd name="connsiteX25" fmla="*/ 1840 w 2601"/>
                <a:gd name="connsiteY25" fmla="*/ 1047 h 1134"/>
                <a:gd name="connsiteX26" fmla="*/ 2231 w 2601"/>
                <a:gd name="connsiteY26" fmla="*/ 1091 h 1134"/>
                <a:gd name="connsiteX27" fmla="*/ 2230 w 2601"/>
                <a:gd name="connsiteY27" fmla="*/ 1089 h 1134"/>
                <a:gd name="connsiteX28" fmla="*/ 2 w 2601"/>
                <a:gd name="connsiteY28" fmla="*/ 1096 h 1134"/>
                <a:gd name="connsiteX0" fmla="*/ 2 w 2601"/>
                <a:gd name="connsiteY0" fmla="*/ 1096 h 1134"/>
                <a:gd name="connsiteX1" fmla="*/ 0 w 2601"/>
                <a:gd name="connsiteY1" fmla="*/ 826 h 1134"/>
                <a:gd name="connsiteX2" fmla="*/ 84 w 2601"/>
                <a:gd name="connsiteY2" fmla="*/ 746 h 1134"/>
                <a:gd name="connsiteX3" fmla="*/ 134 w 2601"/>
                <a:gd name="connsiteY3" fmla="*/ 684 h 1134"/>
                <a:gd name="connsiteX4" fmla="*/ 204 w 2601"/>
                <a:gd name="connsiteY4" fmla="*/ 588 h 1134"/>
                <a:gd name="connsiteX5" fmla="*/ 216 w 2601"/>
                <a:gd name="connsiteY5" fmla="*/ 564 h 1134"/>
                <a:gd name="connsiteX6" fmla="*/ 266 w 2601"/>
                <a:gd name="connsiteY6" fmla="*/ 476 h 1134"/>
                <a:gd name="connsiteX7" fmla="*/ 314 w 2601"/>
                <a:gd name="connsiteY7" fmla="*/ 380 h 1134"/>
                <a:gd name="connsiteX8" fmla="*/ 362 w 2601"/>
                <a:gd name="connsiteY8" fmla="*/ 284 h 1134"/>
                <a:gd name="connsiteX9" fmla="*/ 422 w 2601"/>
                <a:gd name="connsiteY9" fmla="*/ 176 h 1134"/>
                <a:gd name="connsiteX10" fmla="*/ 470 w 2601"/>
                <a:gd name="connsiteY10" fmla="*/ 104 h 1134"/>
                <a:gd name="connsiteX11" fmla="*/ 514 w 2601"/>
                <a:gd name="connsiteY11" fmla="*/ 56 h 1134"/>
                <a:gd name="connsiteX12" fmla="*/ 566 w 2601"/>
                <a:gd name="connsiteY12" fmla="*/ 28 h 1134"/>
                <a:gd name="connsiteX13" fmla="*/ 650 w 2601"/>
                <a:gd name="connsiteY13" fmla="*/ 0 h 1134"/>
                <a:gd name="connsiteX14" fmla="*/ 710 w 2601"/>
                <a:gd name="connsiteY14" fmla="*/ 0 h 1134"/>
                <a:gd name="connsiteX15" fmla="*/ 790 w 2601"/>
                <a:gd name="connsiteY15" fmla="*/ 28 h 1134"/>
                <a:gd name="connsiteX16" fmla="*/ 878 w 2601"/>
                <a:gd name="connsiteY16" fmla="*/ 92 h 1134"/>
                <a:gd name="connsiteX17" fmla="*/ 950 w 2601"/>
                <a:gd name="connsiteY17" fmla="*/ 180 h 1134"/>
                <a:gd name="connsiteX18" fmla="*/ 1046 w 2601"/>
                <a:gd name="connsiteY18" fmla="*/ 368 h 1134"/>
                <a:gd name="connsiteX19" fmla="*/ 1094 w 2601"/>
                <a:gd name="connsiteY19" fmla="*/ 472 h 1134"/>
                <a:gd name="connsiteX20" fmla="*/ 1138 w 2601"/>
                <a:gd name="connsiteY20" fmla="*/ 564 h 1134"/>
                <a:gd name="connsiteX21" fmla="*/ 1178 w 2601"/>
                <a:gd name="connsiteY21" fmla="*/ 620 h 1134"/>
                <a:gd name="connsiteX22" fmla="*/ 1250 w 2601"/>
                <a:gd name="connsiteY22" fmla="*/ 720 h 1134"/>
                <a:gd name="connsiteX23" fmla="*/ 1302 w 2601"/>
                <a:gd name="connsiteY23" fmla="*/ 778 h 1134"/>
                <a:gd name="connsiteX24" fmla="*/ 1362 w 2601"/>
                <a:gd name="connsiteY24" fmla="*/ 832 h 1134"/>
                <a:gd name="connsiteX25" fmla="*/ 1608 w 2601"/>
                <a:gd name="connsiteY25" fmla="*/ 941 h 1134"/>
                <a:gd name="connsiteX26" fmla="*/ 1840 w 2601"/>
                <a:gd name="connsiteY26" fmla="*/ 1047 h 1134"/>
                <a:gd name="connsiteX27" fmla="*/ 2231 w 2601"/>
                <a:gd name="connsiteY27" fmla="*/ 1091 h 1134"/>
                <a:gd name="connsiteX28" fmla="*/ 2230 w 2601"/>
                <a:gd name="connsiteY28" fmla="*/ 1089 h 1134"/>
                <a:gd name="connsiteX29" fmla="*/ 2 w 2601"/>
                <a:gd name="connsiteY29" fmla="*/ 1096 h 1134"/>
                <a:gd name="connsiteX0" fmla="*/ 2 w 2601"/>
                <a:gd name="connsiteY0" fmla="*/ 1096 h 1134"/>
                <a:gd name="connsiteX1" fmla="*/ 0 w 2601"/>
                <a:gd name="connsiteY1" fmla="*/ 826 h 1134"/>
                <a:gd name="connsiteX2" fmla="*/ 84 w 2601"/>
                <a:gd name="connsiteY2" fmla="*/ 746 h 1134"/>
                <a:gd name="connsiteX3" fmla="*/ 134 w 2601"/>
                <a:gd name="connsiteY3" fmla="*/ 684 h 1134"/>
                <a:gd name="connsiteX4" fmla="*/ 204 w 2601"/>
                <a:gd name="connsiteY4" fmla="*/ 588 h 1134"/>
                <a:gd name="connsiteX5" fmla="*/ 216 w 2601"/>
                <a:gd name="connsiteY5" fmla="*/ 564 h 1134"/>
                <a:gd name="connsiteX6" fmla="*/ 266 w 2601"/>
                <a:gd name="connsiteY6" fmla="*/ 476 h 1134"/>
                <a:gd name="connsiteX7" fmla="*/ 314 w 2601"/>
                <a:gd name="connsiteY7" fmla="*/ 380 h 1134"/>
                <a:gd name="connsiteX8" fmla="*/ 362 w 2601"/>
                <a:gd name="connsiteY8" fmla="*/ 284 h 1134"/>
                <a:gd name="connsiteX9" fmla="*/ 422 w 2601"/>
                <a:gd name="connsiteY9" fmla="*/ 176 h 1134"/>
                <a:gd name="connsiteX10" fmla="*/ 470 w 2601"/>
                <a:gd name="connsiteY10" fmla="*/ 104 h 1134"/>
                <a:gd name="connsiteX11" fmla="*/ 514 w 2601"/>
                <a:gd name="connsiteY11" fmla="*/ 56 h 1134"/>
                <a:gd name="connsiteX12" fmla="*/ 566 w 2601"/>
                <a:gd name="connsiteY12" fmla="*/ 28 h 1134"/>
                <a:gd name="connsiteX13" fmla="*/ 650 w 2601"/>
                <a:gd name="connsiteY13" fmla="*/ 0 h 1134"/>
                <a:gd name="connsiteX14" fmla="*/ 710 w 2601"/>
                <a:gd name="connsiteY14" fmla="*/ 0 h 1134"/>
                <a:gd name="connsiteX15" fmla="*/ 790 w 2601"/>
                <a:gd name="connsiteY15" fmla="*/ 28 h 1134"/>
                <a:gd name="connsiteX16" fmla="*/ 878 w 2601"/>
                <a:gd name="connsiteY16" fmla="*/ 92 h 1134"/>
                <a:gd name="connsiteX17" fmla="*/ 950 w 2601"/>
                <a:gd name="connsiteY17" fmla="*/ 180 h 1134"/>
                <a:gd name="connsiteX18" fmla="*/ 1046 w 2601"/>
                <a:gd name="connsiteY18" fmla="*/ 368 h 1134"/>
                <a:gd name="connsiteX19" fmla="*/ 1094 w 2601"/>
                <a:gd name="connsiteY19" fmla="*/ 472 h 1134"/>
                <a:gd name="connsiteX20" fmla="*/ 1138 w 2601"/>
                <a:gd name="connsiteY20" fmla="*/ 564 h 1134"/>
                <a:gd name="connsiteX21" fmla="*/ 1178 w 2601"/>
                <a:gd name="connsiteY21" fmla="*/ 620 h 1134"/>
                <a:gd name="connsiteX22" fmla="*/ 1250 w 2601"/>
                <a:gd name="connsiteY22" fmla="*/ 720 h 1134"/>
                <a:gd name="connsiteX23" fmla="*/ 1302 w 2601"/>
                <a:gd name="connsiteY23" fmla="*/ 778 h 1134"/>
                <a:gd name="connsiteX24" fmla="*/ 1362 w 2601"/>
                <a:gd name="connsiteY24" fmla="*/ 832 h 1134"/>
                <a:gd name="connsiteX25" fmla="*/ 1608 w 2601"/>
                <a:gd name="connsiteY25" fmla="*/ 941 h 1134"/>
                <a:gd name="connsiteX26" fmla="*/ 1840 w 2601"/>
                <a:gd name="connsiteY26" fmla="*/ 1047 h 1134"/>
                <a:gd name="connsiteX27" fmla="*/ 2231 w 2601"/>
                <a:gd name="connsiteY27" fmla="*/ 1091 h 1134"/>
                <a:gd name="connsiteX28" fmla="*/ 2230 w 2601"/>
                <a:gd name="connsiteY28" fmla="*/ 1089 h 1134"/>
                <a:gd name="connsiteX29" fmla="*/ 2 w 2601"/>
                <a:gd name="connsiteY29" fmla="*/ 1096 h 1134"/>
                <a:gd name="connsiteX0" fmla="*/ 2 w 2601"/>
                <a:gd name="connsiteY0" fmla="*/ 1096 h 1134"/>
                <a:gd name="connsiteX1" fmla="*/ 0 w 2601"/>
                <a:gd name="connsiteY1" fmla="*/ 826 h 1134"/>
                <a:gd name="connsiteX2" fmla="*/ 84 w 2601"/>
                <a:gd name="connsiteY2" fmla="*/ 746 h 1134"/>
                <a:gd name="connsiteX3" fmla="*/ 134 w 2601"/>
                <a:gd name="connsiteY3" fmla="*/ 684 h 1134"/>
                <a:gd name="connsiteX4" fmla="*/ 204 w 2601"/>
                <a:gd name="connsiteY4" fmla="*/ 588 h 1134"/>
                <a:gd name="connsiteX5" fmla="*/ 216 w 2601"/>
                <a:gd name="connsiteY5" fmla="*/ 564 h 1134"/>
                <a:gd name="connsiteX6" fmla="*/ 266 w 2601"/>
                <a:gd name="connsiteY6" fmla="*/ 476 h 1134"/>
                <a:gd name="connsiteX7" fmla="*/ 314 w 2601"/>
                <a:gd name="connsiteY7" fmla="*/ 380 h 1134"/>
                <a:gd name="connsiteX8" fmla="*/ 362 w 2601"/>
                <a:gd name="connsiteY8" fmla="*/ 284 h 1134"/>
                <a:gd name="connsiteX9" fmla="*/ 422 w 2601"/>
                <a:gd name="connsiteY9" fmla="*/ 176 h 1134"/>
                <a:gd name="connsiteX10" fmla="*/ 470 w 2601"/>
                <a:gd name="connsiteY10" fmla="*/ 104 h 1134"/>
                <a:gd name="connsiteX11" fmla="*/ 514 w 2601"/>
                <a:gd name="connsiteY11" fmla="*/ 56 h 1134"/>
                <a:gd name="connsiteX12" fmla="*/ 566 w 2601"/>
                <a:gd name="connsiteY12" fmla="*/ 28 h 1134"/>
                <a:gd name="connsiteX13" fmla="*/ 650 w 2601"/>
                <a:gd name="connsiteY13" fmla="*/ 0 h 1134"/>
                <a:gd name="connsiteX14" fmla="*/ 710 w 2601"/>
                <a:gd name="connsiteY14" fmla="*/ 0 h 1134"/>
                <a:gd name="connsiteX15" fmla="*/ 790 w 2601"/>
                <a:gd name="connsiteY15" fmla="*/ 28 h 1134"/>
                <a:gd name="connsiteX16" fmla="*/ 878 w 2601"/>
                <a:gd name="connsiteY16" fmla="*/ 92 h 1134"/>
                <a:gd name="connsiteX17" fmla="*/ 950 w 2601"/>
                <a:gd name="connsiteY17" fmla="*/ 180 h 1134"/>
                <a:gd name="connsiteX18" fmla="*/ 1046 w 2601"/>
                <a:gd name="connsiteY18" fmla="*/ 368 h 1134"/>
                <a:gd name="connsiteX19" fmla="*/ 1094 w 2601"/>
                <a:gd name="connsiteY19" fmla="*/ 472 h 1134"/>
                <a:gd name="connsiteX20" fmla="*/ 1138 w 2601"/>
                <a:gd name="connsiteY20" fmla="*/ 564 h 1134"/>
                <a:gd name="connsiteX21" fmla="*/ 1178 w 2601"/>
                <a:gd name="connsiteY21" fmla="*/ 620 h 1134"/>
                <a:gd name="connsiteX22" fmla="*/ 1250 w 2601"/>
                <a:gd name="connsiteY22" fmla="*/ 720 h 1134"/>
                <a:gd name="connsiteX23" fmla="*/ 1302 w 2601"/>
                <a:gd name="connsiteY23" fmla="*/ 778 h 1134"/>
                <a:gd name="connsiteX24" fmla="*/ 1362 w 2601"/>
                <a:gd name="connsiteY24" fmla="*/ 832 h 1134"/>
                <a:gd name="connsiteX25" fmla="*/ 1608 w 2601"/>
                <a:gd name="connsiteY25" fmla="*/ 941 h 1134"/>
                <a:gd name="connsiteX26" fmla="*/ 1608 w 2601"/>
                <a:gd name="connsiteY26" fmla="*/ 941 h 1134"/>
                <a:gd name="connsiteX27" fmla="*/ 1840 w 2601"/>
                <a:gd name="connsiteY27" fmla="*/ 1047 h 1134"/>
                <a:gd name="connsiteX28" fmla="*/ 2231 w 2601"/>
                <a:gd name="connsiteY28" fmla="*/ 1091 h 1134"/>
                <a:gd name="connsiteX29" fmla="*/ 2230 w 2601"/>
                <a:gd name="connsiteY29" fmla="*/ 1089 h 1134"/>
                <a:gd name="connsiteX30" fmla="*/ 2 w 2601"/>
                <a:gd name="connsiteY30" fmla="*/ 1096 h 1134"/>
                <a:gd name="connsiteX0" fmla="*/ 2 w 2601"/>
                <a:gd name="connsiteY0" fmla="*/ 1096 h 1134"/>
                <a:gd name="connsiteX1" fmla="*/ 0 w 2601"/>
                <a:gd name="connsiteY1" fmla="*/ 826 h 1134"/>
                <a:gd name="connsiteX2" fmla="*/ 84 w 2601"/>
                <a:gd name="connsiteY2" fmla="*/ 746 h 1134"/>
                <a:gd name="connsiteX3" fmla="*/ 134 w 2601"/>
                <a:gd name="connsiteY3" fmla="*/ 684 h 1134"/>
                <a:gd name="connsiteX4" fmla="*/ 204 w 2601"/>
                <a:gd name="connsiteY4" fmla="*/ 588 h 1134"/>
                <a:gd name="connsiteX5" fmla="*/ 216 w 2601"/>
                <a:gd name="connsiteY5" fmla="*/ 564 h 1134"/>
                <a:gd name="connsiteX6" fmla="*/ 266 w 2601"/>
                <a:gd name="connsiteY6" fmla="*/ 476 h 1134"/>
                <a:gd name="connsiteX7" fmla="*/ 314 w 2601"/>
                <a:gd name="connsiteY7" fmla="*/ 380 h 1134"/>
                <a:gd name="connsiteX8" fmla="*/ 362 w 2601"/>
                <a:gd name="connsiteY8" fmla="*/ 284 h 1134"/>
                <a:gd name="connsiteX9" fmla="*/ 422 w 2601"/>
                <a:gd name="connsiteY9" fmla="*/ 176 h 1134"/>
                <a:gd name="connsiteX10" fmla="*/ 470 w 2601"/>
                <a:gd name="connsiteY10" fmla="*/ 104 h 1134"/>
                <a:gd name="connsiteX11" fmla="*/ 514 w 2601"/>
                <a:gd name="connsiteY11" fmla="*/ 56 h 1134"/>
                <a:gd name="connsiteX12" fmla="*/ 566 w 2601"/>
                <a:gd name="connsiteY12" fmla="*/ 28 h 1134"/>
                <a:gd name="connsiteX13" fmla="*/ 650 w 2601"/>
                <a:gd name="connsiteY13" fmla="*/ 0 h 1134"/>
                <a:gd name="connsiteX14" fmla="*/ 710 w 2601"/>
                <a:gd name="connsiteY14" fmla="*/ 0 h 1134"/>
                <a:gd name="connsiteX15" fmla="*/ 790 w 2601"/>
                <a:gd name="connsiteY15" fmla="*/ 28 h 1134"/>
                <a:gd name="connsiteX16" fmla="*/ 878 w 2601"/>
                <a:gd name="connsiteY16" fmla="*/ 92 h 1134"/>
                <a:gd name="connsiteX17" fmla="*/ 950 w 2601"/>
                <a:gd name="connsiteY17" fmla="*/ 180 h 1134"/>
                <a:gd name="connsiteX18" fmla="*/ 1046 w 2601"/>
                <a:gd name="connsiteY18" fmla="*/ 368 h 1134"/>
                <a:gd name="connsiteX19" fmla="*/ 1094 w 2601"/>
                <a:gd name="connsiteY19" fmla="*/ 472 h 1134"/>
                <a:gd name="connsiteX20" fmla="*/ 1138 w 2601"/>
                <a:gd name="connsiteY20" fmla="*/ 564 h 1134"/>
                <a:gd name="connsiteX21" fmla="*/ 1178 w 2601"/>
                <a:gd name="connsiteY21" fmla="*/ 620 h 1134"/>
                <a:gd name="connsiteX22" fmla="*/ 1250 w 2601"/>
                <a:gd name="connsiteY22" fmla="*/ 720 h 1134"/>
                <a:gd name="connsiteX23" fmla="*/ 1302 w 2601"/>
                <a:gd name="connsiteY23" fmla="*/ 778 h 1134"/>
                <a:gd name="connsiteX24" fmla="*/ 1362 w 2601"/>
                <a:gd name="connsiteY24" fmla="*/ 832 h 1134"/>
                <a:gd name="connsiteX25" fmla="*/ 1608 w 2601"/>
                <a:gd name="connsiteY25" fmla="*/ 941 h 1134"/>
                <a:gd name="connsiteX26" fmla="*/ 1840 w 2601"/>
                <a:gd name="connsiteY26" fmla="*/ 1047 h 1134"/>
                <a:gd name="connsiteX27" fmla="*/ 2231 w 2601"/>
                <a:gd name="connsiteY27" fmla="*/ 1091 h 1134"/>
                <a:gd name="connsiteX28" fmla="*/ 2230 w 2601"/>
                <a:gd name="connsiteY28" fmla="*/ 1089 h 1134"/>
                <a:gd name="connsiteX29" fmla="*/ 2 w 2601"/>
                <a:gd name="connsiteY29" fmla="*/ 1096 h 1134"/>
                <a:gd name="connsiteX0" fmla="*/ 2 w 2601"/>
                <a:gd name="connsiteY0" fmla="*/ 1096 h 1134"/>
                <a:gd name="connsiteX1" fmla="*/ 0 w 2601"/>
                <a:gd name="connsiteY1" fmla="*/ 826 h 1134"/>
                <a:gd name="connsiteX2" fmla="*/ 84 w 2601"/>
                <a:gd name="connsiteY2" fmla="*/ 746 h 1134"/>
                <a:gd name="connsiteX3" fmla="*/ 134 w 2601"/>
                <a:gd name="connsiteY3" fmla="*/ 684 h 1134"/>
                <a:gd name="connsiteX4" fmla="*/ 204 w 2601"/>
                <a:gd name="connsiteY4" fmla="*/ 588 h 1134"/>
                <a:gd name="connsiteX5" fmla="*/ 216 w 2601"/>
                <a:gd name="connsiteY5" fmla="*/ 564 h 1134"/>
                <a:gd name="connsiteX6" fmla="*/ 266 w 2601"/>
                <a:gd name="connsiteY6" fmla="*/ 476 h 1134"/>
                <a:gd name="connsiteX7" fmla="*/ 314 w 2601"/>
                <a:gd name="connsiteY7" fmla="*/ 380 h 1134"/>
                <a:gd name="connsiteX8" fmla="*/ 362 w 2601"/>
                <a:gd name="connsiteY8" fmla="*/ 284 h 1134"/>
                <a:gd name="connsiteX9" fmla="*/ 422 w 2601"/>
                <a:gd name="connsiteY9" fmla="*/ 176 h 1134"/>
                <a:gd name="connsiteX10" fmla="*/ 470 w 2601"/>
                <a:gd name="connsiteY10" fmla="*/ 104 h 1134"/>
                <a:gd name="connsiteX11" fmla="*/ 514 w 2601"/>
                <a:gd name="connsiteY11" fmla="*/ 56 h 1134"/>
                <a:gd name="connsiteX12" fmla="*/ 566 w 2601"/>
                <a:gd name="connsiteY12" fmla="*/ 28 h 1134"/>
                <a:gd name="connsiteX13" fmla="*/ 650 w 2601"/>
                <a:gd name="connsiteY13" fmla="*/ 0 h 1134"/>
                <a:gd name="connsiteX14" fmla="*/ 710 w 2601"/>
                <a:gd name="connsiteY14" fmla="*/ 0 h 1134"/>
                <a:gd name="connsiteX15" fmla="*/ 790 w 2601"/>
                <a:gd name="connsiteY15" fmla="*/ 28 h 1134"/>
                <a:gd name="connsiteX16" fmla="*/ 878 w 2601"/>
                <a:gd name="connsiteY16" fmla="*/ 92 h 1134"/>
                <a:gd name="connsiteX17" fmla="*/ 950 w 2601"/>
                <a:gd name="connsiteY17" fmla="*/ 180 h 1134"/>
                <a:gd name="connsiteX18" fmla="*/ 1046 w 2601"/>
                <a:gd name="connsiteY18" fmla="*/ 368 h 1134"/>
                <a:gd name="connsiteX19" fmla="*/ 1094 w 2601"/>
                <a:gd name="connsiteY19" fmla="*/ 472 h 1134"/>
                <a:gd name="connsiteX20" fmla="*/ 1138 w 2601"/>
                <a:gd name="connsiteY20" fmla="*/ 564 h 1134"/>
                <a:gd name="connsiteX21" fmla="*/ 1178 w 2601"/>
                <a:gd name="connsiteY21" fmla="*/ 620 h 1134"/>
                <a:gd name="connsiteX22" fmla="*/ 1250 w 2601"/>
                <a:gd name="connsiteY22" fmla="*/ 720 h 1134"/>
                <a:gd name="connsiteX23" fmla="*/ 1302 w 2601"/>
                <a:gd name="connsiteY23" fmla="*/ 778 h 1134"/>
                <a:gd name="connsiteX24" fmla="*/ 1362 w 2601"/>
                <a:gd name="connsiteY24" fmla="*/ 832 h 1134"/>
                <a:gd name="connsiteX25" fmla="*/ 1840 w 2601"/>
                <a:gd name="connsiteY25" fmla="*/ 1047 h 1134"/>
                <a:gd name="connsiteX26" fmla="*/ 2231 w 2601"/>
                <a:gd name="connsiteY26" fmla="*/ 1091 h 1134"/>
                <a:gd name="connsiteX27" fmla="*/ 2230 w 2601"/>
                <a:gd name="connsiteY27" fmla="*/ 1089 h 1134"/>
                <a:gd name="connsiteX28" fmla="*/ 2 w 2601"/>
                <a:gd name="connsiteY28" fmla="*/ 1096 h 1134"/>
                <a:gd name="connsiteX0" fmla="*/ 2 w 2601"/>
                <a:gd name="connsiteY0" fmla="*/ 1096 h 1134"/>
                <a:gd name="connsiteX1" fmla="*/ 0 w 2601"/>
                <a:gd name="connsiteY1" fmla="*/ 826 h 1134"/>
                <a:gd name="connsiteX2" fmla="*/ 84 w 2601"/>
                <a:gd name="connsiteY2" fmla="*/ 746 h 1134"/>
                <a:gd name="connsiteX3" fmla="*/ 134 w 2601"/>
                <a:gd name="connsiteY3" fmla="*/ 684 h 1134"/>
                <a:gd name="connsiteX4" fmla="*/ 204 w 2601"/>
                <a:gd name="connsiteY4" fmla="*/ 588 h 1134"/>
                <a:gd name="connsiteX5" fmla="*/ 216 w 2601"/>
                <a:gd name="connsiteY5" fmla="*/ 564 h 1134"/>
                <a:gd name="connsiteX6" fmla="*/ 266 w 2601"/>
                <a:gd name="connsiteY6" fmla="*/ 476 h 1134"/>
                <a:gd name="connsiteX7" fmla="*/ 314 w 2601"/>
                <a:gd name="connsiteY7" fmla="*/ 380 h 1134"/>
                <a:gd name="connsiteX8" fmla="*/ 362 w 2601"/>
                <a:gd name="connsiteY8" fmla="*/ 284 h 1134"/>
                <a:gd name="connsiteX9" fmla="*/ 422 w 2601"/>
                <a:gd name="connsiteY9" fmla="*/ 176 h 1134"/>
                <a:gd name="connsiteX10" fmla="*/ 470 w 2601"/>
                <a:gd name="connsiteY10" fmla="*/ 104 h 1134"/>
                <a:gd name="connsiteX11" fmla="*/ 514 w 2601"/>
                <a:gd name="connsiteY11" fmla="*/ 56 h 1134"/>
                <a:gd name="connsiteX12" fmla="*/ 566 w 2601"/>
                <a:gd name="connsiteY12" fmla="*/ 28 h 1134"/>
                <a:gd name="connsiteX13" fmla="*/ 650 w 2601"/>
                <a:gd name="connsiteY13" fmla="*/ 0 h 1134"/>
                <a:gd name="connsiteX14" fmla="*/ 710 w 2601"/>
                <a:gd name="connsiteY14" fmla="*/ 0 h 1134"/>
                <a:gd name="connsiteX15" fmla="*/ 790 w 2601"/>
                <a:gd name="connsiteY15" fmla="*/ 28 h 1134"/>
                <a:gd name="connsiteX16" fmla="*/ 878 w 2601"/>
                <a:gd name="connsiteY16" fmla="*/ 92 h 1134"/>
                <a:gd name="connsiteX17" fmla="*/ 950 w 2601"/>
                <a:gd name="connsiteY17" fmla="*/ 180 h 1134"/>
                <a:gd name="connsiteX18" fmla="*/ 1046 w 2601"/>
                <a:gd name="connsiteY18" fmla="*/ 368 h 1134"/>
                <a:gd name="connsiteX19" fmla="*/ 1094 w 2601"/>
                <a:gd name="connsiteY19" fmla="*/ 472 h 1134"/>
                <a:gd name="connsiteX20" fmla="*/ 1138 w 2601"/>
                <a:gd name="connsiteY20" fmla="*/ 564 h 1134"/>
                <a:gd name="connsiteX21" fmla="*/ 1178 w 2601"/>
                <a:gd name="connsiteY21" fmla="*/ 620 h 1134"/>
                <a:gd name="connsiteX22" fmla="*/ 1250 w 2601"/>
                <a:gd name="connsiteY22" fmla="*/ 720 h 1134"/>
                <a:gd name="connsiteX23" fmla="*/ 1302 w 2601"/>
                <a:gd name="connsiteY23" fmla="*/ 778 h 1134"/>
                <a:gd name="connsiteX24" fmla="*/ 1362 w 2601"/>
                <a:gd name="connsiteY24" fmla="*/ 832 h 1134"/>
                <a:gd name="connsiteX25" fmla="*/ 1840 w 2601"/>
                <a:gd name="connsiteY25" fmla="*/ 1047 h 1134"/>
                <a:gd name="connsiteX26" fmla="*/ 2231 w 2601"/>
                <a:gd name="connsiteY26" fmla="*/ 1091 h 1134"/>
                <a:gd name="connsiteX27" fmla="*/ 2230 w 2601"/>
                <a:gd name="connsiteY27" fmla="*/ 1089 h 1134"/>
                <a:gd name="connsiteX28" fmla="*/ 2 w 2601"/>
                <a:gd name="connsiteY28" fmla="*/ 1096 h 1134"/>
                <a:gd name="connsiteX0" fmla="*/ 2 w 2601"/>
                <a:gd name="connsiteY0" fmla="*/ 1096 h 1134"/>
                <a:gd name="connsiteX1" fmla="*/ 0 w 2601"/>
                <a:gd name="connsiteY1" fmla="*/ 826 h 1134"/>
                <a:gd name="connsiteX2" fmla="*/ 84 w 2601"/>
                <a:gd name="connsiteY2" fmla="*/ 746 h 1134"/>
                <a:gd name="connsiteX3" fmla="*/ 134 w 2601"/>
                <a:gd name="connsiteY3" fmla="*/ 684 h 1134"/>
                <a:gd name="connsiteX4" fmla="*/ 204 w 2601"/>
                <a:gd name="connsiteY4" fmla="*/ 588 h 1134"/>
                <a:gd name="connsiteX5" fmla="*/ 216 w 2601"/>
                <a:gd name="connsiteY5" fmla="*/ 564 h 1134"/>
                <a:gd name="connsiteX6" fmla="*/ 266 w 2601"/>
                <a:gd name="connsiteY6" fmla="*/ 476 h 1134"/>
                <a:gd name="connsiteX7" fmla="*/ 314 w 2601"/>
                <a:gd name="connsiteY7" fmla="*/ 380 h 1134"/>
                <a:gd name="connsiteX8" fmla="*/ 362 w 2601"/>
                <a:gd name="connsiteY8" fmla="*/ 284 h 1134"/>
                <a:gd name="connsiteX9" fmla="*/ 422 w 2601"/>
                <a:gd name="connsiteY9" fmla="*/ 176 h 1134"/>
                <a:gd name="connsiteX10" fmla="*/ 470 w 2601"/>
                <a:gd name="connsiteY10" fmla="*/ 104 h 1134"/>
                <a:gd name="connsiteX11" fmla="*/ 514 w 2601"/>
                <a:gd name="connsiteY11" fmla="*/ 56 h 1134"/>
                <a:gd name="connsiteX12" fmla="*/ 566 w 2601"/>
                <a:gd name="connsiteY12" fmla="*/ 28 h 1134"/>
                <a:gd name="connsiteX13" fmla="*/ 650 w 2601"/>
                <a:gd name="connsiteY13" fmla="*/ 0 h 1134"/>
                <a:gd name="connsiteX14" fmla="*/ 710 w 2601"/>
                <a:gd name="connsiteY14" fmla="*/ 0 h 1134"/>
                <a:gd name="connsiteX15" fmla="*/ 790 w 2601"/>
                <a:gd name="connsiteY15" fmla="*/ 28 h 1134"/>
                <a:gd name="connsiteX16" fmla="*/ 878 w 2601"/>
                <a:gd name="connsiteY16" fmla="*/ 92 h 1134"/>
                <a:gd name="connsiteX17" fmla="*/ 950 w 2601"/>
                <a:gd name="connsiteY17" fmla="*/ 180 h 1134"/>
                <a:gd name="connsiteX18" fmla="*/ 1046 w 2601"/>
                <a:gd name="connsiteY18" fmla="*/ 368 h 1134"/>
                <a:gd name="connsiteX19" fmla="*/ 1094 w 2601"/>
                <a:gd name="connsiteY19" fmla="*/ 472 h 1134"/>
                <a:gd name="connsiteX20" fmla="*/ 1138 w 2601"/>
                <a:gd name="connsiteY20" fmla="*/ 564 h 1134"/>
                <a:gd name="connsiteX21" fmla="*/ 1178 w 2601"/>
                <a:gd name="connsiteY21" fmla="*/ 620 h 1134"/>
                <a:gd name="connsiteX22" fmla="*/ 1250 w 2601"/>
                <a:gd name="connsiteY22" fmla="*/ 720 h 1134"/>
                <a:gd name="connsiteX23" fmla="*/ 1302 w 2601"/>
                <a:gd name="connsiteY23" fmla="*/ 778 h 1134"/>
                <a:gd name="connsiteX24" fmla="*/ 1362 w 2601"/>
                <a:gd name="connsiteY24" fmla="*/ 832 h 1134"/>
                <a:gd name="connsiteX25" fmla="*/ 1840 w 2601"/>
                <a:gd name="connsiteY25" fmla="*/ 1047 h 1134"/>
                <a:gd name="connsiteX26" fmla="*/ 2231 w 2601"/>
                <a:gd name="connsiteY26" fmla="*/ 1091 h 1134"/>
                <a:gd name="connsiteX27" fmla="*/ 2230 w 2601"/>
                <a:gd name="connsiteY27" fmla="*/ 1089 h 1134"/>
                <a:gd name="connsiteX28" fmla="*/ 2 w 2601"/>
                <a:gd name="connsiteY28" fmla="*/ 1096 h 1134"/>
                <a:gd name="connsiteX0" fmla="*/ 2 w 2376"/>
                <a:gd name="connsiteY0" fmla="*/ 1096 h 1134"/>
                <a:gd name="connsiteX1" fmla="*/ 0 w 2376"/>
                <a:gd name="connsiteY1" fmla="*/ 826 h 1134"/>
                <a:gd name="connsiteX2" fmla="*/ 84 w 2376"/>
                <a:gd name="connsiteY2" fmla="*/ 746 h 1134"/>
                <a:gd name="connsiteX3" fmla="*/ 134 w 2376"/>
                <a:gd name="connsiteY3" fmla="*/ 684 h 1134"/>
                <a:gd name="connsiteX4" fmla="*/ 204 w 2376"/>
                <a:gd name="connsiteY4" fmla="*/ 588 h 1134"/>
                <a:gd name="connsiteX5" fmla="*/ 216 w 2376"/>
                <a:gd name="connsiteY5" fmla="*/ 564 h 1134"/>
                <a:gd name="connsiteX6" fmla="*/ 266 w 2376"/>
                <a:gd name="connsiteY6" fmla="*/ 476 h 1134"/>
                <a:gd name="connsiteX7" fmla="*/ 314 w 2376"/>
                <a:gd name="connsiteY7" fmla="*/ 380 h 1134"/>
                <a:gd name="connsiteX8" fmla="*/ 362 w 2376"/>
                <a:gd name="connsiteY8" fmla="*/ 284 h 1134"/>
                <a:gd name="connsiteX9" fmla="*/ 422 w 2376"/>
                <a:gd name="connsiteY9" fmla="*/ 176 h 1134"/>
                <a:gd name="connsiteX10" fmla="*/ 470 w 2376"/>
                <a:gd name="connsiteY10" fmla="*/ 104 h 1134"/>
                <a:gd name="connsiteX11" fmla="*/ 514 w 2376"/>
                <a:gd name="connsiteY11" fmla="*/ 56 h 1134"/>
                <a:gd name="connsiteX12" fmla="*/ 566 w 2376"/>
                <a:gd name="connsiteY12" fmla="*/ 28 h 1134"/>
                <a:gd name="connsiteX13" fmla="*/ 650 w 2376"/>
                <a:gd name="connsiteY13" fmla="*/ 0 h 1134"/>
                <a:gd name="connsiteX14" fmla="*/ 710 w 2376"/>
                <a:gd name="connsiteY14" fmla="*/ 0 h 1134"/>
                <a:gd name="connsiteX15" fmla="*/ 790 w 2376"/>
                <a:gd name="connsiteY15" fmla="*/ 28 h 1134"/>
                <a:gd name="connsiteX16" fmla="*/ 878 w 2376"/>
                <a:gd name="connsiteY16" fmla="*/ 92 h 1134"/>
                <a:gd name="connsiteX17" fmla="*/ 950 w 2376"/>
                <a:gd name="connsiteY17" fmla="*/ 180 h 1134"/>
                <a:gd name="connsiteX18" fmla="*/ 1046 w 2376"/>
                <a:gd name="connsiteY18" fmla="*/ 368 h 1134"/>
                <a:gd name="connsiteX19" fmla="*/ 1094 w 2376"/>
                <a:gd name="connsiteY19" fmla="*/ 472 h 1134"/>
                <a:gd name="connsiteX20" fmla="*/ 1138 w 2376"/>
                <a:gd name="connsiteY20" fmla="*/ 564 h 1134"/>
                <a:gd name="connsiteX21" fmla="*/ 1178 w 2376"/>
                <a:gd name="connsiteY21" fmla="*/ 620 h 1134"/>
                <a:gd name="connsiteX22" fmla="*/ 1250 w 2376"/>
                <a:gd name="connsiteY22" fmla="*/ 720 h 1134"/>
                <a:gd name="connsiteX23" fmla="*/ 1302 w 2376"/>
                <a:gd name="connsiteY23" fmla="*/ 778 h 1134"/>
                <a:gd name="connsiteX24" fmla="*/ 1362 w 2376"/>
                <a:gd name="connsiteY24" fmla="*/ 832 h 1134"/>
                <a:gd name="connsiteX25" fmla="*/ 1840 w 2376"/>
                <a:gd name="connsiteY25" fmla="*/ 1047 h 1134"/>
                <a:gd name="connsiteX26" fmla="*/ 2231 w 2376"/>
                <a:gd name="connsiteY26" fmla="*/ 1091 h 1134"/>
                <a:gd name="connsiteX27" fmla="*/ 2230 w 2376"/>
                <a:gd name="connsiteY27" fmla="*/ 1089 h 1134"/>
                <a:gd name="connsiteX28" fmla="*/ 2 w 2376"/>
                <a:gd name="connsiteY28" fmla="*/ 1096 h 1134"/>
                <a:gd name="connsiteX0" fmla="*/ 2 w 2376"/>
                <a:gd name="connsiteY0" fmla="*/ 1096 h 1134"/>
                <a:gd name="connsiteX1" fmla="*/ 0 w 2376"/>
                <a:gd name="connsiteY1" fmla="*/ 826 h 1134"/>
                <a:gd name="connsiteX2" fmla="*/ 84 w 2376"/>
                <a:gd name="connsiteY2" fmla="*/ 746 h 1134"/>
                <a:gd name="connsiteX3" fmla="*/ 134 w 2376"/>
                <a:gd name="connsiteY3" fmla="*/ 684 h 1134"/>
                <a:gd name="connsiteX4" fmla="*/ 204 w 2376"/>
                <a:gd name="connsiteY4" fmla="*/ 588 h 1134"/>
                <a:gd name="connsiteX5" fmla="*/ 216 w 2376"/>
                <a:gd name="connsiteY5" fmla="*/ 564 h 1134"/>
                <a:gd name="connsiteX6" fmla="*/ 266 w 2376"/>
                <a:gd name="connsiteY6" fmla="*/ 476 h 1134"/>
                <a:gd name="connsiteX7" fmla="*/ 314 w 2376"/>
                <a:gd name="connsiteY7" fmla="*/ 380 h 1134"/>
                <a:gd name="connsiteX8" fmla="*/ 362 w 2376"/>
                <a:gd name="connsiteY8" fmla="*/ 284 h 1134"/>
                <a:gd name="connsiteX9" fmla="*/ 422 w 2376"/>
                <a:gd name="connsiteY9" fmla="*/ 176 h 1134"/>
                <a:gd name="connsiteX10" fmla="*/ 470 w 2376"/>
                <a:gd name="connsiteY10" fmla="*/ 104 h 1134"/>
                <a:gd name="connsiteX11" fmla="*/ 514 w 2376"/>
                <a:gd name="connsiteY11" fmla="*/ 56 h 1134"/>
                <a:gd name="connsiteX12" fmla="*/ 566 w 2376"/>
                <a:gd name="connsiteY12" fmla="*/ 28 h 1134"/>
                <a:gd name="connsiteX13" fmla="*/ 650 w 2376"/>
                <a:gd name="connsiteY13" fmla="*/ 0 h 1134"/>
                <a:gd name="connsiteX14" fmla="*/ 710 w 2376"/>
                <a:gd name="connsiteY14" fmla="*/ 0 h 1134"/>
                <a:gd name="connsiteX15" fmla="*/ 790 w 2376"/>
                <a:gd name="connsiteY15" fmla="*/ 28 h 1134"/>
                <a:gd name="connsiteX16" fmla="*/ 878 w 2376"/>
                <a:gd name="connsiteY16" fmla="*/ 92 h 1134"/>
                <a:gd name="connsiteX17" fmla="*/ 950 w 2376"/>
                <a:gd name="connsiteY17" fmla="*/ 180 h 1134"/>
                <a:gd name="connsiteX18" fmla="*/ 1046 w 2376"/>
                <a:gd name="connsiteY18" fmla="*/ 368 h 1134"/>
                <a:gd name="connsiteX19" fmla="*/ 1094 w 2376"/>
                <a:gd name="connsiteY19" fmla="*/ 472 h 1134"/>
                <a:gd name="connsiteX20" fmla="*/ 1138 w 2376"/>
                <a:gd name="connsiteY20" fmla="*/ 564 h 1134"/>
                <a:gd name="connsiteX21" fmla="*/ 1178 w 2376"/>
                <a:gd name="connsiteY21" fmla="*/ 620 h 1134"/>
                <a:gd name="connsiteX22" fmla="*/ 1250 w 2376"/>
                <a:gd name="connsiteY22" fmla="*/ 720 h 1134"/>
                <a:gd name="connsiteX23" fmla="*/ 1302 w 2376"/>
                <a:gd name="connsiteY23" fmla="*/ 778 h 1134"/>
                <a:gd name="connsiteX24" fmla="*/ 1362 w 2376"/>
                <a:gd name="connsiteY24" fmla="*/ 832 h 1134"/>
                <a:gd name="connsiteX25" fmla="*/ 1840 w 2376"/>
                <a:gd name="connsiteY25" fmla="*/ 1047 h 1134"/>
                <a:gd name="connsiteX26" fmla="*/ 2231 w 2376"/>
                <a:gd name="connsiteY26" fmla="*/ 1091 h 1134"/>
                <a:gd name="connsiteX27" fmla="*/ 2230 w 2376"/>
                <a:gd name="connsiteY27" fmla="*/ 1089 h 1134"/>
                <a:gd name="connsiteX28" fmla="*/ 2 w 2376"/>
                <a:gd name="connsiteY28" fmla="*/ 1096 h 1134"/>
                <a:gd name="connsiteX0" fmla="*/ 2 w 2376"/>
                <a:gd name="connsiteY0" fmla="*/ 1096 h 1134"/>
                <a:gd name="connsiteX1" fmla="*/ 0 w 2376"/>
                <a:gd name="connsiteY1" fmla="*/ 826 h 1134"/>
                <a:gd name="connsiteX2" fmla="*/ 84 w 2376"/>
                <a:gd name="connsiteY2" fmla="*/ 746 h 1134"/>
                <a:gd name="connsiteX3" fmla="*/ 134 w 2376"/>
                <a:gd name="connsiteY3" fmla="*/ 684 h 1134"/>
                <a:gd name="connsiteX4" fmla="*/ 204 w 2376"/>
                <a:gd name="connsiteY4" fmla="*/ 588 h 1134"/>
                <a:gd name="connsiteX5" fmla="*/ 216 w 2376"/>
                <a:gd name="connsiteY5" fmla="*/ 564 h 1134"/>
                <a:gd name="connsiteX6" fmla="*/ 266 w 2376"/>
                <a:gd name="connsiteY6" fmla="*/ 476 h 1134"/>
                <a:gd name="connsiteX7" fmla="*/ 314 w 2376"/>
                <a:gd name="connsiteY7" fmla="*/ 380 h 1134"/>
                <a:gd name="connsiteX8" fmla="*/ 362 w 2376"/>
                <a:gd name="connsiteY8" fmla="*/ 284 h 1134"/>
                <a:gd name="connsiteX9" fmla="*/ 422 w 2376"/>
                <a:gd name="connsiteY9" fmla="*/ 176 h 1134"/>
                <a:gd name="connsiteX10" fmla="*/ 470 w 2376"/>
                <a:gd name="connsiteY10" fmla="*/ 104 h 1134"/>
                <a:gd name="connsiteX11" fmla="*/ 514 w 2376"/>
                <a:gd name="connsiteY11" fmla="*/ 56 h 1134"/>
                <a:gd name="connsiteX12" fmla="*/ 566 w 2376"/>
                <a:gd name="connsiteY12" fmla="*/ 28 h 1134"/>
                <a:gd name="connsiteX13" fmla="*/ 650 w 2376"/>
                <a:gd name="connsiteY13" fmla="*/ 0 h 1134"/>
                <a:gd name="connsiteX14" fmla="*/ 710 w 2376"/>
                <a:gd name="connsiteY14" fmla="*/ 0 h 1134"/>
                <a:gd name="connsiteX15" fmla="*/ 790 w 2376"/>
                <a:gd name="connsiteY15" fmla="*/ 28 h 1134"/>
                <a:gd name="connsiteX16" fmla="*/ 878 w 2376"/>
                <a:gd name="connsiteY16" fmla="*/ 92 h 1134"/>
                <a:gd name="connsiteX17" fmla="*/ 950 w 2376"/>
                <a:gd name="connsiteY17" fmla="*/ 180 h 1134"/>
                <a:gd name="connsiteX18" fmla="*/ 1046 w 2376"/>
                <a:gd name="connsiteY18" fmla="*/ 368 h 1134"/>
                <a:gd name="connsiteX19" fmla="*/ 1094 w 2376"/>
                <a:gd name="connsiteY19" fmla="*/ 472 h 1134"/>
                <a:gd name="connsiteX20" fmla="*/ 1138 w 2376"/>
                <a:gd name="connsiteY20" fmla="*/ 564 h 1134"/>
                <a:gd name="connsiteX21" fmla="*/ 1178 w 2376"/>
                <a:gd name="connsiteY21" fmla="*/ 620 h 1134"/>
                <a:gd name="connsiteX22" fmla="*/ 1250 w 2376"/>
                <a:gd name="connsiteY22" fmla="*/ 720 h 1134"/>
                <a:gd name="connsiteX23" fmla="*/ 1302 w 2376"/>
                <a:gd name="connsiteY23" fmla="*/ 778 h 1134"/>
                <a:gd name="connsiteX24" fmla="*/ 1362 w 2376"/>
                <a:gd name="connsiteY24" fmla="*/ 832 h 1134"/>
                <a:gd name="connsiteX25" fmla="*/ 1840 w 2376"/>
                <a:gd name="connsiteY25" fmla="*/ 1047 h 1134"/>
                <a:gd name="connsiteX26" fmla="*/ 2231 w 2376"/>
                <a:gd name="connsiteY26" fmla="*/ 1091 h 1134"/>
                <a:gd name="connsiteX27" fmla="*/ 2230 w 2376"/>
                <a:gd name="connsiteY27" fmla="*/ 1089 h 1134"/>
                <a:gd name="connsiteX28" fmla="*/ 1792 w 2376"/>
                <a:gd name="connsiteY28" fmla="*/ 1085 h 1134"/>
                <a:gd name="connsiteX29" fmla="*/ 2 w 2376"/>
                <a:gd name="connsiteY29" fmla="*/ 1096 h 1134"/>
                <a:gd name="connsiteX0" fmla="*/ 2 w 2376"/>
                <a:gd name="connsiteY0" fmla="*/ 1096 h 1134"/>
                <a:gd name="connsiteX1" fmla="*/ 0 w 2376"/>
                <a:gd name="connsiteY1" fmla="*/ 826 h 1134"/>
                <a:gd name="connsiteX2" fmla="*/ 84 w 2376"/>
                <a:gd name="connsiteY2" fmla="*/ 746 h 1134"/>
                <a:gd name="connsiteX3" fmla="*/ 134 w 2376"/>
                <a:gd name="connsiteY3" fmla="*/ 684 h 1134"/>
                <a:gd name="connsiteX4" fmla="*/ 204 w 2376"/>
                <a:gd name="connsiteY4" fmla="*/ 588 h 1134"/>
                <a:gd name="connsiteX5" fmla="*/ 216 w 2376"/>
                <a:gd name="connsiteY5" fmla="*/ 564 h 1134"/>
                <a:gd name="connsiteX6" fmla="*/ 266 w 2376"/>
                <a:gd name="connsiteY6" fmla="*/ 476 h 1134"/>
                <a:gd name="connsiteX7" fmla="*/ 314 w 2376"/>
                <a:gd name="connsiteY7" fmla="*/ 380 h 1134"/>
                <a:gd name="connsiteX8" fmla="*/ 362 w 2376"/>
                <a:gd name="connsiteY8" fmla="*/ 284 h 1134"/>
                <a:gd name="connsiteX9" fmla="*/ 422 w 2376"/>
                <a:gd name="connsiteY9" fmla="*/ 176 h 1134"/>
                <a:gd name="connsiteX10" fmla="*/ 470 w 2376"/>
                <a:gd name="connsiteY10" fmla="*/ 104 h 1134"/>
                <a:gd name="connsiteX11" fmla="*/ 514 w 2376"/>
                <a:gd name="connsiteY11" fmla="*/ 56 h 1134"/>
                <a:gd name="connsiteX12" fmla="*/ 566 w 2376"/>
                <a:gd name="connsiteY12" fmla="*/ 28 h 1134"/>
                <a:gd name="connsiteX13" fmla="*/ 650 w 2376"/>
                <a:gd name="connsiteY13" fmla="*/ 0 h 1134"/>
                <a:gd name="connsiteX14" fmla="*/ 710 w 2376"/>
                <a:gd name="connsiteY14" fmla="*/ 0 h 1134"/>
                <a:gd name="connsiteX15" fmla="*/ 790 w 2376"/>
                <a:gd name="connsiteY15" fmla="*/ 28 h 1134"/>
                <a:gd name="connsiteX16" fmla="*/ 878 w 2376"/>
                <a:gd name="connsiteY16" fmla="*/ 92 h 1134"/>
                <a:gd name="connsiteX17" fmla="*/ 950 w 2376"/>
                <a:gd name="connsiteY17" fmla="*/ 180 h 1134"/>
                <a:gd name="connsiteX18" fmla="*/ 1046 w 2376"/>
                <a:gd name="connsiteY18" fmla="*/ 368 h 1134"/>
                <a:gd name="connsiteX19" fmla="*/ 1094 w 2376"/>
                <a:gd name="connsiteY19" fmla="*/ 472 h 1134"/>
                <a:gd name="connsiteX20" fmla="*/ 1138 w 2376"/>
                <a:gd name="connsiteY20" fmla="*/ 564 h 1134"/>
                <a:gd name="connsiteX21" fmla="*/ 1178 w 2376"/>
                <a:gd name="connsiteY21" fmla="*/ 620 h 1134"/>
                <a:gd name="connsiteX22" fmla="*/ 1250 w 2376"/>
                <a:gd name="connsiteY22" fmla="*/ 720 h 1134"/>
                <a:gd name="connsiteX23" fmla="*/ 1302 w 2376"/>
                <a:gd name="connsiteY23" fmla="*/ 778 h 1134"/>
                <a:gd name="connsiteX24" fmla="*/ 1362 w 2376"/>
                <a:gd name="connsiteY24" fmla="*/ 832 h 1134"/>
                <a:gd name="connsiteX25" fmla="*/ 1840 w 2376"/>
                <a:gd name="connsiteY25" fmla="*/ 1047 h 1134"/>
                <a:gd name="connsiteX26" fmla="*/ 2231 w 2376"/>
                <a:gd name="connsiteY26" fmla="*/ 1091 h 1134"/>
                <a:gd name="connsiteX27" fmla="*/ 2230 w 2376"/>
                <a:gd name="connsiteY27" fmla="*/ 1089 h 1134"/>
                <a:gd name="connsiteX28" fmla="*/ 1792 w 2376"/>
                <a:gd name="connsiteY28" fmla="*/ 1085 h 1134"/>
                <a:gd name="connsiteX29" fmla="*/ 2 w 2376"/>
                <a:gd name="connsiteY29" fmla="*/ 1096 h 1134"/>
                <a:gd name="connsiteX0" fmla="*/ 2 w 2376"/>
                <a:gd name="connsiteY0" fmla="*/ 1096 h 1134"/>
                <a:gd name="connsiteX1" fmla="*/ 0 w 2376"/>
                <a:gd name="connsiteY1" fmla="*/ 826 h 1134"/>
                <a:gd name="connsiteX2" fmla="*/ 84 w 2376"/>
                <a:gd name="connsiteY2" fmla="*/ 746 h 1134"/>
                <a:gd name="connsiteX3" fmla="*/ 134 w 2376"/>
                <a:gd name="connsiteY3" fmla="*/ 684 h 1134"/>
                <a:gd name="connsiteX4" fmla="*/ 204 w 2376"/>
                <a:gd name="connsiteY4" fmla="*/ 588 h 1134"/>
                <a:gd name="connsiteX5" fmla="*/ 216 w 2376"/>
                <a:gd name="connsiteY5" fmla="*/ 564 h 1134"/>
                <a:gd name="connsiteX6" fmla="*/ 266 w 2376"/>
                <a:gd name="connsiteY6" fmla="*/ 476 h 1134"/>
                <a:gd name="connsiteX7" fmla="*/ 314 w 2376"/>
                <a:gd name="connsiteY7" fmla="*/ 380 h 1134"/>
                <a:gd name="connsiteX8" fmla="*/ 362 w 2376"/>
                <a:gd name="connsiteY8" fmla="*/ 284 h 1134"/>
                <a:gd name="connsiteX9" fmla="*/ 422 w 2376"/>
                <a:gd name="connsiteY9" fmla="*/ 176 h 1134"/>
                <a:gd name="connsiteX10" fmla="*/ 470 w 2376"/>
                <a:gd name="connsiteY10" fmla="*/ 104 h 1134"/>
                <a:gd name="connsiteX11" fmla="*/ 514 w 2376"/>
                <a:gd name="connsiteY11" fmla="*/ 56 h 1134"/>
                <a:gd name="connsiteX12" fmla="*/ 566 w 2376"/>
                <a:gd name="connsiteY12" fmla="*/ 28 h 1134"/>
                <a:gd name="connsiteX13" fmla="*/ 650 w 2376"/>
                <a:gd name="connsiteY13" fmla="*/ 0 h 1134"/>
                <a:gd name="connsiteX14" fmla="*/ 710 w 2376"/>
                <a:gd name="connsiteY14" fmla="*/ 0 h 1134"/>
                <a:gd name="connsiteX15" fmla="*/ 790 w 2376"/>
                <a:gd name="connsiteY15" fmla="*/ 28 h 1134"/>
                <a:gd name="connsiteX16" fmla="*/ 878 w 2376"/>
                <a:gd name="connsiteY16" fmla="*/ 92 h 1134"/>
                <a:gd name="connsiteX17" fmla="*/ 950 w 2376"/>
                <a:gd name="connsiteY17" fmla="*/ 180 h 1134"/>
                <a:gd name="connsiteX18" fmla="*/ 1046 w 2376"/>
                <a:gd name="connsiteY18" fmla="*/ 368 h 1134"/>
                <a:gd name="connsiteX19" fmla="*/ 1094 w 2376"/>
                <a:gd name="connsiteY19" fmla="*/ 472 h 1134"/>
                <a:gd name="connsiteX20" fmla="*/ 1138 w 2376"/>
                <a:gd name="connsiteY20" fmla="*/ 564 h 1134"/>
                <a:gd name="connsiteX21" fmla="*/ 1178 w 2376"/>
                <a:gd name="connsiteY21" fmla="*/ 620 h 1134"/>
                <a:gd name="connsiteX22" fmla="*/ 1250 w 2376"/>
                <a:gd name="connsiteY22" fmla="*/ 720 h 1134"/>
                <a:gd name="connsiteX23" fmla="*/ 1302 w 2376"/>
                <a:gd name="connsiteY23" fmla="*/ 778 h 1134"/>
                <a:gd name="connsiteX24" fmla="*/ 1362 w 2376"/>
                <a:gd name="connsiteY24" fmla="*/ 832 h 1134"/>
                <a:gd name="connsiteX25" fmla="*/ 1840 w 2376"/>
                <a:gd name="connsiteY25" fmla="*/ 1047 h 1134"/>
                <a:gd name="connsiteX26" fmla="*/ 2231 w 2376"/>
                <a:gd name="connsiteY26" fmla="*/ 1091 h 1134"/>
                <a:gd name="connsiteX27" fmla="*/ 2230 w 2376"/>
                <a:gd name="connsiteY27" fmla="*/ 1089 h 1134"/>
                <a:gd name="connsiteX28" fmla="*/ 1792 w 2376"/>
                <a:gd name="connsiteY28" fmla="*/ 1085 h 1134"/>
                <a:gd name="connsiteX29" fmla="*/ 2 w 2376"/>
                <a:gd name="connsiteY29" fmla="*/ 1096 h 1134"/>
                <a:gd name="connsiteX0" fmla="*/ 2 w 2376"/>
                <a:gd name="connsiteY0" fmla="*/ 1096 h 1134"/>
                <a:gd name="connsiteX1" fmla="*/ 0 w 2376"/>
                <a:gd name="connsiteY1" fmla="*/ 826 h 1134"/>
                <a:gd name="connsiteX2" fmla="*/ 84 w 2376"/>
                <a:gd name="connsiteY2" fmla="*/ 746 h 1134"/>
                <a:gd name="connsiteX3" fmla="*/ 134 w 2376"/>
                <a:gd name="connsiteY3" fmla="*/ 684 h 1134"/>
                <a:gd name="connsiteX4" fmla="*/ 204 w 2376"/>
                <a:gd name="connsiteY4" fmla="*/ 588 h 1134"/>
                <a:gd name="connsiteX5" fmla="*/ 216 w 2376"/>
                <a:gd name="connsiteY5" fmla="*/ 564 h 1134"/>
                <a:gd name="connsiteX6" fmla="*/ 266 w 2376"/>
                <a:gd name="connsiteY6" fmla="*/ 476 h 1134"/>
                <a:gd name="connsiteX7" fmla="*/ 314 w 2376"/>
                <a:gd name="connsiteY7" fmla="*/ 380 h 1134"/>
                <a:gd name="connsiteX8" fmla="*/ 362 w 2376"/>
                <a:gd name="connsiteY8" fmla="*/ 284 h 1134"/>
                <a:gd name="connsiteX9" fmla="*/ 422 w 2376"/>
                <a:gd name="connsiteY9" fmla="*/ 176 h 1134"/>
                <a:gd name="connsiteX10" fmla="*/ 470 w 2376"/>
                <a:gd name="connsiteY10" fmla="*/ 104 h 1134"/>
                <a:gd name="connsiteX11" fmla="*/ 514 w 2376"/>
                <a:gd name="connsiteY11" fmla="*/ 56 h 1134"/>
                <a:gd name="connsiteX12" fmla="*/ 566 w 2376"/>
                <a:gd name="connsiteY12" fmla="*/ 28 h 1134"/>
                <a:gd name="connsiteX13" fmla="*/ 650 w 2376"/>
                <a:gd name="connsiteY13" fmla="*/ 0 h 1134"/>
                <a:gd name="connsiteX14" fmla="*/ 710 w 2376"/>
                <a:gd name="connsiteY14" fmla="*/ 0 h 1134"/>
                <a:gd name="connsiteX15" fmla="*/ 790 w 2376"/>
                <a:gd name="connsiteY15" fmla="*/ 28 h 1134"/>
                <a:gd name="connsiteX16" fmla="*/ 878 w 2376"/>
                <a:gd name="connsiteY16" fmla="*/ 92 h 1134"/>
                <a:gd name="connsiteX17" fmla="*/ 950 w 2376"/>
                <a:gd name="connsiteY17" fmla="*/ 180 h 1134"/>
                <a:gd name="connsiteX18" fmla="*/ 1046 w 2376"/>
                <a:gd name="connsiteY18" fmla="*/ 368 h 1134"/>
                <a:gd name="connsiteX19" fmla="*/ 1094 w 2376"/>
                <a:gd name="connsiteY19" fmla="*/ 472 h 1134"/>
                <a:gd name="connsiteX20" fmla="*/ 1138 w 2376"/>
                <a:gd name="connsiteY20" fmla="*/ 564 h 1134"/>
                <a:gd name="connsiteX21" fmla="*/ 1178 w 2376"/>
                <a:gd name="connsiteY21" fmla="*/ 620 h 1134"/>
                <a:gd name="connsiteX22" fmla="*/ 1250 w 2376"/>
                <a:gd name="connsiteY22" fmla="*/ 720 h 1134"/>
                <a:gd name="connsiteX23" fmla="*/ 1302 w 2376"/>
                <a:gd name="connsiteY23" fmla="*/ 778 h 1134"/>
                <a:gd name="connsiteX24" fmla="*/ 1362 w 2376"/>
                <a:gd name="connsiteY24" fmla="*/ 832 h 1134"/>
                <a:gd name="connsiteX25" fmla="*/ 1840 w 2376"/>
                <a:gd name="connsiteY25" fmla="*/ 1047 h 1134"/>
                <a:gd name="connsiteX26" fmla="*/ 2231 w 2376"/>
                <a:gd name="connsiteY26" fmla="*/ 1091 h 1134"/>
                <a:gd name="connsiteX27" fmla="*/ 2230 w 2376"/>
                <a:gd name="connsiteY27" fmla="*/ 1089 h 1134"/>
                <a:gd name="connsiteX28" fmla="*/ 1792 w 2376"/>
                <a:gd name="connsiteY28" fmla="*/ 1085 h 1134"/>
                <a:gd name="connsiteX29" fmla="*/ 2 w 2376"/>
                <a:gd name="connsiteY29" fmla="*/ 1096 h 1134"/>
                <a:gd name="connsiteX0" fmla="*/ 2 w 2376"/>
                <a:gd name="connsiteY0" fmla="*/ 1096 h 1140"/>
                <a:gd name="connsiteX1" fmla="*/ 0 w 2376"/>
                <a:gd name="connsiteY1" fmla="*/ 826 h 1140"/>
                <a:gd name="connsiteX2" fmla="*/ 84 w 2376"/>
                <a:gd name="connsiteY2" fmla="*/ 746 h 1140"/>
                <a:gd name="connsiteX3" fmla="*/ 134 w 2376"/>
                <a:gd name="connsiteY3" fmla="*/ 684 h 1140"/>
                <a:gd name="connsiteX4" fmla="*/ 204 w 2376"/>
                <a:gd name="connsiteY4" fmla="*/ 588 h 1140"/>
                <a:gd name="connsiteX5" fmla="*/ 216 w 2376"/>
                <a:gd name="connsiteY5" fmla="*/ 564 h 1140"/>
                <a:gd name="connsiteX6" fmla="*/ 266 w 2376"/>
                <a:gd name="connsiteY6" fmla="*/ 476 h 1140"/>
                <a:gd name="connsiteX7" fmla="*/ 314 w 2376"/>
                <a:gd name="connsiteY7" fmla="*/ 380 h 1140"/>
                <a:gd name="connsiteX8" fmla="*/ 362 w 2376"/>
                <a:gd name="connsiteY8" fmla="*/ 284 h 1140"/>
                <a:gd name="connsiteX9" fmla="*/ 422 w 2376"/>
                <a:gd name="connsiteY9" fmla="*/ 176 h 1140"/>
                <a:gd name="connsiteX10" fmla="*/ 470 w 2376"/>
                <a:gd name="connsiteY10" fmla="*/ 104 h 1140"/>
                <a:gd name="connsiteX11" fmla="*/ 514 w 2376"/>
                <a:gd name="connsiteY11" fmla="*/ 56 h 1140"/>
                <a:gd name="connsiteX12" fmla="*/ 566 w 2376"/>
                <a:gd name="connsiteY12" fmla="*/ 28 h 1140"/>
                <a:gd name="connsiteX13" fmla="*/ 650 w 2376"/>
                <a:gd name="connsiteY13" fmla="*/ 0 h 1140"/>
                <a:gd name="connsiteX14" fmla="*/ 710 w 2376"/>
                <a:gd name="connsiteY14" fmla="*/ 0 h 1140"/>
                <a:gd name="connsiteX15" fmla="*/ 790 w 2376"/>
                <a:gd name="connsiteY15" fmla="*/ 28 h 1140"/>
                <a:gd name="connsiteX16" fmla="*/ 878 w 2376"/>
                <a:gd name="connsiteY16" fmla="*/ 92 h 1140"/>
                <a:gd name="connsiteX17" fmla="*/ 950 w 2376"/>
                <a:gd name="connsiteY17" fmla="*/ 180 h 1140"/>
                <a:gd name="connsiteX18" fmla="*/ 1046 w 2376"/>
                <a:gd name="connsiteY18" fmla="*/ 368 h 1140"/>
                <a:gd name="connsiteX19" fmla="*/ 1094 w 2376"/>
                <a:gd name="connsiteY19" fmla="*/ 472 h 1140"/>
                <a:gd name="connsiteX20" fmla="*/ 1138 w 2376"/>
                <a:gd name="connsiteY20" fmla="*/ 564 h 1140"/>
                <a:gd name="connsiteX21" fmla="*/ 1178 w 2376"/>
                <a:gd name="connsiteY21" fmla="*/ 620 h 1140"/>
                <a:gd name="connsiteX22" fmla="*/ 1250 w 2376"/>
                <a:gd name="connsiteY22" fmla="*/ 720 h 1140"/>
                <a:gd name="connsiteX23" fmla="*/ 1302 w 2376"/>
                <a:gd name="connsiteY23" fmla="*/ 778 h 1140"/>
                <a:gd name="connsiteX24" fmla="*/ 1362 w 2376"/>
                <a:gd name="connsiteY24" fmla="*/ 832 h 1140"/>
                <a:gd name="connsiteX25" fmla="*/ 1840 w 2376"/>
                <a:gd name="connsiteY25" fmla="*/ 1047 h 1140"/>
                <a:gd name="connsiteX26" fmla="*/ 2231 w 2376"/>
                <a:gd name="connsiteY26" fmla="*/ 1091 h 1140"/>
                <a:gd name="connsiteX27" fmla="*/ 2230 w 2376"/>
                <a:gd name="connsiteY27" fmla="*/ 1089 h 1140"/>
                <a:gd name="connsiteX28" fmla="*/ 2 w 2376"/>
                <a:gd name="connsiteY28" fmla="*/ 1096 h 1140"/>
                <a:gd name="connsiteX0" fmla="*/ 2 w 2376"/>
                <a:gd name="connsiteY0" fmla="*/ 1096 h 1140"/>
                <a:gd name="connsiteX1" fmla="*/ 0 w 2376"/>
                <a:gd name="connsiteY1" fmla="*/ 826 h 1140"/>
                <a:gd name="connsiteX2" fmla="*/ 84 w 2376"/>
                <a:gd name="connsiteY2" fmla="*/ 746 h 1140"/>
                <a:gd name="connsiteX3" fmla="*/ 134 w 2376"/>
                <a:gd name="connsiteY3" fmla="*/ 684 h 1140"/>
                <a:gd name="connsiteX4" fmla="*/ 204 w 2376"/>
                <a:gd name="connsiteY4" fmla="*/ 588 h 1140"/>
                <a:gd name="connsiteX5" fmla="*/ 216 w 2376"/>
                <a:gd name="connsiteY5" fmla="*/ 564 h 1140"/>
                <a:gd name="connsiteX6" fmla="*/ 266 w 2376"/>
                <a:gd name="connsiteY6" fmla="*/ 476 h 1140"/>
                <a:gd name="connsiteX7" fmla="*/ 314 w 2376"/>
                <a:gd name="connsiteY7" fmla="*/ 380 h 1140"/>
                <a:gd name="connsiteX8" fmla="*/ 362 w 2376"/>
                <a:gd name="connsiteY8" fmla="*/ 284 h 1140"/>
                <a:gd name="connsiteX9" fmla="*/ 422 w 2376"/>
                <a:gd name="connsiteY9" fmla="*/ 176 h 1140"/>
                <a:gd name="connsiteX10" fmla="*/ 470 w 2376"/>
                <a:gd name="connsiteY10" fmla="*/ 104 h 1140"/>
                <a:gd name="connsiteX11" fmla="*/ 514 w 2376"/>
                <a:gd name="connsiteY11" fmla="*/ 56 h 1140"/>
                <a:gd name="connsiteX12" fmla="*/ 566 w 2376"/>
                <a:gd name="connsiteY12" fmla="*/ 28 h 1140"/>
                <a:gd name="connsiteX13" fmla="*/ 650 w 2376"/>
                <a:gd name="connsiteY13" fmla="*/ 0 h 1140"/>
                <a:gd name="connsiteX14" fmla="*/ 710 w 2376"/>
                <a:gd name="connsiteY14" fmla="*/ 0 h 1140"/>
                <a:gd name="connsiteX15" fmla="*/ 790 w 2376"/>
                <a:gd name="connsiteY15" fmla="*/ 28 h 1140"/>
                <a:gd name="connsiteX16" fmla="*/ 878 w 2376"/>
                <a:gd name="connsiteY16" fmla="*/ 92 h 1140"/>
                <a:gd name="connsiteX17" fmla="*/ 950 w 2376"/>
                <a:gd name="connsiteY17" fmla="*/ 180 h 1140"/>
                <a:gd name="connsiteX18" fmla="*/ 1046 w 2376"/>
                <a:gd name="connsiteY18" fmla="*/ 368 h 1140"/>
                <a:gd name="connsiteX19" fmla="*/ 1094 w 2376"/>
                <a:gd name="connsiteY19" fmla="*/ 472 h 1140"/>
                <a:gd name="connsiteX20" fmla="*/ 1138 w 2376"/>
                <a:gd name="connsiteY20" fmla="*/ 564 h 1140"/>
                <a:gd name="connsiteX21" fmla="*/ 1178 w 2376"/>
                <a:gd name="connsiteY21" fmla="*/ 620 h 1140"/>
                <a:gd name="connsiteX22" fmla="*/ 1250 w 2376"/>
                <a:gd name="connsiteY22" fmla="*/ 720 h 1140"/>
                <a:gd name="connsiteX23" fmla="*/ 1302 w 2376"/>
                <a:gd name="connsiteY23" fmla="*/ 778 h 1140"/>
                <a:gd name="connsiteX24" fmla="*/ 1362 w 2376"/>
                <a:gd name="connsiteY24" fmla="*/ 832 h 1140"/>
                <a:gd name="connsiteX25" fmla="*/ 1840 w 2376"/>
                <a:gd name="connsiteY25" fmla="*/ 1047 h 1140"/>
                <a:gd name="connsiteX26" fmla="*/ 2231 w 2376"/>
                <a:gd name="connsiteY26" fmla="*/ 1091 h 1140"/>
                <a:gd name="connsiteX27" fmla="*/ 2230 w 2376"/>
                <a:gd name="connsiteY27" fmla="*/ 1089 h 1140"/>
                <a:gd name="connsiteX28" fmla="*/ 1921 w 2376"/>
                <a:gd name="connsiteY28" fmla="*/ 1093 h 1140"/>
                <a:gd name="connsiteX29" fmla="*/ 2 w 2376"/>
                <a:gd name="connsiteY29" fmla="*/ 1096 h 1140"/>
                <a:gd name="connsiteX0" fmla="*/ 2 w 2376"/>
                <a:gd name="connsiteY0" fmla="*/ 1096 h 1140"/>
                <a:gd name="connsiteX1" fmla="*/ 0 w 2376"/>
                <a:gd name="connsiteY1" fmla="*/ 826 h 1140"/>
                <a:gd name="connsiteX2" fmla="*/ 84 w 2376"/>
                <a:gd name="connsiteY2" fmla="*/ 746 h 1140"/>
                <a:gd name="connsiteX3" fmla="*/ 134 w 2376"/>
                <a:gd name="connsiteY3" fmla="*/ 684 h 1140"/>
                <a:gd name="connsiteX4" fmla="*/ 204 w 2376"/>
                <a:gd name="connsiteY4" fmla="*/ 588 h 1140"/>
                <a:gd name="connsiteX5" fmla="*/ 216 w 2376"/>
                <a:gd name="connsiteY5" fmla="*/ 564 h 1140"/>
                <a:gd name="connsiteX6" fmla="*/ 266 w 2376"/>
                <a:gd name="connsiteY6" fmla="*/ 476 h 1140"/>
                <a:gd name="connsiteX7" fmla="*/ 314 w 2376"/>
                <a:gd name="connsiteY7" fmla="*/ 380 h 1140"/>
                <a:gd name="connsiteX8" fmla="*/ 362 w 2376"/>
                <a:gd name="connsiteY8" fmla="*/ 284 h 1140"/>
                <a:gd name="connsiteX9" fmla="*/ 422 w 2376"/>
                <a:gd name="connsiteY9" fmla="*/ 176 h 1140"/>
                <a:gd name="connsiteX10" fmla="*/ 470 w 2376"/>
                <a:gd name="connsiteY10" fmla="*/ 104 h 1140"/>
                <a:gd name="connsiteX11" fmla="*/ 514 w 2376"/>
                <a:gd name="connsiteY11" fmla="*/ 56 h 1140"/>
                <a:gd name="connsiteX12" fmla="*/ 566 w 2376"/>
                <a:gd name="connsiteY12" fmla="*/ 28 h 1140"/>
                <a:gd name="connsiteX13" fmla="*/ 650 w 2376"/>
                <a:gd name="connsiteY13" fmla="*/ 0 h 1140"/>
                <a:gd name="connsiteX14" fmla="*/ 710 w 2376"/>
                <a:gd name="connsiteY14" fmla="*/ 0 h 1140"/>
                <a:gd name="connsiteX15" fmla="*/ 790 w 2376"/>
                <a:gd name="connsiteY15" fmla="*/ 28 h 1140"/>
                <a:gd name="connsiteX16" fmla="*/ 878 w 2376"/>
                <a:gd name="connsiteY16" fmla="*/ 92 h 1140"/>
                <a:gd name="connsiteX17" fmla="*/ 950 w 2376"/>
                <a:gd name="connsiteY17" fmla="*/ 180 h 1140"/>
                <a:gd name="connsiteX18" fmla="*/ 1046 w 2376"/>
                <a:gd name="connsiteY18" fmla="*/ 368 h 1140"/>
                <a:gd name="connsiteX19" fmla="*/ 1094 w 2376"/>
                <a:gd name="connsiteY19" fmla="*/ 472 h 1140"/>
                <a:gd name="connsiteX20" fmla="*/ 1138 w 2376"/>
                <a:gd name="connsiteY20" fmla="*/ 564 h 1140"/>
                <a:gd name="connsiteX21" fmla="*/ 1178 w 2376"/>
                <a:gd name="connsiteY21" fmla="*/ 620 h 1140"/>
                <a:gd name="connsiteX22" fmla="*/ 1250 w 2376"/>
                <a:gd name="connsiteY22" fmla="*/ 720 h 1140"/>
                <a:gd name="connsiteX23" fmla="*/ 1302 w 2376"/>
                <a:gd name="connsiteY23" fmla="*/ 778 h 1140"/>
                <a:gd name="connsiteX24" fmla="*/ 1362 w 2376"/>
                <a:gd name="connsiteY24" fmla="*/ 832 h 1140"/>
                <a:gd name="connsiteX25" fmla="*/ 1840 w 2376"/>
                <a:gd name="connsiteY25" fmla="*/ 1047 h 1140"/>
                <a:gd name="connsiteX26" fmla="*/ 2231 w 2376"/>
                <a:gd name="connsiteY26" fmla="*/ 1091 h 1140"/>
                <a:gd name="connsiteX27" fmla="*/ 2230 w 2376"/>
                <a:gd name="connsiteY27" fmla="*/ 1089 h 1140"/>
                <a:gd name="connsiteX28" fmla="*/ 1921 w 2376"/>
                <a:gd name="connsiteY28" fmla="*/ 1093 h 1140"/>
                <a:gd name="connsiteX29" fmla="*/ 2 w 2376"/>
                <a:gd name="connsiteY29" fmla="*/ 1096 h 1140"/>
                <a:gd name="connsiteX0" fmla="*/ 2 w 2376"/>
                <a:gd name="connsiteY0" fmla="*/ 1096 h 1140"/>
                <a:gd name="connsiteX1" fmla="*/ 0 w 2376"/>
                <a:gd name="connsiteY1" fmla="*/ 826 h 1140"/>
                <a:gd name="connsiteX2" fmla="*/ 84 w 2376"/>
                <a:gd name="connsiteY2" fmla="*/ 746 h 1140"/>
                <a:gd name="connsiteX3" fmla="*/ 134 w 2376"/>
                <a:gd name="connsiteY3" fmla="*/ 684 h 1140"/>
                <a:gd name="connsiteX4" fmla="*/ 204 w 2376"/>
                <a:gd name="connsiteY4" fmla="*/ 588 h 1140"/>
                <a:gd name="connsiteX5" fmla="*/ 216 w 2376"/>
                <a:gd name="connsiteY5" fmla="*/ 564 h 1140"/>
                <a:gd name="connsiteX6" fmla="*/ 266 w 2376"/>
                <a:gd name="connsiteY6" fmla="*/ 476 h 1140"/>
                <a:gd name="connsiteX7" fmla="*/ 314 w 2376"/>
                <a:gd name="connsiteY7" fmla="*/ 380 h 1140"/>
                <a:gd name="connsiteX8" fmla="*/ 362 w 2376"/>
                <a:gd name="connsiteY8" fmla="*/ 284 h 1140"/>
                <a:gd name="connsiteX9" fmla="*/ 422 w 2376"/>
                <a:gd name="connsiteY9" fmla="*/ 176 h 1140"/>
                <a:gd name="connsiteX10" fmla="*/ 470 w 2376"/>
                <a:gd name="connsiteY10" fmla="*/ 104 h 1140"/>
                <a:gd name="connsiteX11" fmla="*/ 514 w 2376"/>
                <a:gd name="connsiteY11" fmla="*/ 56 h 1140"/>
                <a:gd name="connsiteX12" fmla="*/ 566 w 2376"/>
                <a:gd name="connsiteY12" fmla="*/ 28 h 1140"/>
                <a:gd name="connsiteX13" fmla="*/ 650 w 2376"/>
                <a:gd name="connsiteY13" fmla="*/ 0 h 1140"/>
                <a:gd name="connsiteX14" fmla="*/ 710 w 2376"/>
                <a:gd name="connsiteY14" fmla="*/ 0 h 1140"/>
                <a:gd name="connsiteX15" fmla="*/ 790 w 2376"/>
                <a:gd name="connsiteY15" fmla="*/ 28 h 1140"/>
                <a:gd name="connsiteX16" fmla="*/ 878 w 2376"/>
                <a:gd name="connsiteY16" fmla="*/ 92 h 1140"/>
                <a:gd name="connsiteX17" fmla="*/ 950 w 2376"/>
                <a:gd name="connsiteY17" fmla="*/ 180 h 1140"/>
                <a:gd name="connsiteX18" fmla="*/ 1046 w 2376"/>
                <a:gd name="connsiteY18" fmla="*/ 368 h 1140"/>
                <a:gd name="connsiteX19" fmla="*/ 1094 w 2376"/>
                <a:gd name="connsiteY19" fmla="*/ 472 h 1140"/>
                <a:gd name="connsiteX20" fmla="*/ 1138 w 2376"/>
                <a:gd name="connsiteY20" fmla="*/ 564 h 1140"/>
                <a:gd name="connsiteX21" fmla="*/ 1178 w 2376"/>
                <a:gd name="connsiteY21" fmla="*/ 620 h 1140"/>
                <a:gd name="connsiteX22" fmla="*/ 1250 w 2376"/>
                <a:gd name="connsiteY22" fmla="*/ 720 h 1140"/>
                <a:gd name="connsiteX23" fmla="*/ 1302 w 2376"/>
                <a:gd name="connsiteY23" fmla="*/ 778 h 1140"/>
                <a:gd name="connsiteX24" fmla="*/ 1362 w 2376"/>
                <a:gd name="connsiteY24" fmla="*/ 832 h 1140"/>
                <a:gd name="connsiteX25" fmla="*/ 1840 w 2376"/>
                <a:gd name="connsiteY25" fmla="*/ 1047 h 1140"/>
                <a:gd name="connsiteX26" fmla="*/ 2231 w 2376"/>
                <a:gd name="connsiteY26" fmla="*/ 1091 h 1140"/>
                <a:gd name="connsiteX27" fmla="*/ 2230 w 2376"/>
                <a:gd name="connsiteY27" fmla="*/ 1089 h 1140"/>
                <a:gd name="connsiteX28" fmla="*/ 1921 w 2376"/>
                <a:gd name="connsiteY28" fmla="*/ 1093 h 1140"/>
                <a:gd name="connsiteX29" fmla="*/ 2 w 2376"/>
                <a:gd name="connsiteY29" fmla="*/ 1096 h 1140"/>
                <a:gd name="connsiteX0" fmla="*/ 2 w 2376"/>
                <a:gd name="connsiteY0" fmla="*/ 1096 h 1140"/>
                <a:gd name="connsiteX1" fmla="*/ 0 w 2376"/>
                <a:gd name="connsiteY1" fmla="*/ 826 h 1140"/>
                <a:gd name="connsiteX2" fmla="*/ 84 w 2376"/>
                <a:gd name="connsiteY2" fmla="*/ 746 h 1140"/>
                <a:gd name="connsiteX3" fmla="*/ 134 w 2376"/>
                <a:gd name="connsiteY3" fmla="*/ 684 h 1140"/>
                <a:gd name="connsiteX4" fmla="*/ 204 w 2376"/>
                <a:gd name="connsiteY4" fmla="*/ 588 h 1140"/>
                <a:gd name="connsiteX5" fmla="*/ 216 w 2376"/>
                <a:gd name="connsiteY5" fmla="*/ 564 h 1140"/>
                <a:gd name="connsiteX6" fmla="*/ 266 w 2376"/>
                <a:gd name="connsiteY6" fmla="*/ 476 h 1140"/>
                <a:gd name="connsiteX7" fmla="*/ 314 w 2376"/>
                <a:gd name="connsiteY7" fmla="*/ 380 h 1140"/>
                <a:gd name="connsiteX8" fmla="*/ 362 w 2376"/>
                <a:gd name="connsiteY8" fmla="*/ 284 h 1140"/>
                <a:gd name="connsiteX9" fmla="*/ 422 w 2376"/>
                <a:gd name="connsiteY9" fmla="*/ 176 h 1140"/>
                <a:gd name="connsiteX10" fmla="*/ 470 w 2376"/>
                <a:gd name="connsiteY10" fmla="*/ 104 h 1140"/>
                <a:gd name="connsiteX11" fmla="*/ 514 w 2376"/>
                <a:gd name="connsiteY11" fmla="*/ 56 h 1140"/>
                <a:gd name="connsiteX12" fmla="*/ 566 w 2376"/>
                <a:gd name="connsiteY12" fmla="*/ 28 h 1140"/>
                <a:gd name="connsiteX13" fmla="*/ 650 w 2376"/>
                <a:gd name="connsiteY13" fmla="*/ 0 h 1140"/>
                <a:gd name="connsiteX14" fmla="*/ 710 w 2376"/>
                <a:gd name="connsiteY14" fmla="*/ 0 h 1140"/>
                <a:gd name="connsiteX15" fmla="*/ 790 w 2376"/>
                <a:gd name="connsiteY15" fmla="*/ 28 h 1140"/>
                <a:gd name="connsiteX16" fmla="*/ 878 w 2376"/>
                <a:gd name="connsiteY16" fmla="*/ 92 h 1140"/>
                <a:gd name="connsiteX17" fmla="*/ 950 w 2376"/>
                <a:gd name="connsiteY17" fmla="*/ 180 h 1140"/>
                <a:gd name="connsiteX18" fmla="*/ 1046 w 2376"/>
                <a:gd name="connsiteY18" fmla="*/ 368 h 1140"/>
                <a:gd name="connsiteX19" fmla="*/ 1094 w 2376"/>
                <a:gd name="connsiteY19" fmla="*/ 472 h 1140"/>
                <a:gd name="connsiteX20" fmla="*/ 1138 w 2376"/>
                <a:gd name="connsiteY20" fmla="*/ 564 h 1140"/>
                <a:gd name="connsiteX21" fmla="*/ 1178 w 2376"/>
                <a:gd name="connsiteY21" fmla="*/ 620 h 1140"/>
                <a:gd name="connsiteX22" fmla="*/ 1250 w 2376"/>
                <a:gd name="connsiteY22" fmla="*/ 720 h 1140"/>
                <a:gd name="connsiteX23" fmla="*/ 1302 w 2376"/>
                <a:gd name="connsiteY23" fmla="*/ 778 h 1140"/>
                <a:gd name="connsiteX24" fmla="*/ 1362 w 2376"/>
                <a:gd name="connsiteY24" fmla="*/ 832 h 1140"/>
                <a:gd name="connsiteX25" fmla="*/ 1840 w 2376"/>
                <a:gd name="connsiteY25" fmla="*/ 1047 h 1140"/>
                <a:gd name="connsiteX26" fmla="*/ 2231 w 2376"/>
                <a:gd name="connsiteY26" fmla="*/ 1091 h 1140"/>
                <a:gd name="connsiteX27" fmla="*/ 2230 w 2376"/>
                <a:gd name="connsiteY27" fmla="*/ 1089 h 1140"/>
                <a:gd name="connsiteX28" fmla="*/ 1921 w 2376"/>
                <a:gd name="connsiteY28" fmla="*/ 1093 h 1140"/>
                <a:gd name="connsiteX29" fmla="*/ 2 w 2376"/>
                <a:gd name="connsiteY29" fmla="*/ 1096 h 1140"/>
                <a:gd name="connsiteX0" fmla="*/ 2 w 2376"/>
                <a:gd name="connsiteY0" fmla="*/ 1096 h 1140"/>
                <a:gd name="connsiteX1" fmla="*/ 0 w 2376"/>
                <a:gd name="connsiteY1" fmla="*/ 826 h 1140"/>
                <a:gd name="connsiteX2" fmla="*/ 84 w 2376"/>
                <a:gd name="connsiteY2" fmla="*/ 746 h 1140"/>
                <a:gd name="connsiteX3" fmla="*/ 134 w 2376"/>
                <a:gd name="connsiteY3" fmla="*/ 684 h 1140"/>
                <a:gd name="connsiteX4" fmla="*/ 204 w 2376"/>
                <a:gd name="connsiteY4" fmla="*/ 588 h 1140"/>
                <a:gd name="connsiteX5" fmla="*/ 216 w 2376"/>
                <a:gd name="connsiteY5" fmla="*/ 564 h 1140"/>
                <a:gd name="connsiteX6" fmla="*/ 266 w 2376"/>
                <a:gd name="connsiteY6" fmla="*/ 476 h 1140"/>
                <a:gd name="connsiteX7" fmla="*/ 314 w 2376"/>
                <a:gd name="connsiteY7" fmla="*/ 380 h 1140"/>
                <a:gd name="connsiteX8" fmla="*/ 362 w 2376"/>
                <a:gd name="connsiteY8" fmla="*/ 284 h 1140"/>
                <a:gd name="connsiteX9" fmla="*/ 422 w 2376"/>
                <a:gd name="connsiteY9" fmla="*/ 176 h 1140"/>
                <a:gd name="connsiteX10" fmla="*/ 470 w 2376"/>
                <a:gd name="connsiteY10" fmla="*/ 104 h 1140"/>
                <a:gd name="connsiteX11" fmla="*/ 514 w 2376"/>
                <a:gd name="connsiteY11" fmla="*/ 56 h 1140"/>
                <a:gd name="connsiteX12" fmla="*/ 566 w 2376"/>
                <a:gd name="connsiteY12" fmla="*/ 28 h 1140"/>
                <a:gd name="connsiteX13" fmla="*/ 650 w 2376"/>
                <a:gd name="connsiteY13" fmla="*/ 0 h 1140"/>
                <a:gd name="connsiteX14" fmla="*/ 710 w 2376"/>
                <a:gd name="connsiteY14" fmla="*/ 0 h 1140"/>
                <a:gd name="connsiteX15" fmla="*/ 790 w 2376"/>
                <a:gd name="connsiteY15" fmla="*/ 28 h 1140"/>
                <a:gd name="connsiteX16" fmla="*/ 878 w 2376"/>
                <a:gd name="connsiteY16" fmla="*/ 92 h 1140"/>
                <a:gd name="connsiteX17" fmla="*/ 950 w 2376"/>
                <a:gd name="connsiteY17" fmla="*/ 180 h 1140"/>
                <a:gd name="connsiteX18" fmla="*/ 1046 w 2376"/>
                <a:gd name="connsiteY18" fmla="*/ 368 h 1140"/>
                <a:gd name="connsiteX19" fmla="*/ 1094 w 2376"/>
                <a:gd name="connsiteY19" fmla="*/ 472 h 1140"/>
                <a:gd name="connsiteX20" fmla="*/ 1138 w 2376"/>
                <a:gd name="connsiteY20" fmla="*/ 564 h 1140"/>
                <a:gd name="connsiteX21" fmla="*/ 1178 w 2376"/>
                <a:gd name="connsiteY21" fmla="*/ 620 h 1140"/>
                <a:gd name="connsiteX22" fmla="*/ 1250 w 2376"/>
                <a:gd name="connsiteY22" fmla="*/ 720 h 1140"/>
                <a:gd name="connsiteX23" fmla="*/ 1302 w 2376"/>
                <a:gd name="connsiteY23" fmla="*/ 778 h 1140"/>
                <a:gd name="connsiteX24" fmla="*/ 1362 w 2376"/>
                <a:gd name="connsiteY24" fmla="*/ 832 h 1140"/>
                <a:gd name="connsiteX25" fmla="*/ 1840 w 2376"/>
                <a:gd name="connsiteY25" fmla="*/ 1047 h 1140"/>
                <a:gd name="connsiteX26" fmla="*/ 2231 w 2376"/>
                <a:gd name="connsiteY26" fmla="*/ 1091 h 1140"/>
                <a:gd name="connsiteX27" fmla="*/ 2230 w 2376"/>
                <a:gd name="connsiteY27" fmla="*/ 1089 h 1140"/>
                <a:gd name="connsiteX28" fmla="*/ 1921 w 2376"/>
                <a:gd name="connsiteY28" fmla="*/ 1093 h 1140"/>
                <a:gd name="connsiteX29" fmla="*/ 2 w 2376"/>
                <a:gd name="connsiteY29" fmla="*/ 1096 h 1140"/>
                <a:gd name="connsiteX0" fmla="*/ 2 w 2376"/>
                <a:gd name="connsiteY0" fmla="*/ 1096 h 1140"/>
                <a:gd name="connsiteX1" fmla="*/ 0 w 2376"/>
                <a:gd name="connsiteY1" fmla="*/ 826 h 1140"/>
                <a:gd name="connsiteX2" fmla="*/ 84 w 2376"/>
                <a:gd name="connsiteY2" fmla="*/ 746 h 1140"/>
                <a:gd name="connsiteX3" fmla="*/ 134 w 2376"/>
                <a:gd name="connsiteY3" fmla="*/ 684 h 1140"/>
                <a:gd name="connsiteX4" fmla="*/ 204 w 2376"/>
                <a:gd name="connsiteY4" fmla="*/ 588 h 1140"/>
                <a:gd name="connsiteX5" fmla="*/ 216 w 2376"/>
                <a:gd name="connsiteY5" fmla="*/ 564 h 1140"/>
                <a:gd name="connsiteX6" fmla="*/ 266 w 2376"/>
                <a:gd name="connsiteY6" fmla="*/ 476 h 1140"/>
                <a:gd name="connsiteX7" fmla="*/ 314 w 2376"/>
                <a:gd name="connsiteY7" fmla="*/ 380 h 1140"/>
                <a:gd name="connsiteX8" fmla="*/ 362 w 2376"/>
                <a:gd name="connsiteY8" fmla="*/ 284 h 1140"/>
                <a:gd name="connsiteX9" fmla="*/ 422 w 2376"/>
                <a:gd name="connsiteY9" fmla="*/ 176 h 1140"/>
                <a:gd name="connsiteX10" fmla="*/ 470 w 2376"/>
                <a:gd name="connsiteY10" fmla="*/ 104 h 1140"/>
                <a:gd name="connsiteX11" fmla="*/ 514 w 2376"/>
                <a:gd name="connsiteY11" fmla="*/ 56 h 1140"/>
                <a:gd name="connsiteX12" fmla="*/ 566 w 2376"/>
                <a:gd name="connsiteY12" fmla="*/ 28 h 1140"/>
                <a:gd name="connsiteX13" fmla="*/ 650 w 2376"/>
                <a:gd name="connsiteY13" fmla="*/ 0 h 1140"/>
                <a:gd name="connsiteX14" fmla="*/ 710 w 2376"/>
                <a:gd name="connsiteY14" fmla="*/ 0 h 1140"/>
                <a:gd name="connsiteX15" fmla="*/ 790 w 2376"/>
                <a:gd name="connsiteY15" fmla="*/ 28 h 1140"/>
                <a:gd name="connsiteX16" fmla="*/ 878 w 2376"/>
                <a:gd name="connsiteY16" fmla="*/ 92 h 1140"/>
                <a:gd name="connsiteX17" fmla="*/ 950 w 2376"/>
                <a:gd name="connsiteY17" fmla="*/ 180 h 1140"/>
                <a:gd name="connsiteX18" fmla="*/ 1046 w 2376"/>
                <a:gd name="connsiteY18" fmla="*/ 368 h 1140"/>
                <a:gd name="connsiteX19" fmla="*/ 1094 w 2376"/>
                <a:gd name="connsiteY19" fmla="*/ 472 h 1140"/>
                <a:gd name="connsiteX20" fmla="*/ 1138 w 2376"/>
                <a:gd name="connsiteY20" fmla="*/ 564 h 1140"/>
                <a:gd name="connsiteX21" fmla="*/ 1178 w 2376"/>
                <a:gd name="connsiteY21" fmla="*/ 620 h 1140"/>
                <a:gd name="connsiteX22" fmla="*/ 1250 w 2376"/>
                <a:gd name="connsiteY22" fmla="*/ 720 h 1140"/>
                <a:gd name="connsiteX23" fmla="*/ 1302 w 2376"/>
                <a:gd name="connsiteY23" fmla="*/ 778 h 1140"/>
                <a:gd name="connsiteX24" fmla="*/ 1362 w 2376"/>
                <a:gd name="connsiteY24" fmla="*/ 832 h 1140"/>
                <a:gd name="connsiteX25" fmla="*/ 1840 w 2376"/>
                <a:gd name="connsiteY25" fmla="*/ 1047 h 1140"/>
                <a:gd name="connsiteX26" fmla="*/ 2231 w 2376"/>
                <a:gd name="connsiteY26" fmla="*/ 1091 h 1140"/>
                <a:gd name="connsiteX27" fmla="*/ 2230 w 2376"/>
                <a:gd name="connsiteY27" fmla="*/ 1089 h 1140"/>
                <a:gd name="connsiteX28" fmla="*/ 1921 w 2376"/>
                <a:gd name="connsiteY28" fmla="*/ 1093 h 1140"/>
                <a:gd name="connsiteX29" fmla="*/ 2 w 2376"/>
                <a:gd name="connsiteY29" fmla="*/ 1096 h 1140"/>
                <a:gd name="connsiteX0" fmla="*/ 2 w 2292"/>
                <a:gd name="connsiteY0" fmla="*/ 1096 h 1140"/>
                <a:gd name="connsiteX1" fmla="*/ 0 w 2292"/>
                <a:gd name="connsiteY1" fmla="*/ 826 h 1140"/>
                <a:gd name="connsiteX2" fmla="*/ 84 w 2292"/>
                <a:gd name="connsiteY2" fmla="*/ 746 h 1140"/>
                <a:gd name="connsiteX3" fmla="*/ 134 w 2292"/>
                <a:gd name="connsiteY3" fmla="*/ 684 h 1140"/>
                <a:gd name="connsiteX4" fmla="*/ 204 w 2292"/>
                <a:gd name="connsiteY4" fmla="*/ 588 h 1140"/>
                <a:gd name="connsiteX5" fmla="*/ 216 w 2292"/>
                <a:gd name="connsiteY5" fmla="*/ 564 h 1140"/>
                <a:gd name="connsiteX6" fmla="*/ 266 w 2292"/>
                <a:gd name="connsiteY6" fmla="*/ 476 h 1140"/>
                <a:gd name="connsiteX7" fmla="*/ 314 w 2292"/>
                <a:gd name="connsiteY7" fmla="*/ 380 h 1140"/>
                <a:gd name="connsiteX8" fmla="*/ 362 w 2292"/>
                <a:gd name="connsiteY8" fmla="*/ 284 h 1140"/>
                <a:gd name="connsiteX9" fmla="*/ 422 w 2292"/>
                <a:gd name="connsiteY9" fmla="*/ 176 h 1140"/>
                <a:gd name="connsiteX10" fmla="*/ 470 w 2292"/>
                <a:gd name="connsiteY10" fmla="*/ 104 h 1140"/>
                <a:gd name="connsiteX11" fmla="*/ 514 w 2292"/>
                <a:gd name="connsiteY11" fmla="*/ 56 h 1140"/>
                <a:gd name="connsiteX12" fmla="*/ 566 w 2292"/>
                <a:gd name="connsiteY12" fmla="*/ 28 h 1140"/>
                <a:gd name="connsiteX13" fmla="*/ 650 w 2292"/>
                <a:gd name="connsiteY13" fmla="*/ 0 h 1140"/>
                <a:gd name="connsiteX14" fmla="*/ 710 w 2292"/>
                <a:gd name="connsiteY14" fmla="*/ 0 h 1140"/>
                <a:gd name="connsiteX15" fmla="*/ 790 w 2292"/>
                <a:gd name="connsiteY15" fmla="*/ 28 h 1140"/>
                <a:gd name="connsiteX16" fmla="*/ 878 w 2292"/>
                <a:gd name="connsiteY16" fmla="*/ 92 h 1140"/>
                <a:gd name="connsiteX17" fmla="*/ 950 w 2292"/>
                <a:gd name="connsiteY17" fmla="*/ 180 h 1140"/>
                <a:gd name="connsiteX18" fmla="*/ 1046 w 2292"/>
                <a:gd name="connsiteY18" fmla="*/ 368 h 1140"/>
                <a:gd name="connsiteX19" fmla="*/ 1094 w 2292"/>
                <a:gd name="connsiteY19" fmla="*/ 472 h 1140"/>
                <a:gd name="connsiteX20" fmla="*/ 1138 w 2292"/>
                <a:gd name="connsiteY20" fmla="*/ 564 h 1140"/>
                <a:gd name="connsiteX21" fmla="*/ 1178 w 2292"/>
                <a:gd name="connsiteY21" fmla="*/ 620 h 1140"/>
                <a:gd name="connsiteX22" fmla="*/ 1250 w 2292"/>
                <a:gd name="connsiteY22" fmla="*/ 720 h 1140"/>
                <a:gd name="connsiteX23" fmla="*/ 1302 w 2292"/>
                <a:gd name="connsiteY23" fmla="*/ 778 h 1140"/>
                <a:gd name="connsiteX24" fmla="*/ 1362 w 2292"/>
                <a:gd name="connsiteY24" fmla="*/ 832 h 1140"/>
                <a:gd name="connsiteX25" fmla="*/ 1840 w 2292"/>
                <a:gd name="connsiteY25" fmla="*/ 1047 h 1140"/>
                <a:gd name="connsiteX26" fmla="*/ 2231 w 2292"/>
                <a:gd name="connsiteY26" fmla="*/ 1091 h 1140"/>
                <a:gd name="connsiteX27" fmla="*/ 1921 w 2292"/>
                <a:gd name="connsiteY27" fmla="*/ 1093 h 1140"/>
                <a:gd name="connsiteX28" fmla="*/ 2 w 2292"/>
                <a:gd name="connsiteY28" fmla="*/ 1096 h 1140"/>
                <a:gd name="connsiteX0" fmla="*/ 2 w 2292"/>
                <a:gd name="connsiteY0" fmla="*/ 1096 h 1140"/>
                <a:gd name="connsiteX1" fmla="*/ 0 w 2292"/>
                <a:gd name="connsiteY1" fmla="*/ 826 h 1140"/>
                <a:gd name="connsiteX2" fmla="*/ 84 w 2292"/>
                <a:gd name="connsiteY2" fmla="*/ 746 h 1140"/>
                <a:gd name="connsiteX3" fmla="*/ 134 w 2292"/>
                <a:gd name="connsiteY3" fmla="*/ 684 h 1140"/>
                <a:gd name="connsiteX4" fmla="*/ 204 w 2292"/>
                <a:gd name="connsiteY4" fmla="*/ 588 h 1140"/>
                <a:gd name="connsiteX5" fmla="*/ 216 w 2292"/>
                <a:gd name="connsiteY5" fmla="*/ 564 h 1140"/>
                <a:gd name="connsiteX6" fmla="*/ 266 w 2292"/>
                <a:gd name="connsiteY6" fmla="*/ 476 h 1140"/>
                <a:gd name="connsiteX7" fmla="*/ 314 w 2292"/>
                <a:gd name="connsiteY7" fmla="*/ 380 h 1140"/>
                <a:gd name="connsiteX8" fmla="*/ 362 w 2292"/>
                <a:gd name="connsiteY8" fmla="*/ 284 h 1140"/>
                <a:gd name="connsiteX9" fmla="*/ 422 w 2292"/>
                <a:gd name="connsiteY9" fmla="*/ 176 h 1140"/>
                <a:gd name="connsiteX10" fmla="*/ 470 w 2292"/>
                <a:gd name="connsiteY10" fmla="*/ 104 h 1140"/>
                <a:gd name="connsiteX11" fmla="*/ 514 w 2292"/>
                <a:gd name="connsiteY11" fmla="*/ 56 h 1140"/>
                <a:gd name="connsiteX12" fmla="*/ 566 w 2292"/>
                <a:gd name="connsiteY12" fmla="*/ 28 h 1140"/>
                <a:gd name="connsiteX13" fmla="*/ 650 w 2292"/>
                <a:gd name="connsiteY13" fmla="*/ 0 h 1140"/>
                <a:gd name="connsiteX14" fmla="*/ 710 w 2292"/>
                <a:gd name="connsiteY14" fmla="*/ 0 h 1140"/>
                <a:gd name="connsiteX15" fmla="*/ 790 w 2292"/>
                <a:gd name="connsiteY15" fmla="*/ 28 h 1140"/>
                <a:gd name="connsiteX16" fmla="*/ 878 w 2292"/>
                <a:gd name="connsiteY16" fmla="*/ 92 h 1140"/>
                <a:gd name="connsiteX17" fmla="*/ 950 w 2292"/>
                <a:gd name="connsiteY17" fmla="*/ 180 h 1140"/>
                <a:gd name="connsiteX18" fmla="*/ 1046 w 2292"/>
                <a:gd name="connsiteY18" fmla="*/ 368 h 1140"/>
                <a:gd name="connsiteX19" fmla="*/ 1094 w 2292"/>
                <a:gd name="connsiteY19" fmla="*/ 472 h 1140"/>
                <a:gd name="connsiteX20" fmla="*/ 1138 w 2292"/>
                <a:gd name="connsiteY20" fmla="*/ 564 h 1140"/>
                <a:gd name="connsiteX21" fmla="*/ 1178 w 2292"/>
                <a:gd name="connsiteY21" fmla="*/ 620 h 1140"/>
                <a:gd name="connsiteX22" fmla="*/ 1250 w 2292"/>
                <a:gd name="connsiteY22" fmla="*/ 720 h 1140"/>
                <a:gd name="connsiteX23" fmla="*/ 1302 w 2292"/>
                <a:gd name="connsiteY23" fmla="*/ 778 h 1140"/>
                <a:gd name="connsiteX24" fmla="*/ 1362 w 2292"/>
                <a:gd name="connsiteY24" fmla="*/ 832 h 1140"/>
                <a:gd name="connsiteX25" fmla="*/ 1840 w 2292"/>
                <a:gd name="connsiteY25" fmla="*/ 1047 h 1140"/>
                <a:gd name="connsiteX26" fmla="*/ 2231 w 2292"/>
                <a:gd name="connsiteY26" fmla="*/ 1091 h 1140"/>
                <a:gd name="connsiteX27" fmla="*/ 1921 w 2292"/>
                <a:gd name="connsiteY27" fmla="*/ 1093 h 1140"/>
                <a:gd name="connsiteX28" fmla="*/ 2 w 2292"/>
                <a:gd name="connsiteY28" fmla="*/ 1096 h 1140"/>
                <a:gd name="connsiteX0" fmla="*/ 2 w 2292"/>
                <a:gd name="connsiteY0" fmla="*/ 1096 h 1140"/>
                <a:gd name="connsiteX1" fmla="*/ 0 w 2292"/>
                <a:gd name="connsiteY1" fmla="*/ 826 h 1140"/>
                <a:gd name="connsiteX2" fmla="*/ 84 w 2292"/>
                <a:gd name="connsiteY2" fmla="*/ 746 h 1140"/>
                <a:gd name="connsiteX3" fmla="*/ 134 w 2292"/>
                <a:gd name="connsiteY3" fmla="*/ 684 h 1140"/>
                <a:gd name="connsiteX4" fmla="*/ 204 w 2292"/>
                <a:gd name="connsiteY4" fmla="*/ 588 h 1140"/>
                <a:gd name="connsiteX5" fmla="*/ 216 w 2292"/>
                <a:gd name="connsiteY5" fmla="*/ 564 h 1140"/>
                <a:gd name="connsiteX6" fmla="*/ 266 w 2292"/>
                <a:gd name="connsiteY6" fmla="*/ 476 h 1140"/>
                <a:gd name="connsiteX7" fmla="*/ 314 w 2292"/>
                <a:gd name="connsiteY7" fmla="*/ 380 h 1140"/>
                <a:gd name="connsiteX8" fmla="*/ 362 w 2292"/>
                <a:gd name="connsiteY8" fmla="*/ 284 h 1140"/>
                <a:gd name="connsiteX9" fmla="*/ 422 w 2292"/>
                <a:gd name="connsiteY9" fmla="*/ 176 h 1140"/>
                <a:gd name="connsiteX10" fmla="*/ 470 w 2292"/>
                <a:gd name="connsiteY10" fmla="*/ 104 h 1140"/>
                <a:gd name="connsiteX11" fmla="*/ 514 w 2292"/>
                <a:gd name="connsiteY11" fmla="*/ 56 h 1140"/>
                <a:gd name="connsiteX12" fmla="*/ 566 w 2292"/>
                <a:gd name="connsiteY12" fmla="*/ 28 h 1140"/>
                <a:gd name="connsiteX13" fmla="*/ 650 w 2292"/>
                <a:gd name="connsiteY13" fmla="*/ 0 h 1140"/>
                <a:gd name="connsiteX14" fmla="*/ 710 w 2292"/>
                <a:gd name="connsiteY14" fmla="*/ 0 h 1140"/>
                <a:gd name="connsiteX15" fmla="*/ 790 w 2292"/>
                <a:gd name="connsiteY15" fmla="*/ 28 h 1140"/>
                <a:gd name="connsiteX16" fmla="*/ 878 w 2292"/>
                <a:gd name="connsiteY16" fmla="*/ 92 h 1140"/>
                <a:gd name="connsiteX17" fmla="*/ 950 w 2292"/>
                <a:gd name="connsiteY17" fmla="*/ 180 h 1140"/>
                <a:gd name="connsiteX18" fmla="*/ 1046 w 2292"/>
                <a:gd name="connsiteY18" fmla="*/ 368 h 1140"/>
                <a:gd name="connsiteX19" fmla="*/ 1094 w 2292"/>
                <a:gd name="connsiteY19" fmla="*/ 472 h 1140"/>
                <a:gd name="connsiteX20" fmla="*/ 1138 w 2292"/>
                <a:gd name="connsiteY20" fmla="*/ 564 h 1140"/>
                <a:gd name="connsiteX21" fmla="*/ 1178 w 2292"/>
                <a:gd name="connsiteY21" fmla="*/ 620 h 1140"/>
                <a:gd name="connsiteX22" fmla="*/ 1250 w 2292"/>
                <a:gd name="connsiteY22" fmla="*/ 720 h 1140"/>
                <a:gd name="connsiteX23" fmla="*/ 1302 w 2292"/>
                <a:gd name="connsiteY23" fmla="*/ 778 h 1140"/>
                <a:gd name="connsiteX24" fmla="*/ 1362 w 2292"/>
                <a:gd name="connsiteY24" fmla="*/ 832 h 1140"/>
                <a:gd name="connsiteX25" fmla="*/ 1840 w 2292"/>
                <a:gd name="connsiteY25" fmla="*/ 1047 h 1140"/>
                <a:gd name="connsiteX26" fmla="*/ 2231 w 2292"/>
                <a:gd name="connsiteY26" fmla="*/ 1091 h 1140"/>
                <a:gd name="connsiteX27" fmla="*/ 1921 w 2292"/>
                <a:gd name="connsiteY27" fmla="*/ 1093 h 1140"/>
                <a:gd name="connsiteX28" fmla="*/ 2 w 2292"/>
                <a:gd name="connsiteY28" fmla="*/ 1096 h 1140"/>
                <a:gd name="connsiteX0" fmla="*/ 2 w 2292"/>
                <a:gd name="connsiteY0" fmla="*/ 1096 h 1140"/>
                <a:gd name="connsiteX1" fmla="*/ 0 w 2292"/>
                <a:gd name="connsiteY1" fmla="*/ 826 h 1140"/>
                <a:gd name="connsiteX2" fmla="*/ 84 w 2292"/>
                <a:gd name="connsiteY2" fmla="*/ 746 h 1140"/>
                <a:gd name="connsiteX3" fmla="*/ 134 w 2292"/>
                <a:gd name="connsiteY3" fmla="*/ 684 h 1140"/>
                <a:gd name="connsiteX4" fmla="*/ 204 w 2292"/>
                <a:gd name="connsiteY4" fmla="*/ 588 h 1140"/>
                <a:gd name="connsiteX5" fmla="*/ 216 w 2292"/>
                <a:gd name="connsiteY5" fmla="*/ 564 h 1140"/>
                <a:gd name="connsiteX6" fmla="*/ 266 w 2292"/>
                <a:gd name="connsiteY6" fmla="*/ 476 h 1140"/>
                <a:gd name="connsiteX7" fmla="*/ 314 w 2292"/>
                <a:gd name="connsiteY7" fmla="*/ 380 h 1140"/>
                <a:gd name="connsiteX8" fmla="*/ 362 w 2292"/>
                <a:gd name="connsiteY8" fmla="*/ 284 h 1140"/>
                <a:gd name="connsiteX9" fmla="*/ 422 w 2292"/>
                <a:gd name="connsiteY9" fmla="*/ 176 h 1140"/>
                <a:gd name="connsiteX10" fmla="*/ 470 w 2292"/>
                <a:gd name="connsiteY10" fmla="*/ 104 h 1140"/>
                <a:gd name="connsiteX11" fmla="*/ 514 w 2292"/>
                <a:gd name="connsiteY11" fmla="*/ 56 h 1140"/>
                <a:gd name="connsiteX12" fmla="*/ 566 w 2292"/>
                <a:gd name="connsiteY12" fmla="*/ 28 h 1140"/>
                <a:gd name="connsiteX13" fmla="*/ 650 w 2292"/>
                <a:gd name="connsiteY13" fmla="*/ 0 h 1140"/>
                <a:gd name="connsiteX14" fmla="*/ 710 w 2292"/>
                <a:gd name="connsiteY14" fmla="*/ 0 h 1140"/>
                <a:gd name="connsiteX15" fmla="*/ 790 w 2292"/>
                <a:gd name="connsiteY15" fmla="*/ 28 h 1140"/>
                <a:gd name="connsiteX16" fmla="*/ 878 w 2292"/>
                <a:gd name="connsiteY16" fmla="*/ 92 h 1140"/>
                <a:gd name="connsiteX17" fmla="*/ 950 w 2292"/>
                <a:gd name="connsiteY17" fmla="*/ 180 h 1140"/>
                <a:gd name="connsiteX18" fmla="*/ 1046 w 2292"/>
                <a:gd name="connsiteY18" fmla="*/ 368 h 1140"/>
                <a:gd name="connsiteX19" fmla="*/ 1094 w 2292"/>
                <a:gd name="connsiteY19" fmla="*/ 472 h 1140"/>
                <a:gd name="connsiteX20" fmla="*/ 1138 w 2292"/>
                <a:gd name="connsiteY20" fmla="*/ 564 h 1140"/>
                <a:gd name="connsiteX21" fmla="*/ 1178 w 2292"/>
                <a:gd name="connsiteY21" fmla="*/ 620 h 1140"/>
                <a:gd name="connsiteX22" fmla="*/ 1250 w 2292"/>
                <a:gd name="connsiteY22" fmla="*/ 720 h 1140"/>
                <a:gd name="connsiteX23" fmla="*/ 1302 w 2292"/>
                <a:gd name="connsiteY23" fmla="*/ 778 h 1140"/>
                <a:gd name="connsiteX24" fmla="*/ 1362 w 2292"/>
                <a:gd name="connsiteY24" fmla="*/ 832 h 1140"/>
                <a:gd name="connsiteX25" fmla="*/ 1840 w 2292"/>
                <a:gd name="connsiteY25" fmla="*/ 1047 h 1140"/>
                <a:gd name="connsiteX26" fmla="*/ 2231 w 2292"/>
                <a:gd name="connsiteY26" fmla="*/ 1091 h 1140"/>
                <a:gd name="connsiteX27" fmla="*/ 1921 w 2292"/>
                <a:gd name="connsiteY27" fmla="*/ 1093 h 1140"/>
                <a:gd name="connsiteX28" fmla="*/ 2 w 2292"/>
                <a:gd name="connsiteY28" fmla="*/ 1096 h 1140"/>
                <a:gd name="connsiteX0" fmla="*/ 2 w 2231"/>
                <a:gd name="connsiteY0" fmla="*/ 1096 h 1140"/>
                <a:gd name="connsiteX1" fmla="*/ 0 w 2231"/>
                <a:gd name="connsiteY1" fmla="*/ 826 h 1140"/>
                <a:gd name="connsiteX2" fmla="*/ 84 w 2231"/>
                <a:gd name="connsiteY2" fmla="*/ 746 h 1140"/>
                <a:gd name="connsiteX3" fmla="*/ 134 w 2231"/>
                <a:gd name="connsiteY3" fmla="*/ 684 h 1140"/>
                <a:gd name="connsiteX4" fmla="*/ 204 w 2231"/>
                <a:gd name="connsiteY4" fmla="*/ 588 h 1140"/>
                <a:gd name="connsiteX5" fmla="*/ 216 w 2231"/>
                <a:gd name="connsiteY5" fmla="*/ 564 h 1140"/>
                <a:gd name="connsiteX6" fmla="*/ 266 w 2231"/>
                <a:gd name="connsiteY6" fmla="*/ 476 h 1140"/>
                <a:gd name="connsiteX7" fmla="*/ 314 w 2231"/>
                <a:gd name="connsiteY7" fmla="*/ 380 h 1140"/>
                <a:gd name="connsiteX8" fmla="*/ 362 w 2231"/>
                <a:gd name="connsiteY8" fmla="*/ 284 h 1140"/>
                <a:gd name="connsiteX9" fmla="*/ 422 w 2231"/>
                <a:gd name="connsiteY9" fmla="*/ 176 h 1140"/>
                <a:gd name="connsiteX10" fmla="*/ 470 w 2231"/>
                <a:gd name="connsiteY10" fmla="*/ 104 h 1140"/>
                <a:gd name="connsiteX11" fmla="*/ 514 w 2231"/>
                <a:gd name="connsiteY11" fmla="*/ 56 h 1140"/>
                <a:gd name="connsiteX12" fmla="*/ 566 w 2231"/>
                <a:gd name="connsiteY12" fmla="*/ 28 h 1140"/>
                <a:gd name="connsiteX13" fmla="*/ 650 w 2231"/>
                <a:gd name="connsiteY13" fmla="*/ 0 h 1140"/>
                <a:gd name="connsiteX14" fmla="*/ 710 w 2231"/>
                <a:gd name="connsiteY14" fmla="*/ 0 h 1140"/>
                <a:gd name="connsiteX15" fmla="*/ 790 w 2231"/>
                <a:gd name="connsiteY15" fmla="*/ 28 h 1140"/>
                <a:gd name="connsiteX16" fmla="*/ 878 w 2231"/>
                <a:gd name="connsiteY16" fmla="*/ 92 h 1140"/>
                <a:gd name="connsiteX17" fmla="*/ 950 w 2231"/>
                <a:gd name="connsiteY17" fmla="*/ 180 h 1140"/>
                <a:gd name="connsiteX18" fmla="*/ 1046 w 2231"/>
                <a:gd name="connsiteY18" fmla="*/ 368 h 1140"/>
                <a:gd name="connsiteX19" fmla="*/ 1094 w 2231"/>
                <a:gd name="connsiteY19" fmla="*/ 472 h 1140"/>
                <a:gd name="connsiteX20" fmla="*/ 1138 w 2231"/>
                <a:gd name="connsiteY20" fmla="*/ 564 h 1140"/>
                <a:gd name="connsiteX21" fmla="*/ 1178 w 2231"/>
                <a:gd name="connsiteY21" fmla="*/ 620 h 1140"/>
                <a:gd name="connsiteX22" fmla="*/ 1250 w 2231"/>
                <a:gd name="connsiteY22" fmla="*/ 720 h 1140"/>
                <a:gd name="connsiteX23" fmla="*/ 1302 w 2231"/>
                <a:gd name="connsiteY23" fmla="*/ 778 h 1140"/>
                <a:gd name="connsiteX24" fmla="*/ 1362 w 2231"/>
                <a:gd name="connsiteY24" fmla="*/ 832 h 1140"/>
                <a:gd name="connsiteX25" fmla="*/ 1840 w 2231"/>
                <a:gd name="connsiteY25" fmla="*/ 1047 h 1140"/>
                <a:gd name="connsiteX26" fmla="*/ 2231 w 2231"/>
                <a:gd name="connsiteY26" fmla="*/ 1091 h 1140"/>
                <a:gd name="connsiteX27" fmla="*/ 2 w 2231"/>
                <a:gd name="connsiteY27" fmla="*/ 1096 h 1140"/>
                <a:gd name="connsiteX0" fmla="*/ 2 w 2231"/>
                <a:gd name="connsiteY0" fmla="*/ 1096 h 1140"/>
                <a:gd name="connsiteX1" fmla="*/ 0 w 2231"/>
                <a:gd name="connsiteY1" fmla="*/ 826 h 1140"/>
                <a:gd name="connsiteX2" fmla="*/ 84 w 2231"/>
                <a:gd name="connsiteY2" fmla="*/ 746 h 1140"/>
                <a:gd name="connsiteX3" fmla="*/ 134 w 2231"/>
                <a:gd name="connsiteY3" fmla="*/ 684 h 1140"/>
                <a:gd name="connsiteX4" fmla="*/ 204 w 2231"/>
                <a:gd name="connsiteY4" fmla="*/ 588 h 1140"/>
                <a:gd name="connsiteX5" fmla="*/ 216 w 2231"/>
                <a:gd name="connsiteY5" fmla="*/ 564 h 1140"/>
                <a:gd name="connsiteX6" fmla="*/ 266 w 2231"/>
                <a:gd name="connsiteY6" fmla="*/ 476 h 1140"/>
                <a:gd name="connsiteX7" fmla="*/ 314 w 2231"/>
                <a:gd name="connsiteY7" fmla="*/ 380 h 1140"/>
                <a:gd name="connsiteX8" fmla="*/ 362 w 2231"/>
                <a:gd name="connsiteY8" fmla="*/ 284 h 1140"/>
                <a:gd name="connsiteX9" fmla="*/ 422 w 2231"/>
                <a:gd name="connsiteY9" fmla="*/ 176 h 1140"/>
                <a:gd name="connsiteX10" fmla="*/ 470 w 2231"/>
                <a:gd name="connsiteY10" fmla="*/ 104 h 1140"/>
                <a:gd name="connsiteX11" fmla="*/ 514 w 2231"/>
                <a:gd name="connsiteY11" fmla="*/ 56 h 1140"/>
                <a:gd name="connsiteX12" fmla="*/ 566 w 2231"/>
                <a:gd name="connsiteY12" fmla="*/ 28 h 1140"/>
                <a:gd name="connsiteX13" fmla="*/ 650 w 2231"/>
                <a:gd name="connsiteY13" fmla="*/ 0 h 1140"/>
                <a:gd name="connsiteX14" fmla="*/ 710 w 2231"/>
                <a:gd name="connsiteY14" fmla="*/ 0 h 1140"/>
                <a:gd name="connsiteX15" fmla="*/ 790 w 2231"/>
                <a:gd name="connsiteY15" fmla="*/ 28 h 1140"/>
                <a:gd name="connsiteX16" fmla="*/ 878 w 2231"/>
                <a:gd name="connsiteY16" fmla="*/ 92 h 1140"/>
                <a:gd name="connsiteX17" fmla="*/ 950 w 2231"/>
                <a:gd name="connsiteY17" fmla="*/ 180 h 1140"/>
                <a:gd name="connsiteX18" fmla="*/ 1046 w 2231"/>
                <a:gd name="connsiteY18" fmla="*/ 368 h 1140"/>
                <a:gd name="connsiteX19" fmla="*/ 1094 w 2231"/>
                <a:gd name="connsiteY19" fmla="*/ 472 h 1140"/>
                <a:gd name="connsiteX20" fmla="*/ 1138 w 2231"/>
                <a:gd name="connsiteY20" fmla="*/ 564 h 1140"/>
                <a:gd name="connsiteX21" fmla="*/ 1178 w 2231"/>
                <a:gd name="connsiteY21" fmla="*/ 620 h 1140"/>
                <a:gd name="connsiteX22" fmla="*/ 1250 w 2231"/>
                <a:gd name="connsiteY22" fmla="*/ 720 h 1140"/>
                <a:gd name="connsiteX23" fmla="*/ 1302 w 2231"/>
                <a:gd name="connsiteY23" fmla="*/ 778 h 1140"/>
                <a:gd name="connsiteX24" fmla="*/ 1362 w 2231"/>
                <a:gd name="connsiteY24" fmla="*/ 832 h 1140"/>
                <a:gd name="connsiteX25" fmla="*/ 1840 w 2231"/>
                <a:gd name="connsiteY25" fmla="*/ 1047 h 1140"/>
                <a:gd name="connsiteX26" fmla="*/ 2231 w 2231"/>
                <a:gd name="connsiteY26" fmla="*/ 1091 h 1140"/>
                <a:gd name="connsiteX27" fmla="*/ 2 w 2231"/>
                <a:gd name="connsiteY27" fmla="*/ 1096 h 1140"/>
                <a:gd name="connsiteX0" fmla="*/ 2 w 2231"/>
                <a:gd name="connsiteY0" fmla="*/ 1096 h 1140"/>
                <a:gd name="connsiteX1" fmla="*/ 0 w 2231"/>
                <a:gd name="connsiteY1" fmla="*/ 826 h 1140"/>
                <a:gd name="connsiteX2" fmla="*/ 84 w 2231"/>
                <a:gd name="connsiteY2" fmla="*/ 746 h 1140"/>
                <a:gd name="connsiteX3" fmla="*/ 134 w 2231"/>
                <a:gd name="connsiteY3" fmla="*/ 684 h 1140"/>
                <a:gd name="connsiteX4" fmla="*/ 204 w 2231"/>
                <a:gd name="connsiteY4" fmla="*/ 588 h 1140"/>
                <a:gd name="connsiteX5" fmla="*/ 216 w 2231"/>
                <a:gd name="connsiteY5" fmla="*/ 564 h 1140"/>
                <a:gd name="connsiteX6" fmla="*/ 266 w 2231"/>
                <a:gd name="connsiteY6" fmla="*/ 476 h 1140"/>
                <a:gd name="connsiteX7" fmla="*/ 314 w 2231"/>
                <a:gd name="connsiteY7" fmla="*/ 380 h 1140"/>
                <a:gd name="connsiteX8" fmla="*/ 362 w 2231"/>
                <a:gd name="connsiteY8" fmla="*/ 284 h 1140"/>
                <a:gd name="connsiteX9" fmla="*/ 422 w 2231"/>
                <a:gd name="connsiteY9" fmla="*/ 176 h 1140"/>
                <a:gd name="connsiteX10" fmla="*/ 470 w 2231"/>
                <a:gd name="connsiteY10" fmla="*/ 104 h 1140"/>
                <a:gd name="connsiteX11" fmla="*/ 514 w 2231"/>
                <a:gd name="connsiteY11" fmla="*/ 56 h 1140"/>
                <a:gd name="connsiteX12" fmla="*/ 566 w 2231"/>
                <a:gd name="connsiteY12" fmla="*/ 28 h 1140"/>
                <a:gd name="connsiteX13" fmla="*/ 650 w 2231"/>
                <a:gd name="connsiteY13" fmla="*/ 0 h 1140"/>
                <a:gd name="connsiteX14" fmla="*/ 710 w 2231"/>
                <a:gd name="connsiteY14" fmla="*/ 0 h 1140"/>
                <a:gd name="connsiteX15" fmla="*/ 790 w 2231"/>
                <a:gd name="connsiteY15" fmla="*/ 28 h 1140"/>
                <a:gd name="connsiteX16" fmla="*/ 878 w 2231"/>
                <a:gd name="connsiteY16" fmla="*/ 92 h 1140"/>
                <a:gd name="connsiteX17" fmla="*/ 950 w 2231"/>
                <a:gd name="connsiteY17" fmla="*/ 180 h 1140"/>
                <a:gd name="connsiteX18" fmla="*/ 1046 w 2231"/>
                <a:gd name="connsiteY18" fmla="*/ 368 h 1140"/>
                <a:gd name="connsiteX19" fmla="*/ 1094 w 2231"/>
                <a:gd name="connsiteY19" fmla="*/ 472 h 1140"/>
                <a:gd name="connsiteX20" fmla="*/ 1138 w 2231"/>
                <a:gd name="connsiteY20" fmla="*/ 564 h 1140"/>
                <a:gd name="connsiteX21" fmla="*/ 1178 w 2231"/>
                <a:gd name="connsiteY21" fmla="*/ 620 h 1140"/>
                <a:gd name="connsiteX22" fmla="*/ 1250 w 2231"/>
                <a:gd name="connsiteY22" fmla="*/ 720 h 1140"/>
                <a:gd name="connsiteX23" fmla="*/ 1302 w 2231"/>
                <a:gd name="connsiteY23" fmla="*/ 778 h 1140"/>
                <a:gd name="connsiteX24" fmla="*/ 1362 w 2231"/>
                <a:gd name="connsiteY24" fmla="*/ 832 h 1140"/>
                <a:gd name="connsiteX25" fmla="*/ 1840 w 2231"/>
                <a:gd name="connsiteY25" fmla="*/ 1047 h 1140"/>
                <a:gd name="connsiteX26" fmla="*/ 2231 w 2231"/>
                <a:gd name="connsiteY26" fmla="*/ 1091 h 1140"/>
                <a:gd name="connsiteX27" fmla="*/ 2 w 2231"/>
                <a:gd name="connsiteY27" fmla="*/ 1096 h 1140"/>
                <a:gd name="connsiteX0" fmla="*/ 2 w 1840"/>
                <a:gd name="connsiteY0" fmla="*/ 1096 h 1133"/>
                <a:gd name="connsiteX1" fmla="*/ 0 w 1840"/>
                <a:gd name="connsiteY1" fmla="*/ 826 h 1133"/>
                <a:gd name="connsiteX2" fmla="*/ 84 w 1840"/>
                <a:gd name="connsiteY2" fmla="*/ 746 h 1133"/>
                <a:gd name="connsiteX3" fmla="*/ 134 w 1840"/>
                <a:gd name="connsiteY3" fmla="*/ 684 h 1133"/>
                <a:gd name="connsiteX4" fmla="*/ 204 w 1840"/>
                <a:gd name="connsiteY4" fmla="*/ 588 h 1133"/>
                <a:gd name="connsiteX5" fmla="*/ 216 w 1840"/>
                <a:gd name="connsiteY5" fmla="*/ 564 h 1133"/>
                <a:gd name="connsiteX6" fmla="*/ 266 w 1840"/>
                <a:gd name="connsiteY6" fmla="*/ 476 h 1133"/>
                <a:gd name="connsiteX7" fmla="*/ 314 w 1840"/>
                <a:gd name="connsiteY7" fmla="*/ 380 h 1133"/>
                <a:gd name="connsiteX8" fmla="*/ 362 w 1840"/>
                <a:gd name="connsiteY8" fmla="*/ 284 h 1133"/>
                <a:gd name="connsiteX9" fmla="*/ 422 w 1840"/>
                <a:gd name="connsiteY9" fmla="*/ 176 h 1133"/>
                <a:gd name="connsiteX10" fmla="*/ 470 w 1840"/>
                <a:gd name="connsiteY10" fmla="*/ 104 h 1133"/>
                <a:gd name="connsiteX11" fmla="*/ 514 w 1840"/>
                <a:gd name="connsiteY11" fmla="*/ 56 h 1133"/>
                <a:gd name="connsiteX12" fmla="*/ 566 w 1840"/>
                <a:gd name="connsiteY12" fmla="*/ 28 h 1133"/>
                <a:gd name="connsiteX13" fmla="*/ 650 w 1840"/>
                <a:gd name="connsiteY13" fmla="*/ 0 h 1133"/>
                <a:gd name="connsiteX14" fmla="*/ 710 w 1840"/>
                <a:gd name="connsiteY14" fmla="*/ 0 h 1133"/>
                <a:gd name="connsiteX15" fmla="*/ 790 w 1840"/>
                <a:gd name="connsiteY15" fmla="*/ 28 h 1133"/>
                <a:gd name="connsiteX16" fmla="*/ 878 w 1840"/>
                <a:gd name="connsiteY16" fmla="*/ 92 h 1133"/>
                <a:gd name="connsiteX17" fmla="*/ 950 w 1840"/>
                <a:gd name="connsiteY17" fmla="*/ 180 h 1133"/>
                <a:gd name="connsiteX18" fmla="*/ 1046 w 1840"/>
                <a:gd name="connsiteY18" fmla="*/ 368 h 1133"/>
                <a:gd name="connsiteX19" fmla="*/ 1094 w 1840"/>
                <a:gd name="connsiteY19" fmla="*/ 472 h 1133"/>
                <a:gd name="connsiteX20" fmla="*/ 1138 w 1840"/>
                <a:gd name="connsiteY20" fmla="*/ 564 h 1133"/>
                <a:gd name="connsiteX21" fmla="*/ 1178 w 1840"/>
                <a:gd name="connsiteY21" fmla="*/ 620 h 1133"/>
                <a:gd name="connsiteX22" fmla="*/ 1250 w 1840"/>
                <a:gd name="connsiteY22" fmla="*/ 720 h 1133"/>
                <a:gd name="connsiteX23" fmla="*/ 1302 w 1840"/>
                <a:gd name="connsiteY23" fmla="*/ 778 h 1133"/>
                <a:gd name="connsiteX24" fmla="*/ 1362 w 1840"/>
                <a:gd name="connsiteY24" fmla="*/ 832 h 1133"/>
                <a:gd name="connsiteX25" fmla="*/ 1840 w 1840"/>
                <a:gd name="connsiteY25" fmla="*/ 1047 h 1133"/>
                <a:gd name="connsiteX26" fmla="*/ 2 w 1840"/>
                <a:gd name="connsiteY26" fmla="*/ 1096 h 1133"/>
                <a:gd name="connsiteX0" fmla="*/ 2 w 2477"/>
                <a:gd name="connsiteY0" fmla="*/ 1096 h 1136"/>
                <a:gd name="connsiteX1" fmla="*/ 0 w 2477"/>
                <a:gd name="connsiteY1" fmla="*/ 826 h 1136"/>
                <a:gd name="connsiteX2" fmla="*/ 84 w 2477"/>
                <a:gd name="connsiteY2" fmla="*/ 746 h 1136"/>
                <a:gd name="connsiteX3" fmla="*/ 134 w 2477"/>
                <a:gd name="connsiteY3" fmla="*/ 684 h 1136"/>
                <a:gd name="connsiteX4" fmla="*/ 204 w 2477"/>
                <a:gd name="connsiteY4" fmla="*/ 588 h 1136"/>
                <a:gd name="connsiteX5" fmla="*/ 216 w 2477"/>
                <a:gd name="connsiteY5" fmla="*/ 564 h 1136"/>
                <a:gd name="connsiteX6" fmla="*/ 266 w 2477"/>
                <a:gd name="connsiteY6" fmla="*/ 476 h 1136"/>
                <a:gd name="connsiteX7" fmla="*/ 314 w 2477"/>
                <a:gd name="connsiteY7" fmla="*/ 380 h 1136"/>
                <a:gd name="connsiteX8" fmla="*/ 362 w 2477"/>
                <a:gd name="connsiteY8" fmla="*/ 284 h 1136"/>
                <a:gd name="connsiteX9" fmla="*/ 422 w 2477"/>
                <a:gd name="connsiteY9" fmla="*/ 176 h 1136"/>
                <a:gd name="connsiteX10" fmla="*/ 470 w 2477"/>
                <a:gd name="connsiteY10" fmla="*/ 104 h 1136"/>
                <a:gd name="connsiteX11" fmla="*/ 514 w 2477"/>
                <a:gd name="connsiteY11" fmla="*/ 56 h 1136"/>
                <a:gd name="connsiteX12" fmla="*/ 566 w 2477"/>
                <a:gd name="connsiteY12" fmla="*/ 28 h 1136"/>
                <a:gd name="connsiteX13" fmla="*/ 650 w 2477"/>
                <a:gd name="connsiteY13" fmla="*/ 0 h 1136"/>
                <a:gd name="connsiteX14" fmla="*/ 710 w 2477"/>
                <a:gd name="connsiteY14" fmla="*/ 0 h 1136"/>
                <a:gd name="connsiteX15" fmla="*/ 790 w 2477"/>
                <a:gd name="connsiteY15" fmla="*/ 28 h 1136"/>
                <a:gd name="connsiteX16" fmla="*/ 878 w 2477"/>
                <a:gd name="connsiteY16" fmla="*/ 92 h 1136"/>
                <a:gd name="connsiteX17" fmla="*/ 950 w 2477"/>
                <a:gd name="connsiteY17" fmla="*/ 180 h 1136"/>
                <a:gd name="connsiteX18" fmla="*/ 1046 w 2477"/>
                <a:gd name="connsiteY18" fmla="*/ 368 h 1136"/>
                <a:gd name="connsiteX19" fmla="*/ 1094 w 2477"/>
                <a:gd name="connsiteY19" fmla="*/ 472 h 1136"/>
                <a:gd name="connsiteX20" fmla="*/ 1138 w 2477"/>
                <a:gd name="connsiteY20" fmla="*/ 564 h 1136"/>
                <a:gd name="connsiteX21" fmla="*/ 1178 w 2477"/>
                <a:gd name="connsiteY21" fmla="*/ 620 h 1136"/>
                <a:gd name="connsiteX22" fmla="*/ 1250 w 2477"/>
                <a:gd name="connsiteY22" fmla="*/ 720 h 1136"/>
                <a:gd name="connsiteX23" fmla="*/ 1302 w 2477"/>
                <a:gd name="connsiteY23" fmla="*/ 778 h 1136"/>
                <a:gd name="connsiteX24" fmla="*/ 1362 w 2477"/>
                <a:gd name="connsiteY24" fmla="*/ 832 h 1136"/>
                <a:gd name="connsiteX25" fmla="*/ 1840 w 2477"/>
                <a:gd name="connsiteY25" fmla="*/ 1047 h 1136"/>
                <a:gd name="connsiteX26" fmla="*/ 2171 w 2477"/>
                <a:gd name="connsiteY26" fmla="*/ 1123 h 1136"/>
                <a:gd name="connsiteX27" fmla="*/ 2 w 2477"/>
                <a:gd name="connsiteY27" fmla="*/ 1096 h 1136"/>
                <a:gd name="connsiteX0" fmla="*/ 2 w 2477"/>
                <a:gd name="connsiteY0" fmla="*/ 1096 h 1136"/>
                <a:gd name="connsiteX1" fmla="*/ 0 w 2477"/>
                <a:gd name="connsiteY1" fmla="*/ 826 h 1136"/>
                <a:gd name="connsiteX2" fmla="*/ 84 w 2477"/>
                <a:gd name="connsiteY2" fmla="*/ 746 h 1136"/>
                <a:gd name="connsiteX3" fmla="*/ 134 w 2477"/>
                <a:gd name="connsiteY3" fmla="*/ 684 h 1136"/>
                <a:gd name="connsiteX4" fmla="*/ 204 w 2477"/>
                <a:gd name="connsiteY4" fmla="*/ 588 h 1136"/>
                <a:gd name="connsiteX5" fmla="*/ 216 w 2477"/>
                <a:gd name="connsiteY5" fmla="*/ 564 h 1136"/>
                <a:gd name="connsiteX6" fmla="*/ 266 w 2477"/>
                <a:gd name="connsiteY6" fmla="*/ 476 h 1136"/>
                <a:gd name="connsiteX7" fmla="*/ 314 w 2477"/>
                <a:gd name="connsiteY7" fmla="*/ 380 h 1136"/>
                <a:gd name="connsiteX8" fmla="*/ 362 w 2477"/>
                <a:gd name="connsiteY8" fmla="*/ 284 h 1136"/>
                <a:gd name="connsiteX9" fmla="*/ 422 w 2477"/>
                <a:gd name="connsiteY9" fmla="*/ 176 h 1136"/>
                <a:gd name="connsiteX10" fmla="*/ 470 w 2477"/>
                <a:gd name="connsiteY10" fmla="*/ 104 h 1136"/>
                <a:gd name="connsiteX11" fmla="*/ 514 w 2477"/>
                <a:gd name="connsiteY11" fmla="*/ 56 h 1136"/>
                <a:gd name="connsiteX12" fmla="*/ 566 w 2477"/>
                <a:gd name="connsiteY12" fmla="*/ 28 h 1136"/>
                <a:gd name="connsiteX13" fmla="*/ 650 w 2477"/>
                <a:gd name="connsiteY13" fmla="*/ 0 h 1136"/>
                <a:gd name="connsiteX14" fmla="*/ 710 w 2477"/>
                <a:gd name="connsiteY14" fmla="*/ 0 h 1136"/>
                <a:gd name="connsiteX15" fmla="*/ 790 w 2477"/>
                <a:gd name="connsiteY15" fmla="*/ 28 h 1136"/>
                <a:gd name="connsiteX16" fmla="*/ 878 w 2477"/>
                <a:gd name="connsiteY16" fmla="*/ 92 h 1136"/>
                <a:gd name="connsiteX17" fmla="*/ 950 w 2477"/>
                <a:gd name="connsiteY17" fmla="*/ 180 h 1136"/>
                <a:gd name="connsiteX18" fmla="*/ 1046 w 2477"/>
                <a:gd name="connsiteY18" fmla="*/ 368 h 1136"/>
                <a:gd name="connsiteX19" fmla="*/ 1094 w 2477"/>
                <a:gd name="connsiteY19" fmla="*/ 472 h 1136"/>
                <a:gd name="connsiteX20" fmla="*/ 1138 w 2477"/>
                <a:gd name="connsiteY20" fmla="*/ 564 h 1136"/>
                <a:gd name="connsiteX21" fmla="*/ 1178 w 2477"/>
                <a:gd name="connsiteY21" fmla="*/ 620 h 1136"/>
                <a:gd name="connsiteX22" fmla="*/ 1250 w 2477"/>
                <a:gd name="connsiteY22" fmla="*/ 720 h 1136"/>
                <a:gd name="connsiteX23" fmla="*/ 1302 w 2477"/>
                <a:gd name="connsiteY23" fmla="*/ 778 h 1136"/>
                <a:gd name="connsiteX24" fmla="*/ 1362 w 2477"/>
                <a:gd name="connsiteY24" fmla="*/ 832 h 1136"/>
                <a:gd name="connsiteX25" fmla="*/ 1840 w 2477"/>
                <a:gd name="connsiteY25" fmla="*/ 1047 h 1136"/>
                <a:gd name="connsiteX26" fmla="*/ 2171 w 2477"/>
                <a:gd name="connsiteY26" fmla="*/ 1123 h 1136"/>
                <a:gd name="connsiteX27" fmla="*/ 2 w 2477"/>
                <a:gd name="connsiteY27" fmla="*/ 1096 h 1136"/>
                <a:gd name="connsiteX0" fmla="*/ 2 w 2433"/>
                <a:gd name="connsiteY0" fmla="*/ 1096 h 1136"/>
                <a:gd name="connsiteX1" fmla="*/ 0 w 2433"/>
                <a:gd name="connsiteY1" fmla="*/ 826 h 1136"/>
                <a:gd name="connsiteX2" fmla="*/ 84 w 2433"/>
                <a:gd name="connsiteY2" fmla="*/ 746 h 1136"/>
                <a:gd name="connsiteX3" fmla="*/ 134 w 2433"/>
                <a:gd name="connsiteY3" fmla="*/ 684 h 1136"/>
                <a:gd name="connsiteX4" fmla="*/ 204 w 2433"/>
                <a:gd name="connsiteY4" fmla="*/ 588 h 1136"/>
                <a:gd name="connsiteX5" fmla="*/ 216 w 2433"/>
                <a:gd name="connsiteY5" fmla="*/ 564 h 1136"/>
                <a:gd name="connsiteX6" fmla="*/ 266 w 2433"/>
                <a:gd name="connsiteY6" fmla="*/ 476 h 1136"/>
                <a:gd name="connsiteX7" fmla="*/ 314 w 2433"/>
                <a:gd name="connsiteY7" fmla="*/ 380 h 1136"/>
                <a:gd name="connsiteX8" fmla="*/ 362 w 2433"/>
                <a:gd name="connsiteY8" fmla="*/ 284 h 1136"/>
                <a:gd name="connsiteX9" fmla="*/ 422 w 2433"/>
                <a:gd name="connsiteY9" fmla="*/ 176 h 1136"/>
                <a:gd name="connsiteX10" fmla="*/ 470 w 2433"/>
                <a:gd name="connsiteY10" fmla="*/ 104 h 1136"/>
                <a:gd name="connsiteX11" fmla="*/ 514 w 2433"/>
                <a:gd name="connsiteY11" fmla="*/ 56 h 1136"/>
                <a:gd name="connsiteX12" fmla="*/ 566 w 2433"/>
                <a:gd name="connsiteY12" fmla="*/ 28 h 1136"/>
                <a:gd name="connsiteX13" fmla="*/ 650 w 2433"/>
                <a:gd name="connsiteY13" fmla="*/ 0 h 1136"/>
                <a:gd name="connsiteX14" fmla="*/ 710 w 2433"/>
                <a:gd name="connsiteY14" fmla="*/ 0 h 1136"/>
                <a:gd name="connsiteX15" fmla="*/ 790 w 2433"/>
                <a:gd name="connsiteY15" fmla="*/ 28 h 1136"/>
                <a:gd name="connsiteX16" fmla="*/ 878 w 2433"/>
                <a:gd name="connsiteY16" fmla="*/ 92 h 1136"/>
                <a:gd name="connsiteX17" fmla="*/ 950 w 2433"/>
                <a:gd name="connsiteY17" fmla="*/ 180 h 1136"/>
                <a:gd name="connsiteX18" fmla="*/ 1046 w 2433"/>
                <a:gd name="connsiteY18" fmla="*/ 368 h 1136"/>
                <a:gd name="connsiteX19" fmla="*/ 1094 w 2433"/>
                <a:gd name="connsiteY19" fmla="*/ 472 h 1136"/>
                <a:gd name="connsiteX20" fmla="*/ 1138 w 2433"/>
                <a:gd name="connsiteY20" fmla="*/ 564 h 1136"/>
                <a:gd name="connsiteX21" fmla="*/ 1178 w 2433"/>
                <a:gd name="connsiteY21" fmla="*/ 620 h 1136"/>
                <a:gd name="connsiteX22" fmla="*/ 1250 w 2433"/>
                <a:gd name="connsiteY22" fmla="*/ 720 h 1136"/>
                <a:gd name="connsiteX23" fmla="*/ 1302 w 2433"/>
                <a:gd name="connsiteY23" fmla="*/ 778 h 1136"/>
                <a:gd name="connsiteX24" fmla="*/ 1362 w 2433"/>
                <a:gd name="connsiteY24" fmla="*/ 832 h 1136"/>
                <a:gd name="connsiteX25" fmla="*/ 1840 w 2433"/>
                <a:gd name="connsiteY25" fmla="*/ 1047 h 1136"/>
                <a:gd name="connsiteX26" fmla="*/ 2171 w 2433"/>
                <a:gd name="connsiteY26" fmla="*/ 1123 h 1136"/>
                <a:gd name="connsiteX27" fmla="*/ 2 w 2433"/>
                <a:gd name="connsiteY27" fmla="*/ 1096 h 1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33" h="1136">
                  <a:moveTo>
                    <a:pt x="2" y="1096"/>
                  </a:moveTo>
                  <a:cubicBezTo>
                    <a:pt x="1" y="1006"/>
                    <a:pt x="1" y="916"/>
                    <a:pt x="0" y="826"/>
                  </a:cubicBezTo>
                  <a:cubicBezTo>
                    <a:pt x="28" y="799"/>
                    <a:pt x="56" y="773"/>
                    <a:pt x="84" y="746"/>
                  </a:cubicBezTo>
                  <a:lnTo>
                    <a:pt x="134" y="684"/>
                  </a:lnTo>
                  <a:cubicBezTo>
                    <a:pt x="157" y="652"/>
                    <a:pt x="181" y="620"/>
                    <a:pt x="204" y="588"/>
                  </a:cubicBezTo>
                  <a:lnTo>
                    <a:pt x="216" y="564"/>
                  </a:lnTo>
                  <a:cubicBezTo>
                    <a:pt x="233" y="535"/>
                    <a:pt x="249" y="505"/>
                    <a:pt x="266" y="476"/>
                  </a:cubicBezTo>
                  <a:lnTo>
                    <a:pt x="314" y="380"/>
                  </a:lnTo>
                  <a:lnTo>
                    <a:pt x="362" y="284"/>
                  </a:lnTo>
                  <a:lnTo>
                    <a:pt x="422" y="176"/>
                  </a:lnTo>
                  <a:lnTo>
                    <a:pt x="470" y="104"/>
                  </a:lnTo>
                  <a:cubicBezTo>
                    <a:pt x="485" y="88"/>
                    <a:pt x="499" y="72"/>
                    <a:pt x="514" y="56"/>
                  </a:cubicBezTo>
                  <a:lnTo>
                    <a:pt x="566" y="28"/>
                  </a:lnTo>
                  <a:cubicBezTo>
                    <a:pt x="594" y="19"/>
                    <a:pt x="622" y="9"/>
                    <a:pt x="650" y="0"/>
                  </a:cubicBezTo>
                  <a:lnTo>
                    <a:pt x="710" y="0"/>
                  </a:lnTo>
                  <a:cubicBezTo>
                    <a:pt x="737" y="9"/>
                    <a:pt x="763" y="19"/>
                    <a:pt x="790" y="28"/>
                  </a:cubicBezTo>
                  <a:lnTo>
                    <a:pt x="878" y="92"/>
                  </a:lnTo>
                  <a:cubicBezTo>
                    <a:pt x="902" y="121"/>
                    <a:pt x="926" y="151"/>
                    <a:pt x="950" y="180"/>
                  </a:cubicBezTo>
                  <a:cubicBezTo>
                    <a:pt x="982" y="243"/>
                    <a:pt x="1014" y="305"/>
                    <a:pt x="1046" y="368"/>
                  </a:cubicBezTo>
                  <a:cubicBezTo>
                    <a:pt x="1062" y="403"/>
                    <a:pt x="1078" y="437"/>
                    <a:pt x="1094" y="472"/>
                  </a:cubicBezTo>
                  <a:cubicBezTo>
                    <a:pt x="1109" y="503"/>
                    <a:pt x="1123" y="533"/>
                    <a:pt x="1138" y="564"/>
                  </a:cubicBezTo>
                  <a:cubicBezTo>
                    <a:pt x="1151" y="583"/>
                    <a:pt x="1165" y="601"/>
                    <a:pt x="1178" y="620"/>
                  </a:cubicBezTo>
                  <a:cubicBezTo>
                    <a:pt x="1202" y="653"/>
                    <a:pt x="1226" y="687"/>
                    <a:pt x="1250" y="720"/>
                  </a:cubicBezTo>
                  <a:lnTo>
                    <a:pt x="1302" y="778"/>
                  </a:lnTo>
                  <a:lnTo>
                    <a:pt x="1362" y="832"/>
                  </a:lnTo>
                  <a:cubicBezTo>
                    <a:pt x="1500" y="924"/>
                    <a:pt x="1636" y="996"/>
                    <a:pt x="1840" y="1047"/>
                  </a:cubicBezTo>
                  <a:cubicBezTo>
                    <a:pt x="1886" y="1086"/>
                    <a:pt x="2433" y="1077"/>
                    <a:pt x="2171" y="1123"/>
                  </a:cubicBezTo>
                  <a:cubicBezTo>
                    <a:pt x="1850" y="1101"/>
                    <a:pt x="275" y="1136"/>
                    <a:pt x="2" y="109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600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2718" name="Rectangle 9"/>
            <p:cNvSpPr>
              <a:spLocks noChangeArrowheads="1"/>
            </p:cNvSpPr>
            <p:nvPr/>
          </p:nvSpPr>
          <p:spPr bwMode="auto">
            <a:xfrm>
              <a:off x="7565521" y="5449191"/>
              <a:ext cx="282580" cy="396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i="1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72719" name="Freeform 26"/>
            <p:cNvSpPr>
              <a:spLocks/>
            </p:cNvSpPr>
            <p:nvPr/>
          </p:nvSpPr>
          <p:spPr bwMode="auto">
            <a:xfrm>
              <a:off x="3826890" y="5269990"/>
              <a:ext cx="1023956" cy="311379"/>
            </a:xfrm>
            <a:custGeom>
              <a:avLst/>
              <a:gdLst>
                <a:gd name="T0" fmla="*/ 0 w 869"/>
                <a:gd name="T1" fmla="*/ 2147483647 h 292"/>
                <a:gd name="T2" fmla="*/ 2147483647 w 869"/>
                <a:gd name="T3" fmla="*/ 2147483647 h 292"/>
                <a:gd name="T4" fmla="*/ 2147483647 w 869"/>
                <a:gd name="T5" fmla="*/ 2147483647 h 292"/>
                <a:gd name="T6" fmla="*/ 2147483647 w 869"/>
                <a:gd name="T7" fmla="*/ 2147483647 h 292"/>
                <a:gd name="T8" fmla="*/ 2147483647 w 869"/>
                <a:gd name="T9" fmla="*/ 2147483647 h 292"/>
                <a:gd name="T10" fmla="*/ 2147483647 w 869"/>
                <a:gd name="T11" fmla="*/ 2147483647 h 292"/>
                <a:gd name="T12" fmla="*/ 0 w 869"/>
                <a:gd name="T13" fmla="*/ 2147483647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9"/>
                <a:gd name="T22" fmla="*/ 0 h 292"/>
                <a:gd name="T23" fmla="*/ 869 w 869"/>
                <a:gd name="T24" fmla="*/ 292 h 2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9" h="292">
                  <a:moveTo>
                    <a:pt x="0" y="292"/>
                  </a:moveTo>
                  <a:lnTo>
                    <a:pt x="835" y="289"/>
                  </a:lnTo>
                  <a:cubicBezTo>
                    <a:pt x="835" y="289"/>
                    <a:pt x="845" y="69"/>
                    <a:pt x="835" y="33"/>
                  </a:cubicBezTo>
                  <a:cubicBezTo>
                    <a:pt x="795" y="54"/>
                    <a:pt x="869" y="0"/>
                    <a:pt x="776" y="70"/>
                  </a:cubicBezTo>
                  <a:cubicBezTo>
                    <a:pt x="724" y="91"/>
                    <a:pt x="629" y="162"/>
                    <a:pt x="523" y="197"/>
                  </a:cubicBezTo>
                  <a:cubicBezTo>
                    <a:pt x="417" y="232"/>
                    <a:pt x="225" y="256"/>
                    <a:pt x="138" y="279"/>
                  </a:cubicBezTo>
                  <a:lnTo>
                    <a:pt x="0" y="292"/>
                  </a:lnTo>
                  <a:close/>
                </a:path>
              </a:pathLst>
            </a:custGeom>
            <a:solidFill>
              <a:srgbClr val="0070C0">
                <a:alpha val="50195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2720" name="Line 32"/>
            <p:cNvSpPr>
              <a:spLocks noChangeShapeType="1"/>
            </p:cNvSpPr>
            <p:nvPr/>
          </p:nvSpPr>
          <p:spPr bwMode="auto">
            <a:xfrm>
              <a:off x="5579925" y="5492249"/>
              <a:ext cx="0" cy="1473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52520" y="5569717"/>
              <a:ext cx="233366" cy="4567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n-lt"/>
                  <a:cs typeface="Arial" charset="0"/>
                </a:rPr>
                <a:t>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41250" y="5569717"/>
              <a:ext cx="1128733" cy="4567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n-lt"/>
                  <a:cs typeface="Arial" charset="0"/>
                </a:rPr>
                <a:t>-2.23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695450" y="4138613"/>
            <a:ext cx="211455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2"/>
                </a:solidFill>
                <a:latin typeface="+mn-lt"/>
                <a:cs typeface="Arial" charset="0"/>
              </a:rPr>
              <a:t>P</a:t>
            </a:r>
            <a:r>
              <a:rPr lang="en-US" sz="2800" b="1" dirty="0">
                <a:solidFill>
                  <a:schemeClr val="accent2"/>
                </a:solidFill>
                <a:latin typeface="+mn-lt"/>
                <a:cs typeface="Arial" charset="0"/>
              </a:rPr>
              <a:t> = 0.0129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2732088" y="4616450"/>
            <a:ext cx="398462" cy="376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82613" y="2859088"/>
            <a:ext cx="7896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83BB35"/>
                </a:solidFill>
                <a:latin typeface="Times New Roman" panose="02020603050405020304" pitchFamily="18" charset="0"/>
              </a:rPr>
              <a:t>Solution:</a:t>
            </a:r>
            <a:r>
              <a:rPr lang="en-US" altLang="en-US" sz="2800">
                <a:latin typeface="Times New Roman" panose="02020603050405020304" pitchFamily="18" charset="0"/>
              </a:rPr>
              <a:t/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For a left-tailed test, </a:t>
            </a: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</a:rPr>
              <a:t> = (Area in left tail)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82613" y="5619750"/>
            <a:ext cx="797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Because 0.0129 &gt; 0.01, you should </a:t>
            </a: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fail to reject </a:t>
            </a:r>
            <a:r>
              <a:rPr lang="en-US" altLang="en-US" sz="2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2713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72714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23E604F-09B7-46D8-8662-60F586145427}" type="slidenum">
              <a:rPr lang="en-US" altLang="en-US" sz="1200"/>
              <a:pPr algn="r" eaLnBrk="1" hangingPunct="1"/>
              <a:t>37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246188" y="4006850"/>
            <a:ext cx="4090987" cy="1587500"/>
            <a:chOff x="1245996" y="4006850"/>
            <a:chExt cx="4091180" cy="1587500"/>
          </a:xfrm>
        </p:grpSpPr>
        <p:grpSp>
          <p:nvGrpSpPr>
            <p:cNvPr id="73742" name="Group 56"/>
            <p:cNvGrpSpPr>
              <a:grpSpLocks/>
            </p:cNvGrpSpPr>
            <p:nvPr/>
          </p:nvGrpSpPr>
          <p:grpSpPr bwMode="auto">
            <a:xfrm>
              <a:off x="1259917" y="4006850"/>
              <a:ext cx="4077259" cy="1587500"/>
              <a:chOff x="3770768" y="4438996"/>
              <a:chExt cx="4077333" cy="1587508"/>
            </a:xfrm>
          </p:grpSpPr>
          <p:pic>
            <p:nvPicPr>
              <p:cNvPr id="73744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0768" y="4438996"/>
                <a:ext cx="3688985" cy="11300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Freeform 8"/>
              <p:cNvSpPr>
                <a:spLocks/>
              </p:cNvSpPr>
              <p:nvPr/>
            </p:nvSpPr>
            <p:spPr bwMode="auto">
              <a:xfrm>
                <a:off x="4814191" y="4446934"/>
                <a:ext cx="1603480" cy="1122368"/>
              </a:xfrm>
              <a:custGeom>
                <a:avLst/>
                <a:gdLst/>
                <a:ahLst/>
                <a:cxnLst>
                  <a:cxn ang="0">
                    <a:pos x="2" y="1096"/>
                  </a:cxn>
                  <a:cxn ang="0">
                    <a:pos x="0" y="826"/>
                  </a:cxn>
                  <a:cxn ang="0">
                    <a:pos x="84" y="746"/>
                  </a:cxn>
                  <a:cxn ang="0">
                    <a:pos x="134" y="684"/>
                  </a:cxn>
                  <a:cxn ang="0">
                    <a:pos x="204" y="588"/>
                  </a:cxn>
                  <a:cxn ang="0">
                    <a:pos x="216" y="564"/>
                  </a:cxn>
                  <a:cxn ang="0">
                    <a:pos x="266" y="476"/>
                  </a:cxn>
                  <a:cxn ang="0">
                    <a:pos x="314" y="380"/>
                  </a:cxn>
                  <a:cxn ang="0">
                    <a:pos x="362" y="284"/>
                  </a:cxn>
                  <a:cxn ang="0">
                    <a:pos x="422" y="176"/>
                  </a:cxn>
                  <a:cxn ang="0">
                    <a:pos x="470" y="104"/>
                  </a:cxn>
                  <a:cxn ang="0">
                    <a:pos x="514" y="56"/>
                  </a:cxn>
                  <a:cxn ang="0">
                    <a:pos x="566" y="28"/>
                  </a:cxn>
                  <a:cxn ang="0">
                    <a:pos x="650" y="0"/>
                  </a:cxn>
                  <a:cxn ang="0">
                    <a:pos x="710" y="0"/>
                  </a:cxn>
                  <a:cxn ang="0">
                    <a:pos x="790" y="28"/>
                  </a:cxn>
                  <a:cxn ang="0">
                    <a:pos x="878" y="92"/>
                  </a:cxn>
                  <a:cxn ang="0">
                    <a:pos x="950" y="180"/>
                  </a:cxn>
                  <a:cxn ang="0">
                    <a:pos x="1046" y="368"/>
                  </a:cxn>
                  <a:cxn ang="0">
                    <a:pos x="1094" y="472"/>
                  </a:cxn>
                  <a:cxn ang="0">
                    <a:pos x="1138" y="564"/>
                  </a:cxn>
                  <a:cxn ang="0">
                    <a:pos x="1178" y="620"/>
                  </a:cxn>
                  <a:cxn ang="0">
                    <a:pos x="1250" y="720"/>
                  </a:cxn>
                  <a:cxn ang="0">
                    <a:pos x="1302" y="778"/>
                  </a:cxn>
                  <a:cxn ang="0">
                    <a:pos x="1362" y="832"/>
                  </a:cxn>
                  <a:cxn ang="0">
                    <a:pos x="1360" y="1091"/>
                  </a:cxn>
                  <a:cxn ang="0">
                    <a:pos x="2" y="1096"/>
                  </a:cxn>
                </a:cxnLst>
                <a:rect l="0" t="0" r="r" b="b"/>
                <a:pathLst>
                  <a:path w="1362" h="1096">
                    <a:moveTo>
                      <a:pt x="2" y="1096"/>
                    </a:moveTo>
                    <a:lnTo>
                      <a:pt x="0" y="826"/>
                    </a:lnTo>
                    <a:lnTo>
                      <a:pt x="84" y="746"/>
                    </a:lnTo>
                    <a:lnTo>
                      <a:pt x="134" y="684"/>
                    </a:lnTo>
                    <a:lnTo>
                      <a:pt x="204" y="588"/>
                    </a:lnTo>
                    <a:lnTo>
                      <a:pt x="216" y="564"/>
                    </a:lnTo>
                    <a:lnTo>
                      <a:pt x="266" y="476"/>
                    </a:lnTo>
                    <a:lnTo>
                      <a:pt x="314" y="380"/>
                    </a:lnTo>
                    <a:lnTo>
                      <a:pt x="362" y="284"/>
                    </a:lnTo>
                    <a:lnTo>
                      <a:pt x="422" y="176"/>
                    </a:lnTo>
                    <a:lnTo>
                      <a:pt x="470" y="104"/>
                    </a:lnTo>
                    <a:lnTo>
                      <a:pt x="514" y="56"/>
                    </a:lnTo>
                    <a:lnTo>
                      <a:pt x="566" y="28"/>
                    </a:lnTo>
                    <a:lnTo>
                      <a:pt x="650" y="0"/>
                    </a:lnTo>
                    <a:lnTo>
                      <a:pt x="710" y="0"/>
                    </a:lnTo>
                    <a:lnTo>
                      <a:pt x="790" y="28"/>
                    </a:lnTo>
                    <a:lnTo>
                      <a:pt x="878" y="92"/>
                    </a:lnTo>
                    <a:lnTo>
                      <a:pt x="950" y="180"/>
                    </a:lnTo>
                    <a:lnTo>
                      <a:pt x="1046" y="368"/>
                    </a:lnTo>
                    <a:lnTo>
                      <a:pt x="1094" y="472"/>
                    </a:lnTo>
                    <a:lnTo>
                      <a:pt x="1138" y="564"/>
                    </a:lnTo>
                    <a:lnTo>
                      <a:pt x="1178" y="620"/>
                    </a:lnTo>
                    <a:lnTo>
                      <a:pt x="1250" y="720"/>
                    </a:lnTo>
                    <a:lnTo>
                      <a:pt x="1302" y="778"/>
                    </a:lnTo>
                    <a:lnTo>
                      <a:pt x="1362" y="832"/>
                    </a:lnTo>
                    <a:lnTo>
                      <a:pt x="1360" y="1091"/>
                    </a:lnTo>
                    <a:lnTo>
                      <a:pt x="2" y="109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60001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3746" name="Rectangle 9"/>
              <p:cNvSpPr>
                <a:spLocks noChangeArrowheads="1"/>
              </p:cNvSpPr>
              <p:nvPr/>
            </p:nvSpPr>
            <p:spPr bwMode="auto">
              <a:xfrm>
                <a:off x="7565482" y="5450239"/>
                <a:ext cx="282619" cy="3968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i="1">
                    <a:latin typeface="Times New Roman" panose="02020603050405020304" pitchFamily="18" charset="0"/>
                  </a:rPr>
                  <a:t>z</a:t>
                </a:r>
              </a:p>
            </p:txBody>
          </p:sp>
          <p:sp>
            <p:nvSpPr>
              <p:cNvPr id="73747" name="Freeform 26"/>
              <p:cNvSpPr>
                <a:spLocks/>
              </p:cNvSpPr>
              <p:nvPr/>
            </p:nvSpPr>
            <p:spPr bwMode="auto">
              <a:xfrm>
                <a:off x="3827927" y="5304189"/>
                <a:ext cx="993929" cy="275673"/>
              </a:xfrm>
              <a:custGeom>
                <a:avLst/>
                <a:gdLst>
                  <a:gd name="T0" fmla="*/ 0 w 845"/>
                  <a:gd name="T1" fmla="*/ 2147483647 h 259"/>
                  <a:gd name="T2" fmla="*/ 2147483647 w 845"/>
                  <a:gd name="T3" fmla="*/ 2147483647 h 259"/>
                  <a:gd name="T4" fmla="*/ 2147483647 w 845"/>
                  <a:gd name="T5" fmla="*/ 0 h 259"/>
                  <a:gd name="T6" fmla="*/ 2147483647 w 845"/>
                  <a:gd name="T7" fmla="*/ 2147483647 h 259"/>
                  <a:gd name="T8" fmla="*/ 2147483647 w 845"/>
                  <a:gd name="T9" fmla="*/ 2147483647 h 259"/>
                  <a:gd name="T10" fmla="*/ 2147483647 w 845"/>
                  <a:gd name="T11" fmla="*/ 2147483647 h 259"/>
                  <a:gd name="T12" fmla="*/ 2147483647 w 845"/>
                  <a:gd name="T13" fmla="*/ 2147483647 h 259"/>
                  <a:gd name="T14" fmla="*/ 2147483647 w 845"/>
                  <a:gd name="T15" fmla="*/ 2147483647 h 259"/>
                  <a:gd name="T16" fmla="*/ 2147483647 w 845"/>
                  <a:gd name="T17" fmla="*/ 2147483647 h 259"/>
                  <a:gd name="T18" fmla="*/ 0 w 845"/>
                  <a:gd name="T19" fmla="*/ 2147483647 h 2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45"/>
                  <a:gd name="T31" fmla="*/ 0 h 259"/>
                  <a:gd name="T32" fmla="*/ 845 w 845"/>
                  <a:gd name="T33" fmla="*/ 259 h 25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45" h="259">
                    <a:moveTo>
                      <a:pt x="0" y="259"/>
                    </a:moveTo>
                    <a:lnTo>
                      <a:pt x="835" y="256"/>
                    </a:lnTo>
                    <a:cubicBezTo>
                      <a:pt x="835" y="256"/>
                      <a:pt x="845" y="36"/>
                      <a:pt x="835" y="0"/>
                    </a:cubicBezTo>
                    <a:cubicBezTo>
                      <a:pt x="795" y="21"/>
                      <a:pt x="806" y="18"/>
                      <a:pt x="776" y="37"/>
                    </a:cubicBezTo>
                    <a:cubicBezTo>
                      <a:pt x="756" y="50"/>
                      <a:pt x="738" y="62"/>
                      <a:pt x="717" y="75"/>
                    </a:cubicBezTo>
                    <a:cubicBezTo>
                      <a:pt x="696" y="88"/>
                      <a:pt x="677" y="103"/>
                      <a:pt x="653" y="115"/>
                    </a:cubicBezTo>
                    <a:cubicBezTo>
                      <a:pt x="629" y="127"/>
                      <a:pt x="615" y="134"/>
                      <a:pt x="570" y="150"/>
                    </a:cubicBezTo>
                    <a:lnTo>
                      <a:pt x="384" y="211"/>
                    </a:lnTo>
                    <a:lnTo>
                      <a:pt x="138" y="246"/>
                    </a:lnTo>
                    <a:lnTo>
                      <a:pt x="0" y="259"/>
                    </a:lnTo>
                    <a:close/>
                  </a:path>
                </a:pathLst>
              </a:custGeom>
              <a:solidFill>
                <a:srgbClr val="0070C0">
                  <a:alpha val="50195"/>
                </a:srgb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748" name="Freeform 27"/>
              <p:cNvSpPr>
                <a:spLocks/>
              </p:cNvSpPr>
              <p:nvPr/>
            </p:nvSpPr>
            <p:spPr bwMode="auto">
              <a:xfrm>
                <a:off x="6419129" y="5304189"/>
                <a:ext cx="998693" cy="266051"/>
              </a:xfrm>
              <a:custGeom>
                <a:avLst/>
                <a:gdLst>
                  <a:gd name="T0" fmla="*/ 2147483647 w 848"/>
                  <a:gd name="T1" fmla="*/ 2147483647 h 260"/>
                  <a:gd name="T2" fmla="*/ 0 w 848"/>
                  <a:gd name="T3" fmla="*/ 2147483647 h 260"/>
                  <a:gd name="T4" fmla="*/ 2147483647 w 848"/>
                  <a:gd name="T5" fmla="*/ 0 h 260"/>
                  <a:gd name="T6" fmla="*/ 2147483647 w 848"/>
                  <a:gd name="T7" fmla="*/ 2147483647 h 260"/>
                  <a:gd name="T8" fmla="*/ 2147483647 w 848"/>
                  <a:gd name="T9" fmla="*/ 2147483647 h 260"/>
                  <a:gd name="T10" fmla="*/ 2147483647 w 848"/>
                  <a:gd name="T11" fmla="*/ 2147483647 h 260"/>
                  <a:gd name="T12" fmla="*/ 2147483647 w 848"/>
                  <a:gd name="T13" fmla="*/ 2147483647 h 260"/>
                  <a:gd name="T14" fmla="*/ 2147483647 w 848"/>
                  <a:gd name="T15" fmla="*/ 2147483647 h 260"/>
                  <a:gd name="T16" fmla="*/ 2147483647 w 848"/>
                  <a:gd name="T17" fmla="*/ 2147483647 h 260"/>
                  <a:gd name="T18" fmla="*/ 2147483647 w 848"/>
                  <a:gd name="T19" fmla="*/ 2147483647 h 2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48"/>
                  <a:gd name="T31" fmla="*/ 0 h 260"/>
                  <a:gd name="T32" fmla="*/ 848 w 848"/>
                  <a:gd name="T33" fmla="*/ 260 h 2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48" h="260">
                    <a:moveTo>
                      <a:pt x="848" y="260"/>
                    </a:moveTo>
                    <a:lnTo>
                      <a:pt x="0" y="259"/>
                    </a:lnTo>
                    <a:lnTo>
                      <a:pt x="2" y="0"/>
                    </a:lnTo>
                    <a:cubicBezTo>
                      <a:pt x="37" y="24"/>
                      <a:pt x="49" y="33"/>
                      <a:pt x="70" y="46"/>
                    </a:cubicBezTo>
                    <a:cubicBezTo>
                      <a:pt x="91" y="60"/>
                      <a:pt x="107" y="73"/>
                      <a:pt x="128" y="85"/>
                    </a:cubicBezTo>
                    <a:cubicBezTo>
                      <a:pt x="149" y="97"/>
                      <a:pt x="170" y="105"/>
                      <a:pt x="195" y="116"/>
                    </a:cubicBezTo>
                    <a:cubicBezTo>
                      <a:pt x="220" y="127"/>
                      <a:pt x="233" y="135"/>
                      <a:pt x="278" y="151"/>
                    </a:cubicBezTo>
                    <a:lnTo>
                      <a:pt x="464" y="212"/>
                    </a:lnTo>
                    <a:lnTo>
                      <a:pt x="710" y="247"/>
                    </a:lnTo>
                    <a:lnTo>
                      <a:pt x="848" y="260"/>
                    </a:lnTo>
                    <a:close/>
                  </a:path>
                </a:pathLst>
              </a:custGeom>
              <a:solidFill>
                <a:srgbClr val="0070C0">
                  <a:alpha val="50195"/>
                </a:srgb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749" name="Line 32"/>
              <p:cNvSpPr>
                <a:spLocks noChangeShapeType="1"/>
              </p:cNvSpPr>
              <p:nvPr/>
            </p:nvSpPr>
            <p:spPr bwMode="auto">
              <a:xfrm>
                <a:off x="5579925" y="5492249"/>
                <a:ext cx="0" cy="1473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452408" y="5569302"/>
                <a:ext cx="233377" cy="45720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+mn-lt"/>
                    <a:cs typeface="Arial" charset="0"/>
                  </a:rPr>
                  <a:t>0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130314" y="5569302"/>
                <a:ext cx="776339" cy="45720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+mn-lt"/>
                    <a:cs typeface="Arial" charset="0"/>
                  </a:rPr>
                  <a:t>2.14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1245996" y="5140325"/>
              <a:ext cx="3757789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Finding the P-value</a:t>
            </a:r>
            <a:endParaRPr lang="el-GR" altLang="en-US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3732" name="Content Placeholder 21"/>
          <p:cNvSpPr>
            <a:spLocks noGrp="1"/>
          </p:cNvSpPr>
          <p:nvPr>
            <p:ph idx="1"/>
          </p:nvPr>
        </p:nvSpPr>
        <p:spPr>
          <a:xfrm>
            <a:off x="457200" y="1350963"/>
            <a:ext cx="8229600" cy="160813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mtClean="0"/>
              <a:t>Find the </a:t>
            </a:r>
            <a:r>
              <a:rPr lang="en-US" altLang="en-US" i="1" smtClean="0"/>
              <a:t>P</a:t>
            </a:r>
            <a:r>
              <a:rPr lang="en-US" altLang="en-US" smtClean="0"/>
              <a:t>-value for a two-tailed hypothesis test with a test statistic of </a:t>
            </a:r>
            <a:r>
              <a:rPr lang="en-US" altLang="en-US" i="1" smtClean="0"/>
              <a:t>z</a:t>
            </a:r>
            <a:r>
              <a:rPr lang="en-US" altLang="en-US" smtClean="0"/>
              <a:t> = 2.14. Decide whether to reject </a:t>
            </a:r>
            <a:r>
              <a:rPr lang="en-US" altLang="en-US" i="1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 if the level of significance is </a:t>
            </a:r>
            <a:r>
              <a:rPr lang="el-GR" altLang="en-US" i="1" smtClean="0"/>
              <a:t>α</a:t>
            </a:r>
            <a:r>
              <a:rPr lang="en-US" altLang="en-US" smtClean="0"/>
              <a:t> = 0.05.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82613" y="2859088"/>
            <a:ext cx="8145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83BB35"/>
                </a:solidFill>
                <a:latin typeface="Times New Roman" panose="02020603050405020304" pitchFamily="18" charset="0"/>
              </a:rPr>
              <a:t>Solution:</a:t>
            </a:r>
            <a:r>
              <a:rPr lang="en-US" altLang="en-US" sz="2800">
                <a:latin typeface="Times New Roman" panose="02020603050405020304" pitchFamily="18" charset="0"/>
              </a:rPr>
              <a:t/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For a two-tailed test, </a:t>
            </a: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</a:rPr>
              <a:t> = 2(Area in tail of test statistic)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82613" y="5619750"/>
            <a:ext cx="797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Because 0.0324 &lt; 0.05, you should </a:t>
            </a: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reject </a:t>
            </a:r>
            <a:r>
              <a:rPr lang="en-US" altLang="en-US" sz="2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.</a:t>
            </a:r>
          </a:p>
        </p:txBody>
      </p:sp>
      <p:cxnSp>
        <p:nvCxnSpPr>
          <p:cNvPr id="44" name="Straight Connector 43"/>
          <p:cNvCxnSpPr/>
          <p:nvPr/>
        </p:nvCxnSpPr>
        <p:spPr>
          <a:xfrm rot="10800000" flipV="1">
            <a:off x="4033838" y="4772025"/>
            <a:ext cx="420687" cy="282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1030288" y="5021263"/>
            <a:ext cx="286067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93963" y="4638675"/>
            <a:ext cx="1081087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0.9838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173538" y="4022725"/>
            <a:ext cx="16779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1 – 0.9838 = 0.0162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184900" y="4156075"/>
            <a:ext cx="24939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</a:rPr>
              <a:t> =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2(0.0162) </a:t>
            </a:r>
            <a:b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11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= </a:t>
            </a: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0.0324</a:t>
            </a:r>
          </a:p>
        </p:txBody>
      </p:sp>
      <p:sp>
        <p:nvSpPr>
          <p:cNvPr id="73740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73741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3120660-41C4-4464-8B95-959688154837}" type="slidenum">
              <a:rPr lang="en-US" altLang="en-US" sz="1200"/>
              <a:pPr algn="r" eaLnBrk="1" hangingPunct="1"/>
              <a:t>38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7" grpId="0"/>
      <p:bldP spid="48" grpId="0"/>
      <p:bldP spid="4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>
                <a:ea typeface="ＭＳ Ｐゴシック" panose="020B0600070205080204" pitchFamily="34" charset="-128"/>
              </a:rPr>
              <a:t>Z</a:t>
            </a:r>
            <a:r>
              <a:rPr lang="en-US" altLang="en-US" smtClean="0">
                <a:ea typeface="ＭＳ Ｐゴシック" panose="020B0600070205080204" pitchFamily="34" charset="-128"/>
              </a:rPr>
              <a:t>-Test for a Mean </a:t>
            </a:r>
            <a:r>
              <a:rPr lang="el-GR" altLang="en-US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μ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05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 eaLnBrk="1" hangingPunct="1"/>
            <a:r>
              <a:rPr lang="en-US" altLang="en-US" smtClean="0"/>
              <a:t>Can be used when the population is normal and </a:t>
            </a:r>
            <a:r>
              <a:rPr lang="el-GR" altLang="en-US" i="1" smtClean="0"/>
              <a:t>σ</a:t>
            </a:r>
            <a:r>
              <a:rPr lang="el-GR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is known, or for any population when the sample size </a:t>
            </a:r>
            <a:r>
              <a:rPr lang="en-US" altLang="en-US" i="1" smtClean="0">
                <a:sym typeface="Symbol" panose="05050102010706020507" pitchFamily="18" charset="2"/>
              </a:rPr>
              <a:t>n</a:t>
            </a:r>
            <a:r>
              <a:rPr lang="en-US" altLang="en-US" smtClean="0">
                <a:sym typeface="Symbol" panose="05050102010706020507" pitchFamily="18" charset="2"/>
              </a:rPr>
              <a:t> is at least 30.    </a:t>
            </a:r>
          </a:p>
          <a:p>
            <a:pPr marL="349250" indent="-349250" eaLnBrk="1" hangingPunct="1"/>
            <a:r>
              <a:rPr lang="en-US" altLang="en-US" smtClean="0">
                <a:sym typeface="Symbol" panose="05050102010706020507" pitchFamily="18" charset="2"/>
              </a:rPr>
              <a:t>The </a:t>
            </a:r>
            <a:r>
              <a:rPr lang="en-US" altLang="en-US" b="1" smtClean="0">
                <a:solidFill>
                  <a:schemeClr val="accent2"/>
                </a:solidFill>
                <a:sym typeface="Symbol" panose="05050102010706020507" pitchFamily="18" charset="2"/>
              </a:rPr>
              <a:t>test</a:t>
            </a:r>
            <a:r>
              <a:rPr lang="en-US" altLang="en-US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en-US" b="1" smtClean="0">
                <a:solidFill>
                  <a:schemeClr val="accent2"/>
                </a:solidFill>
                <a:sym typeface="Symbol" panose="05050102010706020507" pitchFamily="18" charset="2"/>
              </a:rPr>
              <a:t>statistic</a:t>
            </a:r>
            <a:r>
              <a:rPr lang="en-US" altLang="en-US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is the sample mean   </a:t>
            </a:r>
          </a:p>
          <a:p>
            <a:pPr marL="349250" indent="-349250" eaLnBrk="1" hangingPunct="1"/>
            <a:r>
              <a:rPr lang="en-US" altLang="en-US" smtClean="0">
                <a:sym typeface="Symbol" panose="05050102010706020507" pitchFamily="18" charset="2"/>
              </a:rPr>
              <a:t>The </a:t>
            </a:r>
            <a:r>
              <a:rPr lang="en-US" altLang="en-US" b="1" smtClean="0">
                <a:solidFill>
                  <a:schemeClr val="accent2"/>
                </a:solidFill>
                <a:sym typeface="Symbol" panose="05050102010706020507" pitchFamily="18" charset="2"/>
              </a:rPr>
              <a:t>standardized</a:t>
            </a:r>
            <a:r>
              <a:rPr lang="en-US" altLang="en-US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en-US" b="1" smtClean="0">
                <a:solidFill>
                  <a:schemeClr val="accent2"/>
                </a:solidFill>
                <a:sym typeface="Symbol" panose="05050102010706020507" pitchFamily="18" charset="2"/>
              </a:rPr>
              <a:t>test</a:t>
            </a:r>
            <a:r>
              <a:rPr lang="en-US" altLang="en-US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en-US" b="1" smtClean="0">
                <a:solidFill>
                  <a:schemeClr val="accent2"/>
                </a:solidFill>
                <a:sym typeface="Symbol" panose="05050102010706020507" pitchFamily="18" charset="2"/>
              </a:rPr>
              <a:t>statistic</a:t>
            </a:r>
            <a:r>
              <a:rPr lang="en-US" altLang="en-US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is </a:t>
            </a:r>
            <a:r>
              <a:rPr lang="en-US" altLang="en-US" i="1" smtClean="0">
                <a:solidFill>
                  <a:srgbClr val="AE0337"/>
                </a:solidFill>
                <a:sym typeface="Symbol" panose="05050102010706020507" pitchFamily="18" charset="2"/>
              </a:rPr>
              <a:t>z</a:t>
            </a:r>
            <a:endParaRPr lang="en-US" altLang="en-US" smtClean="0">
              <a:solidFill>
                <a:srgbClr val="AE0337"/>
              </a:solidFill>
              <a:sym typeface="Symbol" panose="05050102010706020507" pitchFamily="18" charset="2"/>
            </a:endParaRPr>
          </a:p>
          <a:p>
            <a:pPr marL="349250" indent="-349250" eaLnBrk="1" hangingPunct="1"/>
            <a:endParaRPr lang="en-US" altLang="en-US" smtClean="0">
              <a:sym typeface="Symbol" panose="05050102010706020507" pitchFamily="18" charset="2"/>
            </a:endParaRPr>
          </a:p>
          <a:p>
            <a:pPr marL="349250" indent="-349250" eaLnBrk="1" hangingPunct="1"/>
            <a:endParaRPr lang="en-US" altLang="en-US" smtClean="0">
              <a:sym typeface="Symbol" panose="05050102010706020507" pitchFamily="18" charset="2"/>
            </a:endParaRPr>
          </a:p>
          <a:p>
            <a:pPr marL="349250" indent="-349250" eaLnBrk="1" hangingPunct="1"/>
            <a:r>
              <a:rPr lang="en-US" altLang="en-US" smtClean="0">
                <a:sym typeface="Symbol" panose="05050102010706020507" pitchFamily="18" charset="2"/>
              </a:rPr>
              <a:t>When </a:t>
            </a:r>
            <a:r>
              <a:rPr lang="en-US" altLang="en-US" i="1" smtClean="0">
                <a:sym typeface="Symbol" panose="05050102010706020507" pitchFamily="18" charset="2"/>
              </a:rPr>
              <a:t>n</a:t>
            </a:r>
            <a:r>
              <a:rPr lang="en-US" altLang="en-US" smtClean="0">
                <a:sym typeface="Symbol" panose="05050102010706020507" pitchFamily="18" charset="2"/>
              </a:rPr>
              <a:t> ≥ 30, the sample standard deviation </a:t>
            </a:r>
            <a:r>
              <a:rPr lang="en-US" altLang="en-US" i="1" smtClean="0">
                <a:sym typeface="Symbol" panose="05050102010706020507" pitchFamily="18" charset="2"/>
              </a:rPr>
              <a:t>s</a:t>
            </a:r>
            <a:r>
              <a:rPr lang="en-US" altLang="en-US" smtClean="0">
                <a:sym typeface="Symbol" panose="05050102010706020507" pitchFamily="18" charset="2"/>
              </a:rPr>
              <a:t> can be substituted for </a:t>
            </a:r>
            <a:r>
              <a:rPr lang="el-GR" altLang="en-US" i="1" smtClean="0"/>
              <a:t>σ</a:t>
            </a:r>
            <a:r>
              <a:rPr lang="en-US" altLang="en-US" i="1" smtClean="0">
                <a:sym typeface="Symbol" panose="05050102010706020507" pitchFamily="18" charset="2"/>
              </a:rPr>
              <a:t>.</a:t>
            </a:r>
            <a:endParaRPr lang="en-US" altLang="en-US" smtClean="0">
              <a:sym typeface="Symbol" panose="05050102010706020507" pitchFamily="18" charset="2"/>
            </a:endParaRPr>
          </a:p>
          <a:p>
            <a:pPr marL="349250" indent="-349250" eaLnBrk="1" hangingPunct="1"/>
            <a:endParaRPr lang="en-US" altLang="en-US" i="1" smtClean="0">
              <a:sym typeface="Symbol" panose="05050102010706020507" pitchFamily="18" charset="2"/>
            </a:endParaRPr>
          </a:p>
        </p:txBody>
      </p:sp>
      <p:graphicFrame>
        <p:nvGraphicFramePr>
          <p:cNvPr id="1167370" name="Object 10"/>
          <p:cNvGraphicFramePr>
            <a:graphicFrameLocks noChangeAspect="1"/>
          </p:cNvGraphicFramePr>
          <p:nvPr/>
        </p:nvGraphicFramePr>
        <p:xfrm>
          <a:off x="1900238" y="4083050"/>
          <a:ext cx="135413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4" imgW="1231560" imgH="761760" progId="Equation.DSMT4">
                  <p:embed/>
                </p:oleObj>
              </mc:Choice>
              <mc:Fallback>
                <p:oleObj name="Equation" r:id="rId4" imgW="1231560" imgH="7617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4083050"/>
                        <a:ext cx="1354137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71" name="Object 11"/>
          <p:cNvGraphicFramePr>
            <a:graphicFrameLocks noChangeAspect="1"/>
          </p:cNvGraphicFramePr>
          <p:nvPr/>
        </p:nvGraphicFramePr>
        <p:xfrm>
          <a:off x="3863975" y="4106863"/>
          <a:ext cx="3367088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6" imgW="3060360" imgH="711000" progId="Equation.DSMT4">
                  <p:embed/>
                </p:oleObj>
              </mc:Choice>
              <mc:Fallback>
                <p:oleObj name="Equation" r:id="rId6" imgW="3060360" imgH="711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4106863"/>
                        <a:ext cx="3367088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6173788" y="3051175"/>
          <a:ext cx="3524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8" imgW="139680" imgH="164880" progId="Equation.DSMT4">
                  <p:embed/>
                </p:oleObj>
              </mc:Choice>
              <mc:Fallback>
                <p:oleObj name="Equation" r:id="rId8" imgW="139680" imgH="164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8" y="3051175"/>
                        <a:ext cx="3524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2056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A3B3646-DEF6-43CF-B48C-13B1CF8C4205}" type="slidenum">
              <a:rPr lang="en-US" altLang="en-US" sz="1200"/>
              <a:pPr algn="r" eaLnBrk="1" hangingPunct="1"/>
              <a:t>39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Section 7.1 Objectives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 a null hypothesis and an alternative hypothesis</a:t>
            </a:r>
          </a:p>
          <a:p>
            <a:pPr eaLnBrk="1" hangingPunct="1"/>
            <a:r>
              <a:rPr lang="en-US" altLang="en-US" smtClean="0"/>
              <a:t>Identify type I and type II errors and interpret the level of significance</a:t>
            </a:r>
          </a:p>
          <a:p>
            <a:pPr eaLnBrk="1" hangingPunct="1"/>
            <a:r>
              <a:rPr lang="en-US" altLang="en-US" smtClean="0"/>
              <a:t>Determine whether to use a one-tailed or two-tailed statistical test and find a </a:t>
            </a:r>
            <a:r>
              <a:rPr lang="en-US" altLang="en-US" i="1" smtClean="0"/>
              <a:t>p</a:t>
            </a:r>
            <a:r>
              <a:rPr lang="en-US" altLang="en-US" smtClean="0"/>
              <a:t>-value</a:t>
            </a:r>
          </a:p>
          <a:p>
            <a:pPr eaLnBrk="1" hangingPunct="1"/>
            <a:r>
              <a:rPr lang="en-US" altLang="en-US" smtClean="0"/>
              <a:t>Make and interpret a decision based on the results of a statistical test</a:t>
            </a:r>
          </a:p>
          <a:p>
            <a:pPr eaLnBrk="1" hangingPunct="1"/>
            <a:r>
              <a:rPr lang="en-US" altLang="en-US" smtClean="0"/>
              <a:t>Write a claim for a hypothesis test </a:t>
            </a:r>
          </a:p>
        </p:txBody>
      </p:sp>
      <p:sp>
        <p:nvSpPr>
          <p:cNvPr id="35844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56CED81-1E16-4A45-B09F-DDBE07A93605}" type="slidenum">
              <a:rPr lang="en-US" altLang="en-US" sz="1200"/>
              <a:pPr algn="r" eaLnBrk="1" hangingPunct="1"/>
              <a:t>4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Using </a:t>
            </a:r>
            <a:r>
              <a:rPr lang="en-US" altLang="en-US" i="1" smtClean="0">
                <a:ea typeface="ＭＳ Ｐゴシック" panose="020B0600070205080204" pitchFamily="34" charset="-128"/>
              </a:rPr>
              <a:t>P</a:t>
            </a:r>
            <a:r>
              <a:rPr lang="en-US" altLang="en-US" smtClean="0">
                <a:ea typeface="ＭＳ Ｐゴシック" panose="020B0600070205080204" pitchFamily="34" charset="-128"/>
              </a:rPr>
              <a:t>-values for a z-Test for Mean </a:t>
            </a:r>
            <a:r>
              <a:rPr lang="el-GR" altLang="en-US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μ</a:t>
            </a:r>
            <a:endParaRPr lang="el-GR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76225" y="1136650"/>
            <a:ext cx="861060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43140" name="Text Box 4"/>
          <p:cNvSpPr txBox="1">
            <a:spLocks noChangeArrowheads="1"/>
          </p:cNvSpPr>
          <p:nvPr/>
        </p:nvSpPr>
        <p:spPr bwMode="auto">
          <a:xfrm>
            <a:off x="233363" y="1754188"/>
            <a:ext cx="5119687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</a:rPr>
              <a:t>State the claim mathematically and verbally.  Identify the null and alternative hypotheses.</a:t>
            </a:r>
            <a:endParaRPr lang="en-US" altLang="en-US" sz="260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  <a:sym typeface="Symbol" panose="05050102010706020507" pitchFamily="18" charset="2"/>
              </a:rPr>
              <a:t>Specify the level of significance.</a:t>
            </a:r>
          </a:p>
          <a:p>
            <a:pPr eaLnBrk="1" hangingPunct="1">
              <a:spcBef>
                <a:spcPct val="5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  <a:sym typeface="Symbol" panose="05050102010706020507" pitchFamily="18" charset="2"/>
              </a:rPr>
              <a:t>Determine the standardized test statistic.</a:t>
            </a:r>
          </a:p>
          <a:p>
            <a:pPr eaLnBrk="1" hangingPunct="1">
              <a:spcBef>
                <a:spcPct val="5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  <a:sym typeface="Symbol" panose="05050102010706020507" pitchFamily="18" charset="2"/>
              </a:rPr>
              <a:t>Find the area that corresponds    to </a:t>
            </a:r>
            <a:r>
              <a:rPr lang="en-US" altLang="en-US" sz="2600" i="1"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260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5829300" y="1771650"/>
            <a:ext cx="2667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latin typeface="Times New Roman" panose="02020603050405020304" pitchFamily="18" charset="0"/>
              </a:rPr>
              <a:t>State </a:t>
            </a:r>
            <a:r>
              <a:rPr lang="en-US" altLang="en-US" sz="2600" i="1">
                <a:latin typeface="Times New Roman" panose="02020603050405020304" pitchFamily="18" charset="0"/>
              </a:rPr>
              <a:t>H</a:t>
            </a:r>
            <a:r>
              <a:rPr lang="en-US" altLang="en-US" sz="2600" baseline="-25000">
                <a:latin typeface="Times New Roman" panose="02020603050405020304" pitchFamily="18" charset="0"/>
              </a:rPr>
              <a:t>0</a:t>
            </a:r>
            <a:r>
              <a:rPr lang="en-US" altLang="en-US" sz="2600">
                <a:latin typeface="Times New Roman" panose="02020603050405020304" pitchFamily="18" charset="0"/>
              </a:rPr>
              <a:t> and </a:t>
            </a:r>
            <a:r>
              <a:rPr lang="en-US" altLang="en-US" sz="2600" i="1">
                <a:latin typeface="Times New Roman" panose="02020603050405020304" pitchFamily="18" charset="0"/>
              </a:rPr>
              <a:t>H</a:t>
            </a:r>
            <a:r>
              <a:rPr lang="en-US" altLang="en-US" sz="26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600"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243145" name="Text Box 9"/>
          <p:cNvSpPr txBox="1">
            <a:spLocks noChangeArrowheads="1"/>
          </p:cNvSpPr>
          <p:nvPr/>
        </p:nvSpPr>
        <p:spPr bwMode="auto">
          <a:xfrm>
            <a:off x="6042025" y="3159125"/>
            <a:ext cx="17002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latin typeface="Times New Roman" panose="02020603050405020304" pitchFamily="18" charset="0"/>
              </a:rPr>
              <a:t>Identify </a:t>
            </a:r>
            <a:r>
              <a:rPr lang="el-GR" altLang="en-US" sz="2600" i="1">
                <a:latin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60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243146" name="Text Box 10"/>
          <p:cNvSpPr txBox="1">
            <a:spLocks noChangeArrowheads="1"/>
          </p:cNvSpPr>
          <p:nvPr/>
        </p:nvSpPr>
        <p:spPr bwMode="auto">
          <a:xfrm>
            <a:off x="5921375" y="4794250"/>
            <a:ext cx="21717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latin typeface="Times New Roman" panose="02020603050405020304" pitchFamily="18" charset="0"/>
              </a:rPr>
              <a:t>Use Table 4 in Appendix B.</a:t>
            </a:r>
            <a:endParaRPr lang="en-US" altLang="en-US" sz="26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243147" name="Object 11"/>
          <p:cNvGraphicFramePr>
            <a:graphicFrameLocks noChangeAspect="1"/>
          </p:cNvGraphicFramePr>
          <p:nvPr>
            <p:ph idx="1"/>
          </p:nvPr>
        </p:nvGraphicFramePr>
        <p:xfrm>
          <a:off x="6107113" y="3821113"/>
          <a:ext cx="142875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4" imgW="1231560" imgH="761760" progId="Equation.DSMT4">
                  <p:embed/>
                </p:oleObj>
              </mc:Choice>
              <mc:Fallback>
                <p:oleObj name="Equation" r:id="rId4" imgW="1231560" imgH="7617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3" y="3821113"/>
                        <a:ext cx="1428750" cy="88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26"/>
          <p:cNvSpPr txBox="1">
            <a:spLocks noChangeArrowheads="1"/>
          </p:cNvSpPr>
          <p:nvPr/>
        </p:nvSpPr>
        <p:spPr bwMode="auto">
          <a:xfrm>
            <a:off x="320675" y="1287463"/>
            <a:ext cx="8240713" cy="5334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chemeClr val="bg1"/>
                </a:solidFill>
                <a:latin typeface="Times New Roman" panose="02020603050405020304" pitchFamily="18" charset="0"/>
              </a:rPr>
              <a:t>    In Words					In Symbols</a:t>
            </a:r>
            <a:endParaRPr lang="el-GR" altLang="en-US" sz="2800" b="1" i="1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082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3083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5ACE29E-2C19-45B7-9A7E-FE142E1244AE}" type="slidenum">
              <a:rPr lang="en-US" altLang="en-US" sz="1200"/>
              <a:pPr algn="r" eaLnBrk="1" hangingPunct="1"/>
              <a:t>40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3140" grpId="0" build="p"/>
      <p:bldP spid="1243145" grpId="0"/>
      <p:bldP spid="124314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Using </a:t>
            </a:r>
            <a:r>
              <a:rPr lang="en-US" altLang="en-US" i="1" smtClean="0">
                <a:ea typeface="ＭＳ Ｐゴシック" panose="020B0600070205080204" pitchFamily="34" charset="-128"/>
              </a:rPr>
              <a:t>P</a:t>
            </a:r>
            <a:r>
              <a:rPr lang="en-US" altLang="en-US" smtClean="0">
                <a:ea typeface="ＭＳ Ｐゴシック" panose="020B0600070205080204" pitchFamily="34" charset="-128"/>
              </a:rPr>
              <a:t>-values for a z-Test for Mean </a:t>
            </a:r>
            <a:r>
              <a:rPr lang="el-GR" altLang="en-US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μ</a:t>
            </a:r>
            <a:endParaRPr lang="el-GR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47650" y="1266825"/>
            <a:ext cx="861060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45193" name="Text Box 9"/>
          <p:cNvSpPr txBox="1">
            <a:spLocks noChangeArrowheads="1"/>
          </p:cNvSpPr>
          <p:nvPr/>
        </p:nvSpPr>
        <p:spPr bwMode="auto">
          <a:xfrm>
            <a:off x="5902325" y="3754438"/>
            <a:ext cx="29225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latin typeface="Times New Roman" panose="02020603050405020304" pitchFamily="18" charset="0"/>
              </a:rPr>
              <a:t>Reject </a:t>
            </a:r>
            <a:r>
              <a:rPr lang="en-US" altLang="en-US" sz="2600" i="1">
                <a:latin typeface="Times New Roman" panose="02020603050405020304" pitchFamily="18" charset="0"/>
              </a:rPr>
              <a:t>H</a:t>
            </a:r>
            <a:r>
              <a:rPr lang="en-US" altLang="en-US" sz="2600" baseline="-25000">
                <a:latin typeface="Times New Roman" panose="02020603050405020304" pitchFamily="18" charset="0"/>
              </a:rPr>
              <a:t>0</a:t>
            </a:r>
            <a:r>
              <a:rPr lang="en-US" altLang="en-US" sz="2600">
                <a:latin typeface="Times New Roman" panose="02020603050405020304" pitchFamily="18" charset="0"/>
              </a:rPr>
              <a:t> if </a:t>
            </a:r>
            <a:r>
              <a:rPr lang="en-US" altLang="en-US" sz="2600" i="1">
                <a:latin typeface="Times New Roman" panose="02020603050405020304" pitchFamily="18" charset="0"/>
              </a:rPr>
              <a:t>P</a:t>
            </a:r>
            <a:r>
              <a:rPr lang="en-US" altLang="en-US" sz="2600">
                <a:latin typeface="Times New Roman" panose="02020603050405020304" pitchFamily="18" charset="0"/>
              </a:rPr>
              <a:t>-value is less than or equal to </a:t>
            </a:r>
            <a:r>
              <a:rPr lang="el-GR" altLang="en-US" sz="2600" i="1">
                <a:latin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600" i="1">
                <a:latin typeface="Times New Roman" panose="02020603050405020304" pitchFamily="18" charset="0"/>
                <a:sym typeface="Symbol" panose="05050102010706020507" pitchFamily="18" charset="2"/>
              </a:rPr>
              <a:t>.  </a:t>
            </a:r>
            <a:r>
              <a:rPr lang="en-US" altLang="en-US" sz="2600">
                <a:latin typeface="Times New Roman" panose="02020603050405020304" pitchFamily="18" charset="0"/>
              </a:rPr>
              <a:t>Otherwise, fail to reject </a:t>
            </a:r>
            <a:r>
              <a:rPr lang="en-US" altLang="en-US" sz="2600" i="1">
                <a:latin typeface="Times New Roman" panose="02020603050405020304" pitchFamily="18" charset="0"/>
              </a:rPr>
              <a:t>H</a:t>
            </a:r>
            <a:r>
              <a:rPr lang="en-US" altLang="en-US" sz="2600" baseline="-25000">
                <a:latin typeface="Times New Roman" panose="02020603050405020304" pitchFamily="18" charset="0"/>
              </a:rPr>
              <a:t>0</a:t>
            </a:r>
            <a:r>
              <a:rPr lang="en-US" altLang="en-US" sz="2600">
                <a:latin typeface="Times New Roman" panose="02020603050405020304" pitchFamily="18" charset="0"/>
              </a:rPr>
              <a:t>.</a:t>
            </a:r>
            <a:endParaRPr lang="en-US" altLang="en-US" sz="26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45194" name="Text Box 10"/>
          <p:cNvSpPr txBox="1">
            <a:spLocks noChangeArrowheads="1"/>
          </p:cNvSpPr>
          <p:nvPr/>
        </p:nvSpPr>
        <p:spPr bwMode="auto">
          <a:xfrm>
            <a:off x="280988" y="1779588"/>
            <a:ext cx="8532812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FontTx/>
              <a:buAutoNum type="arabicPeriod" startAt="5"/>
            </a:pP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Find the </a:t>
            </a:r>
            <a:r>
              <a:rPr lang="en-US" altLang="en-US" sz="2600" i="1" dirty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-value.</a:t>
            </a:r>
          </a:p>
          <a:p>
            <a:pPr lvl="1" eaLnBrk="1" hangingPunct="1">
              <a:buClr>
                <a:schemeClr val="accent1"/>
              </a:buClr>
              <a:buFont typeface="Arial" panose="020B0604020202020204" pitchFamily="34" charset="0"/>
              <a:buAutoNum type="alphaLcPeriod"/>
            </a:pPr>
            <a:r>
              <a:rPr lang="en-US" altLang="en-US" sz="2600" dirty="0">
                <a:latin typeface="Times New Roman" panose="02020603050405020304" pitchFamily="18" charset="0"/>
              </a:rPr>
              <a:t>For a left-tailed test, </a:t>
            </a:r>
            <a:r>
              <a:rPr lang="en-US" altLang="en-US" sz="2600" i="1" dirty="0">
                <a:latin typeface="Times New Roman" panose="02020603050405020304" pitchFamily="18" charset="0"/>
              </a:rPr>
              <a:t>P</a:t>
            </a:r>
            <a:r>
              <a:rPr lang="en-US" altLang="en-US" sz="2600" dirty="0">
                <a:latin typeface="Times New Roman" panose="02020603050405020304" pitchFamily="18" charset="0"/>
              </a:rPr>
              <a:t> = (Area in left tail).</a:t>
            </a:r>
          </a:p>
          <a:p>
            <a:pPr lvl="1" eaLnBrk="1" hangingPunct="1">
              <a:buClr>
                <a:schemeClr val="accent1"/>
              </a:buClr>
              <a:buFont typeface="Arial" panose="020B0604020202020204" pitchFamily="34" charset="0"/>
              <a:buAutoNum type="alphaLcPeriod"/>
            </a:pPr>
            <a:r>
              <a:rPr lang="en-US" altLang="en-US" sz="2600" dirty="0">
                <a:latin typeface="Times New Roman" panose="02020603050405020304" pitchFamily="18" charset="0"/>
              </a:rPr>
              <a:t>For a right-tailed test, </a:t>
            </a:r>
            <a:r>
              <a:rPr lang="en-US" altLang="en-US" sz="2600" i="1" dirty="0">
                <a:latin typeface="Times New Roman" panose="02020603050405020304" pitchFamily="18" charset="0"/>
              </a:rPr>
              <a:t>P</a:t>
            </a:r>
            <a:r>
              <a:rPr lang="en-US" altLang="en-US" sz="2600" dirty="0">
                <a:latin typeface="Times New Roman" panose="02020603050405020304" pitchFamily="18" charset="0"/>
              </a:rPr>
              <a:t> = (Area in right tail).</a:t>
            </a:r>
          </a:p>
          <a:p>
            <a:pPr lvl="1" eaLnBrk="1" hangingPunct="1">
              <a:buClr>
                <a:schemeClr val="accent1"/>
              </a:buClr>
              <a:buFont typeface="Arial" panose="020B0604020202020204" pitchFamily="34" charset="0"/>
              <a:buAutoNum type="alphaLcPeriod"/>
            </a:pPr>
            <a:r>
              <a:rPr lang="en-US" altLang="en-US" sz="2600" dirty="0">
                <a:latin typeface="Times New Roman" panose="02020603050405020304" pitchFamily="18" charset="0"/>
              </a:rPr>
              <a:t>For a two-tailed test, </a:t>
            </a:r>
            <a:r>
              <a:rPr lang="en-US" altLang="en-US" sz="2600" i="1" dirty="0">
                <a:latin typeface="Times New Roman" panose="02020603050405020304" pitchFamily="18" charset="0"/>
              </a:rPr>
              <a:t>P</a:t>
            </a:r>
            <a:r>
              <a:rPr lang="en-US" altLang="en-US" sz="2600" dirty="0">
                <a:latin typeface="Times New Roman" panose="02020603050405020304" pitchFamily="18" charset="0"/>
              </a:rPr>
              <a:t> = 2(Area in tail of test statistic).</a:t>
            </a:r>
            <a:endParaRPr lang="el-GR" altLang="en-US" sz="2600" dirty="0">
              <a:latin typeface="Times New Roman" panose="02020603050405020304" pitchFamily="18" charset="0"/>
            </a:endParaRPr>
          </a:p>
          <a:p>
            <a:pPr lvl="1" eaLnBrk="1" hangingPunct="1">
              <a:buClr>
                <a:schemeClr val="accent1"/>
              </a:buClr>
              <a:buFont typeface="Arial" panose="020B0604020202020204" pitchFamily="34" charset="0"/>
              <a:buAutoNum type="alphaLcPeriod"/>
            </a:pPr>
            <a:endParaRPr lang="en-US" altLang="en-US" sz="2600" dirty="0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FontTx/>
              <a:buAutoNum type="arabicPeriod" startAt="6"/>
            </a:pP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Make a decision to reject or </a:t>
            </a:r>
            <a:b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fail to reject the null hypothesis.</a:t>
            </a:r>
            <a:b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</a:br>
            <a:endParaRPr lang="en-US" altLang="en-US" sz="26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Clr>
                <a:schemeClr val="accent1"/>
              </a:buClr>
              <a:buFontTx/>
              <a:buAutoNum type="arabicPeriod" startAt="6"/>
            </a:pP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Interpret the decision in the </a:t>
            </a:r>
            <a:b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context of the original claim.</a:t>
            </a:r>
          </a:p>
        </p:txBody>
      </p:sp>
      <p:sp>
        <p:nvSpPr>
          <p:cNvPr id="74758" name="Text Box 26"/>
          <p:cNvSpPr txBox="1">
            <a:spLocks noChangeArrowheads="1"/>
          </p:cNvSpPr>
          <p:nvPr/>
        </p:nvSpPr>
        <p:spPr bwMode="auto">
          <a:xfrm>
            <a:off x="320675" y="1287463"/>
            <a:ext cx="8240713" cy="5334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chemeClr val="bg1"/>
                </a:solidFill>
                <a:latin typeface="Times New Roman" panose="02020603050405020304" pitchFamily="18" charset="0"/>
              </a:rPr>
              <a:t>    In Words					In Symbols</a:t>
            </a:r>
            <a:endParaRPr lang="el-GR" altLang="en-US" sz="2800" b="1" i="1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759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74760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F639FD9-B635-4375-9D7F-116DD96A6B9E}" type="slidenum">
              <a:rPr lang="en-US" altLang="en-US" sz="1200"/>
              <a:pPr algn="r" eaLnBrk="1" hangingPunct="1"/>
              <a:t>41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93" grpId="0"/>
      <p:bldP spid="124519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</a:t>
            </a:r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pit stop</a:t>
            </a:r>
            <a:endParaRPr lang="el-GR" altLang="en-US" dirty="0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5779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5976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In auto racing, a pit crew claims that its mean pit stop time (for 4 new tires and fuel) is less than 13 seconds. A random selection of 32 pit stop times has a sample mean of 12.9 seconds and a standard deviation of 0.19 second. Is there enough evidence to support the claim at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altLang="en-US" i="1" dirty="0" smtClean="0">
                <a:sym typeface="Symbol" panose="05050102010706020507" pitchFamily="18" charset="2"/>
              </a:rPr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 = 0.01? Use a </a:t>
            </a:r>
            <a:r>
              <a:rPr lang="en-US" altLang="en-US" i="1" dirty="0" smtClean="0">
                <a:sym typeface="Symbol" panose="05050102010706020507" pitchFamily="18" charset="2"/>
              </a:rPr>
              <a:t>P</a:t>
            </a:r>
            <a:r>
              <a:rPr lang="en-US" altLang="en-US" dirty="0" smtClean="0">
                <a:sym typeface="Symbol" panose="05050102010706020507" pitchFamily="18" charset="2"/>
              </a:rPr>
              <a:t>-value.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75780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75781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6FE24C3-E44E-4442-95EC-B5BBB225532E}" type="slidenum">
              <a:rPr lang="en-US" altLang="en-US" sz="1200"/>
              <a:pPr algn="r" eaLnBrk="1" hangingPunct="1"/>
              <a:t>42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Solution: </a:t>
            </a:r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pit stop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Rectangle 3"/>
          <p:cNvSpPr txBox="1">
            <a:spLocks noChangeArrowheads="1"/>
          </p:cNvSpPr>
          <p:nvPr/>
        </p:nvSpPr>
        <p:spPr bwMode="auto">
          <a:xfrm>
            <a:off x="409575" y="1717675"/>
            <a:ext cx="3848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6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alt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8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Statistic: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84300" y="1719263"/>
            <a:ext cx="2995613" cy="977900"/>
            <a:chOff x="800" y="1083"/>
            <a:chExt cx="960" cy="616"/>
          </a:xfrm>
        </p:grpSpPr>
        <p:sp>
          <p:nvSpPr>
            <p:cNvPr id="4110" name="Text Box 5"/>
            <p:cNvSpPr txBox="1">
              <a:spLocks noChangeArrowheads="1"/>
            </p:cNvSpPr>
            <p:nvPr/>
          </p:nvSpPr>
          <p:spPr bwMode="auto">
            <a:xfrm>
              <a:off x="800" y="1083"/>
              <a:ext cx="887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600" b="1" i="1">
                  <a:solidFill>
                    <a:srgbClr val="8E0D3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altLang="en-US" sz="2600" b="1">
                  <a:solidFill>
                    <a:srgbClr val="8E0D30"/>
                  </a:solidFill>
                  <a:latin typeface="Times New Roman" panose="02020603050405020304" pitchFamily="18" charset="0"/>
                </a:rPr>
                <a:t> ≥ 13 sec</a:t>
              </a:r>
            </a:p>
          </p:txBody>
        </p:sp>
        <p:sp>
          <p:nvSpPr>
            <p:cNvPr id="4111" name="Text Box 6"/>
            <p:cNvSpPr txBox="1">
              <a:spLocks noChangeArrowheads="1"/>
            </p:cNvSpPr>
            <p:nvPr/>
          </p:nvSpPr>
          <p:spPr bwMode="auto">
            <a:xfrm>
              <a:off x="800" y="1391"/>
              <a:ext cx="96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600" b="1" i="1" dirty="0">
                  <a:solidFill>
                    <a:srgbClr val="8E0D3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altLang="en-US" sz="2600" b="1" dirty="0">
                  <a:solidFill>
                    <a:srgbClr val="8E0D30"/>
                  </a:solidFill>
                  <a:latin typeface="Times New Roman" panose="02020603050405020304" pitchFamily="18" charset="0"/>
                </a:rPr>
                <a:t> &lt; 13 </a:t>
              </a:r>
              <a:r>
                <a:rPr lang="en-US" altLang="en-US" sz="2600" b="1" dirty="0" smtClean="0">
                  <a:solidFill>
                    <a:srgbClr val="8E0D30"/>
                  </a:solidFill>
                  <a:latin typeface="Times New Roman" panose="02020603050405020304" pitchFamily="18" charset="0"/>
                </a:rPr>
                <a:t>sec</a:t>
              </a:r>
              <a:endParaRPr lang="en-US" altLang="en-US" sz="2600" b="1" dirty="0">
                <a:solidFill>
                  <a:srgbClr val="8E0D3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460500" y="2689225"/>
            <a:ext cx="8763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>
                <a:solidFill>
                  <a:srgbClr val="8E0D30"/>
                </a:solidFill>
                <a:latin typeface="Times New Roman" panose="02020603050405020304" pitchFamily="18" charset="0"/>
              </a:rPr>
              <a:t>0.01</a:t>
            </a:r>
          </a:p>
        </p:txBody>
      </p:sp>
      <p:sp>
        <p:nvSpPr>
          <p:cNvPr id="4103" name="Rectangle 49"/>
          <p:cNvSpPr>
            <a:spLocks noChangeArrowheads="1"/>
          </p:cNvSpPr>
          <p:nvPr/>
        </p:nvSpPr>
        <p:spPr bwMode="auto">
          <a:xfrm>
            <a:off x="4476750" y="3821113"/>
            <a:ext cx="41878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9250" indent="-3492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>
                <a:latin typeface="Times New Roman" panose="02020603050405020304" pitchFamily="18" charset="0"/>
              </a:rPr>
              <a:t>Decision:</a:t>
            </a:r>
            <a:endParaRPr lang="en-US" altLang="en-US" sz="2600" b="1" baseline="-25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310063" y="4687888"/>
            <a:ext cx="4833937" cy="2090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600" dirty="0">
                <a:latin typeface="Times New Roman" panose="02020603050405020304" pitchFamily="18" charset="0"/>
              </a:rPr>
              <a:t>At the 1% level of significance, you have sufficient evidence to 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reject the null hypothesis and support </a:t>
            </a:r>
            <a:r>
              <a:rPr lang="en-US" altLang="en-US" sz="2600" dirty="0">
                <a:latin typeface="Times New Roman" panose="02020603050405020304" pitchFamily="18" charset="0"/>
              </a:rPr>
              <a:t>the claim that the mean pit stop time is less than 13 seconds.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449763" y="3825875"/>
            <a:ext cx="4405312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0" indent="-3492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D17230"/>
              </a:buClr>
            </a:pP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		           0.0014 &lt; 0.01</a:t>
            </a:r>
          </a:p>
          <a:p>
            <a:r>
              <a:rPr lang="en-US" altLang="en-US" sz="26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Reject </a:t>
            </a:r>
            <a:r>
              <a:rPr lang="en-US" altLang="en-US" sz="2600" b="1" i="1" dirty="0">
                <a:solidFill>
                  <a:srgbClr val="990033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600" b="1" baseline="-25000" dirty="0">
                <a:solidFill>
                  <a:srgbClr val="990033"/>
                </a:solidFill>
                <a:latin typeface="Times New Roman" panose="02020603050405020304" pitchFamily="18" charset="0"/>
              </a:rPr>
              <a:t>0 </a:t>
            </a:r>
            <a:r>
              <a:rPr lang="en-US" altLang="en-US" sz="26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.</a:t>
            </a:r>
            <a:endParaRPr lang="en-US" altLang="en-US" sz="2600" b="1" baseline="-25000" dirty="0">
              <a:solidFill>
                <a:srgbClr val="990033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800" dirty="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7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pic>
        <p:nvPicPr>
          <p:cNvPr id="96269" name="Picture 32" descr="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496" y="940904"/>
            <a:ext cx="4949771" cy="278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9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437893"/>
              </p:ext>
            </p:extLst>
          </p:nvPr>
        </p:nvGraphicFramePr>
        <p:xfrm>
          <a:off x="190500" y="3762375"/>
          <a:ext cx="3976688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5" imgW="1904760" imgH="711000" progId="Equation.DSMT4">
                  <p:embed/>
                </p:oleObj>
              </mc:Choice>
              <mc:Fallback>
                <p:oleObj name="Equation" r:id="rId5" imgW="1904760" imgH="7110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3762375"/>
                        <a:ext cx="3976688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45938" y="2993509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13.0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69124" y="3236585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12.9</a:t>
            </a:r>
          </a:p>
          <a:p>
            <a:endParaRPr lang="en-US" dirty="0" smtClean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7313" y="31084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4649" y="3172075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13.34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61423" y="3184119"/>
            <a:ext cx="704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12.67</a:t>
            </a:r>
          </a:p>
          <a:p>
            <a:endParaRPr lang="en-US" dirty="0" smtClean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1" grpId="0" autoUpdateAnimBg="0"/>
      <p:bldP spid="2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bariatric surgery</a:t>
            </a:r>
            <a:endParaRPr lang="el-GR" altLang="en-US" dirty="0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6803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The National Institute of Diabetes and Digestive and Kidney Diseases reports that the average cost of bariatric (weight loss) surgery is $22,500. You think this information is incorrect. You randomly select 30 bariatric surgery patients and find that the average cost for their surgeries is $21,545 with a standard deviation of $3015. Is there enough evidence to support your claim at </a:t>
            </a:r>
            <a:r>
              <a:rPr lang="el-GR" altLang="en-US" i="1" dirty="0" smtClean="0">
                <a:sym typeface="Symbol" panose="05050102010706020507" pitchFamily="18" charset="2"/>
              </a:rPr>
              <a:t>α</a:t>
            </a:r>
            <a:r>
              <a:rPr lang="en-US" altLang="en-US" dirty="0" smtClean="0">
                <a:sym typeface="Symbol" panose="05050102010706020507" pitchFamily="18" charset="2"/>
              </a:rPr>
              <a:t> = 0.05? Use a </a:t>
            </a:r>
            <a:r>
              <a:rPr lang="en-US" altLang="en-US" i="1" dirty="0" smtClean="0">
                <a:sym typeface="Symbol" panose="05050102010706020507" pitchFamily="18" charset="2"/>
              </a:rPr>
              <a:t>P</a:t>
            </a:r>
            <a:r>
              <a:rPr lang="en-US" altLang="en-US" dirty="0" smtClean="0">
                <a:sym typeface="Symbol" panose="05050102010706020507" pitchFamily="18" charset="2"/>
              </a:rPr>
              <a:t>-value. </a:t>
            </a:r>
            <a:r>
              <a:rPr lang="en-US" altLang="en-US" sz="2400" i="1" dirty="0" smtClean="0">
                <a:solidFill>
                  <a:schemeClr val="tx2"/>
                </a:solidFill>
              </a:rPr>
              <a:t>(Adapted from National Institute of Diabetes and Digestive and Kidney Diseases)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76804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76805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E663DEE-31FB-4101-9E03-EED0037DF40E}" type="slidenum">
              <a:rPr lang="en-US" altLang="en-US" sz="1200"/>
              <a:pPr algn="r" eaLnBrk="1" hangingPunct="1"/>
              <a:t>44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3"/>
          <p:cNvSpPr>
            <a:spLocks noGrp="1"/>
          </p:cNvSpPr>
          <p:nvPr>
            <p:ph type="title"/>
          </p:nvPr>
        </p:nvSpPr>
        <p:spPr>
          <a:xfrm>
            <a:off x="457200" y="36513"/>
            <a:ext cx="8156713" cy="675446"/>
          </a:xfrm>
        </p:spPr>
        <p:txBody>
          <a:bodyPr/>
          <a:lstStyle/>
          <a:p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Solution: bariatric surgery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219972" y="1081294"/>
            <a:ext cx="38481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6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  <a:p>
            <a:pPr>
              <a:spcBef>
                <a:spcPct val="18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Statistic: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94697" y="1082882"/>
            <a:ext cx="2979738" cy="977900"/>
            <a:chOff x="800" y="1083"/>
            <a:chExt cx="980" cy="616"/>
          </a:xfrm>
        </p:grpSpPr>
        <p:sp>
          <p:nvSpPr>
            <p:cNvPr id="5134" name="Text Box 5"/>
            <p:cNvSpPr txBox="1">
              <a:spLocks noChangeArrowheads="1"/>
            </p:cNvSpPr>
            <p:nvPr/>
          </p:nvSpPr>
          <p:spPr bwMode="auto">
            <a:xfrm>
              <a:off x="800" y="1083"/>
              <a:ext cx="98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600" b="1" i="1" dirty="0">
                  <a:solidFill>
                    <a:srgbClr val="8E0D3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altLang="en-US" sz="2600" b="1" dirty="0">
                  <a:solidFill>
                    <a:srgbClr val="8E0D30"/>
                  </a:solidFill>
                  <a:latin typeface="Times New Roman" panose="02020603050405020304" pitchFamily="18" charset="0"/>
                </a:rPr>
                <a:t> = $22,500</a:t>
              </a:r>
            </a:p>
          </p:txBody>
        </p:sp>
        <p:sp>
          <p:nvSpPr>
            <p:cNvPr id="5135" name="Text Box 6"/>
            <p:cNvSpPr txBox="1">
              <a:spLocks noChangeArrowheads="1"/>
            </p:cNvSpPr>
            <p:nvPr/>
          </p:nvSpPr>
          <p:spPr bwMode="auto">
            <a:xfrm>
              <a:off x="800" y="1391"/>
              <a:ext cx="96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600" b="1" i="1" dirty="0">
                  <a:solidFill>
                    <a:srgbClr val="8E0D3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altLang="en-US" sz="2600" b="1" dirty="0">
                  <a:solidFill>
                    <a:srgbClr val="8E0D30"/>
                  </a:solidFill>
                  <a:latin typeface="Times New Roman" panose="02020603050405020304" pitchFamily="18" charset="0"/>
                </a:rPr>
                <a:t> ≠ 22,500  (Claim)</a:t>
              </a: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270897" y="2054432"/>
            <a:ext cx="10064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srgbClr val="8E0D30"/>
                </a:solidFill>
                <a:latin typeface="+mn-lt"/>
                <a:cs typeface="Arial" charset="0"/>
              </a:rPr>
              <a:t>0.05</a:t>
            </a:r>
          </a:p>
        </p:txBody>
      </p:sp>
      <p:sp>
        <p:nvSpPr>
          <p:cNvPr id="5127" name="Rectangle 49"/>
          <p:cNvSpPr>
            <a:spLocks noChangeArrowheads="1"/>
          </p:cNvSpPr>
          <p:nvPr/>
        </p:nvSpPr>
        <p:spPr bwMode="auto">
          <a:xfrm>
            <a:off x="4572000" y="3663744"/>
            <a:ext cx="41878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9250" indent="-3492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latin typeface="Times New Roman" panose="02020603050405020304" pitchFamily="18" charset="0"/>
              </a:rPr>
              <a:t>Decision:</a:t>
            </a:r>
            <a:endParaRPr lang="en-US" altLang="en-US" sz="2600" b="1" baseline="-250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471988" y="4535488"/>
            <a:ext cx="4672012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600" dirty="0">
                <a:latin typeface="Times New Roman" panose="02020603050405020304" pitchFamily="18" charset="0"/>
              </a:rPr>
              <a:t>At the 5% level of significance, there is not sufficient evidence to support the claim that the mean cost of bariatric surgery is different from $22,500.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619625" y="3699289"/>
            <a:ext cx="4152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0" indent="-3492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D17230"/>
              </a:buClr>
            </a:pP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			0.0836 &gt; 0.05</a:t>
            </a:r>
          </a:p>
          <a:p>
            <a:r>
              <a:rPr lang="en-US" altLang="en-US" sz="2600" b="1" dirty="0">
                <a:solidFill>
                  <a:srgbClr val="AE0337"/>
                </a:solidFill>
                <a:latin typeface="Times New Roman" panose="02020603050405020304" pitchFamily="18" charset="0"/>
              </a:rPr>
              <a:t>Fail to reject </a:t>
            </a:r>
            <a:r>
              <a:rPr lang="en-US" altLang="en-US" sz="2600" b="1" i="1" dirty="0">
                <a:solidFill>
                  <a:srgbClr val="AE0337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600" b="1" baseline="-25000" dirty="0">
                <a:solidFill>
                  <a:srgbClr val="AE0337"/>
                </a:solidFill>
                <a:latin typeface="Times New Roman" panose="02020603050405020304" pitchFamily="18" charset="0"/>
              </a:rPr>
              <a:t>0 </a:t>
            </a:r>
            <a:r>
              <a:rPr lang="en-US" altLang="en-US" sz="2600" b="1" dirty="0">
                <a:solidFill>
                  <a:srgbClr val="AE0337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31" name="Footer Placeholder 2"/>
          <p:cNvSpPr txBox="1">
            <a:spLocks noGrp="1"/>
          </p:cNvSpPr>
          <p:nvPr/>
        </p:nvSpPr>
        <p:spPr bwMode="auto">
          <a:xfrm>
            <a:off x="336550" y="5873336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5132" name="Slide Number Placeholder 3"/>
          <p:cNvSpPr txBox="1">
            <a:spLocks noGrp="1"/>
          </p:cNvSpPr>
          <p:nvPr/>
        </p:nvSpPr>
        <p:spPr bwMode="auto">
          <a:xfrm>
            <a:off x="6962775" y="5873336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72114CC-B905-4E5E-87B1-D76F032AE132}" type="slidenum">
              <a:rPr lang="en-US" altLang="en-US" sz="1200"/>
              <a:pPr algn="r" eaLnBrk="1" hangingPunct="1"/>
              <a:t>45</a:t>
            </a:fld>
            <a:r>
              <a:rPr lang="en-US" altLang="en-US" sz="1200"/>
              <a:t> of 101</a:t>
            </a:r>
          </a:p>
        </p:txBody>
      </p:sp>
      <p:pic>
        <p:nvPicPr>
          <p:cNvPr id="99341" name="Picture 37" descr="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435" y="874643"/>
            <a:ext cx="4253948" cy="240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9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742205"/>
              </p:ext>
            </p:extLst>
          </p:nvPr>
        </p:nvGraphicFramePr>
        <p:xfrm>
          <a:off x="255588" y="3362325"/>
          <a:ext cx="4181475" cy="193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5" imgW="1904760" imgH="888840" progId="Equation.DSMT4">
                  <p:embed/>
                </p:oleObj>
              </mc:Choice>
              <mc:Fallback>
                <p:oleObj name="Equation" r:id="rId5" imgW="1904760" imgH="88884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3362325"/>
                        <a:ext cx="4181475" cy="193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94887" y="3209149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22.5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13682" y="3209149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23.1</a:t>
            </a:r>
          </a:p>
          <a:p>
            <a:endParaRPr lang="en-US" dirty="0" smtClean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3605" y="3217467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21.9</a:t>
            </a:r>
          </a:p>
          <a:p>
            <a:endParaRPr lang="en-US" dirty="0" smtClean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75100" y="3209149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21.5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1" grpId="0" autoUpdateAnimBg="0"/>
      <p:bldP spid="2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Rejection Regions and Critical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Values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(optional)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9875" name="Content Placeholder 1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369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Rejection region</a:t>
            </a:r>
            <a:r>
              <a:rPr lang="en-US" altLang="en-US" dirty="0" smtClean="0">
                <a:solidFill>
                  <a:schemeClr val="accent2"/>
                </a:solidFill>
              </a:rPr>
              <a:t> </a:t>
            </a:r>
            <a:r>
              <a:rPr lang="en-US" altLang="en-US" dirty="0" smtClean="0"/>
              <a:t>(or </a:t>
            </a:r>
            <a:r>
              <a:rPr lang="en-US" altLang="en-US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critical region</a:t>
            </a:r>
            <a:r>
              <a:rPr lang="en-US" altLang="en-US" dirty="0" smtClean="0">
                <a:sym typeface="Symbol" panose="05050102010706020507" pitchFamily="18" charset="2"/>
              </a:rPr>
              <a:t>) </a:t>
            </a:r>
          </a:p>
          <a:p>
            <a:pPr eaLnBrk="1" hangingPunct="1"/>
            <a:r>
              <a:rPr lang="en-US" altLang="en-US" dirty="0" smtClean="0">
                <a:sym typeface="Symbol" panose="05050102010706020507" pitchFamily="18" charset="2"/>
              </a:rPr>
              <a:t>The range of values for which the null hypothesis is not probable.  </a:t>
            </a:r>
          </a:p>
          <a:p>
            <a:pPr eaLnBrk="1" hangingPunct="1"/>
            <a:r>
              <a:rPr lang="en-US" altLang="en-US" dirty="0" smtClean="0">
                <a:sym typeface="Symbol" panose="05050102010706020507" pitchFamily="18" charset="2"/>
              </a:rPr>
              <a:t>If a test statistic falls in this region, the null hypothesis is rejected.  </a:t>
            </a:r>
          </a:p>
          <a:p>
            <a:pPr eaLnBrk="1" hangingPunct="1"/>
            <a:r>
              <a:rPr lang="en-US" altLang="en-US" dirty="0" smtClean="0">
                <a:sym typeface="Symbol" panose="05050102010706020507" pitchFamily="18" charset="2"/>
              </a:rPr>
              <a:t>A critical value </a:t>
            </a:r>
            <a:r>
              <a:rPr lang="en-US" altLang="en-US" i="1" dirty="0" smtClean="0">
                <a:sym typeface="Symbol" panose="05050102010706020507" pitchFamily="18" charset="2"/>
              </a:rPr>
              <a:t>z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0</a:t>
            </a:r>
            <a:r>
              <a:rPr lang="en-US" altLang="en-US" dirty="0" smtClean="0">
                <a:sym typeface="Symbol" panose="05050102010706020507" pitchFamily="18" charset="2"/>
              </a:rPr>
              <a:t> separates the rejection region from the </a:t>
            </a:r>
            <a:r>
              <a:rPr lang="en-US" altLang="en-US" dirty="0" err="1" smtClean="0">
                <a:sym typeface="Symbol" panose="05050102010706020507" pitchFamily="18" charset="2"/>
              </a:rPr>
              <a:t>nonrejection</a:t>
            </a:r>
            <a:r>
              <a:rPr lang="en-US" altLang="en-US" dirty="0" smtClean="0">
                <a:sym typeface="Symbol" panose="05050102010706020507" pitchFamily="18" charset="2"/>
              </a:rPr>
              <a:t> region.  </a:t>
            </a:r>
            <a:endParaRPr lang="en-US" altLang="en-US" i="1" dirty="0" smtClean="0">
              <a:sym typeface="Symbol" panose="05050102010706020507" pitchFamily="18" charset="2"/>
            </a:endParaRPr>
          </a:p>
          <a:p>
            <a:pPr eaLnBrk="1" hangingPunct="1"/>
            <a:endParaRPr lang="en-US" altLang="en-US" dirty="0" smtClean="0"/>
          </a:p>
        </p:txBody>
      </p:sp>
      <p:sp>
        <p:nvSpPr>
          <p:cNvPr id="77828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77829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6C946DD-79FC-4D68-8A78-4A3AE054FBFC}" type="slidenum">
              <a:rPr lang="en-US" altLang="en-US" sz="1200"/>
              <a:pPr algn="r" eaLnBrk="1" hangingPunct="1"/>
              <a:t>46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381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Rejection Regions and Critical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Values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(optional)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57476" name="Text Box 4"/>
          <p:cNvSpPr txBox="1">
            <a:spLocks noChangeArrowheads="1"/>
          </p:cNvSpPr>
          <p:nvPr/>
        </p:nvSpPr>
        <p:spPr bwMode="auto">
          <a:xfrm>
            <a:off x="1" y="1219200"/>
            <a:ext cx="8988424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altLang="en-US" sz="2600" b="1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Finding Critical Values in a Normal Distribution</a:t>
            </a:r>
          </a:p>
          <a:p>
            <a:pPr>
              <a:lnSpc>
                <a:spcPct val="95000"/>
              </a:lnSpc>
              <a:spcBef>
                <a:spcPct val="1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Specify the level of significance </a:t>
            </a:r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95000"/>
              </a:lnSpc>
              <a:spcBef>
                <a:spcPct val="1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Decide whether the test is left-, right-, or two-tailed.</a:t>
            </a:r>
          </a:p>
          <a:p>
            <a:pPr>
              <a:lnSpc>
                <a:spcPct val="95000"/>
              </a:lnSpc>
              <a:spcBef>
                <a:spcPct val="1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Find the critical value(s) </a:t>
            </a:r>
            <a:r>
              <a:rPr lang="en-US" altLang="en-US" sz="2600" i="1" dirty="0"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2600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.  If the hypothesis test is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  <a:buClr>
                <a:schemeClr val="accent1"/>
              </a:buClr>
              <a:buFontTx/>
              <a:buAutoNum type="alphaLcPeriod"/>
            </a:pPr>
            <a:r>
              <a:rPr lang="en-US" altLang="en-US" sz="2600" i="1" dirty="0">
                <a:latin typeface="Times New Roman" panose="02020603050405020304" pitchFamily="18" charset="0"/>
                <a:sym typeface="Symbol" panose="05050102010706020507" pitchFamily="18" charset="2"/>
              </a:rPr>
              <a:t>left-tailed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, find </a:t>
            </a:r>
            <a:r>
              <a:rPr lang="en-US" altLang="en-US" sz="26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2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-score 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that corresponds to an area of </a:t>
            </a:r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,</a:t>
            </a:r>
          </a:p>
          <a:p>
            <a:pPr lvl="1">
              <a:lnSpc>
                <a:spcPct val="95000"/>
              </a:lnSpc>
              <a:spcBef>
                <a:spcPct val="15000"/>
              </a:spcBef>
              <a:buClr>
                <a:schemeClr val="accent1"/>
              </a:buClr>
              <a:buFontTx/>
              <a:buAutoNum type="alphaLcPeriod"/>
            </a:pPr>
            <a:r>
              <a:rPr lang="en-US" altLang="en-US" sz="2600" i="1" dirty="0">
                <a:latin typeface="Times New Roman" panose="02020603050405020304" pitchFamily="18" charset="0"/>
                <a:sym typeface="Symbol" panose="05050102010706020507" pitchFamily="18" charset="2"/>
              </a:rPr>
              <a:t>right-tailed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, find </a:t>
            </a:r>
            <a:r>
              <a:rPr lang="en-US" altLang="en-US" sz="26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2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-score 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that corresponds to </a:t>
            </a:r>
            <a:r>
              <a:rPr lang="en-US" altLang="en-US" sz="2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area 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of 1 – </a:t>
            </a:r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,</a:t>
            </a:r>
          </a:p>
          <a:p>
            <a:pPr lvl="1">
              <a:lnSpc>
                <a:spcPct val="95000"/>
              </a:lnSpc>
              <a:spcBef>
                <a:spcPct val="15000"/>
              </a:spcBef>
              <a:buClr>
                <a:schemeClr val="accent1"/>
              </a:buClr>
              <a:buFontTx/>
              <a:buAutoNum type="alphaLcPeriod"/>
            </a:pPr>
            <a:r>
              <a:rPr lang="en-US" altLang="en-US" sz="2600" i="1" dirty="0">
                <a:latin typeface="Times New Roman" panose="02020603050405020304" pitchFamily="18" charset="0"/>
                <a:sym typeface="Symbol" panose="05050102010706020507" pitchFamily="18" charset="2"/>
              </a:rPr>
              <a:t>two-tailed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, find </a:t>
            </a:r>
            <a:r>
              <a:rPr lang="en-US" altLang="en-US" sz="26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2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-score 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that corresponds </a:t>
            </a:r>
            <a:r>
              <a:rPr lang="en-US" altLang="en-US" sz="2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to</a:t>
            </a:r>
          </a:p>
          <a:p>
            <a:pPr marL="457200" lvl="1" indent="0">
              <a:lnSpc>
                <a:spcPct val="95000"/>
              </a:lnSpc>
              <a:spcBef>
                <a:spcPct val="15000"/>
              </a:spcBef>
              <a:buClr>
                <a:schemeClr val="accent1"/>
              </a:buClr>
            </a:pPr>
            <a:r>
              <a:rPr lang="en-US" altLang="en-US" sz="2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							</a:t>
            </a:r>
            <a:r>
              <a:rPr lang="en-US" altLang="en-US" sz="2600" dirty="0" smtClean="0">
                <a:latin typeface="Times New Roman" panose="02020603050405020304" pitchFamily="18" charset="0"/>
                <a:sym typeface="MS Reference 2" pitchFamily="2" charset="2"/>
              </a:rPr>
              <a:t>½ </a:t>
            </a:r>
            <a:r>
              <a:rPr lang="el-GR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6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&amp; 1 </a:t>
            </a: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– </a:t>
            </a:r>
            <a:r>
              <a:rPr lang="en-US" altLang="en-US" sz="2600" dirty="0">
                <a:latin typeface="Times New Roman" panose="02020603050405020304" pitchFamily="18" charset="0"/>
                <a:sym typeface="MS Reference 2" pitchFamily="2" charset="2"/>
              </a:rPr>
              <a:t>½</a:t>
            </a:r>
            <a:r>
              <a:rPr lang="el-G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600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95000"/>
              </a:lnSpc>
              <a:spcBef>
                <a:spcPct val="1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Sketch the standard normal distribution.  Draw a vertical line at each critical value and shade the rejection region(s).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endParaRPr lang="en-US" altLang="en-US" sz="2600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8852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78853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500F759-BFE5-438E-AB2D-3ED54A03C0A2}" type="slidenum">
              <a:rPr lang="en-US" altLang="en-US" sz="1200"/>
              <a:pPr algn="r" eaLnBrk="1" hangingPunct="1"/>
              <a:t>47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747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Finding Critical </a:t>
            </a:r>
            <a: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  <a:t>Values</a:t>
            </a:r>
            <a:b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  <a:t>(optional)</a:t>
            </a:r>
            <a:endParaRPr lang="en-US" altLang="en-US" dirty="0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9875" name="Content Placeholder 2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8267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Find the critical value and rejection region for a two-tailed test with </a:t>
            </a:r>
            <a:r>
              <a:rPr lang="el-GR" altLang="en-US" i="1" smtClean="0">
                <a:sym typeface="Symbol" panose="05050102010706020507" pitchFamily="18" charset="2"/>
              </a:rPr>
              <a:t>α</a:t>
            </a:r>
            <a:r>
              <a:rPr lang="en-US" altLang="en-US" smtClean="0">
                <a:sym typeface="Symbol" panose="05050102010706020507" pitchFamily="18" charset="2"/>
              </a:rPr>
              <a:t> = 0.05.</a:t>
            </a:r>
            <a:endParaRPr lang="en-US" alt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65300" y="3108325"/>
            <a:ext cx="4273550" cy="1587500"/>
            <a:chOff x="1112" y="1958"/>
            <a:chExt cx="2692" cy="1000"/>
          </a:xfrm>
        </p:grpSpPr>
        <p:grpSp>
          <p:nvGrpSpPr>
            <p:cNvPr id="79889" name="Group 28"/>
            <p:cNvGrpSpPr>
              <a:grpSpLocks/>
            </p:cNvGrpSpPr>
            <p:nvPr/>
          </p:nvGrpSpPr>
          <p:grpSpPr bwMode="auto">
            <a:xfrm>
              <a:off x="1112" y="1958"/>
              <a:ext cx="2692" cy="1000"/>
              <a:chOff x="1112" y="1958"/>
              <a:chExt cx="2692" cy="1000"/>
            </a:xfrm>
          </p:grpSpPr>
          <p:pic>
            <p:nvPicPr>
              <p:cNvPr id="79891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36" y="1958"/>
                <a:ext cx="2323" cy="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9892" name="Line 7"/>
              <p:cNvSpPr>
                <a:spLocks noChangeShapeType="1"/>
              </p:cNvSpPr>
              <p:nvPr/>
            </p:nvSpPr>
            <p:spPr bwMode="auto">
              <a:xfrm>
                <a:off x="1112" y="2666"/>
                <a:ext cx="2534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8"/>
              <p:cNvSpPr>
                <a:spLocks/>
              </p:cNvSpPr>
              <p:nvPr/>
            </p:nvSpPr>
            <p:spPr bwMode="auto">
              <a:xfrm>
                <a:off x="1893" y="1963"/>
                <a:ext cx="1010" cy="707"/>
              </a:xfrm>
              <a:custGeom>
                <a:avLst/>
                <a:gdLst/>
                <a:ahLst/>
                <a:cxnLst>
                  <a:cxn ang="0">
                    <a:pos x="2" y="1096"/>
                  </a:cxn>
                  <a:cxn ang="0">
                    <a:pos x="0" y="826"/>
                  </a:cxn>
                  <a:cxn ang="0">
                    <a:pos x="84" y="746"/>
                  </a:cxn>
                  <a:cxn ang="0">
                    <a:pos x="134" y="684"/>
                  </a:cxn>
                  <a:cxn ang="0">
                    <a:pos x="204" y="588"/>
                  </a:cxn>
                  <a:cxn ang="0">
                    <a:pos x="216" y="564"/>
                  </a:cxn>
                  <a:cxn ang="0">
                    <a:pos x="266" y="476"/>
                  </a:cxn>
                  <a:cxn ang="0">
                    <a:pos x="314" y="380"/>
                  </a:cxn>
                  <a:cxn ang="0">
                    <a:pos x="362" y="284"/>
                  </a:cxn>
                  <a:cxn ang="0">
                    <a:pos x="422" y="176"/>
                  </a:cxn>
                  <a:cxn ang="0">
                    <a:pos x="470" y="104"/>
                  </a:cxn>
                  <a:cxn ang="0">
                    <a:pos x="514" y="56"/>
                  </a:cxn>
                  <a:cxn ang="0">
                    <a:pos x="566" y="28"/>
                  </a:cxn>
                  <a:cxn ang="0">
                    <a:pos x="650" y="0"/>
                  </a:cxn>
                  <a:cxn ang="0">
                    <a:pos x="710" y="0"/>
                  </a:cxn>
                  <a:cxn ang="0">
                    <a:pos x="790" y="28"/>
                  </a:cxn>
                  <a:cxn ang="0">
                    <a:pos x="878" y="92"/>
                  </a:cxn>
                  <a:cxn ang="0">
                    <a:pos x="950" y="180"/>
                  </a:cxn>
                  <a:cxn ang="0">
                    <a:pos x="1046" y="368"/>
                  </a:cxn>
                  <a:cxn ang="0">
                    <a:pos x="1094" y="472"/>
                  </a:cxn>
                  <a:cxn ang="0">
                    <a:pos x="1138" y="564"/>
                  </a:cxn>
                  <a:cxn ang="0">
                    <a:pos x="1178" y="620"/>
                  </a:cxn>
                  <a:cxn ang="0">
                    <a:pos x="1250" y="720"/>
                  </a:cxn>
                  <a:cxn ang="0">
                    <a:pos x="1302" y="778"/>
                  </a:cxn>
                  <a:cxn ang="0">
                    <a:pos x="1362" y="832"/>
                  </a:cxn>
                  <a:cxn ang="0">
                    <a:pos x="1360" y="1091"/>
                  </a:cxn>
                  <a:cxn ang="0">
                    <a:pos x="2" y="1096"/>
                  </a:cxn>
                </a:cxnLst>
                <a:rect l="0" t="0" r="r" b="b"/>
                <a:pathLst>
                  <a:path w="1362" h="1096">
                    <a:moveTo>
                      <a:pt x="2" y="1096"/>
                    </a:moveTo>
                    <a:lnTo>
                      <a:pt x="0" y="826"/>
                    </a:lnTo>
                    <a:lnTo>
                      <a:pt x="84" y="746"/>
                    </a:lnTo>
                    <a:lnTo>
                      <a:pt x="134" y="684"/>
                    </a:lnTo>
                    <a:lnTo>
                      <a:pt x="204" y="588"/>
                    </a:lnTo>
                    <a:lnTo>
                      <a:pt x="216" y="564"/>
                    </a:lnTo>
                    <a:lnTo>
                      <a:pt x="266" y="476"/>
                    </a:lnTo>
                    <a:lnTo>
                      <a:pt x="314" y="380"/>
                    </a:lnTo>
                    <a:lnTo>
                      <a:pt x="362" y="284"/>
                    </a:lnTo>
                    <a:lnTo>
                      <a:pt x="422" y="176"/>
                    </a:lnTo>
                    <a:lnTo>
                      <a:pt x="470" y="104"/>
                    </a:lnTo>
                    <a:lnTo>
                      <a:pt x="514" y="56"/>
                    </a:lnTo>
                    <a:lnTo>
                      <a:pt x="566" y="28"/>
                    </a:lnTo>
                    <a:lnTo>
                      <a:pt x="650" y="0"/>
                    </a:lnTo>
                    <a:lnTo>
                      <a:pt x="710" y="0"/>
                    </a:lnTo>
                    <a:lnTo>
                      <a:pt x="790" y="28"/>
                    </a:lnTo>
                    <a:lnTo>
                      <a:pt x="878" y="92"/>
                    </a:lnTo>
                    <a:lnTo>
                      <a:pt x="950" y="180"/>
                    </a:lnTo>
                    <a:lnTo>
                      <a:pt x="1046" y="368"/>
                    </a:lnTo>
                    <a:lnTo>
                      <a:pt x="1094" y="472"/>
                    </a:lnTo>
                    <a:lnTo>
                      <a:pt x="1138" y="564"/>
                    </a:lnTo>
                    <a:lnTo>
                      <a:pt x="1178" y="620"/>
                    </a:lnTo>
                    <a:lnTo>
                      <a:pt x="1250" y="720"/>
                    </a:lnTo>
                    <a:lnTo>
                      <a:pt x="1302" y="778"/>
                    </a:lnTo>
                    <a:lnTo>
                      <a:pt x="1362" y="832"/>
                    </a:lnTo>
                    <a:lnTo>
                      <a:pt x="1360" y="1091"/>
                    </a:lnTo>
                    <a:lnTo>
                      <a:pt x="2" y="109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60001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9894" name="Rectangle 9"/>
              <p:cNvSpPr>
                <a:spLocks noChangeArrowheads="1"/>
              </p:cNvSpPr>
              <p:nvPr/>
            </p:nvSpPr>
            <p:spPr bwMode="auto">
              <a:xfrm>
                <a:off x="3626" y="2595"/>
                <a:ext cx="17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i="1">
                    <a:latin typeface="Times New Roman" panose="02020603050405020304" pitchFamily="18" charset="0"/>
                  </a:rPr>
                  <a:t>z</a:t>
                </a:r>
              </a:p>
            </p:txBody>
          </p:sp>
          <p:sp>
            <p:nvSpPr>
              <p:cNvPr id="79895" name="Freeform 26"/>
              <p:cNvSpPr>
                <a:spLocks/>
              </p:cNvSpPr>
              <p:nvPr/>
            </p:nvSpPr>
            <p:spPr bwMode="auto">
              <a:xfrm>
                <a:off x="1244" y="2497"/>
                <a:ext cx="651" cy="173"/>
              </a:xfrm>
              <a:custGeom>
                <a:avLst/>
                <a:gdLst>
                  <a:gd name="T0" fmla="*/ 0 w 845"/>
                  <a:gd name="T1" fmla="*/ 958124772 h 259"/>
                  <a:gd name="T2" fmla="*/ 1274611937 w 845"/>
                  <a:gd name="T3" fmla="*/ 958124772 h 259"/>
                  <a:gd name="T4" fmla="*/ 1274611937 w 845"/>
                  <a:gd name="T5" fmla="*/ 0 h 259"/>
                  <a:gd name="T6" fmla="*/ 1274611937 w 845"/>
                  <a:gd name="T7" fmla="*/ 958124772 h 259"/>
                  <a:gd name="T8" fmla="*/ 1274611937 w 845"/>
                  <a:gd name="T9" fmla="*/ 958124772 h 259"/>
                  <a:gd name="T10" fmla="*/ 1274611937 w 845"/>
                  <a:gd name="T11" fmla="*/ 958124772 h 259"/>
                  <a:gd name="T12" fmla="*/ 1274611937 w 845"/>
                  <a:gd name="T13" fmla="*/ 958124772 h 259"/>
                  <a:gd name="T14" fmla="*/ 1274611937 w 845"/>
                  <a:gd name="T15" fmla="*/ 958124772 h 259"/>
                  <a:gd name="T16" fmla="*/ 1274611937 w 845"/>
                  <a:gd name="T17" fmla="*/ 958124772 h 259"/>
                  <a:gd name="T18" fmla="*/ 0 w 845"/>
                  <a:gd name="T19" fmla="*/ 958124772 h 2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45"/>
                  <a:gd name="T31" fmla="*/ 0 h 259"/>
                  <a:gd name="T32" fmla="*/ 845 w 845"/>
                  <a:gd name="T33" fmla="*/ 259 h 25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45" h="259">
                    <a:moveTo>
                      <a:pt x="0" y="259"/>
                    </a:moveTo>
                    <a:lnTo>
                      <a:pt x="835" y="256"/>
                    </a:lnTo>
                    <a:cubicBezTo>
                      <a:pt x="835" y="256"/>
                      <a:pt x="845" y="36"/>
                      <a:pt x="835" y="0"/>
                    </a:cubicBezTo>
                    <a:cubicBezTo>
                      <a:pt x="795" y="21"/>
                      <a:pt x="806" y="18"/>
                      <a:pt x="776" y="37"/>
                    </a:cubicBezTo>
                    <a:cubicBezTo>
                      <a:pt x="756" y="50"/>
                      <a:pt x="738" y="62"/>
                      <a:pt x="717" y="75"/>
                    </a:cubicBezTo>
                    <a:cubicBezTo>
                      <a:pt x="696" y="88"/>
                      <a:pt x="677" y="103"/>
                      <a:pt x="653" y="115"/>
                    </a:cubicBezTo>
                    <a:cubicBezTo>
                      <a:pt x="629" y="127"/>
                      <a:pt x="615" y="134"/>
                      <a:pt x="570" y="150"/>
                    </a:cubicBezTo>
                    <a:lnTo>
                      <a:pt x="384" y="211"/>
                    </a:lnTo>
                    <a:lnTo>
                      <a:pt x="138" y="246"/>
                    </a:lnTo>
                    <a:lnTo>
                      <a:pt x="0" y="259"/>
                    </a:lnTo>
                    <a:close/>
                  </a:path>
                </a:pathLst>
              </a:custGeom>
              <a:solidFill>
                <a:srgbClr val="0070C0">
                  <a:alpha val="50195"/>
                </a:srgb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6" name="Freeform 27"/>
              <p:cNvSpPr>
                <a:spLocks/>
              </p:cNvSpPr>
              <p:nvPr/>
            </p:nvSpPr>
            <p:spPr bwMode="auto">
              <a:xfrm>
                <a:off x="2898" y="2491"/>
                <a:ext cx="629" cy="179"/>
              </a:xfrm>
              <a:custGeom>
                <a:avLst/>
                <a:gdLst>
                  <a:gd name="T0" fmla="*/ 1181514399 w 848"/>
                  <a:gd name="T1" fmla="*/ 1017861597 h 260"/>
                  <a:gd name="T2" fmla="*/ 0 w 848"/>
                  <a:gd name="T3" fmla="*/ 1017861597 h 260"/>
                  <a:gd name="T4" fmla="*/ 1181514399 w 848"/>
                  <a:gd name="T5" fmla="*/ 0 h 260"/>
                  <a:gd name="T6" fmla="*/ 1181514399 w 848"/>
                  <a:gd name="T7" fmla="*/ 1017861597 h 260"/>
                  <a:gd name="T8" fmla="*/ 1181514399 w 848"/>
                  <a:gd name="T9" fmla="*/ 1017861597 h 260"/>
                  <a:gd name="T10" fmla="*/ 1181514399 w 848"/>
                  <a:gd name="T11" fmla="*/ 1017861597 h 260"/>
                  <a:gd name="T12" fmla="*/ 1181514399 w 848"/>
                  <a:gd name="T13" fmla="*/ 1017861597 h 260"/>
                  <a:gd name="T14" fmla="*/ 1181514399 w 848"/>
                  <a:gd name="T15" fmla="*/ 1017861597 h 260"/>
                  <a:gd name="T16" fmla="*/ 1181514399 w 848"/>
                  <a:gd name="T17" fmla="*/ 1017861597 h 260"/>
                  <a:gd name="T18" fmla="*/ 1181514399 w 848"/>
                  <a:gd name="T19" fmla="*/ 1017861597 h 2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48"/>
                  <a:gd name="T31" fmla="*/ 0 h 260"/>
                  <a:gd name="T32" fmla="*/ 848 w 848"/>
                  <a:gd name="T33" fmla="*/ 260 h 2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48" h="260">
                    <a:moveTo>
                      <a:pt x="848" y="260"/>
                    </a:moveTo>
                    <a:lnTo>
                      <a:pt x="0" y="259"/>
                    </a:lnTo>
                    <a:lnTo>
                      <a:pt x="2" y="0"/>
                    </a:lnTo>
                    <a:cubicBezTo>
                      <a:pt x="37" y="24"/>
                      <a:pt x="49" y="33"/>
                      <a:pt x="70" y="46"/>
                    </a:cubicBezTo>
                    <a:cubicBezTo>
                      <a:pt x="91" y="60"/>
                      <a:pt x="107" y="73"/>
                      <a:pt x="128" y="85"/>
                    </a:cubicBezTo>
                    <a:cubicBezTo>
                      <a:pt x="149" y="97"/>
                      <a:pt x="170" y="105"/>
                      <a:pt x="195" y="116"/>
                    </a:cubicBezTo>
                    <a:cubicBezTo>
                      <a:pt x="220" y="127"/>
                      <a:pt x="233" y="135"/>
                      <a:pt x="278" y="151"/>
                    </a:cubicBezTo>
                    <a:lnTo>
                      <a:pt x="464" y="212"/>
                    </a:lnTo>
                    <a:lnTo>
                      <a:pt x="710" y="247"/>
                    </a:lnTo>
                    <a:lnTo>
                      <a:pt x="848" y="260"/>
                    </a:lnTo>
                    <a:close/>
                  </a:path>
                </a:pathLst>
              </a:custGeom>
              <a:solidFill>
                <a:srgbClr val="0070C0">
                  <a:alpha val="50195"/>
                </a:srgb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7" name="Line 32"/>
              <p:cNvSpPr>
                <a:spLocks noChangeShapeType="1"/>
              </p:cNvSpPr>
              <p:nvPr/>
            </p:nvSpPr>
            <p:spPr bwMode="auto">
              <a:xfrm>
                <a:off x="2375" y="2621"/>
                <a:ext cx="0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295" y="2670"/>
                <a:ext cx="147" cy="28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+mn-lt"/>
                    <a:cs typeface="Arial" charset="0"/>
                  </a:rPr>
                  <a:t>0</a:t>
                </a:r>
              </a:p>
            </p:txBody>
          </p:sp>
          <p:sp>
            <p:nvSpPr>
              <p:cNvPr id="79899" name="TextBox 27"/>
              <p:cNvSpPr txBox="1">
                <a:spLocks noChangeArrowheads="1"/>
              </p:cNvSpPr>
              <p:nvPr/>
            </p:nvSpPr>
            <p:spPr bwMode="auto">
              <a:xfrm>
                <a:off x="2822" y="2670"/>
                <a:ext cx="48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i="1">
                    <a:latin typeface="Times New Roman" panose="02020603050405020304" pitchFamily="18" charset="0"/>
                  </a:rPr>
                  <a:t>z</a:t>
                </a:r>
                <a:r>
                  <a:rPr lang="en-US" altLang="en-US" sz="2400" baseline="-25000">
                    <a:latin typeface="Times New Roman" panose="02020603050405020304" pitchFamily="18" charset="0"/>
                  </a:rPr>
                  <a:t>0</a:t>
                </a:r>
              </a:p>
            </p:txBody>
          </p:sp>
        </p:grpSp>
        <p:sp>
          <p:nvSpPr>
            <p:cNvPr id="79890" name="TextBox 28"/>
            <p:cNvSpPr txBox="1">
              <a:spLocks noChangeArrowheads="1"/>
            </p:cNvSpPr>
            <p:nvPr/>
          </p:nvSpPr>
          <p:spPr bwMode="auto">
            <a:xfrm>
              <a:off x="1728" y="2670"/>
              <a:ext cx="4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i="1">
                  <a:latin typeface="Times New Roman" panose="02020603050405020304" pitchFamily="18" charset="0"/>
                </a:rPr>
                <a:t>z</a:t>
              </a:r>
              <a:r>
                <a:rPr lang="en-US" altLang="en-US" sz="2400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19200" y="3352800"/>
            <a:ext cx="19970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latin typeface="Times New Roman" panose="02020603050405020304" pitchFamily="18" charset="0"/>
              </a:rPr>
              <a:t>½</a:t>
            </a:r>
            <a:r>
              <a:rPr lang="el-GR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= 0.025</a:t>
            </a:r>
            <a:endParaRPr lang="en-US" altLang="en-US" sz="2600">
              <a:latin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316163" y="3763963"/>
            <a:ext cx="579437" cy="366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449763" y="3352800"/>
            <a:ext cx="19970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latin typeface="Times New Roman" panose="02020603050405020304" pitchFamily="18" charset="0"/>
              </a:rPr>
              <a:t>½</a:t>
            </a:r>
            <a:r>
              <a:rPr lang="el-GR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= 0.025</a:t>
            </a:r>
            <a:endParaRPr lang="en-US" altLang="en-US" sz="2600">
              <a:latin typeface="Times New Roman" panose="02020603050405020304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740275" y="3763963"/>
            <a:ext cx="577850" cy="366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673475" y="2651125"/>
            <a:ext cx="19954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el-GR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= 0.95</a:t>
            </a:r>
            <a:endParaRPr lang="en-US" altLang="en-US" sz="2600">
              <a:latin typeface="Times New Roman" panose="02020603050405020304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4008437" y="3124201"/>
            <a:ext cx="639763" cy="487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31" name="TextBox 38"/>
          <p:cNvSpPr txBox="1">
            <a:spLocks noChangeArrowheads="1"/>
          </p:cNvSpPr>
          <p:nvPr/>
        </p:nvSpPr>
        <p:spPr bwMode="auto">
          <a:xfrm>
            <a:off x="655638" y="5059363"/>
            <a:ext cx="78184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The rejection regions are to the left of </a:t>
            </a:r>
            <a:r>
              <a:rPr lang="en-US" altLang="en-US" sz="2800" i="1">
                <a:latin typeface="Times New Roman" panose="02020603050405020304" pitchFamily="18" charset="0"/>
              </a:rPr>
              <a:t>–z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 = –1.96 and to the right of </a:t>
            </a:r>
            <a:r>
              <a:rPr lang="en-US" altLang="en-US" sz="2800" i="1">
                <a:latin typeface="Times New Roman" panose="02020603050405020304" pitchFamily="18" charset="0"/>
              </a:rPr>
              <a:t>z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 = 1.96.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067175" y="4268788"/>
            <a:ext cx="12827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anose="02020603050405020304" pitchFamily="18" charset="0"/>
              </a:rPr>
              <a:t>z</a:t>
            </a:r>
            <a:r>
              <a:rPr lang="en-US" altLang="en-US" sz="2400" baseline="-25000">
                <a:latin typeface="Times New Roman" panose="02020603050405020304" pitchFamily="18" charset="0"/>
              </a:rPr>
              <a:t>0</a:t>
            </a:r>
            <a:r>
              <a:rPr lang="en-US" altLang="en-US" sz="2400">
                <a:latin typeface="Times New Roman" panose="02020603050405020304" pitchFamily="18" charset="0"/>
              </a:rPr>
              <a:t> =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1.96</a:t>
            </a:r>
            <a:endParaRPr lang="en-US" altLang="en-US" sz="2400" baseline="-25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071688" y="4268788"/>
            <a:ext cx="19208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–</a:t>
            </a:r>
            <a:r>
              <a:rPr lang="en-US" altLang="en-US" sz="2400" i="1">
                <a:latin typeface="Times New Roman" panose="02020603050405020304" pitchFamily="18" charset="0"/>
              </a:rPr>
              <a:t>z</a:t>
            </a:r>
            <a:r>
              <a:rPr lang="en-US" altLang="en-US" sz="2400" baseline="-25000">
                <a:latin typeface="Times New Roman" panose="02020603050405020304" pitchFamily="18" charset="0"/>
              </a:rPr>
              <a:t>0 </a:t>
            </a:r>
            <a:r>
              <a:rPr lang="en-US" altLang="en-US" sz="2400">
                <a:latin typeface="Times New Roman" panose="02020603050405020304" pitchFamily="18" charset="0"/>
              </a:rPr>
              <a:t>=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–1.96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2606675"/>
            <a:ext cx="22098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Arial" charset="0"/>
              </a:rPr>
              <a:t>Solution:</a:t>
            </a:r>
          </a:p>
        </p:txBody>
      </p:sp>
      <p:sp>
        <p:nvSpPr>
          <p:cNvPr id="79887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79888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132786E-D3DB-4417-8430-0B8EB15E129F}" type="slidenum">
              <a:rPr lang="en-US" altLang="en-US" sz="1200"/>
              <a:pPr algn="r" eaLnBrk="1" hangingPunct="1"/>
              <a:t>48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35" grpId="0"/>
      <p:bldP spid="81931" grpId="0"/>
      <p:bldP spid="41" grpId="0" animBg="1"/>
      <p:bldP spid="42" grpId="0" animBg="1"/>
      <p:bldP spid="2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" y="138113"/>
            <a:ext cx="8607425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Decision Rule Based on Rejection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Region</a:t>
            </a:r>
            <a:r>
              <a:rPr lang="en-US" altLang="en-US" dirty="0">
                <a:ea typeface="ＭＳ Ｐゴシック" panose="020B0600070205080204" pitchFamily="34" charset="-128"/>
              </a:rPr>
              <a:t/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(optional)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59523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10600" cy="522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To use a rejection region to conduct a hypothesis test, calculate the standardized test statistic, </a:t>
            </a:r>
            <a:r>
              <a:rPr lang="en-US" altLang="en-US" sz="2800" i="1" dirty="0"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.  If the standardized test statistic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   is in the rejection region, then reject </a:t>
            </a:r>
            <a:r>
              <a:rPr lang="en-US" altLang="en-US" sz="2800" i="1" dirty="0"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800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   is </a:t>
            </a:r>
            <a:r>
              <a:rPr lang="en-US" altLang="en-US" sz="2800" i="1" dirty="0">
                <a:latin typeface="Times New Roman" panose="02020603050405020304" pitchFamily="18" charset="0"/>
                <a:sym typeface="Symbol" panose="05050102010706020507" pitchFamily="18" charset="2"/>
              </a:rPr>
              <a:t>not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 in the rejection region, then fail to reject </a:t>
            </a:r>
            <a:r>
              <a:rPr lang="en-US" altLang="en-US" sz="2800" i="1" dirty="0"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800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295275" y="3522663"/>
            <a:ext cx="3663950" cy="1755775"/>
            <a:chOff x="295275" y="3522663"/>
            <a:chExt cx="3663950" cy="1755775"/>
          </a:xfrm>
        </p:grpSpPr>
        <p:sp>
          <p:nvSpPr>
            <p:cNvPr id="80949" name="Freeform 63"/>
            <p:cNvSpPr>
              <a:spLocks noChangeArrowheads="1"/>
            </p:cNvSpPr>
            <p:nvPr/>
          </p:nvSpPr>
          <p:spPr bwMode="auto">
            <a:xfrm>
              <a:off x="1585913" y="3859213"/>
              <a:ext cx="1635125" cy="774700"/>
            </a:xfrm>
            <a:custGeom>
              <a:avLst/>
              <a:gdLst>
                <a:gd name="T0" fmla="*/ 0 w 1634837"/>
                <a:gd name="T1" fmla="*/ 744156 h 775854"/>
                <a:gd name="T2" fmla="*/ 0 w 1634837"/>
                <a:gd name="T3" fmla="*/ 546387 h 775854"/>
                <a:gd name="T4" fmla="*/ 62588 w 1634837"/>
                <a:gd name="T5" fmla="*/ 486046 h 775854"/>
                <a:gd name="T6" fmla="*/ 139077 w 1634837"/>
                <a:gd name="T7" fmla="*/ 395542 h 775854"/>
                <a:gd name="T8" fmla="*/ 212096 w 1634837"/>
                <a:gd name="T9" fmla="*/ 271517 h 775854"/>
                <a:gd name="T10" fmla="*/ 288604 w 1634837"/>
                <a:gd name="T11" fmla="*/ 137434 h 775854"/>
                <a:gd name="T12" fmla="*/ 368576 w 1634837"/>
                <a:gd name="T13" fmla="*/ 46929 h 775854"/>
                <a:gd name="T14" fmla="*/ 434631 w 1634837"/>
                <a:gd name="T15" fmla="*/ 6707 h 775854"/>
                <a:gd name="T16" fmla="*/ 479830 w 1634837"/>
                <a:gd name="T17" fmla="*/ 0 h 775854"/>
                <a:gd name="T18" fmla="*/ 538954 w 1634837"/>
                <a:gd name="T19" fmla="*/ 10061 h 775854"/>
                <a:gd name="T20" fmla="*/ 591107 w 1634837"/>
                <a:gd name="T21" fmla="*/ 30170 h 775854"/>
                <a:gd name="T22" fmla="*/ 646745 w 1634837"/>
                <a:gd name="T23" fmla="*/ 77098 h 775854"/>
                <a:gd name="T24" fmla="*/ 688462 w 1634837"/>
                <a:gd name="T25" fmla="*/ 140787 h 775854"/>
                <a:gd name="T26" fmla="*/ 747573 w 1634837"/>
                <a:gd name="T27" fmla="*/ 237994 h 775854"/>
                <a:gd name="T28" fmla="*/ 817118 w 1634837"/>
                <a:gd name="T29" fmla="*/ 365372 h 775854"/>
                <a:gd name="T30" fmla="*/ 907520 w 1634837"/>
                <a:gd name="T31" fmla="*/ 475992 h 775854"/>
                <a:gd name="T32" fmla="*/ 1015307 w 1634837"/>
                <a:gd name="T33" fmla="*/ 573202 h 775854"/>
                <a:gd name="T34" fmla="*/ 1182213 w 1634837"/>
                <a:gd name="T35" fmla="*/ 660355 h 775854"/>
                <a:gd name="T36" fmla="*/ 1314339 w 1634837"/>
                <a:gd name="T37" fmla="*/ 690522 h 775854"/>
                <a:gd name="T38" fmla="*/ 1481240 w 1634837"/>
                <a:gd name="T39" fmla="*/ 717338 h 775854"/>
                <a:gd name="T40" fmla="*/ 1623800 w 1634837"/>
                <a:gd name="T41" fmla="*/ 727394 h 775854"/>
                <a:gd name="T42" fmla="*/ 1623800 w 1634837"/>
                <a:gd name="T43" fmla="*/ 727394 h 775854"/>
                <a:gd name="T44" fmla="*/ 1641185 w 1634837"/>
                <a:gd name="T45" fmla="*/ 750859 h 775854"/>
                <a:gd name="T46" fmla="*/ 34769 w 1634837"/>
                <a:gd name="T47" fmla="*/ 744156 h 775854"/>
                <a:gd name="T48" fmla="*/ 10435 w 1634837"/>
                <a:gd name="T49" fmla="*/ 740805 h 775854"/>
                <a:gd name="T50" fmla="*/ 3486 w 1634837"/>
                <a:gd name="T51" fmla="*/ 734097 h 775854"/>
                <a:gd name="T52" fmla="*/ 0 w 1634837"/>
                <a:gd name="T53" fmla="*/ 744156 h 77585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34837"/>
                <a:gd name="T82" fmla="*/ 0 h 775854"/>
                <a:gd name="T83" fmla="*/ 1634837 w 1634837"/>
                <a:gd name="T84" fmla="*/ 775854 h 77585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34837" h="775854">
                  <a:moveTo>
                    <a:pt x="0" y="768927"/>
                  </a:moveTo>
                  <a:lnTo>
                    <a:pt x="0" y="564573"/>
                  </a:lnTo>
                  <a:lnTo>
                    <a:pt x="62346" y="502227"/>
                  </a:lnTo>
                  <a:lnTo>
                    <a:pt x="138546" y="408709"/>
                  </a:lnTo>
                  <a:lnTo>
                    <a:pt x="211282" y="280554"/>
                  </a:lnTo>
                  <a:lnTo>
                    <a:pt x="287482" y="142009"/>
                  </a:lnTo>
                  <a:lnTo>
                    <a:pt x="367146" y="48491"/>
                  </a:lnTo>
                  <a:lnTo>
                    <a:pt x="432955" y="6927"/>
                  </a:lnTo>
                  <a:lnTo>
                    <a:pt x="477982" y="0"/>
                  </a:lnTo>
                  <a:lnTo>
                    <a:pt x="536864" y="10391"/>
                  </a:lnTo>
                  <a:lnTo>
                    <a:pt x="588819" y="31173"/>
                  </a:lnTo>
                  <a:lnTo>
                    <a:pt x="644237" y="79664"/>
                  </a:lnTo>
                  <a:lnTo>
                    <a:pt x="685800" y="145473"/>
                  </a:lnTo>
                  <a:lnTo>
                    <a:pt x="744682" y="245918"/>
                  </a:lnTo>
                  <a:lnTo>
                    <a:pt x="813955" y="377536"/>
                  </a:lnTo>
                  <a:lnTo>
                    <a:pt x="904010" y="491836"/>
                  </a:lnTo>
                  <a:lnTo>
                    <a:pt x="1011382" y="592282"/>
                  </a:lnTo>
                  <a:lnTo>
                    <a:pt x="1177637" y="682336"/>
                  </a:lnTo>
                  <a:cubicBezTo>
                    <a:pt x="1310372" y="717267"/>
                    <a:pt x="1253837" y="699994"/>
                    <a:pt x="1309255" y="713509"/>
                  </a:cubicBezTo>
                  <a:lnTo>
                    <a:pt x="1475510" y="741218"/>
                  </a:lnTo>
                  <a:lnTo>
                    <a:pt x="1617519" y="751609"/>
                  </a:lnTo>
                  <a:lnTo>
                    <a:pt x="1634837" y="775854"/>
                  </a:lnTo>
                  <a:lnTo>
                    <a:pt x="34637" y="768927"/>
                  </a:lnTo>
                  <a:cubicBezTo>
                    <a:pt x="26555" y="767773"/>
                    <a:pt x="18136" y="768046"/>
                    <a:pt x="10391" y="765464"/>
                  </a:cubicBezTo>
                  <a:cubicBezTo>
                    <a:pt x="7293" y="764431"/>
                    <a:pt x="6730" y="758536"/>
                    <a:pt x="3464" y="758536"/>
                  </a:cubicBezTo>
                  <a:cubicBezTo>
                    <a:pt x="882" y="758536"/>
                    <a:pt x="1155" y="763155"/>
                    <a:pt x="0" y="768927"/>
                  </a:cubicBezTo>
                  <a:close/>
                </a:path>
              </a:pathLst>
            </a:custGeom>
            <a:solidFill>
              <a:srgbClr val="EDC7AC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950" name="Group 76"/>
            <p:cNvGrpSpPr>
              <a:grpSpLocks/>
            </p:cNvGrpSpPr>
            <p:nvPr/>
          </p:nvGrpSpPr>
          <p:grpSpPr bwMode="auto">
            <a:xfrm>
              <a:off x="295275" y="3522663"/>
              <a:ext cx="3663950" cy="1755775"/>
              <a:chOff x="246" y="2237"/>
              <a:chExt cx="2308" cy="1106"/>
            </a:xfrm>
          </p:grpSpPr>
          <p:grpSp>
            <p:nvGrpSpPr>
              <p:cNvPr id="80951" name="Group 56"/>
              <p:cNvGrpSpPr>
                <a:grpSpLocks/>
              </p:cNvGrpSpPr>
              <p:nvPr/>
            </p:nvGrpSpPr>
            <p:grpSpPr bwMode="auto">
              <a:xfrm>
                <a:off x="585" y="2446"/>
                <a:ext cx="1700" cy="695"/>
                <a:chOff x="585" y="2446"/>
                <a:chExt cx="1700" cy="695"/>
              </a:xfrm>
            </p:grpSpPr>
            <p:pic>
              <p:nvPicPr>
                <p:cNvPr id="80958" name="Picture 39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650" y="2446"/>
                  <a:ext cx="143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0959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585" y="2928"/>
                  <a:ext cx="1555" cy="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960" name="Rectangle 41"/>
                <p:cNvSpPr>
                  <a:spLocks noChangeArrowheads="1"/>
                </p:cNvSpPr>
                <p:nvPr/>
              </p:nvSpPr>
              <p:spPr bwMode="auto">
                <a:xfrm flipH="1">
                  <a:off x="2113" y="2816"/>
                  <a:ext cx="17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i="1">
                      <a:latin typeface="Times New Roman" panose="02020603050405020304" pitchFamily="18" charset="0"/>
                    </a:rPr>
                    <a:t>z</a:t>
                  </a:r>
                </a:p>
              </p:txBody>
            </p:sp>
            <p:sp>
              <p:nvSpPr>
                <p:cNvPr id="80961" name="Freeform 42"/>
                <p:cNvSpPr>
                  <a:spLocks/>
                </p:cNvSpPr>
                <p:nvPr/>
              </p:nvSpPr>
              <p:spPr bwMode="auto">
                <a:xfrm flipH="1">
                  <a:off x="667" y="2814"/>
                  <a:ext cx="388" cy="119"/>
                </a:xfrm>
                <a:custGeom>
                  <a:avLst/>
                  <a:gdLst>
                    <a:gd name="T0" fmla="*/ 0 w 848"/>
                    <a:gd name="T1" fmla="*/ 0 h 260"/>
                    <a:gd name="T2" fmla="*/ 0 w 848"/>
                    <a:gd name="T3" fmla="*/ 0 h 260"/>
                    <a:gd name="T4" fmla="*/ 0 w 848"/>
                    <a:gd name="T5" fmla="*/ 0 h 260"/>
                    <a:gd name="T6" fmla="*/ 0 w 848"/>
                    <a:gd name="T7" fmla="*/ 0 h 260"/>
                    <a:gd name="T8" fmla="*/ 0 w 848"/>
                    <a:gd name="T9" fmla="*/ 0 h 260"/>
                    <a:gd name="T10" fmla="*/ 0 w 848"/>
                    <a:gd name="T11" fmla="*/ 0 h 260"/>
                    <a:gd name="T12" fmla="*/ 0 w 848"/>
                    <a:gd name="T13" fmla="*/ 0 h 260"/>
                    <a:gd name="T14" fmla="*/ 0 w 848"/>
                    <a:gd name="T15" fmla="*/ 0 h 260"/>
                    <a:gd name="T16" fmla="*/ 0 w 848"/>
                    <a:gd name="T17" fmla="*/ 0 h 260"/>
                    <a:gd name="T18" fmla="*/ 0 w 848"/>
                    <a:gd name="T19" fmla="*/ 0 h 26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48"/>
                    <a:gd name="T31" fmla="*/ 0 h 260"/>
                    <a:gd name="T32" fmla="*/ 848 w 848"/>
                    <a:gd name="T33" fmla="*/ 260 h 26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48" h="260">
                      <a:moveTo>
                        <a:pt x="848" y="260"/>
                      </a:moveTo>
                      <a:lnTo>
                        <a:pt x="0" y="259"/>
                      </a:lnTo>
                      <a:lnTo>
                        <a:pt x="2" y="0"/>
                      </a:lnTo>
                      <a:cubicBezTo>
                        <a:pt x="37" y="24"/>
                        <a:pt x="49" y="33"/>
                        <a:pt x="70" y="46"/>
                      </a:cubicBezTo>
                      <a:cubicBezTo>
                        <a:pt x="91" y="60"/>
                        <a:pt x="107" y="73"/>
                        <a:pt x="128" y="85"/>
                      </a:cubicBezTo>
                      <a:cubicBezTo>
                        <a:pt x="149" y="97"/>
                        <a:pt x="170" y="105"/>
                        <a:pt x="195" y="116"/>
                      </a:cubicBezTo>
                      <a:cubicBezTo>
                        <a:pt x="220" y="127"/>
                        <a:pt x="233" y="135"/>
                        <a:pt x="278" y="151"/>
                      </a:cubicBezTo>
                      <a:lnTo>
                        <a:pt x="464" y="212"/>
                      </a:lnTo>
                      <a:lnTo>
                        <a:pt x="710" y="247"/>
                      </a:lnTo>
                      <a:lnTo>
                        <a:pt x="848" y="260"/>
                      </a:lnTo>
                      <a:close/>
                    </a:path>
                  </a:pathLst>
                </a:custGeom>
                <a:solidFill>
                  <a:srgbClr val="0070C0">
                    <a:alpha val="49803"/>
                  </a:srgbClr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80962" name="Group 43"/>
                <p:cNvGrpSpPr>
                  <a:grpSpLocks/>
                </p:cNvGrpSpPr>
                <p:nvPr/>
              </p:nvGrpSpPr>
              <p:grpSpPr bwMode="auto">
                <a:xfrm flipH="1">
                  <a:off x="1246" y="2894"/>
                  <a:ext cx="186" cy="247"/>
                  <a:chOff x="1683" y="1648"/>
                  <a:chExt cx="186" cy="247"/>
                </a:xfrm>
              </p:grpSpPr>
              <p:sp>
                <p:nvSpPr>
                  <p:cNvPr id="80966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3" y="1703"/>
                    <a:ext cx="18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 sz="1400">
                        <a:latin typeface="Times New Roman" panose="02020603050405020304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80967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1774" y="1648"/>
                    <a:ext cx="0" cy="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0963" name="Group 46"/>
                <p:cNvGrpSpPr>
                  <a:grpSpLocks/>
                </p:cNvGrpSpPr>
                <p:nvPr/>
              </p:nvGrpSpPr>
              <p:grpSpPr bwMode="auto">
                <a:xfrm flipH="1">
                  <a:off x="765" y="2809"/>
                  <a:ext cx="624" cy="324"/>
                  <a:chOff x="1780" y="1563"/>
                  <a:chExt cx="624" cy="324"/>
                </a:xfrm>
              </p:grpSpPr>
              <p:sp>
                <p:nvSpPr>
                  <p:cNvPr id="80964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0" y="1674"/>
                    <a:ext cx="624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 sz="1600" i="1">
                        <a:latin typeface="Times New Roman" panose="02020603050405020304" pitchFamily="18" charset="0"/>
                      </a:rPr>
                      <a:t>z</a:t>
                    </a:r>
                    <a:r>
                      <a:rPr lang="en-US" altLang="en-US" sz="1600" baseline="-25000"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1600" i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0965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63"/>
                    <a:ext cx="0" cy="15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0952" name="Rectangle 49"/>
              <p:cNvSpPr>
                <a:spLocks noChangeArrowheads="1"/>
              </p:cNvSpPr>
              <p:nvPr/>
            </p:nvSpPr>
            <p:spPr bwMode="auto">
              <a:xfrm>
                <a:off x="1141" y="2237"/>
                <a:ext cx="141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>
                    <a:latin typeface="Times New Roman" panose="02020603050405020304" pitchFamily="18" charset="0"/>
                  </a:rPr>
                  <a:t>Fail to reject </a:t>
                </a:r>
                <a:r>
                  <a:rPr lang="en-US" altLang="en-US" i="1">
                    <a:latin typeface="Times New Roman" panose="02020603050405020304" pitchFamily="18" charset="0"/>
                  </a:rPr>
                  <a:t>H</a:t>
                </a:r>
                <a:r>
                  <a:rPr lang="en-US" altLang="en-US" baseline="-25000">
                    <a:latin typeface="Times New Roman" panose="02020603050405020304" pitchFamily="18" charset="0"/>
                  </a:rPr>
                  <a:t>0.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0953" name="Line 50"/>
              <p:cNvSpPr>
                <a:spLocks noChangeShapeType="1"/>
              </p:cNvSpPr>
              <p:nvPr/>
            </p:nvSpPr>
            <p:spPr bwMode="auto">
              <a:xfrm flipH="1">
                <a:off x="1471" y="2447"/>
                <a:ext cx="173" cy="2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0954" name="Rectangle 51"/>
              <p:cNvSpPr>
                <a:spLocks noChangeArrowheads="1"/>
              </p:cNvSpPr>
              <p:nvPr/>
            </p:nvSpPr>
            <p:spPr bwMode="auto">
              <a:xfrm>
                <a:off x="246" y="2549"/>
                <a:ext cx="126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>
                    <a:latin typeface="Times New Roman" panose="02020603050405020304" pitchFamily="18" charset="0"/>
                  </a:rPr>
                  <a:t>Reject </a:t>
                </a:r>
                <a:r>
                  <a:rPr lang="en-US" altLang="en-US" i="1">
                    <a:latin typeface="Times New Roman" panose="02020603050405020304" pitchFamily="18" charset="0"/>
                  </a:rPr>
                  <a:t>H</a:t>
                </a:r>
                <a:r>
                  <a:rPr lang="en-US" altLang="en-US" baseline="-25000">
                    <a:latin typeface="Times New Roman" panose="02020603050405020304" pitchFamily="18" charset="0"/>
                  </a:rPr>
                  <a:t>0.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0955" name="Line 52"/>
              <p:cNvSpPr>
                <a:spLocks noChangeShapeType="1"/>
              </p:cNvSpPr>
              <p:nvPr/>
            </p:nvSpPr>
            <p:spPr bwMode="auto">
              <a:xfrm>
                <a:off x="816" y="2757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0956" name="Rectangle 53"/>
              <p:cNvSpPr>
                <a:spLocks noChangeArrowheads="1"/>
              </p:cNvSpPr>
              <p:nvPr/>
            </p:nvSpPr>
            <p:spPr bwMode="auto">
              <a:xfrm>
                <a:off x="702" y="3093"/>
                <a:ext cx="122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Times New Roman" panose="02020603050405020304" pitchFamily="18" charset="0"/>
                  </a:rPr>
                  <a:t>Left-Tailed Test</a:t>
                </a:r>
              </a:p>
            </p:txBody>
          </p:sp>
          <p:sp>
            <p:nvSpPr>
              <p:cNvPr id="80957" name="Rectangle 55"/>
              <p:cNvSpPr>
                <a:spLocks noChangeArrowheads="1"/>
              </p:cNvSpPr>
              <p:nvPr/>
            </p:nvSpPr>
            <p:spPr bwMode="auto">
              <a:xfrm>
                <a:off x="450" y="2883"/>
                <a:ext cx="4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latin typeface="Times New Roman" panose="02020603050405020304" pitchFamily="18" charset="0"/>
                  </a:rPr>
                  <a:t>z </a:t>
                </a:r>
                <a:r>
                  <a:rPr lang="en-US" altLang="en-US">
                    <a:latin typeface="Times New Roman" panose="02020603050405020304" pitchFamily="18" charset="0"/>
                  </a:rPr>
                  <a:t>&lt; </a:t>
                </a:r>
                <a:r>
                  <a:rPr lang="en-US" altLang="en-US" i="1">
                    <a:latin typeface="Times New Roman" panose="02020603050405020304" pitchFamily="18" charset="0"/>
                  </a:rPr>
                  <a:t>z</a:t>
                </a:r>
                <a:r>
                  <a:rPr lang="en-US" altLang="en-US" baseline="-25000">
                    <a:latin typeface="Times New Roman" panose="02020603050405020304" pitchFamily="18" charset="0"/>
                  </a:rPr>
                  <a:t>0 </a:t>
                </a:r>
                <a:r>
                  <a:rPr lang="en-US" altLang="en-US">
                    <a:latin typeface="Times New Roman" panose="02020603050405020304" pitchFamily="18" charset="0"/>
                  </a:rPr>
                  <a:t> </a:t>
                </a:r>
                <a:endParaRPr lang="en-US" altLang="en-US" baseline="-250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5619750" y="3476625"/>
            <a:ext cx="3244850" cy="1801813"/>
            <a:chOff x="5619750" y="3476625"/>
            <a:chExt cx="3245282" cy="1801813"/>
          </a:xfrm>
        </p:grpSpPr>
        <p:sp>
          <p:nvSpPr>
            <p:cNvPr id="80931" name="Freeform 68"/>
            <p:cNvSpPr>
              <a:spLocks noChangeArrowheads="1"/>
            </p:cNvSpPr>
            <p:nvPr/>
          </p:nvSpPr>
          <p:spPr bwMode="auto">
            <a:xfrm>
              <a:off x="5731877" y="3860118"/>
              <a:ext cx="1739814" cy="764046"/>
            </a:xfrm>
            <a:custGeom>
              <a:avLst/>
              <a:gdLst>
                <a:gd name="T0" fmla="*/ 0 w 1739814"/>
                <a:gd name="T1" fmla="*/ 764046 h 764046"/>
                <a:gd name="T2" fmla="*/ 285366 w 1739814"/>
                <a:gd name="T3" fmla="*/ 721087 h 764046"/>
                <a:gd name="T4" fmla="*/ 454131 w 1739814"/>
                <a:gd name="T5" fmla="*/ 681197 h 764046"/>
                <a:gd name="T6" fmla="*/ 601417 w 1739814"/>
                <a:gd name="T7" fmla="*/ 616760 h 764046"/>
                <a:gd name="T8" fmla="*/ 696539 w 1739814"/>
                <a:gd name="T9" fmla="*/ 546185 h 764046"/>
                <a:gd name="T10" fmla="*/ 810072 w 1739814"/>
                <a:gd name="T11" fmla="*/ 426516 h 764046"/>
                <a:gd name="T12" fmla="*/ 963495 w 1739814"/>
                <a:gd name="T13" fmla="*/ 171834 h 764046"/>
                <a:gd name="T14" fmla="*/ 1043275 w 1739814"/>
                <a:gd name="T15" fmla="*/ 61369 h 764046"/>
                <a:gd name="T16" fmla="*/ 1123055 w 1739814"/>
                <a:gd name="T17" fmla="*/ 12274 h 764046"/>
                <a:gd name="T18" fmla="*/ 1199766 w 1739814"/>
                <a:gd name="T19" fmla="*/ 0 h 764046"/>
                <a:gd name="T20" fmla="*/ 1294888 w 1739814"/>
                <a:gd name="T21" fmla="*/ 21479 h 764046"/>
                <a:gd name="T22" fmla="*/ 1368531 w 1739814"/>
                <a:gd name="T23" fmla="*/ 79780 h 764046"/>
                <a:gd name="T24" fmla="*/ 1469790 w 1739814"/>
                <a:gd name="T25" fmla="*/ 239340 h 764046"/>
                <a:gd name="T26" fmla="*/ 1574118 w 1739814"/>
                <a:gd name="T27" fmla="*/ 414242 h 764046"/>
                <a:gd name="T28" fmla="*/ 1675377 w 1739814"/>
                <a:gd name="T29" fmla="*/ 527775 h 764046"/>
                <a:gd name="T30" fmla="*/ 1736746 w 1739814"/>
                <a:gd name="T31" fmla="*/ 576870 h 764046"/>
                <a:gd name="T32" fmla="*/ 1739814 w 1739814"/>
                <a:gd name="T33" fmla="*/ 760977 h 764046"/>
                <a:gd name="T34" fmla="*/ 0 w 1739814"/>
                <a:gd name="T35" fmla="*/ 764046 h 7640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39814"/>
                <a:gd name="T55" fmla="*/ 0 h 764046"/>
                <a:gd name="T56" fmla="*/ 1739814 w 1739814"/>
                <a:gd name="T57" fmla="*/ 764046 h 76404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39814" h="764046">
                  <a:moveTo>
                    <a:pt x="0" y="764046"/>
                  </a:moveTo>
                  <a:lnTo>
                    <a:pt x="285366" y="721087"/>
                  </a:lnTo>
                  <a:lnTo>
                    <a:pt x="454131" y="681197"/>
                  </a:lnTo>
                  <a:lnTo>
                    <a:pt x="601417" y="616760"/>
                  </a:lnTo>
                  <a:lnTo>
                    <a:pt x="696539" y="546185"/>
                  </a:lnTo>
                  <a:lnTo>
                    <a:pt x="810072" y="426516"/>
                  </a:lnTo>
                  <a:lnTo>
                    <a:pt x="963495" y="171834"/>
                  </a:lnTo>
                  <a:lnTo>
                    <a:pt x="1043275" y="61369"/>
                  </a:lnTo>
                  <a:lnTo>
                    <a:pt x="1123055" y="12274"/>
                  </a:lnTo>
                  <a:lnTo>
                    <a:pt x="1199766" y="0"/>
                  </a:lnTo>
                  <a:lnTo>
                    <a:pt x="1294888" y="21479"/>
                  </a:lnTo>
                  <a:lnTo>
                    <a:pt x="1368531" y="79780"/>
                  </a:lnTo>
                  <a:lnTo>
                    <a:pt x="1469790" y="239340"/>
                  </a:lnTo>
                  <a:lnTo>
                    <a:pt x="1574118" y="414242"/>
                  </a:lnTo>
                  <a:lnTo>
                    <a:pt x="1675377" y="527775"/>
                  </a:lnTo>
                  <a:lnTo>
                    <a:pt x="1736746" y="576870"/>
                  </a:lnTo>
                  <a:cubicBezTo>
                    <a:pt x="1737769" y="638239"/>
                    <a:pt x="1738791" y="699608"/>
                    <a:pt x="1739814" y="760977"/>
                  </a:cubicBezTo>
                  <a:lnTo>
                    <a:pt x="0" y="764046"/>
                  </a:lnTo>
                  <a:close/>
                </a:path>
              </a:pathLst>
            </a:custGeom>
            <a:solidFill>
              <a:srgbClr val="EDC7AC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932" name="Group 57"/>
            <p:cNvGrpSpPr>
              <a:grpSpLocks/>
            </p:cNvGrpSpPr>
            <p:nvPr/>
          </p:nvGrpSpPr>
          <p:grpSpPr bwMode="auto">
            <a:xfrm>
              <a:off x="5619750" y="3854450"/>
              <a:ext cx="2844982" cy="1111250"/>
              <a:chOff x="3312" y="2446"/>
              <a:chExt cx="1690" cy="700"/>
            </a:xfrm>
          </p:grpSpPr>
          <p:pic>
            <p:nvPicPr>
              <p:cNvPr id="80939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75" y="2446"/>
                <a:ext cx="143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940" name="Line 7"/>
              <p:cNvSpPr>
                <a:spLocks noChangeShapeType="1"/>
              </p:cNvSpPr>
              <p:nvPr/>
            </p:nvSpPr>
            <p:spPr bwMode="auto">
              <a:xfrm>
                <a:off x="3312" y="2928"/>
                <a:ext cx="15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1" name="Rectangle 8"/>
              <p:cNvSpPr>
                <a:spLocks noChangeArrowheads="1"/>
              </p:cNvSpPr>
              <p:nvPr/>
            </p:nvSpPr>
            <p:spPr bwMode="auto">
              <a:xfrm>
                <a:off x="4840" y="2806"/>
                <a:ext cx="16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latin typeface="Times New Roman" panose="02020603050405020304" pitchFamily="18" charset="0"/>
                  </a:rPr>
                  <a:t>z</a:t>
                </a:r>
              </a:p>
            </p:txBody>
          </p:sp>
          <p:sp>
            <p:nvSpPr>
              <p:cNvPr id="80942" name="Freeform 9"/>
              <p:cNvSpPr>
                <a:spLocks/>
              </p:cNvSpPr>
              <p:nvPr/>
            </p:nvSpPr>
            <p:spPr bwMode="auto">
              <a:xfrm>
                <a:off x="4412" y="2814"/>
                <a:ext cx="388" cy="113"/>
              </a:xfrm>
              <a:custGeom>
                <a:avLst/>
                <a:gdLst>
                  <a:gd name="T0" fmla="*/ 0 w 848"/>
                  <a:gd name="T1" fmla="*/ 0 h 260"/>
                  <a:gd name="T2" fmla="*/ 0 w 848"/>
                  <a:gd name="T3" fmla="*/ 0 h 260"/>
                  <a:gd name="T4" fmla="*/ 0 w 848"/>
                  <a:gd name="T5" fmla="*/ 0 h 260"/>
                  <a:gd name="T6" fmla="*/ 0 w 848"/>
                  <a:gd name="T7" fmla="*/ 0 h 260"/>
                  <a:gd name="T8" fmla="*/ 0 w 848"/>
                  <a:gd name="T9" fmla="*/ 0 h 260"/>
                  <a:gd name="T10" fmla="*/ 0 w 848"/>
                  <a:gd name="T11" fmla="*/ 0 h 260"/>
                  <a:gd name="T12" fmla="*/ 0 w 848"/>
                  <a:gd name="T13" fmla="*/ 0 h 260"/>
                  <a:gd name="T14" fmla="*/ 0 w 848"/>
                  <a:gd name="T15" fmla="*/ 0 h 260"/>
                  <a:gd name="T16" fmla="*/ 0 w 848"/>
                  <a:gd name="T17" fmla="*/ 0 h 260"/>
                  <a:gd name="T18" fmla="*/ 0 w 848"/>
                  <a:gd name="T19" fmla="*/ 0 h 2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48"/>
                  <a:gd name="T31" fmla="*/ 0 h 260"/>
                  <a:gd name="T32" fmla="*/ 848 w 848"/>
                  <a:gd name="T33" fmla="*/ 260 h 2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48" h="260">
                    <a:moveTo>
                      <a:pt x="848" y="260"/>
                    </a:moveTo>
                    <a:lnTo>
                      <a:pt x="0" y="259"/>
                    </a:lnTo>
                    <a:lnTo>
                      <a:pt x="2" y="0"/>
                    </a:lnTo>
                    <a:cubicBezTo>
                      <a:pt x="37" y="24"/>
                      <a:pt x="49" y="33"/>
                      <a:pt x="70" y="46"/>
                    </a:cubicBezTo>
                    <a:cubicBezTo>
                      <a:pt x="91" y="60"/>
                      <a:pt x="107" y="73"/>
                      <a:pt x="128" y="85"/>
                    </a:cubicBezTo>
                    <a:cubicBezTo>
                      <a:pt x="149" y="97"/>
                      <a:pt x="170" y="105"/>
                      <a:pt x="195" y="116"/>
                    </a:cubicBezTo>
                    <a:cubicBezTo>
                      <a:pt x="220" y="127"/>
                      <a:pt x="233" y="135"/>
                      <a:pt x="278" y="151"/>
                    </a:cubicBezTo>
                    <a:lnTo>
                      <a:pt x="464" y="212"/>
                    </a:lnTo>
                    <a:lnTo>
                      <a:pt x="710" y="247"/>
                    </a:lnTo>
                    <a:lnTo>
                      <a:pt x="848" y="260"/>
                    </a:lnTo>
                    <a:close/>
                  </a:path>
                </a:pathLst>
              </a:custGeom>
              <a:solidFill>
                <a:srgbClr val="0070C0">
                  <a:alpha val="50195"/>
                </a:srgb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80943" name="Group 10"/>
              <p:cNvGrpSpPr>
                <a:grpSpLocks/>
              </p:cNvGrpSpPr>
              <p:nvPr/>
            </p:nvGrpSpPr>
            <p:grpSpPr bwMode="auto">
              <a:xfrm>
                <a:off x="4035" y="2894"/>
                <a:ext cx="186" cy="247"/>
                <a:chOff x="1683" y="1648"/>
                <a:chExt cx="186" cy="247"/>
              </a:xfrm>
            </p:grpSpPr>
            <p:sp>
              <p:nvSpPr>
                <p:cNvPr id="8094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683" y="1703"/>
                  <a:ext cx="18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400">
                      <a:latin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80948" name="Line 12"/>
                <p:cNvSpPr>
                  <a:spLocks noChangeShapeType="1"/>
                </p:cNvSpPr>
                <p:nvPr/>
              </p:nvSpPr>
              <p:spPr bwMode="auto">
                <a:xfrm>
                  <a:off x="1774" y="1648"/>
                  <a:ext cx="0" cy="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0944" name="Group 13"/>
              <p:cNvGrpSpPr>
                <a:grpSpLocks/>
              </p:cNvGrpSpPr>
              <p:nvPr/>
            </p:nvGrpSpPr>
            <p:grpSpPr bwMode="auto">
              <a:xfrm>
                <a:off x="4104" y="2808"/>
                <a:ext cx="624" cy="338"/>
                <a:chOff x="1806" y="1562"/>
                <a:chExt cx="624" cy="338"/>
              </a:xfrm>
            </p:grpSpPr>
            <p:sp>
              <p:nvSpPr>
                <p:cNvPr id="8094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806" y="1687"/>
                  <a:ext cx="62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600" i="1">
                      <a:latin typeface="Times New Roman" panose="02020603050405020304" pitchFamily="18" charset="0"/>
                    </a:rPr>
                    <a:t>z</a:t>
                  </a:r>
                  <a:r>
                    <a:rPr lang="en-US" altLang="en-US" sz="1600" baseline="-25000">
                      <a:latin typeface="Times New Roman" panose="02020603050405020304" pitchFamily="18" charset="0"/>
                    </a:rPr>
                    <a:t>0</a:t>
                  </a:r>
                  <a:endParaRPr lang="en-US" altLang="en-US" sz="1600" i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46" name="Line 15"/>
                <p:cNvSpPr>
                  <a:spLocks noChangeShapeType="1"/>
                </p:cNvSpPr>
                <p:nvPr/>
              </p:nvSpPr>
              <p:spPr bwMode="auto">
                <a:xfrm>
                  <a:off x="2112" y="156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0933" name="Rectangle 17"/>
            <p:cNvSpPr>
              <a:spLocks noChangeArrowheads="1"/>
            </p:cNvSpPr>
            <p:nvPr/>
          </p:nvSpPr>
          <p:spPr bwMode="auto">
            <a:xfrm>
              <a:off x="7722344" y="4060556"/>
              <a:ext cx="11426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latin typeface="Times New Roman" panose="02020603050405020304" pitchFamily="18" charset="0"/>
                </a:rPr>
                <a:t>Reject </a:t>
              </a:r>
              <a:r>
                <a:rPr lang="en-US" altLang="en-US" i="1">
                  <a:latin typeface="Times New Roman" panose="02020603050405020304" pitchFamily="18" charset="0"/>
                </a:rPr>
                <a:t>H</a:t>
              </a:r>
              <a:r>
                <a:rPr lang="en-US" altLang="en-US" baseline="-25000">
                  <a:latin typeface="Times New Roman" panose="02020603050405020304" pitchFamily="18" charset="0"/>
                </a:rPr>
                <a:t>o.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0934" name="Line 18"/>
            <p:cNvSpPr>
              <a:spLocks noChangeShapeType="1"/>
            </p:cNvSpPr>
            <p:nvPr/>
          </p:nvSpPr>
          <p:spPr bwMode="auto">
            <a:xfrm flipH="1">
              <a:off x="7599454" y="4376738"/>
              <a:ext cx="335001" cy="180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5" name="Rectangle 34"/>
            <p:cNvSpPr>
              <a:spLocks noChangeArrowheads="1"/>
            </p:cNvSpPr>
            <p:nvPr/>
          </p:nvSpPr>
          <p:spPr bwMode="auto">
            <a:xfrm>
              <a:off x="5894424" y="3476625"/>
              <a:ext cx="23434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latin typeface="Times New Roman" panose="02020603050405020304" pitchFamily="18" charset="0"/>
                </a:rPr>
                <a:t>Fail to reject </a:t>
              </a:r>
              <a:r>
                <a:rPr lang="en-US" altLang="en-US" i="1">
                  <a:latin typeface="Times New Roman" panose="02020603050405020304" pitchFamily="18" charset="0"/>
                </a:rPr>
                <a:t>H</a:t>
              </a:r>
              <a:r>
                <a:rPr lang="en-US" altLang="en-US" baseline="-25000">
                  <a:latin typeface="Times New Roman" panose="02020603050405020304" pitchFamily="18" charset="0"/>
                </a:rPr>
                <a:t>o.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0936" name="Line 35"/>
            <p:cNvSpPr>
              <a:spLocks noChangeShapeType="1"/>
            </p:cNvSpPr>
            <p:nvPr/>
          </p:nvSpPr>
          <p:spPr bwMode="auto">
            <a:xfrm>
              <a:off x="6577617" y="3794125"/>
              <a:ext cx="299649" cy="373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0937" name="Rectangle 37"/>
            <p:cNvSpPr>
              <a:spLocks noChangeArrowheads="1"/>
            </p:cNvSpPr>
            <p:nvPr/>
          </p:nvSpPr>
          <p:spPr bwMode="auto">
            <a:xfrm>
              <a:off x="7690126" y="4581525"/>
              <a:ext cx="77639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latin typeface="Times New Roman" panose="02020603050405020304" pitchFamily="18" charset="0"/>
                </a:rPr>
                <a:t>z </a:t>
              </a:r>
              <a:r>
                <a:rPr lang="en-US" altLang="en-US">
                  <a:latin typeface="Times New Roman" panose="02020603050405020304" pitchFamily="18" charset="0"/>
                </a:rPr>
                <a:t>&gt; </a:t>
              </a:r>
              <a:r>
                <a:rPr lang="en-US" altLang="en-US" i="1">
                  <a:latin typeface="Times New Roman" panose="02020603050405020304" pitchFamily="18" charset="0"/>
                </a:rPr>
                <a:t>z</a:t>
              </a:r>
              <a:r>
                <a:rPr lang="en-US" altLang="en-US" baseline="-25000">
                  <a:latin typeface="Times New Roman" panose="02020603050405020304" pitchFamily="18" charset="0"/>
                </a:rPr>
                <a:t>0 </a:t>
              </a:r>
              <a:r>
                <a:rPr lang="en-US" altLang="en-US">
                  <a:latin typeface="Times New Roman" panose="02020603050405020304" pitchFamily="18" charset="0"/>
                </a:rPr>
                <a:t> </a:t>
              </a:r>
              <a:endParaRPr lang="en-US" altLang="en-US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80938" name="Rectangle 54"/>
            <p:cNvSpPr>
              <a:spLocks noChangeArrowheads="1"/>
            </p:cNvSpPr>
            <p:nvPr/>
          </p:nvSpPr>
          <p:spPr bwMode="auto">
            <a:xfrm>
              <a:off x="5962696" y="4881563"/>
              <a:ext cx="2094191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Right-Tailed Test</a:t>
              </a:r>
            </a:p>
          </p:txBody>
        </p:sp>
      </p:grp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2519363" y="4695825"/>
            <a:ext cx="3733800" cy="1781175"/>
            <a:chOff x="2519363" y="4695825"/>
            <a:chExt cx="3733800" cy="1781175"/>
          </a:xfrm>
        </p:grpSpPr>
        <p:sp>
          <p:nvSpPr>
            <p:cNvPr id="80905" name="Freeform 67"/>
            <p:cNvSpPr>
              <a:spLocks noChangeArrowheads="1"/>
            </p:cNvSpPr>
            <p:nvPr/>
          </p:nvSpPr>
          <p:spPr bwMode="auto">
            <a:xfrm>
              <a:off x="3748088" y="5070475"/>
              <a:ext cx="1257300" cy="766763"/>
            </a:xfrm>
            <a:custGeom>
              <a:avLst/>
              <a:gdLst>
                <a:gd name="T0" fmla="*/ 4375 w 1256758"/>
                <a:gd name="T1" fmla="*/ 760926 h 767056"/>
                <a:gd name="T2" fmla="*/ 0 w 1256758"/>
                <a:gd name="T3" fmla="*/ 644853 h 767056"/>
                <a:gd name="T4" fmla="*/ 91830 w 1256758"/>
                <a:gd name="T5" fmla="*/ 597563 h 767056"/>
                <a:gd name="T6" fmla="*/ 188043 w 1256758"/>
                <a:gd name="T7" fmla="*/ 515882 h 767056"/>
                <a:gd name="T8" fmla="*/ 244890 w 1256758"/>
                <a:gd name="T9" fmla="*/ 459994 h 767056"/>
                <a:gd name="T10" fmla="*/ 314861 w 1256758"/>
                <a:gd name="T11" fmla="*/ 348220 h 767056"/>
                <a:gd name="T12" fmla="*/ 389202 w 1256758"/>
                <a:gd name="T13" fmla="*/ 223546 h 767056"/>
                <a:gd name="T14" fmla="*/ 441678 w 1256758"/>
                <a:gd name="T15" fmla="*/ 120376 h 767056"/>
                <a:gd name="T16" fmla="*/ 529141 w 1256758"/>
                <a:gd name="T17" fmla="*/ 38688 h 767056"/>
                <a:gd name="T18" fmla="*/ 625347 w 1256758"/>
                <a:gd name="T19" fmla="*/ 0 h 767056"/>
                <a:gd name="T20" fmla="*/ 721555 w 1256758"/>
                <a:gd name="T21" fmla="*/ 25792 h 767056"/>
                <a:gd name="T22" fmla="*/ 782777 w 1256758"/>
                <a:gd name="T23" fmla="*/ 64479 h 767056"/>
                <a:gd name="T24" fmla="*/ 822135 w 1256758"/>
                <a:gd name="T25" fmla="*/ 116072 h 767056"/>
                <a:gd name="T26" fmla="*/ 896477 w 1256758"/>
                <a:gd name="T27" fmla="*/ 245044 h 767056"/>
                <a:gd name="T28" fmla="*/ 970817 w 1256758"/>
                <a:gd name="T29" fmla="*/ 382613 h 767056"/>
                <a:gd name="T30" fmla="*/ 1075775 w 1256758"/>
                <a:gd name="T31" fmla="*/ 520180 h 767056"/>
                <a:gd name="T32" fmla="*/ 1167609 w 1256758"/>
                <a:gd name="T33" fmla="*/ 593265 h 767056"/>
                <a:gd name="T34" fmla="*/ 1241950 w 1256758"/>
                <a:gd name="T35" fmla="*/ 636256 h 767056"/>
                <a:gd name="T36" fmla="*/ 1268189 w 1256758"/>
                <a:gd name="T37" fmla="*/ 649153 h 767056"/>
                <a:gd name="T38" fmla="*/ 1263816 w 1256758"/>
                <a:gd name="T39" fmla="*/ 756628 h 767056"/>
                <a:gd name="T40" fmla="*/ 4375 w 1256758"/>
                <a:gd name="T41" fmla="*/ 760926 h 7670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56758"/>
                <a:gd name="T64" fmla="*/ 0 h 767056"/>
                <a:gd name="T65" fmla="*/ 1256758 w 1256758"/>
                <a:gd name="T66" fmla="*/ 767056 h 7670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56758" h="767056">
                  <a:moveTo>
                    <a:pt x="4333" y="767056"/>
                  </a:moveTo>
                  <a:lnTo>
                    <a:pt x="0" y="650047"/>
                  </a:lnTo>
                  <a:lnTo>
                    <a:pt x="91006" y="602377"/>
                  </a:lnTo>
                  <a:lnTo>
                    <a:pt x="186347" y="520038"/>
                  </a:lnTo>
                  <a:lnTo>
                    <a:pt x="242684" y="463700"/>
                  </a:lnTo>
                  <a:lnTo>
                    <a:pt x="312022" y="351025"/>
                  </a:lnTo>
                  <a:lnTo>
                    <a:pt x="385694" y="225349"/>
                  </a:lnTo>
                  <a:lnTo>
                    <a:pt x="437698" y="121342"/>
                  </a:lnTo>
                  <a:lnTo>
                    <a:pt x="524371" y="39003"/>
                  </a:lnTo>
                  <a:lnTo>
                    <a:pt x="619711" y="0"/>
                  </a:lnTo>
                  <a:lnTo>
                    <a:pt x="715052" y="26002"/>
                  </a:lnTo>
                  <a:lnTo>
                    <a:pt x="775723" y="65004"/>
                  </a:lnTo>
                  <a:lnTo>
                    <a:pt x="814726" y="117008"/>
                  </a:lnTo>
                  <a:lnTo>
                    <a:pt x="888398" y="247018"/>
                  </a:lnTo>
                  <a:lnTo>
                    <a:pt x="962070" y="385694"/>
                  </a:lnTo>
                  <a:lnTo>
                    <a:pt x="1066077" y="524371"/>
                  </a:lnTo>
                  <a:lnTo>
                    <a:pt x="1157084" y="598043"/>
                  </a:lnTo>
                  <a:lnTo>
                    <a:pt x="1230756" y="641380"/>
                  </a:lnTo>
                  <a:lnTo>
                    <a:pt x="1256758" y="654381"/>
                  </a:lnTo>
                  <a:lnTo>
                    <a:pt x="1252424" y="762722"/>
                  </a:lnTo>
                  <a:lnTo>
                    <a:pt x="4333" y="767056"/>
                  </a:lnTo>
                  <a:close/>
                </a:path>
              </a:pathLst>
            </a:custGeom>
            <a:solidFill>
              <a:srgbClr val="EDC7AC">
                <a:alpha val="59999"/>
              </a:srgbClr>
            </a:soli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6" name="Freeform 65"/>
            <p:cNvSpPr>
              <a:spLocks noChangeArrowheads="1"/>
            </p:cNvSpPr>
            <p:nvPr/>
          </p:nvSpPr>
          <p:spPr bwMode="auto">
            <a:xfrm>
              <a:off x="5010150" y="5724525"/>
              <a:ext cx="519113" cy="112713"/>
            </a:xfrm>
            <a:custGeom>
              <a:avLst/>
              <a:gdLst>
                <a:gd name="T0" fmla="*/ 0 w 520037"/>
                <a:gd name="T1" fmla="*/ 109118 h 112675"/>
                <a:gd name="T2" fmla="*/ 0 w 520037"/>
                <a:gd name="T3" fmla="*/ 0 h 112675"/>
                <a:gd name="T4" fmla="*/ 121068 w 520037"/>
                <a:gd name="T5" fmla="*/ 52382 h 112675"/>
                <a:gd name="T6" fmla="*/ 233788 w 520037"/>
                <a:gd name="T7" fmla="*/ 78551 h 112675"/>
                <a:gd name="T8" fmla="*/ 342333 w 520037"/>
                <a:gd name="T9" fmla="*/ 87282 h 112675"/>
                <a:gd name="T10" fmla="*/ 438354 w 520037"/>
                <a:gd name="T11" fmla="*/ 100388 h 112675"/>
                <a:gd name="T12" fmla="*/ 500975 w 520037"/>
                <a:gd name="T13" fmla="*/ 104742 h 112675"/>
                <a:gd name="T14" fmla="*/ 500975 w 520037"/>
                <a:gd name="T15" fmla="*/ 113473 h 112675"/>
                <a:gd name="T16" fmla="*/ 0 w 520037"/>
                <a:gd name="T17" fmla="*/ 109118 h 1126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0037"/>
                <a:gd name="T28" fmla="*/ 0 h 112675"/>
                <a:gd name="T29" fmla="*/ 520037 w 520037"/>
                <a:gd name="T30" fmla="*/ 112675 h 1126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0037" h="112675">
                  <a:moveTo>
                    <a:pt x="0" y="108341"/>
                  </a:moveTo>
                  <a:lnTo>
                    <a:pt x="0" y="0"/>
                  </a:lnTo>
                  <a:lnTo>
                    <a:pt x="125675" y="52004"/>
                  </a:lnTo>
                  <a:lnTo>
                    <a:pt x="242684" y="78005"/>
                  </a:lnTo>
                  <a:lnTo>
                    <a:pt x="355359" y="86673"/>
                  </a:lnTo>
                  <a:lnTo>
                    <a:pt x="455033" y="99674"/>
                  </a:lnTo>
                  <a:lnTo>
                    <a:pt x="520037" y="104007"/>
                  </a:lnTo>
                  <a:lnTo>
                    <a:pt x="520037" y="112675"/>
                  </a:lnTo>
                  <a:lnTo>
                    <a:pt x="0" y="108341"/>
                  </a:lnTo>
                  <a:close/>
                </a:path>
              </a:pathLst>
            </a:custGeom>
            <a:solidFill>
              <a:srgbClr val="0070C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907" name="Group 74"/>
            <p:cNvGrpSpPr>
              <a:grpSpLocks/>
            </p:cNvGrpSpPr>
            <p:nvPr/>
          </p:nvGrpSpPr>
          <p:grpSpPr bwMode="auto">
            <a:xfrm>
              <a:off x="2519363" y="4695825"/>
              <a:ext cx="3733800" cy="1781175"/>
              <a:chOff x="1536" y="2979"/>
              <a:chExt cx="2352" cy="1122"/>
            </a:xfrm>
          </p:grpSpPr>
          <p:pic>
            <p:nvPicPr>
              <p:cNvPr id="80909" name="Picture 2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2" y="3216"/>
                <a:ext cx="143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910" name="Line 21"/>
              <p:cNvSpPr>
                <a:spLocks noChangeShapeType="1"/>
              </p:cNvSpPr>
              <p:nvPr/>
            </p:nvSpPr>
            <p:spPr bwMode="auto">
              <a:xfrm>
                <a:off x="1930" y="3698"/>
                <a:ext cx="15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11" name="Rectangle 22"/>
              <p:cNvSpPr>
                <a:spLocks noChangeArrowheads="1"/>
              </p:cNvSpPr>
              <p:nvPr/>
            </p:nvSpPr>
            <p:spPr bwMode="auto">
              <a:xfrm>
                <a:off x="3459" y="3576"/>
                <a:ext cx="1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latin typeface="Times New Roman" panose="02020603050405020304" pitchFamily="18" charset="0"/>
                  </a:rPr>
                  <a:t>z</a:t>
                </a:r>
              </a:p>
            </p:txBody>
          </p:sp>
          <p:grpSp>
            <p:nvGrpSpPr>
              <p:cNvPr id="80912" name="Group 24"/>
              <p:cNvGrpSpPr>
                <a:grpSpLocks/>
              </p:cNvGrpSpPr>
              <p:nvPr/>
            </p:nvGrpSpPr>
            <p:grpSpPr bwMode="auto">
              <a:xfrm>
                <a:off x="2643" y="3664"/>
                <a:ext cx="186" cy="247"/>
                <a:chOff x="1683" y="1648"/>
                <a:chExt cx="186" cy="247"/>
              </a:xfrm>
            </p:grpSpPr>
            <p:sp>
              <p:nvSpPr>
                <p:cNvPr id="8092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683" y="1703"/>
                  <a:ext cx="18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400">
                      <a:latin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80930" name="Line 26"/>
                <p:cNvSpPr>
                  <a:spLocks noChangeShapeType="1"/>
                </p:cNvSpPr>
                <p:nvPr/>
              </p:nvSpPr>
              <p:spPr bwMode="auto">
                <a:xfrm>
                  <a:off x="1774" y="1648"/>
                  <a:ext cx="0" cy="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0913" name="Group 27"/>
              <p:cNvGrpSpPr>
                <a:grpSpLocks/>
              </p:cNvGrpSpPr>
              <p:nvPr/>
            </p:nvGrpSpPr>
            <p:grpSpPr bwMode="auto">
              <a:xfrm>
                <a:off x="2010" y="3648"/>
                <a:ext cx="624" cy="268"/>
                <a:chOff x="1806" y="1632"/>
                <a:chExt cx="624" cy="268"/>
              </a:xfrm>
            </p:grpSpPr>
            <p:sp>
              <p:nvSpPr>
                <p:cNvPr id="8092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806" y="1687"/>
                  <a:ext cx="62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600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–</a:t>
                  </a:r>
                  <a:r>
                    <a:rPr lang="en-US" altLang="en-US" sz="1600" i="1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z</a:t>
                  </a:r>
                  <a:r>
                    <a:rPr lang="en-US" altLang="en-US" sz="1600" baseline="-25000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0</a:t>
                  </a:r>
                  <a:endParaRPr lang="en-US" altLang="en-US" sz="1600" i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28" name="Line 29"/>
                <p:cNvSpPr>
                  <a:spLocks noChangeShapeType="1"/>
                </p:cNvSpPr>
                <p:nvPr/>
              </p:nvSpPr>
              <p:spPr bwMode="auto">
                <a:xfrm>
                  <a:off x="2112" y="1632"/>
                  <a:ext cx="0" cy="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0914" name="Freeform 30"/>
              <p:cNvSpPr>
                <a:spLocks/>
              </p:cNvSpPr>
              <p:nvPr/>
            </p:nvSpPr>
            <p:spPr bwMode="auto">
              <a:xfrm flipH="1">
                <a:off x="2017" y="3623"/>
                <a:ext cx="301" cy="77"/>
              </a:xfrm>
              <a:custGeom>
                <a:avLst/>
                <a:gdLst>
                  <a:gd name="T0" fmla="*/ 301 w 301"/>
                  <a:gd name="T1" fmla="*/ 80 h 74"/>
                  <a:gd name="T2" fmla="*/ 0 w 301"/>
                  <a:gd name="T3" fmla="*/ 83 h 74"/>
                  <a:gd name="T4" fmla="*/ 2 w 301"/>
                  <a:gd name="T5" fmla="*/ 8 h 74"/>
                  <a:gd name="T6" fmla="*/ 40 w 301"/>
                  <a:gd name="T7" fmla="*/ 27 h 74"/>
                  <a:gd name="T8" fmla="*/ 125 w 301"/>
                  <a:gd name="T9" fmla="*/ 56 h 74"/>
                  <a:gd name="T10" fmla="*/ 238 w 301"/>
                  <a:gd name="T11" fmla="*/ 74 h 74"/>
                  <a:gd name="T12" fmla="*/ 301 w 301"/>
                  <a:gd name="T13" fmla="*/ 80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1"/>
                  <a:gd name="T22" fmla="*/ 0 h 74"/>
                  <a:gd name="T23" fmla="*/ 301 w 301"/>
                  <a:gd name="T24" fmla="*/ 74 h 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1" h="74">
                    <a:moveTo>
                      <a:pt x="301" y="71"/>
                    </a:moveTo>
                    <a:lnTo>
                      <a:pt x="0" y="74"/>
                    </a:lnTo>
                    <a:lnTo>
                      <a:pt x="2" y="8"/>
                    </a:lnTo>
                    <a:cubicBezTo>
                      <a:pt x="9" y="0"/>
                      <a:pt x="20" y="17"/>
                      <a:pt x="40" y="24"/>
                    </a:cubicBezTo>
                    <a:lnTo>
                      <a:pt x="125" y="50"/>
                    </a:lnTo>
                    <a:lnTo>
                      <a:pt x="238" y="65"/>
                    </a:lnTo>
                    <a:lnTo>
                      <a:pt x="301" y="71"/>
                    </a:lnTo>
                    <a:close/>
                  </a:path>
                </a:pathLst>
              </a:custGeom>
              <a:solidFill>
                <a:srgbClr val="0070C0">
                  <a:alpha val="50195"/>
                </a:srgb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0915" name="Rectangle 58"/>
              <p:cNvSpPr>
                <a:spLocks noChangeArrowheads="1"/>
              </p:cNvSpPr>
              <p:nvPr/>
            </p:nvSpPr>
            <p:spPr bwMode="auto">
              <a:xfrm>
                <a:off x="2064" y="3851"/>
                <a:ext cx="12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Times New Roman" panose="02020603050405020304" pitchFamily="18" charset="0"/>
                  </a:rPr>
                  <a:t>Two-Tailed Test</a:t>
                </a:r>
              </a:p>
            </p:txBody>
          </p:sp>
          <p:grpSp>
            <p:nvGrpSpPr>
              <p:cNvPr id="80916" name="Group 60"/>
              <p:cNvGrpSpPr>
                <a:grpSpLocks/>
              </p:cNvGrpSpPr>
              <p:nvPr/>
            </p:nvGrpSpPr>
            <p:grpSpPr bwMode="auto">
              <a:xfrm>
                <a:off x="2800" y="3631"/>
                <a:ext cx="624" cy="285"/>
                <a:chOff x="1806" y="1615"/>
                <a:chExt cx="624" cy="285"/>
              </a:xfrm>
            </p:grpSpPr>
            <p:sp>
              <p:nvSpPr>
                <p:cNvPr id="8092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806" y="1687"/>
                  <a:ext cx="62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600" i="1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z</a:t>
                  </a:r>
                  <a:r>
                    <a:rPr lang="en-US" altLang="en-US" sz="1600" baseline="-25000"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0</a:t>
                  </a:r>
                  <a:endParaRPr lang="en-US" altLang="en-US" sz="1600" i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26" name="Line 62"/>
                <p:cNvSpPr>
                  <a:spLocks noChangeShapeType="1"/>
                </p:cNvSpPr>
                <p:nvPr/>
              </p:nvSpPr>
              <p:spPr bwMode="auto">
                <a:xfrm>
                  <a:off x="2112" y="1615"/>
                  <a:ext cx="0" cy="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0917" name="Rectangle 63"/>
              <p:cNvSpPr>
                <a:spLocks noChangeArrowheads="1"/>
              </p:cNvSpPr>
              <p:nvPr/>
            </p:nvSpPr>
            <p:spPr bwMode="auto">
              <a:xfrm>
                <a:off x="1680" y="3685"/>
                <a:ext cx="52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latin typeface="Times New Roman" panose="02020603050405020304" pitchFamily="18" charset="0"/>
                  </a:rPr>
                  <a:t>z </a:t>
                </a:r>
                <a:r>
                  <a:rPr lang="en-US" altLang="en-US">
                    <a:latin typeface="Times New Roman" panose="02020603050405020304" pitchFamily="18" charset="0"/>
                  </a:rPr>
                  <a:t>&lt; –</a:t>
                </a:r>
                <a:r>
                  <a:rPr lang="en-US" altLang="en-US" i="1">
                    <a:latin typeface="Times New Roman" panose="02020603050405020304" pitchFamily="18" charset="0"/>
                  </a:rPr>
                  <a:t>z</a:t>
                </a:r>
                <a:r>
                  <a:rPr lang="en-US" altLang="en-US" baseline="-25000">
                    <a:latin typeface="Times New Roman" panose="02020603050405020304" pitchFamily="18" charset="0"/>
                  </a:rPr>
                  <a:t>0 </a:t>
                </a:r>
                <a:r>
                  <a:rPr lang="en-US" altLang="en-US">
                    <a:latin typeface="Times New Roman" panose="02020603050405020304" pitchFamily="18" charset="0"/>
                  </a:rPr>
                  <a:t> </a:t>
                </a:r>
                <a:endParaRPr lang="en-US" altLang="en-US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0918" name="Rectangle 64"/>
              <p:cNvSpPr>
                <a:spLocks noChangeArrowheads="1"/>
              </p:cNvSpPr>
              <p:nvPr/>
            </p:nvSpPr>
            <p:spPr bwMode="auto">
              <a:xfrm>
                <a:off x="3221" y="3669"/>
                <a:ext cx="4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latin typeface="Times New Roman" panose="02020603050405020304" pitchFamily="18" charset="0"/>
                  </a:rPr>
                  <a:t>z </a:t>
                </a:r>
                <a:r>
                  <a:rPr lang="en-US" altLang="en-US">
                    <a:latin typeface="Times New Roman" panose="02020603050405020304" pitchFamily="18" charset="0"/>
                  </a:rPr>
                  <a:t>&gt; </a:t>
                </a:r>
                <a:r>
                  <a:rPr lang="en-US" altLang="en-US" i="1">
                    <a:latin typeface="Times New Roman" panose="02020603050405020304" pitchFamily="18" charset="0"/>
                  </a:rPr>
                  <a:t>z</a:t>
                </a:r>
                <a:r>
                  <a:rPr lang="en-US" altLang="en-US" baseline="-25000">
                    <a:latin typeface="Times New Roman" panose="02020603050405020304" pitchFamily="18" charset="0"/>
                  </a:rPr>
                  <a:t>0 </a:t>
                </a:r>
                <a:r>
                  <a:rPr lang="en-US" altLang="en-US">
                    <a:latin typeface="Times New Roman" panose="02020603050405020304" pitchFamily="18" charset="0"/>
                  </a:rPr>
                  <a:t> </a:t>
                </a:r>
                <a:endParaRPr lang="en-US" altLang="en-US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0919" name="Rectangle 65"/>
              <p:cNvSpPr>
                <a:spLocks noChangeArrowheads="1"/>
              </p:cNvSpPr>
              <p:nvPr/>
            </p:nvSpPr>
            <p:spPr bwMode="auto">
              <a:xfrm>
                <a:off x="3168" y="3416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>
                    <a:latin typeface="Times New Roman" panose="02020603050405020304" pitchFamily="18" charset="0"/>
                  </a:rPr>
                  <a:t>Reject </a:t>
                </a:r>
                <a:r>
                  <a:rPr lang="en-US" altLang="en-US" i="1">
                    <a:latin typeface="Times New Roman" panose="02020603050405020304" pitchFamily="18" charset="0"/>
                  </a:rPr>
                  <a:t>H</a:t>
                </a:r>
                <a:r>
                  <a:rPr lang="en-US" altLang="en-US" baseline="-25000">
                    <a:latin typeface="Times New Roman" panose="02020603050405020304" pitchFamily="18" charset="0"/>
                  </a:rPr>
                  <a:t>0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0920" name="Rectangle 66"/>
              <p:cNvSpPr>
                <a:spLocks noChangeArrowheads="1"/>
              </p:cNvSpPr>
              <p:nvPr/>
            </p:nvSpPr>
            <p:spPr bwMode="auto">
              <a:xfrm>
                <a:off x="2133" y="2979"/>
                <a:ext cx="13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>
                    <a:latin typeface="Times New Roman" panose="02020603050405020304" pitchFamily="18" charset="0"/>
                  </a:rPr>
                  <a:t>Fail to reject </a:t>
                </a:r>
                <a:r>
                  <a:rPr lang="en-US" altLang="en-US" i="1">
                    <a:latin typeface="Times New Roman" panose="02020603050405020304" pitchFamily="18" charset="0"/>
                  </a:rPr>
                  <a:t>H</a:t>
                </a:r>
                <a:r>
                  <a:rPr lang="en-US" altLang="en-US" baseline="-25000">
                    <a:latin typeface="Times New Roman" panose="02020603050405020304" pitchFamily="18" charset="0"/>
                  </a:rPr>
                  <a:t>0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0921" name="Rectangle 69"/>
              <p:cNvSpPr>
                <a:spLocks noChangeArrowheads="1"/>
              </p:cNvSpPr>
              <p:nvPr/>
            </p:nvSpPr>
            <p:spPr bwMode="auto">
              <a:xfrm>
                <a:off x="1536" y="3408"/>
                <a:ext cx="8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>
                    <a:latin typeface="Times New Roman" panose="02020603050405020304" pitchFamily="18" charset="0"/>
                  </a:rPr>
                  <a:t>Reject </a:t>
                </a:r>
                <a:r>
                  <a:rPr lang="en-US" altLang="en-US" i="1">
                    <a:latin typeface="Times New Roman" panose="02020603050405020304" pitchFamily="18" charset="0"/>
                  </a:rPr>
                  <a:t>H</a:t>
                </a:r>
                <a:r>
                  <a:rPr lang="en-US" altLang="en-US" baseline="-25000">
                    <a:latin typeface="Times New Roman" panose="02020603050405020304" pitchFamily="18" charset="0"/>
                  </a:rPr>
                  <a:t>0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0922" name="Line 70"/>
              <p:cNvSpPr>
                <a:spLocks noChangeShapeType="1"/>
              </p:cNvSpPr>
              <p:nvPr/>
            </p:nvSpPr>
            <p:spPr bwMode="auto">
              <a:xfrm>
                <a:off x="2496" y="316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0923" name="Line 71"/>
              <p:cNvSpPr>
                <a:spLocks noChangeShapeType="1"/>
              </p:cNvSpPr>
              <p:nvPr/>
            </p:nvSpPr>
            <p:spPr bwMode="auto">
              <a:xfrm>
                <a:off x="2016" y="3600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0924" name="Line 72"/>
              <p:cNvSpPr>
                <a:spLocks noChangeShapeType="1"/>
              </p:cNvSpPr>
              <p:nvPr/>
            </p:nvSpPr>
            <p:spPr bwMode="auto">
              <a:xfrm flipH="1">
                <a:off x="3168" y="360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0908" name="Freeform 66"/>
            <p:cNvSpPr>
              <a:spLocks noChangeArrowheads="1"/>
            </p:cNvSpPr>
            <p:nvPr/>
          </p:nvSpPr>
          <p:spPr bwMode="auto">
            <a:xfrm>
              <a:off x="3752850" y="5070475"/>
              <a:ext cx="1252538" cy="766763"/>
            </a:xfrm>
            <a:custGeom>
              <a:avLst/>
              <a:gdLst>
                <a:gd name="T0" fmla="*/ 0 w 1252425"/>
                <a:gd name="T1" fmla="*/ 760926 h 767056"/>
                <a:gd name="T2" fmla="*/ 0 w 1252425"/>
                <a:gd name="T3" fmla="*/ 644853 h 767056"/>
                <a:gd name="T4" fmla="*/ 108552 w 1252425"/>
                <a:gd name="T5" fmla="*/ 584667 h 767056"/>
                <a:gd name="T6" fmla="*/ 186704 w 1252425"/>
                <a:gd name="T7" fmla="*/ 515882 h 767056"/>
                <a:gd name="T8" fmla="*/ 247480 w 1252425"/>
                <a:gd name="T9" fmla="*/ 451394 h 767056"/>
                <a:gd name="T10" fmla="*/ 316966 w 1252425"/>
                <a:gd name="T11" fmla="*/ 343922 h 767056"/>
                <a:gd name="T12" fmla="*/ 399452 w 1252425"/>
                <a:gd name="T13" fmla="*/ 193460 h 767056"/>
                <a:gd name="T14" fmla="*/ 464583 w 1252425"/>
                <a:gd name="T15" fmla="*/ 81688 h 767056"/>
                <a:gd name="T16" fmla="*/ 538402 w 1252425"/>
                <a:gd name="T17" fmla="*/ 25792 h 767056"/>
                <a:gd name="T18" fmla="*/ 620888 w 1252425"/>
                <a:gd name="T19" fmla="*/ 0 h 767056"/>
                <a:gd name="T20" fmla="*/ 712063 w 1252425"/>
                <a:gd name="T21" fmla="*/ 30084 h 767056"/>
                <a:gd name="T22" fmla="*/ 781527 w 1252425"/>
                <a:gd name="T23" fmla="*/ 77375 h 767056"/>
                <a:gd name="T24" fmla="*/ 859681 w 1252425"/>
                <a:gd name="T25" fmla="*/ 189155 h 767056"/>
                <a:gd name="T26" fmla="*/ 955209 w 1252425"/>
                <a:gd name="T27" fmla="*/ 369717 h 767056"/>
                <a:gd name="T28" fmla="*/ 1042050 w 1252425"/>
                <a:gd name="T29" fmla="*/ 494387 h 767056"/>
                <a:gd name="T30" fmla="*/ 1120203 w 1252425"/>
                <a:gd name="T31" fmla="*/ 571769 h 767056"/>
                <a:gd name="T32" fmla="*/ 1207044 w 1252425"/>
                <a:gd name="T33" fmla="*/ 627657 h 767056"/>
                <a:gd name="T34" fmla="*/ 1254798 w 1252425"/>
                <a:gd name="T35" fmla="*/ 653451 h 767056"/>
                <a:gd name="T36" fmla="*/ 1254798 w 1252425"/>
                <a:gd name="T37" fmla="*/ 717937 h 767056"/>
                <a:gd name="T38" fmla="*/ 1254798 w 1252425"/>
                <a:gd name="T39" fmla="*/ 760926 h 767056"/>
                <a:gd name="T40" fmla="*/ 0 w 1252425"/>
                <a:gd name="T41" fmla="*/ 760926 h 7670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52425"/>
                <a:gd name="T64" fmla="*/ 0 h 767056"/>
                <a:gd name="T65" fmla="*/ 1252425 w 1252425"/>
                <a:gd name="T66" fmla="*/ 767056 h 7670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52425" h="767056">
                  <a:moveTo>
                    <a:pt x="0" y="767056"/>
                  </a:moveTo>
                  <a:lnTo>
                    <a:pt x="0" y="650047"/>
                  </a:lnTo>
                  <a:lnTo>
                    <a:pt x="108342" y="589376"/>
                  </a:lnTo>
                  <a:lnTo>
                    <a:pt x="186347" y="520038"/>
                  </a:lnTo>
                  <a:lnTo>
                    <a:pt x="247018" y="455033"/>
                  </a:lnTo>
                  <a:lnTo>
                    <a:pt x="316357" y="346692"/>
                  </a:lnTo>
                  <a:lnTo>
                    <a:pt x="398696" y="195014"/>
                  </a:lnTo>
                  <a:lnTo>
                    <a:pt x="463701" y="82339"/>
                  </a:lnTo>
                  <a:lnTo>
                    <a:pt x="537373" y="26002"/>
                  </a:lnTo>
                  <a:lnTo>
                    <a:pt x="619712" y="0"/>
                  </a:lnTo>
                  <a:lnTo>
                    <a:pt x="710719" y="30335"/>
                  </a:lnTo>
                  <a:lnTo>
                    <a:pt x="780057" y="78005"/>
                  </a:lnTo>
                  <a:cubicBezTo>
                    <a:pt x="859625" y="201778"/>
                    <a:pt x="858063" y="247432"/>
                    <a:pt x="858063" y="190680"/>
                  </a:cubicBezTo>
                  <a:lnTo>
                    <a:pt x="953403" y="372694"/>
                  </a:lnTo>
                  <a:lnTo>
                    <a:pt x="1040076" y="498369"/>
                  </a:lnTo>
                  <a:lnTo>
                    <a:pt x="1118082" y="576375"/>
                  </a:lnTo>
                  <a:lnTo>
                    <a:pt x="1204755" y="632712"/>
                  </a:lnTo>
                  <a:lnTo>
                    <a:pt x="1252425" y="658714"/>
                  </a:lnTo>
                  <a:lnTo>
                    <a:pt x="1252425" y="723719"/>
                  </a:lnTo>
                  <a:lnTo>
                    <a:pt x="1252425" y="767056"/>
                  </a:lnTo>
                  <a:lnTo>
                    <a:pt x="0" y="76705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03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80904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3201864-4FA2-46E3-8A38-B80B755F42B0}" type="slidenum">
              <a:rPr lang="en-US" altLang="en-US" sz="1200"/>
              <a:pPr algn="r" eaLnBrk="1" hangingPunct="1"/>
              <a:t>49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Hypothesis Tests</a:t>
            </a:r>
            <a:endParaRPr lang="el-GR" altLang="en-US" i="1" smtClean="0">
              <a:ea typeface="ＭＳ Ｐゴシック" panose="020B0600070205080204" pitchFamily="34" charset="-128"/>
            </a:endParaRPr>
          </a:p>
        </p:txBody>
      </p:sp>
      <p:sp>
        <p:nvSpPr>
          <p:cNvPr id="389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chemeClr val="accent2"/>
                </a:solidFill>
              </a:rPr>
              <a:t>Hypothesis test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A  process that uses sample statistics to test a claim about the value of a population parameter.  </a:t>
            </a:r>
          </a:p>
          <a:p>
            <a:pPr eaLnBrk="1" hangingPunct="1"/>
            <a:r>
              <a:rPr lang="en-US" altLang="en-US" b="1" smtClean="0"/>
              <a:t>For example:  </a:t>
            </a:r>
            <a:r>
              <a:rPr lang="en-US" altLang="en-US" smtClean="0"/>
              <a:t>An automobile manufacturer advertises that its new hybrid car has a mean mileage of 50 miles per gallon. To test this claim, a sample would be taken. If the sample mean differs enough from the advertised mean, you can decide the advertisement is wrong.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36868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831912A-CC49-416A-B0C0-99732422E7A6}" type="slidenum">
              <a:rPr lang="en-US" altLang="en-US" sz="1200"/>
              <a:pPr algn="r" eaLnBrk="1" hangingPunct="1"/>
              <a:t>5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Using Rejection Regions for a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z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-Test for a Mean </a:t>
            </a:r>
            <a:r>
              <a:rPr lang="el-GR" altLang="en-US" i="1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μ</a:t>
            </a:r>
            <a:r>
              <a:rPr lang="en-US" altLang="en-US" i="1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(</a:t>
            </a:r>
            <a:r>
              <a:rPr lang="en-US" altLang="en-US" dirty="0">
                <a:ea typeface="ＭＳ Ｐゴシック" panose="020B0600070205080204" pitchFamily="34" charset="-128"/>
              </a:rPr>
              <a:t>optional)</a:t>
            </a:r>
            <a:endParaRPr lang="el-GR" altLang="en-US" i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8804" name="Text Box 4"/>
          <p:cNvSpPr txBox="1">
            <a:spLocks noChangeArrowheads="1"/>
          </p:cNvSpPr>
          <p:nvPr/>
        </p:nvSpPr>
        <p:spPr bwMode="auto">
          <a:xfrm>
            <a:off x="365125" y="2087563"/>
            <a:ext cx="5119688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</a:rPr>
              <a:t>State the claim mathematically and verbally.  Identify the null and alternative hypotheses.</a:t>
            </a:r>
            <a:endParaRPr lang="en-US" altLang="en-US" sz="260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  <a:sym typeface="Symbol" panose="05050102010706020507" pitchFamily="18" charset="2"/>
              </a:rPr>
              <a:t>Specify the level of significance.</a:t>
            </a:r>
          </a:p>
          <a:p>
            <a:pPr eaLnBrk="1" hangingPunct="1">
              <a:spcBef>
                <a:spcPct val="5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  <a:sym typeface="Symbol" panose="05050102010706020507" pitchFamily="18" charset="2"/>
              </a:rPr>
              <a:t>Determine the critical value(s).</a:t>
            </a:r>
          </a:p>
          <a:p>
            <a:pPr eaLnBrk="1" hangingPunct="1">
              <a:spcBef>
                <a:spcPct val="55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600">
                <a:latin typeface="Times New Roman" panose="02020603050405020304" pitchFamily="18" charset="0"/>
                <a:sym typeface="Symbol" panose="05050102010706020507" pitchFamily="18" charset="2"/>
              </a:rPr>
              <a:t>Determine the rejection region(s).</a:t>
            </a:r>
          </a:p>
        </p:txBody>
      </p:sp>
      <p:sp>
        <p:nvSpPr>
          <p:cNvPr id="81924" name="Text Box 36"/>
          <p:cNvSpPr txBox="1">
            <a:spLocks noChangeArrowheads="1"/>
          </p:cNvSpPr>
          <p:nvPr/>
        </p:nvSpPr>
        <p:spPr bwMode="auto">
          <a:xfrm>
            <a:off x="5897563" y="2073275"/>
            <a:ext cx="2667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latin typeface="Times New Roman" panose="02020603050405020304" pitchFamily="18" charset="0"/>
              </a:rPr>
              <a:t>State </a:t>
            </a:r>
            <a:r>
              <a:rPr lang="en-US" altLang="en-US" sz="2600" i="1">
                <a:latin typeface="Times New Roman" panose="02020603050405020304" pitchFamily="18" charset="0"/>
              </a:rPr>
              <a:t>H</a:t>
            </a:r>
            <a:r>
              <a:rPr lang="en-US" altLang="en-US" sz="2600" baseline="-25000">
                <a:latin typeface="Times New Roman" panose="02020603050405020304" pitchFamily="18" charset="0"/>
              </a:rPr>
              <a:t>0</a:t>
            </a:r>
            <a:r>
              <a:rPr lang="en-US" altLang="en-US" sz="2600">
                <a:latin typeface="Times New Roman" panose="02020603050405020304" pitchFamily="18" charset="0"/>
              </a:rPr>
              <a:t> and </a:t>
            </a:r>
            <a:r>
              <a:rPr lang="en-US" altLang="en-US" sz="2600" i="1">
                <a:latin typeface="Times New Roman" panose="02020603050405020304" pitchFamily="18" charset="0"/>
              </a:rPr>
              <a:t>H</a:t>
            </a:r>
            <a:r>
              <a:rPr lang="en-US" altLang="en-US" sz="26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600"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228837" name="Text Box 37"/>
          <p:cNvSpPr txBox="1">
            <a:spLocks noChangeArrowheads="1"/>
          </p:cNvSpPr>
          <p:nvPr/>
        </p:nvSpPr>
        <p:spPr bwMode="auto">
          <a:xfrm>
            <a:off x="6324600" y="3490913"/>
            <a:ext cx="1660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latin typeface="Times New Roman" panose="02020603050405020304" pitchFamily="18" charset="0"/>
              </a:rPr>
              <a:t>Identify </a:t>
            </a:r>
            <a:r>
              <a:rPr lang="el-GR" altLang="en-US" sz="2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60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228838" name="Text Box 38"/>
          <p:cNvSpPr txBox="1">
            <a:spLocks noChangeArrowheads="1"/>
          </p:cNvSpPr>
          <p:nvPr/>
        </p:nvSpPr>
        <p:spPr bwMode="auto">
          <a:xfrm>
            <a:off x="6080125" y="4110038"/>
            <a:ext cx="239236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latin typeface="Times New Roman" panose="02020603050405020304" pitchFamily="18" charset="0"/>
              </a:rPr>
              <a:t>Use Table 4 in Appendix B.</a:t>
            </a:r>
            <a:endParaRPr lang="en-US" altLang="en-US" sz="26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1927" name="Text Box 26"/>
          <p:cNvSpPr txBox="1">
            <a:spLocks noChangeArrowheads="1"/>
          </p:cNvSpPr>
          <p:nvPr/>
        </p:nvSpPr>
        <p:spPr bwMode="auto">
          <a:xfrm>
            <a:off x="396875" y="1576388"/>
            <a:ext cx="8240713" cy="5334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chemeClr val="bg1"/>
                </a:solidFill>
                <a:latin typeface="Times New Roman" panose="02020603050405020304" pitchFamily="18" charset="0"/>
              </a:rPr>
              <a:t>    In Words					In Symbols</a:t>
            </a:r>
            <a:endParaRPr lang="el-GR" altLang="en-US" sz="2800" b="1" i="1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1928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81929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B59F464-FAC1-46DC-A91F-85945D4B7705}" type="slidenum">
              <a:rPr lang="en-US" altLang="en-US" sz="1200"/>
              <a:pPr algn="r" eaLnBrk="1" hangingPunct="1"/>
              <a:t>50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04" grpId="0" build="p"/>
      <p:bldP spid="1228837" grpId="0"/>
      <p:bldP spid="122883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Using Rejection Regions for a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z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-Test for a Mean </a:t>
            </a:r>
            <a:r>
              <a:rPr lang="el-GR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μ</a:t>
            </a:r>
            <a:r>
              <a:rPr lang="en-US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(</a:t>
            </a:r>
            <a:r>
              <a:rPr lang="en-US" altLang="en-US" dirty="0">
                <a:ea typeface="ＭＳ Ｐゴシック" panose="020B0600070205080204" pitchFamily="34" charset="-128"/>
              </a:rPr>
              <a:t>optional)</a:t>
            </a:r>
            <a:endParaRPr lang="el-GR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76225" y="1219200"/>
            <a:ext cx="861060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6713" y="2084388"/>
            <a:ext cx="5119687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600" dirty="0">
                <a:latin typeface="Times New Roman" charset="0"/>
                <a:ea typeface="Arial" charset="0"/>
                <a:cs typeface="Arial" charset="0"/>
                <a:sym typeface="Symbol" charset="2"/>
              </a:rPr>
              <a:t>Find the standardized test statistic.</a:t>
            </a:r>
          </a:p>
          <a:p>
            <a:pPr marL="457200" indent="-457200">
              <a:buClr>
                <a:schemeClr val="accent1"/>
              </a:buClr>
              <a:buFontTx/>
              <a:buAutoNum type="arabicPeriod" startAt="5"/>
              <a:defRPr/>
            </a:pPr>
            <a:endParaRPr lang="en-US" sz="2600" dirty="0">
              <a:latin typeface="Times New Roman" charset="0"/>
              <a:ea typeface="Arial" charset="0"/>
              <a:cs typeface="Arial" charset="0"/>
              <a:sym typeface="Symbol" charset="2"/>
            </a:endParaRPr>
          </a:p>
          <a:p>
            <a:pPr marL="457200" indent="-457200">
              <a:buClr>
                <a:schemeClr val="accent1"/>
              </a:buClr>
              <a:buFontTx/>
              <a:buAutoNum type="arabicPeriod" startAt="5"/>
              <a:defRPr/>
            </a:pPr>
            <a:r>
              <a:rPr lang="en-US" sz="2600" dirty="0">
                <a:latin typeface="Times New Roman" charset="0"/>
                <a:ea typeface="Arial" charset="0"/>
                <a:cs typeface="Arial" charset="0"/>
                <a:sym typeface="Symbol" charset="2"/>
              </a:rPr>
              <a:t>Make a decision to reject or fail to reject the null hypothesis.</a:t>
            </a:r>
          </a:p>
          <a:p>
            <a:pPr marL="457200" indent="-457200">
              <a:buClr>
                <a:schemeClr val="accent1"/>
              </a:buClr>
              <a:defRPr/>
            </a:pPr>
            <a:endParaRPr lang="en-US" sz="2600" dirty="0">
              <a:latin typeface="Times New Roman" charset="0"/>
              <a:ea typeface="Arial" charset="0"/>
              <a:cs typeface="Arial" charset="0"/>
              <a:sym typeface="Symbol" charset="2"/>
            </a:endParaRPr>
          </a:p>
          <a:p>
            <a:pPr marL="457200" indent="-457200">
              <a:buClr>
                <a:schemeClr val="accent1"/>
              </a:buClr>
              <a:defRPr/>
            </a:pPr>
            <a:endParaRPr lang="en-US" sz="2600" dirty="0">
              <a:latin typeface="Times New Roman" charset="0"/>
              <a:ea typeface="Arial" charset="0"/>
              <a:cs typeface="Arial" charset="0"/>
              <a:sym typeface="Symbol" charset="2"/>
            </a:endParaRPr>
          </a:p>
          <a:p>
            <a:pPr marL="514350" indent="-514350">
              <a:buClr>
                <a:schemeClr val="accent1"/>
              </a:buClr>
              <a:buFont typeface="+mj-lt"/>
              <a:buAutoNum type="arabicPeriod" startAt="7"/>
              <a:defRPr/>
            </a:pPr>
            <a:r>
              <a:rPr lang="en-US" sz="2600" dirty="0">
                <a:latin typeface="Times New Roman" charset="0"/>
                <a:ea typeface="Arial" charset="0"/>
                <a:cs typeface="Arial" charset="0"/>
                <a:sym typeface="Symbol" charset="2"/>
              </a:rPr>
              <a:t>Interpret the decision in the context of the original claim.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5969000" y="2111375"/>
          <a:ext cx="270986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4" imgW="2768400" imgH="1143000" progId="Equation.DSMT4">
                  <p:embed/>
                </p:oleObj>
              </mc:Choice>
              <mc:Fallback>
                <p:oleObj name="Equation" r:id="rId4" imgW="2768400" imgH="1143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2111375"/>
                        <a:ext cx="2709863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776913" y="3297238"/>
            <a:ext cx="30480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latin typeface="Times New Roman" panose="02020603050405020304" pitchFamily="18" charset="0"/>
              </a:rPr>
              <a:t>If </a:t>
            </a:r>
            <a:r>
              <a:rPr lang="en-US" altLang="en-US" sz="2600" i="1">
                <a:latin typeface="Times New Roman" panose="02020603050405020304" pitchFamily="18" charset="0"/>
              </a:rPr>
              <a:t>z</a:t>
            </a:r>
            <a:r>
              <a:rPr lang="en-US" altLang="en-US" sz="2600">
                <a:latin typeface="Times New Roman" panose="02020603050405020304" pitchFamily="18" charset="0"/>
              </a:rPr>
              <a:t> is in the rejection region, reject </a:t>
            </a:r>
            <a:r>
              <a:rPr lang="en-US" altLang="en-US" sz="2600" i="1">
                <a:latin typeface="Times New Roman" panose="02020603050405020304" pitchFamily="18" charset="0"/>
              </a:rPr>
              <a:t>H</a:t>
            </a:r>
            <a:r>
              <a:rPr lang="en-US" altLang="en-US" sz="2600" baseline="-25000">
                <a:latin typeface="Times New Roman" panose="02020603050405020304" pitchFamily="18" charset="0"/>
              </a:rPr>
              <a:t>0</a:t>
            </a:r>
            <a:r>
              <a:rPr lang="en-US" altLang="en-US" sz="2600">
                <a:latin typeface="Times New Roman" panose="02020603050405020304" pitchFamily="18" charset="0"/>
              </a:rPr>
              <a:t>.  Otherwise, fail to reject </a:t>
            </a:r>
            <a:r>
              <a:rPr lang="en-US" altLang="en-US" sz="2600" i="1">
                <a:latin typeface="Times New Roman" panose="02020603050405020304" pitchFamily="18" charset="0"/>
              </a:rPr>
              <a:t>H</a:t>
            </a:r>
            <a:r>
              <a:rPr lang="en-US" altLang="en-US" sz="2600" baseline="-25000">
                <a:latin typeface="Times New Roman" panose="02020603050405020304" pitchFamily="18" charset="0"/>
              </a:rPr>
              <a:t>0</a:t>
            </a:r>
            <a:r>
              <a:rPr lang="en-US" altLang="en-US" sz="2600">
                <a:latin typeface="Times New Roman" panose="02020603050405020304" pitchFamily="18" charset="0"/>
              </a:rPr>
              <a:t>.</a:t>
            </a:r>
            <a:endParaRPr lang="en-US" altLang="en-US" sz="26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1" name="Text Box 26"/>
          <p:cNvSpPr txBox="1">
            <a:spLocks noChangeArrowheads="1"/>
          </p:cNvSpPr>
          <p:nvPr/>
        </p:nvSpPr>
        <p:spPr bwMode="auto">
          <a:xfrm>
            <a:off x="396875" y="1576388"/>
            <a:ext cx="8240713" cy="5334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chemeClr val="bg1"/>
                </a:solidFill>
                <a:latin typeface="Times New Roman" panose="02020603050405020304" pitchFamily="18" charset="0"/>
              </a:rPr>
              <a:t>    In Words					In Symbols</a:t>
            </a:r>
            <a:endParaRPr lang="el-GR" altLang="en-US" sz="2800" b="1" i="1">
              <a:solidFill>
                <a:schemeClr val="bg1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2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6153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DF7A993-5521-46F9-A77F-A0970D572D65}" type="slidenum">
              <a:rPr lang="en-US" altLang="en-US" sz="1200"/>
              <a:pPr algn="r" eaLnBrk="1" hangingPunct="1"/>
              <a:t>51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Testing with Rejection </a:t>
            </a:r>
            <a: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  <a:t>Regions</a:t>
            </a:r>
            <a:b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  <a:t>(optional)</a:t>
            </a:r>
            <a:endParaRPr lang="el-GR" altLang="en-US" dirty="0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47" name="Content Placeholder 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mtClean="0"/>
              <a:t>Employees at a construction and mining company claim that the mean salary of the company’s mechanical engineers is less than that of the one of its competitors, which is $68,000. A random sample of 30 of the company’s mechanical engineers has a mean salary of $66,900 with a standard deviation of $5500. At </a:t>
            </a:r>
            <a:br>
              <a:rPr lang="en-US" altLang="en-US" smtClean="0"/>
            </a:br>
            <a:r>
              <a:rPr lang="el-GR" altLang="en-US" i="1" smtClean="0"/>
              <a:t>α</a:t>
            </a:r>
            <a:r>
              <a:rPr lang="en-US" altLang="en-US" smtClean="0"/>
              <a:t> = 0.05, test the employees’ claim.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82948" name="Picture 30" descr="C:\Documents and Settings\Lyn\Local Settings\Temporary Internet Files\Content.IE5\W9M7WLEZ\MCj0233033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357688"/>
            <a:ext cx="1531937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9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82950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03A21C8-725C-49E8-A73F-980F1474492B}" type="slidenum">
              <a:rPr lang="en-US" altLang="en-US" sz="1200"/>
              <a:pPr algn="r" eaLnBrk="1" hangingPunct="1"/>
              <a:t>52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Solution: Testing with Rejection </a:t>
            </a:r>
            <a: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  <a:t>Regions</a:t>
            </a:r>
            <a:b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  <a:t>(optional)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173" name="Rectangle 3"/>
          <p:cNvSpPr txBox="1">
            <a:spLocks noChangeArrowheads="1"/>
          </p:cNvSpPr>
          <p:nvPr/>
        </p:nvSpPr>
        <p:spPr bwMode="auto">
          <a:xfrm>
            <a:off x="409575" y="1625600"/>
            <a:ext cx="3848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6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sz="28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  <a:p>
            <a:pPr>
              <a:spcBef>
                <a:spcPct val="18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Rejection Region: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84300" y="1627188"/>
            <a:ext cx="3198813" cy="977900"/>
            <a:chOff x="800" y="1083"/>
            <a:chExt cx="980" cy="616"/>
          </a:xfrm>
        </p:grpSpPr>
        <p:sp>
          <p:nvSpPr>
            <p:cNvPr id="7201" name="Text Box 5"/>
            <p:cNvSpPr txBox="1">
              <a:spLocks noChangeArrowheads="1"/>
            </p:cNvSpPr>
            <p:nvPr/>
          </p:nvSpPr>
          <p:spPr bwMode="auto">
            <a:xfrm>
              <a:off x="800" y="1083"/>
              <a:ext cx="98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600" b="1" i="1">
                  <a:solidFill>
                    <a:srgbClr val="8E0D3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altLang="en-US" sz="2600" b="1">
                  <a:solidFill>
                    <a:srgbClr val="8E0D30"/>
                  </a:solidFill>
                  <a:latin typeface="Times New Roman" panose="02020603050405020304" pitchFamily="18" charset="0"/>
                </a:rPr>
                <a:t> ≥ $68,000</a:t>
              </a:r>
            </a:p>
          </p:txBody>
        </p:sp>
        <p:sp>
          <p:nvSpPr>
            <p:cNvPr id="7202" name="Text Box 6"/>
            <p:cNvSpPr txBox="1">
              <a:spLocks noChangeArrowheads="1"/>
            </p:cNvSpPr>
            <p:nvPr/>
          </p:nvSpPr>
          <p:spPr bwMode="auto">
            <a:xfrm>
              <a:off x="800" y="1391"/>
              <a:ext cx="96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600" b="1" i="1">
                  <a:solidFill>
                    <a:srgbClr val="8E0D3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altLang="en-US" sz="2600" b="1">
                  <a:solidFill>
                    <a:srgbClr val="8E0D30"/>
                  </a:solidFill>
                  <a:latin typeface="Times New Roman" panose="02020603050405020304" pitchFamily="18" charset="0"/>
                </a:rPr>
                <a:t> &lt; $68,000  (Claim)</a:t>
              </a: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460500" y="2598738"/>
            <a:ext cx="9191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srgbClr val="8E0D30"/>
                </a:solidFill>
                <a:latin typeface="+mn-lt"/>
                <a:cs typeface="Arial" charset="0"/>
              </a:rPr>
              <a:t>0.05</a:t>
            </a:r>
          </a:p>
        </p:txBody>
      </p:sp>
      <p:sp>
        <p:nvSpPr>
          <p:cNvPr id="7176" name="Rectangle 49"/>
          <p:cNvSpPr>
            <a:spLocks noChangeArrowheads="1"/>
          </p:cNvSpPr>
          <p:nvPr/>
        </p:nvSpPr>
        <p:spPr bwMode="auto">
          <a:xfrm>
            <a:off x="4476750" y="3546475"/>
            <a:ext cx="43322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9250" indent="-3492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>
                <a:latin typeface="Times New Roman" panose="02020603050405020304" pitchFamily="18" charset="0"/>
              </a:rPr>
              <a:t>Decision:</a:t>
            </a:r>
            <a:endParaRPr lang="en-US" altLang="en-US" sz="2600" b="1" baseline="-25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471988" y="4002088"/>
            <a:ext cx="447357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600">
                <a:latin typeface="Times New Roman" panose="02020603050405020304" pitchFamily="18" charset="0"/>
              </a:rPr>
              <a:t>At the 5% level of significance, there is not sufficient evidence to support the employees’ claim that the mean salary is less than $68,000.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605338" y="1636713"/>
            <a:ext cx="3030537" cy="488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9250" indent="-349250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600" b="1" dirty="0">
                <a:latin typeface="+mn-lt"/>
                <a:cs typeface="Arial" charset="0"/>
              </a:rPr>
              <a:t>Test Statistic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07138" y="3549650"/>
            <a:ext cx="25892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0" indent="-3492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D17230"/>
              </a:buClr>
            </a:pPr>
            <a:r>
              <a:rPr lang="en-US" altLang="en-US" sz="2600" b="1">
                <a:solidFill>
                  <a:srgbClr val="990033"/>
                </a:solidFill>
                <a:latin typeface="Times New Roman" panose="02020603050405020304" pitchFamily="18" charset="0"/>
              </a:rPr>
              <a:t>Fail to reject </a:t>
            </a:r>
            <a:r>
              <a:rPr lang="en-US" altLang="en-US" sz="2600" b="1" i="1">
                <a:solidFill>
                  <a:srgbClr val="990033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600" b="1" baseline="-25000">
                <a:solidFill>
                  <a:srgbClr val="990033"/>
                </a:solidFill>
                <a:latin typeface="Times New Roman" panose="02020603050405020304" pitchFamily="18" charset="0"/>
              </a:rPr>
              <a:t>0 </a:t>
            </a:r>
            <a:r>
              <a:rPr lang="en-US" altLang="en-US" sz="2600" b="1">
                <a:solidFill>
                  <a:srgbClr val="990033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180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7181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87A9266-6CE5-4EBF-994A-92920EEE683E}" type="slidenum">
              <a:rPr lang="en-US" altLang="en-US" sz="1200"/>
              <a:pPr algn="r" eaLnBrk="1" hangingPunct="1"/>
              <a:t>53</a:t>
            </a:fld>
            <a:r>
              <a:rPr lang="en-US" altLang="en-US" sz="1200"/>
              <a:t> of 101</a:t>
            </a:r>
          </a:p>
        </p:txBody>
      </p:sp>
      <p:graphicFrame>
        <p:nvGraphicFramePr>
          <p:cNvPr id="49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711700" y="2095500"/>
          <a:ext cx="4013200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4" imgW="1828800" imgH="634680" progId="Equation.DSMT4">
                  <p:embed/>
                </p:oleObj>
              </mc:Choice>
              <mc:Fallback>
                <p:oleObj name="Equation" r:id="rId4" imgW="1828800" imgH="63468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2095500"/>
                        <a:ext cx="4013200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49288" y="3657600"/>
            <a:ext cx="2803525" cy="2625725"/>
            <a:chOff x="409" y="2304"/>
            <a:chExt cx="1766" cy="1654"/>
          </a:xfrm>
        </p:grpSpPr>
        <p:grpSp>
          <p:nvGrpSpPr>
            <p:cNvPr id="7188" name="Group 38"/>
            <p:cNvGrpSpPr>
              <a:grpSpLocks/>
            </p:cNvGrpSpPr>
            <p:nvPr/>
          </p:nvGrpSpPr>
          <p:grpSpPr bwMode="auto">
            <a:xfrm>
              <a:off x="409" y="2304"/>
              <a:ext cx="1766" cy="1654"/>
              <a:chOff x="409" y="2304"/>
              <a:chExt cx="1766" cy="1654"/>
            </a:xfrm>
          </p:grpSpPr>
          <p:pic>
            <p:nvPicPr>
              <p:cNvPr id="7191" name="Picture 36" descr="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" y="2304"/>
                <a:ext cx="1766" cy="16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192" name="Group 37"/>
              <p:cNvGrpSpPr>
                <a:grpSpLocks/>
              </p:cNvGrpSpPr>
              <p:nvPr/>
            </p:nvGrpSpPr>
            <p:grpSpPr bwMode="auto">
              <a:xfrm>
                <a:off x="670" y="3282"/>
                <a:ext cx="495" cy="462"/>
                <a:chOff x="670" y="3282"/>
                <a:chExt cx="495" cy="462"/>
              </a:xfrm>
            </p:grpSpPr>
            <p:grpSp>
              <p:nvGrpSpPr>
                <p:cNvPr id="7193" name="Group 34"/>
                <p:cNvGrpSpPr>
                  <a:grpSpLocks/>
                </p:cNvGrpSpPr>
                <p:nvPr/>
              </p:nvGrpSpPr>
              <p:grpSpPr bwMode="auto">
                <a:xfrm>
                  <a:off x="670" y="3282"/>
                  <a:ext cx="495" cy="462"/>
                  <a:chOff x="670" y="3282"/>
                  <a:chExt cx="495" cy="462"/>
                </a:xfrm>
              </p:grpSpPr>
              <p:sp>
                <p:nvSpPr>
                  <p:cNvPr id="7196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884" y="3376"/>
                    <a:ext cx="56" cy="6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197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8" y="3408"/>
                    <a:ext cx="107" cy="208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850" y="3282"/>
                    <a:ext cx="81" cy="80"/>
                  </a:xfrm>
                  <a:prstGeom prst="rect">
                    <a:avLst/>
                  </a:prstGeom>
                  <a:solidFill>
                    <a:srgbClr val="FFFFE1"/>
                  </a:solidFill>
                  <a:ln w="9525">
                    <a:solidFill>
                      <a:srgbClr val="FFFFE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199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670" y="3623"/>
                    <a:ext cx="495" cy="12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00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886" y="3370"/>
                    <a:ext cx="1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96969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194" name="Rectangle 35"/>
                <p:cNvSpPr>
                  <a:spLocks noChangeArrowheads="1"/>
                </p:cNvSpPr>
                <p:nvPr/>
              </p:nvSpPr>
              <p:spPr bwMode="auto">
                <a:xfrm>
                  <a:off x="790" y="3396"/>
                  <a:ext cx="63" cy="2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95" name="Rectangle 36"/>
                <p:cNvSpPr>
                  <a:spLocks noChangeArrowheads="1"/>
                </p:cNvSpPr>
                <p:nvPr/>
              </p:nvSpPr>
              <p:spPr bwMode="auto">
                <a:xfrm>
                  <a:off x="831" y="3423"/>
                  <a:ext cx="87" cy="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7189" name="Rectangle 22"/>
            <p:cNvSpPr>
              <a:spLocks noChangeArrowheads="1"/>
            </p:cNvSpPr>
            <p:nvPr/>
          </p:nvSpPr>
          <p:spPr bwMode="auto">
            <a:xfrm>
              <a:off x="850" y="3282"/>
              <a:ext cx="81" cy="80"/>
            </a:xfrm>
            <a:prstGeom prst="rect">
              <a:avLst/>
            </a:prstGeom>
            <a:solidFill>
              <a:srgbClr val="FFFFE1"/>
            </a:solidFill>
            <a:ln w="9525">
              <a:solidFill>
                <a:srgbClr val="FFFFE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0" name="Line 21"/>
            <p:cNvSpPr>
              <a:spLocks noChangeShapeType="1"/>
            </p:cNvSpPr>
            <p:nvPr/>
          </p:nvSpPr>
          <p:spPr bwMode="auto">
            <a:xfrm>
              <a:off x="844" y="3368"/>
              <a:ext cx="12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1063625" y="5751513"/>
            <a:ext cx="785813" cy="192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4" name="Line 19"/>
          <p:cNvSpPr>
            <a:spLocks noChangeShapeType="1"/>
          </p:cNvSpPr>
          <p:nvPr/>
        </p:nvSpPr>
        <p:spPr bwMode="auto">
          <a:xfrm flipV="1">
            <a:off x="1260475" y="5410200"/>
            <a:ext cx="169863" cy="330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32"/>
          <p:cNvSpPr>
            <a:spLocks noChangeShapeType="1"/>
          </p:cNvSpPr>
          <p:nvPr/>
        </p:nvSpPr>
        <p:spPr bwMode="auto">
          <a:xfrm flipV="1">
            <a:off x="1260475" y="5410200"/>
            <a:ext cx="169863" cy="330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8" name="Oval 40"/>
          <p:cNvSpPr>
            <a:spLocks noChangeArrowheads="1"/>
          </p:cNvSpPr>
          <p:nvPr/>
        </p:nvSpPr>
        <p:spPr bwMode="auto">
          <a:xfrm>
            <a:off x="1425575" y="5310188"/>
            <a:ext cx="63500" cy="63500"/>
          </a:xfrm>
          <a:prstGeom prst="ellipse">
            <a:avLst/>
          </a:prstGeom>
          <a:solidFill>
            <a:srgbClr val="993366"/>
          </a:solidFill>
          <a:ln w="952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4729" name="Line 41"/>
          <p:cNvSpPr>
            <a:spLocks noChangeShapeType="1"/>
          </p:cNvSpPr>
          <p:nvPr/>
        </p:nvSpPr>
        <p:spPr bwMode="auto">
          <a:xfrm flipH="1">
            <a:off x="1273175" y="5394325"/>
            <a:ext cx="149225" cy="341313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4731" name="Object 43"/>
          <p:cNvGraphicFramePr>
            <a:graphicFrameLocks noChangeAspect="1"/>
          </p:cNvGraphicFramePr>
          <p:nvPr/>
        </p:nvGraphicFramePr>
        <p:xfrm>
          <a:off x="1085850" y="5686425"/>
          <a:ext cx="766763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7" imgW="622080" imgH="177480" progId="Equation.DSMT4">
                  <p:embed/>
                </p:oleObj>
              </mc:Choice>
              <mc:Fallback>
                <p:oleObj name="Equation" r:id="rId7" imgW="622080" imgH="1774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5686425"/>
                        <a:ext cx="766763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1" grpId="0"/>
      <p:bldP spid="27" grpId="0"/>
      <p:bldP spid="114728" grpId="0" animBg="1"/>
      <p:bldP spid="11472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Testing with Rejection </a:t>
            </a:r>
            <a: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  <a:t>Regions</a:t>
            </a:r>
            <a:b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  <a:t>(optional)</a:t>
            </a:r>
            <a:endParaRPr lang="el-GR" altLang="en-US" dirty="0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3971" name="Content Placeholder 29"/>
          <p:cNvSpPr>
            <a:spLocks noGrp="1"/>
          </p:cNvSpPr>
          <p:nvPr>
            <p:ph idx="1"/>
          </p:nvPr>
        </p:nvSpPr>
        <p:spPr>
          <a:xfrm>
            <a:off x="457200" y="145097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mtClean="0"/>
              <a:t>The U.S. Department of Agriculture claims that the mean cost of raising a child from birth to age 2 by husband-wife families in the U.S. is $13,120. A random sample of 500 children (age 2) has a mean cost of $12,925 with a standard deviation of $1745. At</a:t>
            </a:r>
            <a:br>
              <a:rPr lang="en-US" altLang="en-US" smtClean="0"/>
            </a:br>
            <a:r>
              <a:rPr lang="el-GR" altLang="en-US" i="1" smtClean="0"/>
              <a:t>α</a:t>
            </a:r>
            <a:r>
              <a:rPr lang="en-US" altLang="en-US" smtClean="0"/>
              <a:t> = 0.10, is there enough evidence to reject the claim? </a:t>
            </a:r>
            <a:r>
              <a:rPr lang="en-US" altLang="en-US" sz="2400" i="1" smtClean="0">
                <a:solidFill>
                  <a:schemeClr val="tx2"/>
                </a:solidFill>
              </a:rPr>
              <a:t>(Adapted from U.S. Department of Agriculture Center for Nutrition Policy and Promotion)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83972" name="Picture 4" descr="C:\Documents and Settings\Lyn\Local Settings\Temporary Internet Files\Content.IE5\W9M7WLEZ\MCj0089694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4899025"/>
            <a:ext cx="152558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83974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EDB4564-D298-4E14-B721-4B7BB67E3A7B}" type="slidenum">
              <a:rPr lang="en-US" altLang="en-US" sz="1200"/>
              <a:pPr algn="r" eaLnBrk="1" hangingPunct="1"/>
              <a:t>54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Solution: Testing with Rejection </a:t>
            </a:r>
            <a: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  <a:t>Regions</a:t>
            </a:r>
            <a:b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83BB35"/>
                </a:solidFill>
                <a:ea typeface="ＭＳ Ｐゴシック" panose="020B0600070205080204" pitchFamily="34" charset="-128"/>
              </a:rPr>
              <a:t>(optional)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409575" y="1625600"/>
            <a:ext cx="3848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6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sz="28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  <a:p>
            <a:pPr>
              <a:spcBef>
                <a:spcPct val="18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Rejection Region: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84300" y="1627188"/>
            <a:ext cx="3070225" cy="977900"/>
            <a:chOff x="800" y="1083"/>
            <a:chExt cx="980" cy="616"/>
          </a:xfrm>
        </p:grpSpPr>
        <p:sp>
          <p:nvSpPr>
            <p:cNvPr id="8217" name="Text Box 5"/>
            <p:cNvSpPr txBox="1">
              <a:spLocks noChangeArrowheads="1"/>
            </p:cNvSpPr>
            <p:nvPr/>
          </p:nvSpPr>
          <p:spPr bwMode="auto">
            <a:xfrm>
              <a:off x="800" y="1083"/>
              <a:ext cx="98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600" b="1" i="1">
                  <a:solidFill>
                    <a:srgbClr val="8E0D3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altLang="en-US" sz="2600" b="1">
                  <a:solidFill>
                    <a:srgbClr val="8E0D30"/>
                  </a:solidFill>
                  <a:latin typeface="Times New Roman" panose="02020603050405020304" pitchFamily="18" charset="0"/>
                </a:rPr>
                <a:t> = $13,120  (Claim)</a:t>
              </a:r>
            </a:p>
          </p:txBody>
        </p:sp>
        <p:sp>
          <p:nvSpPr>
            <p:cNvPr id="8218" name="Text Box 6"/>
            <p:cNvSpPr txBox="1">
              <a:spLocks noChangeArrowheads="1"/>
            </p:cNvSpPr>
            <p:nvPr/>
          </p:nvSpPr>
          <p:spPr bwMode="auto">
            <a:xfrm>
              <a:off x="800" y="1391"/>
              <a:ext cx="96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600" b="1" i="1">
                  <a:solidFill>
                    <a:srgbClr val="8E0D3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altLang="en-US" sz="2600" b="1">
                  <a:solidFill>
                    <a:srgbClr val="8E0D30"/>
                  </a:solidFill>
                  <a:latin typeface="Times New Roman" panose="02020603050405020304" pitchFamily="18" charset="0"/>
                </a:rPr>
                <a:t> ≠ $13,120</a:t>
              </a: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460500" y="2598738"/>
            <a:ext cx="8905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>
                <a:solidFill>
                  <a:srgbClr val="8E0D30"/>
                </a:solidFill>
                <a:latin typeface="Times New Roman" panose="02020603050405020304" pitchFamily="18" charset="0"/>
              </a:rPr>
              <a:t>0.10</a:t>
            </a:r>
          </a:p>
        </p:txBody>
      </p:sp>
      <p:sp>
        <p:nvSpPr>
          <p:cNvPr id="8199" name="Rectangle 49"/>
          <p:cNvSpPr>
            <a:spLocks noChangeArrowheads="1"/>
          </p:cNvSpPr>
          <p:nvPr/>
        </p:nvSpPr>
        <p:spPr bwMode="auto">
          <a:xfrm>
            <a:off x="4476750" y="3546475"/>
            <a:ext cx="201136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9250" indent="-3492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600" b="1">
                <a:latin typeface="Times New Roman" panose="02020603050405020304" pitchFamily="18" charset="0"/>
              </a:rPr>
              <a:t>Decision:</a:t>
            </a:r>
            <a:endParaRPr lang="en-US" altLang="en-US" sz="2600" b="1" baseline="-25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405313" y="3941763"/>
            <a:ext cx="4672012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600">
                <a:latin typeface="Times New Roman" panose="02020603050405020304" pitchFamily="18" charset="0"/>
              </a:rPr>
              <a:t>At the 10% level of significance, you have enough evidence to reject the claim that the mean cost of raising a child from birth to age 2 by husband-wife families in the U.S. is $13,120.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76750" y="1636713"/>
            <a:ext cx="2943225" cy="488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9250" indent="-349250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600" b="1" dirty="0">
                <a:latin typeface="+mn-lt"/>
                <a:cs typeface="Arial" charset="0"/>
              </a:rPr>
              <a:t>Test Statistic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342063" y="3541713"/>
            <a:ext cx="16700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0" indent="-3492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D17230"/>
              </a:buClr>
            </a:pPr>
            <a:r>
              <a:rPr lang="en-US" altLang="en-US" sz="2600" b="1">
                <a:solidFill>
                  <a:srgbClr val="990033"/>
                </a:solidFill>
                <a:latin typeface="Times New Roman" panose="02020603050405020304" pitchFamily="18" charset="0"/>
              </a:rPr>
              <a:t>Reject </a:t>
            </a:r>
            <a:r>
              <a:rPr lang="en-US" altLang="en-US" sz="2600" b="1" i="1">
                <a:solidFill>
                  <a:srgbClr val="990033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600" b="1" baseline="-25000">
                <a:solidFill>
                  <a:srgbClr val="990033"/>
                </a:solidFill>
                <a:latin typeface="Times New Roman" panose="02020603050405020304" pitchFamily="18" charset="0"/>
              </a:rPr>
              <a:t>0 </a:t>
            </a:r>
            <a:r>
              <a:rPr lang="en-US" altLang="en-US" sz="2600" b="1">
                <a:solidFill>
                  <a:srgbClr val="990033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203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8204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3AF11B1-F0AE-461C-994D-7DBCB1914559}" type="slidenum">
              <a:rPr lang="en-US" altLang="en-US" sz="1200"/>
              <a:pPr algn="r" eaLnBrk="1" hangingPunct="1"/>
              <a:t>55</a:t>
            </a:fld>
            <a:r>
              <a:rPr lang="en-US" altLang="en-US" sz="1200"/>
              <a:t> of 101</a:t>
            </a:r>
          </a:p>
        </p:txBody>
      </p:sp>
      <p:graphicFrame>
        <p:nvGraphicFramePr>
          <p:cNvPr id="49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767263" y="2095500"/>
          <a:ext cx="3902075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4" imgW="1777680" imgH="634680" progId="Equation.DSMT4">
                  <p:embed/>
                </p:oleObj>
              </mc:Choice>
              <mc:Fallback>
                <p:oleObj name="Equation" r:id="rId4" imgW="1777680" imgH="63468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263" y="2095500"/>
                        <a:ext cx="3902075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88950" y="3743325"/>
            <a:ext cx="3636963" cy="2566988"/>
            <a:chOff x="308" y="2358"/>
            <a:chExt cx="2291" cy="1617"/>
          </a:xfrm>
        </p:grpSpPr>
        <p:grpSp>
          <p:nvGrpSpPr>
            <p:cNvPr id="8210" name="Group 22"/>
            <p:cNvGrpSpPr>
              <a:grpSpLocks/>
            </p:cNvGrpSpPr>
            <p:nvPr/>
          </p:nvGrpSpPr>
          <p:grpSpPr bwMode="auto">
            <a:xfrm>
              <a:off x="308" y="2358"/>
              <a:ext cx="2291" cy="1617"/>
              <a:chOff x="308" y="2358"/>
              <a:chExt cx="2291" cy="1617"/>
            </a:xfrm>
          </p:grpSpPr>
          <p:pic>
            <p:nvPicPr>
              <p:cNvPr id="8213" name="Picture 41" descr="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358"/>
                <a:ext cx="2167" cy="1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14" name="Rectangle 16"/>
              <p:cNvSpPr>
                <a:spLocks noChangeArrowheads="1"/>
              </p:cNvSpPr>
              <p:nvPr/>
            </p:nvSpPr>
            <p:spPr bwMode="auto">
              <a:xfrm>
                <a:off x="308" y="3798"/>
                <a:ext cx="657" cy="1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5" name="Rectangle 17"/>
              <p:cNvSpPr>
                <a:spLocks noChangeArrowheads="1"/>
              </p:cNvSpPr>
              <p:nvPr/>
            </p:nvSpPr>
            <p:spPr bwMode="auto">
              <a:xfrm>
                <a:off x="708" y="3510"/>
                <a:ext cx="141" cy="2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6" name="Line 21"/>
              <p:cNvSpPr>
                <a:spLocks noChangeShapeType="1"/>
              </p:cNvSpPr>
              <p:nvPr/>
            </p:nvSpPr>
            <p:spPr bwMode="auto">
              <a:xfrm>
                <a:off x="697" y="3506"/>
                <a:ext cx="261" cy="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1" name="Rectangle 18"/>
            <p:cNvSpPr>
              <a:spLocks noChangeArrowheads="1"/>
            </p:cNvSpPr>
            <p:nvPr/>
          </p:nvSpPr>
          <p:spPr bwMode="auto">
            <a:xfrm>
              <a:off x="763" y="3447"/>
              <a:ext cx="100" cy="56"/>
            </a:xfrm>
            <a:prstGeom prst="rect">
              <a:avLst/>
            </a:prstGeom>
            <a:solidFill>
              <a:srgbClr val="A7D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2" name="Line 19"/>
            <p:cNvSpPr>
              <a:spLocks noChangeShapeType="1"/>
            </p:cNvSpPr>
            <p:nvPr/>
          </p:nvSpPr>
          <p:spPr bwMode="auto">
            <a:xfrm>
              <a:off x="730" y="3503"/>
              <a:ext cx="16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6" name="Rectangle 20"/>
          <p:cNvSpPr>
            <a:spLocks noChangeArrowheads="1"/>
          </p:cNvSpPr>
          <p:nvPr/>
        </p:nvSpPr>
        <p:spPr bwMode="auto">
          <a:xfrm>
            <a:off x="1009650" y="5954713"/>
            <a:ext cx="563563" cy="95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7784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6003925"/>
            <a:ext cx="87153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85" name="Oval 25"/>
          <p:cNvSpPr>
            <a:spLocks noChangeArrowheads="1"/>
          </p:cNvSpPr>
          <p:nvPr/>
        </p:nvSpPr>
        <p:spPr bwMode="auto">
          <a:xfrm>
            <a:off x="1265238" y="5519738"/>
            <a:ext cx="63500" cy="82550"/>
          </a:xfrm>
          <a:prstGeom prst="ellipse">
            <a:avLst/>
          </a:prstGeom>
          <a:solidFill>
            <a:srgbClr val="0099FF"/>
          </a:solidFill>
          <a:ln w="9525">
            <a:solidFill>
              <a:srgbClr val="0099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7786" name="Line 26"/>
          <p:cNvSpPr>
            <a:spLocks noChangeShapeType="1"/>
          </p:cNvSpPr>
          <p:nvPr/>
        </p:nvSpPr>
        <p:spPr bwMode="auto">
          <a:xfrm rot="21480000" flipV="1">
            <a:off x="1133475" y="5624513"/>
            <a:ext cx="149225" cy="339725"/>
          </a:xfrm>
          <a:prstGeom prst="line">
            <a:avLst/>
          </a:prstGeom>
          <a:noFill/>
          <a:ln w="19050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1" grpId="0" autoUpdateAnimBg="0"/>
      <p:bldP spid="33" grpId="0"/>
      <p:bldP spid="117785" grpId="0" animBg="1"/>
      <p:bldP spid="11778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Section 7.2 Summary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Found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-values and used them to test a mean </a:t>
            </a:r>
            <a:r>
              <a:rPr lang="el-GR" altLang="en-US" i="1" dirty="0" smtClean="0"/>
              <a:t>μ</a:t>
            </a:r>
            <a:endParaRPr lang="en-US" altLang="en-US" i="1" dirty="0" smtClean="0"/>
          </a:p>
          <a:p>
            <a:pPr eaLnBrk="1" hangingPunct="1"/>
            <a:r>
              <a:rPr lang="en-US" altLang="en-US" dirty="0" smtClean="0"/>
              <a:t>Used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-values for a 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-test</a:t>
            </a:r>
          </a:p>
          <a:p>
            <a:pPr eaLnBrk="1" hangingPunct="1"/>
            <a:r>
              <a:rPr lang="en-US" altLang="en-US" dirty="0" smtClean="0"/>
              <a:t>Found critical values and rejection regions in a normal </a:t>
            </a:r>
            <a:r>
              <a:rPr lang="en-US" altLang="en-US" dirty="0" smtClean="0"/>
              <a:t>distribution (optional)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Used rejection regions for a 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-test (optional)</a:t>
            </a:r>
            <a:endParaRPr lang="en-US" altLang="en-US" dirty="0" smtClean="0"/>
          </a:p>
        </p:txBody>
      </p:sp>
      <p:sp>
        <p:nvSpPr>
          <p:cNvPr id="84996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84997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24CEC99-9F3D-4F51-9C6D-157DA4083119}" type="slidenum">
              <a:rPr lang="en-US" altLang="en-US" sz="1200"/>
              <a:pPr algn="r" eaLnBrk="1" hangingPunct="1"/>
              <a:t>56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Hypothesis Tests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40125"/>
          </a:xfrm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chemeClr val="accent2"/>
                </a:solidFill>
              </a:rPr>
              <a:t>Statistical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b="1" smtClean="0">
                <a:solidFill>
                  <a:schemeClr val="accent2"/>
                </a:solidFill>
              </a:rPr>
              <a:t>hypothesis </a:t>
            </a:r>
          </a:p>
          <a:p>
            <a:pPr eaLnBrk="1" hangingPunct="1"/>
            <a:r>
              <a:rPr lang="en-US" altLang="en-US" smtClean="0"/>
              <a:t>A statement, or claim, about a population parameter.</a:t>
            </a:r>
          </a:p>
          <a:p>
            <a:pPr eaLnBrk="1" hangingPunct="1"/>
            <a:r>
              <a:rPr lang="en-US" altLang="en-US" smtClean="0"/>
              <a:t>Need a pair of hypotheses</a:t>
            </a:r>
          </a:p>
          <a:p>
            <a:pPr marL="747713" lvl="1" indent="-347663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 one that represents the claim </a:t>
            </a:r>
          </a:p>
          <a:p>
            <a:pPr marL="747713" lvl="1" indent="-347663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 the other, its complement  </a:t>
            </a:r>
          </a:p>
          <a:p>
            <a:pPr eaLnBrk="1" hangingPunct="1"/>
            <a:r>
              <a:rPr lang="en-US" altLang="en-US" smtClean="0"/>
              <a:t>When one of these hypotheses is false, the other must be true.</a:t>
            </a:r>
          </a:p>
        </p:txBody>
      </p:sp>
      <p:sp>
        <p:nvSpPr>
          <p:cNvPr id="37892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37893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5598E9A-AE6B-47D0-B226-946598FD01A7}" type="slidenum">
              <a:rPr lang="en-US" altLang="en-US" sz="1200"/>
              <a:pPr algn="r" eaLnBrk="1" hangingPunct="1"/>
              <a:t>6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Stating a Hypothesis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>
          <a:xfrm>
            <a:off x="341313" y="1455738"/>
            <a:ext cx="4135437" cy="45259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chemeClr val="accent2"/>
                </a:solidFill>
              </a:rPr>
              <a:t>Null hypothesis </a:t>
            </a:r>
          </a:p>
          <a:p>
            <a:pPr eaLnBrk="1" hangingPunct="1"/>
            <a:r>
              <a:rPr lang="en-US" altLang="en-US" smtClean="0"/>
              <a:t>A statistical hypothesis that contains a statement of equality such as </a:t>
            </a:r>
            <a:r>
              <a:rPr lang="en-US" altLang="en-US" smtClean="0">
                <a:sym typeface="Symbol" panose="05050102010706020507" pitchFamily="18" charset="2"/>
              </a:rPr>
              <a:t>≤, =, or ≥.</a:t>
            </a:r>
          </a:p>
          <a:p>
            <a:pPr eaLnBrk="1" hangingPunct="1"/>
            <a:r>
              <a:rPr lang="en-US" altLang="en-US" smtClean="0">
                <a:sym typeface="Symbol" panose="05050102010706020507" pitchFamily="18" charset="2"/>
              </a:rPr>
              <a:t>Denoted </a:t>
            </a:r>
            <a:r>
              <a:rPr lang="en-US" altLang="en-US" b="1" i="1" smtClean="0">
                <a:solidFill>
                  <a:schemeClr val="accent2"/>
                </a:solidFill>
              </a:rPr>
              <a:t>H</a:t>
            </a:r>
            <a:r>
              <a:rPr lang="en-US" altLang="en-US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mtClean="0"/>
              <a:t>  read “H sub-zero” or “H</a:t>
            </a:r>
            <a:r>
              <a:rPr lang="en-US" altLang="en-US" i="1" smtClean="0"/>
              <a:t> </a:t>
            </a:r>
            <a:r>
              <a:rPr lang="en-US" altLang="en-US" smtClean="0"/>
              <a:t>naught.”</a:t>
            </a:r>
          </a:p>
        </p:txBody>
      </p:sp>
      <p:sp>
        <p:nvSpPr>
          <p:cNvPr id="40964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455738"/>
            <a:ext cx="4046538" cy="45259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chemeClr val="accent2"/>
                </a:solidFill>
              </a:rPr>
              <a:t>Alternative hypothesis </a:t>
            </a:r>
          </a:p>
          <a:p>
            <a:pPr eaLnBrk="1" hangingPunct="1"/>
            <a:r>
              <a:rPr lang="en-US" altLang="en-US" smtClean="0"/>
              <a:t>A statement of strict inequality such as &gt;, </a:t>
            </a:r>
            <a:r>
              <a:rPr lang="en-US" altLang="en-US" smtClean="0">
                <a:sym typeface="Symbol" panose="05050102010706020507" pitchFamily="18" charset="2"/>
              </a:rPr>
              <a:t>≠, or &lt;.</a:t>
            </a:r>
          </a:p>
          <a:p>
            <a:pPr eaLnBrk="1" hangingPunct="1"/>
            <a:r>
              <a:rPr lang="en-US" altLang="en-US" smtClean="0"/>
              <a:t>Must be true if </a:t>
            </a:r>
            <a:r>
              <a:rPr lang="en-US" altLang="en-US" i="1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 is false.</a:t>
            </a:r>
          </a:p>
          <a:p>
            <a:pPr eaLnBrk="1" hangingPunct="1"/>
            <a:r>
              <a:rPr lang="en-US" altLang="en-US" smtClean="0"/>
              <a:t>Denoted </a:t>
            </a:r>
            <a:r>
              <a:rPr lang="en-US" altLang="en-US" b="1" i="1" smtClean="0">
                <a:solidFill>
                  <a:schemeClr val="accent2"/>
                </a:solidFill>
              </a:rPr>
              <a:t>H</a:t>
            </a:r>
            <a:r>
              <a:rPr lang="en-US" altLang="en-US" b="1" i="1" baseline="-25000" smtClean="0">
                <a:solidFill>
                  <a:schemeClr val="accent2"/>
                </a:solidFill>
              </a:rPr>
              <a:t>a</a:t>
            </a:r>
            <a:r>
              <a:rPr lang="en-US" altLang="en-US" smtClean="0"/>
              <a:t> read “H sub-a.”</a:t>
            </a:r>
          </a:p>
          <a:p>
            <a:pPr eaLnBrk="1" hangingPunct="1"/>
            <a:endParaRPr lang="en-US" altLang="en-US" b="1" smtClean="0">
              <a:solidFill>
                <a:schemeClr val="accent2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846263" y="5237163"/>
            <a:ext cx="4740275" cy="1101725"/>
            <a:chOff x="1845596" y="5386516"/>
            <a:chExt cx="4740480" cy="1101163"/>
          </a:xfrm>
        </p:grpSpPr>
        <p:sp>
          <p:nvSpPr>
            <p:cNvPr id="7" name="TextBox 6"/>
            <p:cNvSpPr txBox="1"/>
            <p:nvPr/>
          </p:nvSpPr>
          <p:spPr>
            <a:xfrm>
              <a:off x="2871165" y="5534078"/>
              <a:ext cx="2700454" cy="95360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accent2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>
                  <a:latin typeface="+mn-lt"/>
                  <a:cs typeface="+mn-cs"/>
                </a:rPr>
                <a:t>complementary statements</a:t>
              </a:r>
            </a:p>
          </p:txBody>
        </p:sp>
        <p:sp>
          <p:nvSpPr>
            <p:cNvPr id="9" name="Bent-Up Arrow 8"/>
            <p:cNvSpPr/>
            <p:nvPr/>
          </p:nvSpPr>
          <p:spPr>
            <a:xfrm>
              <a:off x="5570032" y="5386516"/>
              <a:ext cx="1016044" cy="755265"/>
            </a:xfrm>
            <a:prstGeom prst="bentUp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Bent-Up Arrow 9"/>
            <p:cNvSpPr/>
            <p:nvPr/>
          </p:nvSpPr>
          <p:spPr>
            <a:xfrm flipH="1">
              <a:off x="1845596" y="5386516"/>
              <a:ext cx="1016044" cy="755265"/>
            </a:xfrm>
            <a:prstGeom prst="bentUp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8918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38919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2D1477-ADFD-461F-AF86-B28615A4BAA8}" type="slidenum">
              <a:rPr lang="en-US" altLang="en-US" sz="1200"/>
              <a:pPr algn="r" eaLnBrk="1" hangingPunct="1"/>
              <a:t>7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Stating a Hypothesis</a:t>
            </a:r>
          </a:p>
        </p:txBody>
      </p:sp>
      <p:sp>
        <p:nvSpPr>
          <p:cNvPr id="41987" name="Content Placeholder 3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3452812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mtClean="0"/>
              <a:t>To write the null and alternative hypotheses, translate the claim made about the population parameter from a verbal statement to a mathematical statement.</a:t>
            </a:r>
          </a:p>
          <a:p>
            <a:pPr eaLnBrk="1" hangingPunct="1"/>
            <a:r>
              <a:rPr lang="en-US" altLang="en-US" smtClean="0"/>
              <a:t>Then write its complement.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6313" y="3475038"/>
            <a:ext cx="1879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pPr eaLnBrk="1" hangingPunct="1"/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altLang="en-US" sz="2800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65538" y="3475038"/>
            <a:ext cx="18780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pPr eaLnBrk="1" hangingPunct="1"/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altLang="en-US" sz="2800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07138" y="3475038"/>
            <a:ext cx="18780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pPr eaLnBrk="1" hangingPunct="1"/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: </a:t>
            </a:r>
            <a:r>
              <a:rPr lang="el-GR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≠ 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altLang="en-US" sz="2800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1" name="TextBox 7"/>
          <p:cNvSpPr txBox="1">
            <a:spLocks noChangeArrowheads="1"/>
          </p:cNvSpPr>
          <p:nvPr/>
        </p:nvSpPr>
        <p:spPr bwMode="auto">
          <a:xfrm>
            <a:off x="457200" y="4605338"/>
            <a:ext cx="81962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D17230"/>
              </a:buClr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Regardless of which pair of hypotheses you use, you always assume </a:t>
            </a:r>
            <a:r>
              <a:rPr lang="el-GR" altLang="en-US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examine the sampling distribution on the basis of this assumption.</a:t>
            </a:r>
            <a:endParaRPr lang="en-US" altLang="en-US" sz="28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4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39945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02074FD-11E5-44DA-B34D-7021ED37A179}" type="slidenum">
              <a:rPr lang="en-US" altLang="en-US" sz="1200"/>
              <a:pPr algn="r" eaLnBrk="1" hangingPunct="1"/>
              <a:t>8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4" grpId="0"/>
      <p:bldP spid="6" grpId="0"/>
      <p:bldP spid="7" grpId="0"/>
      <p:bldP spid="419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875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83BB35"/>
                </a:solidFill>
                <a:ea typeface="ＭＳ Ｐゴシック" panose="020B0600070205080204" pitchFamily="34" charset="-128"/>
              </a:rPr>
              <a:t>Example: Stating the Null and Alternative Hypotheses</a:t>
            </a:r>
            <a:endParaRPr lang="el-GR" altLang="en-US" sz="3200" smtClean="0">
              <a:solidFill>
                <a:srgbClr val="83BB35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5502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</a:rPr>
              <a:t>Write the claim as a mathematical sentence. State the null and alternative hypotheses and identify which represents the claim.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AutoNum type="arabicPeriod"/>
            </a:pPr>
            <a:r>
              <a:rPr lang="en-US" altLang="en-US" sz="2800">
                <a:latin typeface="Times New Roman" panose="02020603050405020304" pitchFamily="18" charset="0"/>
              </a:rPr>
              <a:t>  A school publicizes that the proportion of its students who are involved in at least one extracurricular activity is 61%.  </a:t>
            </a:r>
            <a:endParaRPr lang="en-US" altLang="en-US" sz="28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3012" name="Text Box 17"/>
          <p:cNvSpPr txBox="1">
            <a:spLocks noChangeArrowheads="1"/>
          </p:cNvSpPr>
          <p:nvPr/>
        </p:nvSpPr>
        <p:spPr bwMode="auto">
          <a:xfrm>
            <a:off x="3783013" y="4616450"/>
            <a:ext cx="283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Equality condition</a:t>
            </a:r>
          </a:p>
        </p:txBody>
      </p:sp>
      <p:sp>
        <p:nvSpPr>
          <p:cNvPr id="43013" name="Text Box 22"/>
          <p:cNvSpPr txBox="1">
            <a:spLocks noChangeArrowheads="1"/>
          </p:cNvSpPr>
          <p:nvPr/>
        </p:nvSpPr>
        <p:spPr bwMode="auto">
          <a:xfrm>
            <a:off x="3810000" y="5260975"/>
            <a:ext cx="3105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Complement of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69963" y="4481513"/>
            <a:ext cx="7588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baseline="-25000"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800" i="1">
                <a:latin typeface="Times New Roman" panose="02020603050405020304" pitchFamily="18" charset="0"/>
              </a:rPr>
              <a:t>H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: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959100" y="4913313"/>
            <a:ext cx="781050" cy="158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011488" y="5548313"/>
            <a:ext cx="782637" cy="158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16700" y="4611688"/>
            <a:ext cx="1412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Arial" charset="0"/>
              </a:rPr>
              <a:t>(Claim)</a:t>
            </a:r>
          </a:p>
        </p:txBody>
      </p:sp>
      <p:sp>
        <p:nvSpPr>
          <p:cNvPr id="43018" name="TextBox 22"/>
          <p:cNvSpPr txBox="1">
            <a:spLocks noChangeArrowheads="1"/>
          </p:cNvSpPr>
          <p:nvPr/>
        </p:nvSpPr>
        <p:spPr bwMode="auto">
          <a:xfrm>
            <a:off x="1524000" y="4610100"/>
            <a:ext cx="1385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0.61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43050" y="5270500"/>
            <a:ext cx="2389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≠ 0.61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4060825"/>
            <a:ext cx="17827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Arial" charset="0"/>
              </a:rPr>
              <a:t>Solution:</a:t>
            </a:r>
          </a:p>
        </p:txBody>
      </p:sp>
      <p:sp>
        <p:nvSpPr>
          <p:cNvPr id="40973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© 2012 Pearson Education, Inc. All rights reserved.</a:t>
            </a:r>
          </a:p>
        </p:txBody>
      </p:sp>
      <p:sp>
        <p:nvSpPr>
          <p:cNvPr id="40974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2755C33-E05C-44EF-BAB6-370B3E8F554A}" type="slidenum">
              <a:rPr lang="en-US" altLang="en-US" sz="1200"/>
              <a:pPr algn="r" eaLnBrk="1" hangingPunct="1"/>
              <a:t>9</a:t>
            </a:fld>
            <a:r>
              <a:rPr lang="en-US" altLang="en-US" sz="1200"/>
              <a:t> of 101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17" grpId="0"/>
      <p:bldP spid="21" grpId="0"/>
      <p:bldP spid="43018" grpId="0"/>
      <p:bldP spid="24" grpId="0"/>
      <p:bldP spid="12" grpId="0"/>
    </p:bldLst>
  </p:timing>
</p:sld>
</file>

<file path=ppt/theme/theme1.xml><?xml version="1.0" encoding="utf-8"?>
<a:theme xmlns:a="http://schemas.openxmlformats.org/drawingml/2006/main" name="lf4template">
  <a:themeElements>
    <a:clrScheme name="Custom 1">
      <a:dk1>
        <a:sysClr val="windowText" lastClr="000000"/>
      </a:dk1>
      <a:lt1>
        <a:srgbClr val="FFFFFF"/>
      </a:lt1>
      <a:dk2>
        <a:srgbClr val="004988"/>
      </a:dk2>
      <a:lt2>
        <a:srgbClr val="EEECE1"/>
      </a:lt2>
      <a:accent1>
        <a:srgbClr val="D17230"/>
      </a:accent1>
      <a:accent2>
        <a:srgbClr val="AE0337"/>
      </a:accent2>
      <a:accent3>
        <a:srgbClr val="83BB3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round/>
          <a:headEnd type="triangle" w="med" len="med"/>
          <a:tailEnd type="triangle" w="med" len="med"/>
        </a:ln>
      </a:spPr>
      <a:bodyPr wrap="none" anchor="ctr"/>
      <a:lstStyle>
        <a:defPPr>
          <a:defRPr/>
        </a:defPPr>
      </a:lstStyle>
    </a:spDef>
    <a:txDef>
      <a:spPr>
        <a:noFill/>
      </a:spPr>
      <a:bodyPr wrap="square" rtlCol="0">
        <a:spAutoFit/>
      </a:bodyPr>
      <a:lstStyle>
        <a:defPPr>
          <a:defRPr sz="28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lf4template</Template>
  <TotalTime>2628</TotalTime>
  <Words>4140</Words>
  <Application>Microsoft Office PowerPoint</Application>
  <PresentationFormat>On-screen Show (4:3)</PresentationFormat>
  <Paragraphs>666</Paragraphs>
  <Slides>56</Slides>
  <Notes>56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67" baseType="lpstr">
      <vt:lpstr>Arial</vt:lpstr>
      <vt:lpstr>ＭＳ Ｐゴシック</vt:lpstr>
      <vt:lpstr>Times New Roman</vt:lpstr>
      <vt:lpstr>Wingdings</vt:lpstr>
      <vt:lpstr>Calibri</vt:lpstr>
      <vt:lpstr>Symbol</vt:lpstr>
      <vt:lpstr>MS Reference 2</vt:lpstr>
      <vt:lpstr>lf4template</vt:lpstr>
      <vt:lpstr>Equation</vt:lpstr>
      <vt:lpstr>MathType 5.0 Equation</vt:lpstr>
      <vt:lpstr>MathType 6.0 Equation</vt:lpstr>
      <vt:lpstr>PowerPoint Presentation</vt:lpstr>
      <vt:lpstr>Chapter Outline</vt:lpstr>
      <vt:lpstr>Section 7.1</vt:lpstr>
      <vt:lpstr>Section 7.1 Objectives</vt:lpstr>
      <vt:lpstr>Hypothesis Tests</vt:lpstr>
      <vt:lpstr>Hypothesis Tests</vt:lpstr>
      <vt:lpstr>Stating a Hypothesis</vt:lpstr>
      <vt:lpstr>Stating a Hypothesis</vt:lpstr>
      <vt:lpstr>Example: Stating the Null and Alternative Hypotheses</vt:lpstr>
      <vt:lpstr>Example: Stating the Null and Alternative Hypotheses</vt:lpstr>
      <vt:lpstr>Example: Stating the Null and Alternative Hypotheses</vt:lpstr>
      <vt:lpstr>Types of Errors</vt:lpstr>
      <vt:lpstr>Types of Errors</vt:lpstr>
      <vt:lpstr>Example: Identifying Type I and Type II Errors</vt:lpstr>
      <vt:lpstr>Solution: Identifying Type I and Type II Errors</vt:lpstr>
      <vt:lpstr>Solution: Identifying Type I and Type II Errors</vt:lpstr>
      <vt:lpstr>Solution: Identifying Type I and Type II Errors</vt:lpstr>
      <vt:lpstr>Level of Significance</vt:lpstr>
      <vt:lpstr>Statistical Tests</vt:lpstr>
      <vt:lpstr>P-values</vt:lpstr>
      <vt:lpstr>Nature of the Test</vt:lpstr>
      <vt:lpstr>Left-tailed Test</vt:lpstr>
      <vt:lpstr>Example: Left-tailed</vt:lpstr>
      <vt:lpstr>Right-tailed Test</vt:lpstr>
      <vt:lpstr>Example: Identifying The Nature of a Test</vt:lpstr>
      <vt:lpstr>Two-tailed Test</vt:lpstr>
      <vt:lpstr>Example: Two-tailed</vt:lpstr>
      <vt:lpstr>Making a Decision</vt:lpstr>
      <vt:lpstr>Steps for Hypothesis Testing</vt:lpstr>
      <vt:lpstr>Steps for Hypothesis Testing</vt:lpstr>
      <vt:lpstr>Section 7.1 Summary</vt:lpstr>
      <vt:lpstr>Section 7.2</vt:lpstr>
      <vt:lpstr>Section 7.2 Objectives</vt:lpstr>
      <vt:lpstr>Using P-values to Make a Decision</vt:lpstr>
      <vt:lpstr>Example: Interpreting a P-value</vt:lpstr>
      <vt:lpstr>Finding the P-value</vt:lpstr>
      <vt:lpstr>Example: Finding the P-value</vt:lpstr>
      <vt:lpstr>Example: Finding the P-value</vt:lpstr>
      <vt:lpstr>Z-Test for a Mean μ</vt:lpstr>
      <vt:lpstr>Using P-values for a z-Test for Mean μ</vt:lpstr>
      <vt:lpstr>Using P-values for a z-Test for Mean μ</vt:lpstr>
      <vt:lpstr>Example: pit stop</vt:lpstr>
      <vt:lpstr>Solution: pit stop</vt:lpstr>
      <vt:lpstr>Example: bariatric surgery</vt:lpstr>
      <vt:lpstr>Solution: bariatric surgery</vt:lpstr>
      <vt:lpstr>Rejection Regions and Critical Values (optional)</vt:lpstr>
      <vt:lpstr>Rejection Regions and Critical Values (optional)</vt:lpstr>
      <vt:lpstr>Example: Finding Critical Values (optional)</vt:lpstr>
      <vt:lpstr>Decision Rule Based on Rejection Region (optional)</vt:lpstr>
      <vt:lpstr>Using Rejection Regions for a z-Test for a Mean μ (optional)</vt:lpstr>
      <vt:lpstr>Using Rejection Regions for a z-Test for a Mean μ (optional)</vt:lpstr>
      <vt:lpstr>Example: Testing with Rejection Regions (optional)</vt:lpstr>
      <vt:lpstr>Solution: Testing with Rejection Regions (optional)</vt:lpstr>
      <vt:lpstr>Example: Testing with Rejection Regions (optional)</vt:lpstr>
      <vt:lpstr>Solution: Testing with Rejection Regions (optional)</vt:lpstr>
      <vt:lpstr>Section 7.2 Summary</vt:lpstr>
    </vt:vector>
  </TitlesOfParts>
  <Company>© 2012 Pearson Prentice Hall. All rights reserved.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subject>Hypothesis Testing with One Sample</dc:subject>
  <dc:creator>Ron Larson, Betsy Farber</dc:creator>
  <cp:lastModifiedBy>Next Step</cp:lastModifiedBy>
  <cp:revision>369</cp:revision>
  <dcterms:created xsi:type="dcterms:W3CDTF">2011-08-25T22:27:16Z</dcterms:created>
  <dcterms:modified xsi:type="dcterms:W3CDTF">2014-04-19T15:21:10Z</dcterms:modified>
</cp:coreProperties>
</file>