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handoutMasterIdLst>
    <p:handoutMasterId r:id="rId60"/>
  </p:handoutMasterIdLst>
  <p:sldIdLst>
    <p:sldId id="256" r:id="rId2"/>
    <p:sldId id="325" r:id="rId3"/>
    <p:sldId id="289" r:id="rId4"/>
    <p:sldId id="326" r:id="rId5"/>
    <p:sldId id="259" r:id="rId6"/>
    <p:sldId id="291" r:id="rId7"/>
    <p:sldId id="290" r:id="rId8"/>
    <p:sldId id="260" r:id="rId9"/>
    <p:sldId id="292" r:id="rId10"/>
    <p:sldId id="341" r:id="rId11"/>
    <p:sldId id="262" r:id="rId12"/>
    <p:sldId id="263" r:id="rId13"/>
    <p:sldId id="293" r:id="rId14"/>
    <p:sldId id="295" r:id="rId15"/>
    <p:sldId id="294" r:id="rId16"/>
    <p:sldId id="296" r:id="rId17"/>
    <p:sldId id="297" r:id="rId18"/>
    <p:sldId id="298" r:id="rId19"/>
    <p:sldId id="299" r:id="rId20"/>
    <p:sldId id="300" r:id="rId21"/>
    <p:sldId id="301" r:id="rId22"/>
    <p:sldId id="271" r:id="rId23"/>
    <p:sldId id="302" r:id="rId24"/>
    <p:sldId id="303" r:id="rId25"/>
    <p:sldId id="327" r:id="rId26"/>
    <p:sldId id="304" r:id="rId27"/>
    <p:sldId id="328" r:id="rId28"/>
    <p:sldId id="274" r:id="rId29"/>
    <p:sldId id="275" r:id="rId30"/>
    <p:sldId id="305" r:id="rId31"/>
    <p:sldId id="306" r:id="rId32"/>
    <p:sldId id="307" r:id="rId33"/>
    <p:sldId id="342" r:id="rId34"/>
    <p:sldId id="343" r:id="rId35"/>
    <p:sldId id="344" r:id="rId36"/>
    <p:sldId id="308" r:id="rId37"/>
    <p:sldId id="309" r:id="rId38"/>
    <p:sldId id="278" r:id="rId39"/>
    <p:sldId id="310" r:id="rId40"/>
    <p:sldId id="311" r:id="rId41"/>
    <p:sldId id="312" r:id="rId42"/>
    <p:sldId id="313" r:id="rId43"/>
    <p:sldId id="314" r:id="rId44"/>
    <p:sldId id="315" r:id="rId45"/>
    <p:sldId id="316" r:id="rId46"/>
    <p:sldId id="330" r:id="rId47"/>
    <p:sldId id="331" r:id="rId48"/>
    <p:sldId id="317" r:id="rId49"/>
    <p:sldId id="318" r:id="rId50"/>
    <p:sldId id="332" r:id="rId51"/>
    <p:sldId id="333" r:id="rId52"/>
    <p:sldId id="319" r:id="rId53"/>
    <p:sldId id="320" r:id="rId54"/>
    <p:sldId id="321" r:id="rId55"/>
    <p:sldId id="322" r:id="rId56"/>
    <p:sldId id="323" r:id="rId57"/>
    <p:sldId id="334" r:id="rId5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snapToGrid="0">
      <p:cViewPr varScale="1">
        <p:scale>
          <a:sx n="84" d="100"/>
          <a:sy n="84" d="100"/>
        </p:scale>
        <p:origin x="34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76" d="100"/>
          <a:sy n="76" d="100"/>
        </p:scale>
        <p:origin x="-2160"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Passive-Aggressive</a:t>
            </a:r>
            <a:r>
              <a:rPr lang="en-US" baseline="0"/>
              <a:t> Traits</a:t>
            </a:r>
            <a:endParaRPr lang="en-US"/>
          </a:p>
        </c:rich>
      </c:tx>
      <c:layout/>
      <c:overlay val="0"/>
    </c:title>
    <c:autoTitleDeleted val="0"/>
    <c:plotArea>
      <c:layout/>
      <c:barChart>
        <c:barDir val="col"/>
        <c:grouping val="clustered"/>
        <c:varyColors val="0"/>
        <c:ser>
          <c:idx val="0"/>
          <c:order val="0"/>
          <c:tx>
            <c:strRef>
              <c:f>Sheet1!$B$1</c:f>
              <c:strCache>
                <c:ptCount val="1"/>
                <c:pt idx="0">
                  <c:v>Probability</c:v>
                </c:pt>
              </c:strCache>
            </c:strRef>
          </c:tx>
          <c:spPr>
            <a:solidFill>
              <a:srgbClr val="0070C0"/>
            </a:solidFill>
            <a:ln>
              <a:solidFill>
                <a:schemeClr val="tx1"/>
              </a:solidFill>
            </a:ln>
          </c:spPr>
          <c:invertIfNegative val="0"/>
          <c:val>
            <c:numRef>
              <c:f>Sheet1!$B$2:$B$6</c:f>
              <c:numCache>
                <c:formatCode>General</c:formatCode>
                <c:ptCount val="5"/>
                <c:pt idx="0">
                  <c:v>0.16</c:v>
                </c:pt>
                <c:pt idx="1">
                  <c:v>0.22</c:v>
                </c:pt>
                <c:pt idx="2">
                  <c:v>0.28000000000000003</c:v>
                </c:pt>
                <c:pt idx="3">
                  <c:v>0.2</c:v>
                </c:pt>
                <c:pt idx="4">
                  <c:v>0.14000000000000001</c:v>
                </c:pt>
              </c:numCache>
            </c:numRef>
          </c:val>
        </c:ser>
        <c:dLbls>
          <c:showLegendKey val="0"/>
          <c:showVal val="0"/>
          <c:showCatName val="0"/>
          <c:showSerName val="0"/>
          <c:showPercent val="0"/>
          <c:showBubbleSize val="0"/>
        </c:dLbls>
        <c:gapWidth val="0"/>
        <c:axId val="148068784"/>
        <c:axId val="148194736"/>
      </c:barChart>
      <c:catAx>
        <c:axId val="148068784"/>
        <c:scaling>
          <c:orientation val="minMax"/>
        </c:scaling>
        <c:delete val="0"/>
        <c:axPos val="b"/>
        <c:title>
          <c:tx>
            <c:rich>
              <a:bodyPr/>
              <a:lstStyle/>
              <a:p>
                <a:pPr>
                  <a:defRPr sz="1800"/>
                </a:pPr>
                <a:r>
                  <a:rPr lang="en-US" sz="1800"/>
                  <a:t>Score, </a:t>
                </a:r>
                <a:r>
                  <a:rPr lang="en-US" sz="1800" i="1"/>
                  <a:t>x</a:t>
                </a:r>
              </a:p>
            </c:rich>
          </c:tx>
          <c:layout/>
          <c:overlay val="0"/>
        </c:title>
        <c:majorTickMark val="out"/>
        <c:minorTickMark val="none"/>
        <c:tickLblPos val="nextTo"/>
        <c:crossAx val="148194736"/>
        <c:crosses val="autoZero"/>
        <c:auto val="1"/>
        <c:lblAlgn val="ctr"/>
        <c:lblOffset val="100"/>
        <c:noMultiLvlLbl val="0"/>
      </c:catAx>
      <c:valAx>
        <c:axId val="148194736"/>
        <c:scaling>
          <c:orientation val="minMax"/>
        </c:scaling>
        <c:delete val="0"/>
        <c:axPos val="l"/>
        <c:majorGridlines/>
        <c:title>
          <c:tx>
            <c:rich>
              <a:bodyPr rot="-5400000" vert="horz"/>
              <a:lstStyle/>
              <a:p>
                <a:pPr>
                  <a:defRPr sz="1800"/>
                </a:pPr>
                <a:r>
                  <a:rPr lang="en-US" sz="1800"/>
                  <a:t>Probability, P(x)</a:t>
                </a:r>
              </a:p>
            </c:rich>
          </c:tx>
          <c:layout/>
          <c:overlay val="0"/>
        </c:title>
        <c:numFmt formatCode="General" sourceLinked="1"/>
        <c:majorTickMark val="out"/>
        <c:minorTickMark val="none"/>
        <c:tickLblPos val="nextTo"/>
        <c:crossAx val="148068784"/>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5" Type="http://schemas.openxmlformats.org/officeDocument/2006/relationships/image" Target="../media/image9.wmf"/><Relationship Id="rId4"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atin typeface="Arial" pitchFamily="34" charset="0"/>
                <a:ea typeface="+mn-ea"/>
                <a:cs typeface="Arial" pitchFamily="34" charset="0"/>
              </a:defRPr>
            </a:lvl1pPr>
          </a:lstStyle>
          <a:p>
            <a:pPr>
              <a:defRPr/>
            </a:pPr>
            <a:r>
              <a:rPr lang="en-US"/>
              <a:t>Chapter 4</a:t>
            </a:r>
          </a:p>
        </p:txBody>
      </p:sp>
      <p:sp>
        <p:nvSpPr>
          <p:cNvPr id="4" name="Footer Placeholder 3"/>
          <p:cNvSpPr>
            <a:spLocks noGrp="1"/>
          </p:cNvSpPr>
          <p:nvPr>
            <p:ph type="ftr" sz="quarter" idx="2"/>
          </p:nvPr>
        </p:nvSpPr>
        <p:spPr>
          <a:xfrm>
            <a:off x="0" y="8829675"/>
            <a:ext cx="3038475" cy="465138"/>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ea typeface="Arial" charset="0"/>
                <a:cs typeface="Arial" charset="0"/>
              </a:defRPr>
            </a:lvl1pPr>
          </a:lstStyle>
          <a:p>
            <a:pPr>
              <a:defRPr/>
            </a:pPr>
            <a:r>
              <a:rPr lang="en-US"/>
              <a:t>Larson/Farber 5</a:t>
            </a:r>
            <a:r>
              <a:rPr lang="en-US" baseline="30000"/>
              <a:t>th</a:t>
            </a:r>
            <a:r>
              <a:rPr lang="en-US"/>
              <a:t> ed</a:t>
            </a: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0C9BD64-01EF-4CDC-8C2C-D604A72C4068}" type="slidenum">
              <a:rPr lang="en-US"/>
              <a:pPr/>
              <a:t>‹#›</a:t>
            </a:fld>
            <a:endParaRPr lang="en-US"/>
          </a:p>
        </p:txBody>
      </p:sp>
    </p:spTree>
    <p:extLst>
      <p:ext uri="{BB962C8B-B14F-4D97-AF65-F5344CB8AC3E}">
        <p14:creationId xmlns:p14="http://schemas.microsoft.com/office/powerpoint/2010/main" val="3141393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r>
              <a:rPr lang="en-US"/>
              <a:t>Chapter 4</a:t>
            </a:r>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wrap="square" lIns="93177" tIns="46589" rIns="93177" bIns="46589" numCol="1" anchor="b" anchorCtr="0" compatLnSpc="1">
            <a:prstTxWarp prst="textNoShape">
              <a:avLst/>
            </a:prstTxWarp>
          </a:bodyPr>
          <a:lstStyle>
            <a:lvl1pPr>
              <a:defRPr sz="1200">
                <a:latin typeface="Calibri" charset="0"/>
                <a:ea typeface="Arial" charset="0"/>
                <a:cs typeface="Arial" charset="0"/>
              </a:defRPr>
            </a:lvl1pPr>
          </a:lstStyle>
          <a:p>
            <a:pPr>
              <a:defRPr/>
            </a:pPr>
            <a:r>
              <a:rPr lang="en-US"/>
              <a:t>Larson/Farber 5</a:t>
            </a:r>
            <a:r>
              <a:rPr lang="en-US" baseline="30000"/>
              <a:t>th</a:t>
            </a:r>
            <a:r>
              <a:rPr lang="en-US"/>
              <a:t> ed</a:t>
            </a:r>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anose="020F0502020204030204" pitchFamily="34" charset="0"/>
              </a:defRPr>
            </a:lvl1pPr>
          </a:lstStyle>
          <a:p>
            <a:fld id="{7044158B-861E-4AB8-8D95-D18D9FED34DE}" type="slidenum">
              <a:rPr lang="en-US"/>
              <a:pPr/>
              <a:t>‹#›</a:t>
            </a:fld>
            <a:endParaRPr lang="en-US"/>
          </a:p>
        </p:txBody>
      </p:sp>
    </p:spTree>
    <p:extLst>
      <p:ext uri="{BB962C8B-B14F-4D97-AF65-F5344CB8AC3E}">
        <p14:creationId xmlns:p14="http://schemas.microsoft.com/office/powerpoint/2010/main" val="36237498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989926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40CC81C9-9931-4911-BAC4-27ED3B9E9D8B}" type="slidenum">
              <a:rPr lang="en-US" sz="1200">
                <a:latin typeface="Calibri" panose="020F0502020204030204" pitchFamily="34" charset="0"/>
              </a:rPr>
              <a:pPr eaLnBrk="1" hangingPunct="1"/>
              <a:t>10</a:t>
            </a:fld>
            <a:endParaRPr lang="en-US" sz="1200">
              <a:latin typeface="Calibri" panose="020F0502020204030204" pitchFamily="34" charset="0"/>
            </a:endParaRPr>
          </a:p>
        </p:txBody>
      </p:sp>
      <p:sp>
        <p:nvSpPr>
          <p:cNvPr id="25603"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anose="020B0600070205080204" pitchFamily="34" charset="-128"/>
            </a:endParaRPr>
          </a:p>
        </p:txBody>
      </p:sp>
    </p:spTree>
    <p:extLst>
      <p:ext uri="{BB962C8B-B14F-4D97-AF65-F5344CB8AC3E}">
        <p14:creationId xmlns:p14="http://schemas.microsoft.com/office/powerpoint/2010/main" val="3247360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3C2EBBA2-EA99-471A-97E0-7D84D2A5983A}" type="slidenum">
              <a:rPr lang="en-US" sz="1200">
                <a:latin typeface="Calibri" panose="020F0502020204030204" pitchFamily="34" charset="0"/>
              </a:rPr>
              <a:pPr eaLnBrk="1" hangingPunct="1"/>
              <a:t>11</a:t>
            </a:fld>
            <a:endParaRPr lang="en-US" sz="1200">
              <a:latin typeface="Calibri" panose="020F0502020204030204" pitchFamily="34" charset="0"/>
            </a:endParaRPr>
          </a:p>
        </p:txBody>
      </p:sp>
      <p:sp>
        <p:nvSpPr>
          <p:cNvPr id="27651"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anose="020B0600070205080204" pitchFamily="34" charset="-128"/>
            </a:endParaRPr>
          </a:p>
        </p:txBody>
      </p:sp>
    </p:spTree>
    <p:extLst>
      <p:ext uri="{BB962C8B-B14F-4D97-AF65-F5344CB8AC3E}">
        <p14:creationId xmlns:p14="http://schemas.microsoft.com/office/powerpoint/2010/main" val="604628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282B2F48-6DC4-478B-B588-C53F645981E0}" type="slidenum">
              <a:rPr lang="en-US" sz="1200">
                <a:latin typeface="Calibri" panose="020F0502020204030204" pitchFamily="34" charset="0"/>
              </a:rPr>
              <a:pPr eaLnBrk="1" hangingPunct="1"/>
              <a:t>12</a:t>
            </a:fld>
            <a:endParaRPr lang="en-US" sz="1200">
              <a:latin typeface="Calibri" panose="020F0502020204030204" pitchFamily="34" charset="0"/>
            </a:endParaRPr>
          </a:p>
        </p:txBody>
      </p:sp>
      <p:sp>
        <p:nvSpPr>
          <p:cNvPr id="29699"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anose="020B0600070205080204" pitchFamily="34" charset="-128"/>
            </a:endParaRPr>
          </a:p>
        </p:txBody>
      </p:sp>
    </p:spTree>
    <p:extLst>
      <p:ext uri="{BB962C8B-B14F-4D97-AF65-F5344CB8AC3E}">
        <p14:creationId xmlns:p14="http://schemas.microsoft.com/office/powerpoint/2010/main" val="374317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2647589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794432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3468104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3151003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2657171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33362014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139877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3112014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29348072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15498735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77EC1B65-D33C-4741-98F0-F135A4532CFA}" type="slidenum">
              <a:rPr lang="en-US" sz="1200">
                <a:latin typeface="Calibri" panose="020F0502020204030204" pitchFamily="34" charset="0"/>
              </a:rPr>
              <a:pPr eaLnBrk="1" hangingPunct="1"/>
              <a:t>22</a:t>
            </a:fld>
            <a:endParaRPr lang="en-US" sz="1200">
              <a:latin typeface="Calibri" panose="020F0502020204030204" pitchFamily="34" charset="0"/>
            </a:endParaRPr>
          </a:p>
        </p:txBody>
      </p:sp>
      <p:sp>
        <p:nvSpPr>
          <p:cNvPr id="40963"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anose="020B0600070205080204" pitchFamily="34" charset="-128"/>
            </a:endParaRPr>
          </a:p>
        </p:txBody>
      </p:sp>
    </p:spTree>
    <p:extLst>
      <p:ext uri="{BB962C8B-B14F-4D97-AF65-F5344CB8AC3E}">
        <p14:creationId xmlns:p14="http://schemas.microsoft.com/office/powerpoint/2010/main" val="37285874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2EEE4673-A026-4799-8CA2-009A7AABF675}" type="slidenum">
              <a:rPr lang="en-US" sz="1200">
                <a:latin typeface="Calibri" panose="020F0502020204030204" pitchFamily="34" charset="0"/>
              </a:rPr>
              <a:pPr eaLnBrk="1" hangingPunct="1"/>
              <a:t>23</a:t>
            </a:fld>
            <a:endParaRPr lang="en-US" sz="1200">
              <a:latin typeface="Calibri" panose="020F0502020204030204" pitchFamily="34" charset="0"/>
            </a:endParaRPr>
          </a:p>
        </p:txBody>
      </p:sp>
      <p:sp>
        <p:nvSpPr>
          <p:cNvPr id="43011"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anose="020B0600070205080204" pitchFamily="34" charset="-128"/>
            </a:endParaRPr>
          </a:p>
        </p:txBody>
      </p:sp>
    </p:spTree>
    <p:extLst>
      <p:ext uri="{BB962C8B-B14F-4D97-AF65-F5344CB8AC3E}">
        <p14:creationId xmlns:p14="http://schemas.microsoft.com/office/powerpoint/2010/main" val="10567818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4D7877FC-EEEE-46F8-81E2-9DEFA8B5C1A1}" type="slidenum">
              <a:rPr lang="en-US" sz="1200">
                <a:latin typeface="Calibri" panose="020F0502020204030204" pitchFamily="34" charset="0"/>
              </a:rPr>
              <a:pPr eaLnBrk="1" hangingPunct="1"/>
              <a:t>24</a:t>
            </a:fld>
            <a:endParaRPr lang="en-US" sz="1200">
              <a:latin typeface="Calibri" panose="020F0502020204030204" pitchFamily="34" charset="0"/>
            </a:endParaRPr>
          </a:p>
        </p:txBody>
      </p:sp>
      <p:sp>
        <p:nvSpPr>
          <p:cNvPr id="45059"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anose="020B0600070205080204" pitchFamily="34" charset="-128"/>
            </a:endParaRPr>
          </a:p>
        </p:txBody>
      </p:sp>
    </p:spTree>
    <p:extLst>
      <p:ext uri="{BB962C8B-B14F-4D97-AF65-F5344CB8AC3E}">
        <p14:creationId xmlns:p14="http://schemas.microsoft.com/office/powerpoint/2010/main" val="41827567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39909146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36412318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29374858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F60EE339-7120-4AE2-B599-B40DA65924AC}" type="slidenum">
              <a:rPr lang="en-US" sz="1200">
                <a:latin typeface="Calibri" panose="020F0502020204030204" pitchFamily="34" charset="0"/>
              </a:rPr>
              <a:pPr eaLnBrk="1" hangingPunct="1"/>
              <a:t>28</a:t>
            </a:fld>
            <a:endParaRPr lang="en-US" sz="1200">
              <a:latin typeface="Calibri" panose="020F0502020204030204" pitchFamily="34" charset="0"/>
            </a:endParaRPr>
          </a:p>
        </p:txBody>
      </p:sp>
      <p:sp>
        <p:nvSpPr>
          <p:cNvPr id="50179"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anose="020B0600070205080204" pitchFamily="34" charset="-128"/>
            </a:endParaRPr>
          </a:p>
        </p:txBody>
      </p:sp>
    </p:spTree>
    <p:extLst>
      <p:ext uri="{BB962C8B-B14F-4D97-AF65-F5344CB8AC3E}">
        <p14:creationId xmlns:p14="http://schemas.microsoft.com/office/powerpoint/2010/main" val="17882928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B11E80A7-A8D8-4B56-9695-3121EFAF560E}" type="slidenum">
              <a:rPr lang="en-US" sz="1200">
                <a:latin typeface="Calibri" panose="020F0502020204030204" pitchFamily="34" charset="0"/>
              </a:rPr>
              <a:pPr eaLnBrk="1" hangingPunct="1"/>
              <a:t>29</a:t>
            </a:fld>
            <a:endParaRPr lang="en-US" sz="1200">
              <a:latin typeface="Calibri" panose="020F0502020204030204" pitchFamily="34" charset="0"/>
            </a:endParaRPr>
          </a:p>
        </p:txBody>
      </p:sp>
      <p:sp>
        <p:nvSpPr>
          <p:cNvPr id="52227"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anose="020B0600070205080204" pitchFamily="34" charset="-128"/>
            </a:endParaRPr>
          </a:p>
        </p:txBody>
      </p:sp>
    </p:spTree>
    <p:extLst>
      <p:ext uri="{BB962C8B-B14F-4D97-AF65-F5344CB8AC3E}">
        <p14:creationId xmlns:p14="http://schemas.microsoft.com/office/powerpoint/2010/main" val="2768465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26327658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21844927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11651955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39328875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13829880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6464466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19855649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13152177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5551096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2B0E497E-E0E8-4441-B28E-D17AD5F5D4D8}" type="slidenum">
              <a:rPr lang="en-US" sz="1200">
                <a:latin typeface="Calibri" panose="020F0502020204030204" pitchFamily="34" charset="0"/>
              </a:rPr>
              <a:pPr eaLnBrk="1" hangingPunct="1"/>
              <a:t>38</a:t>
            </a:fld>
            <a:endParaRPr lang="en-US" sz="1200">
              <a:latin typeface="Calibri" panose="020F0502020204030204" pitchFamily="34" charset="0"/>
            </a:endParaRPr>
          </a:p>
        </p:txBody>
      </p:sp>
      <p:sp>
        <p:nvSpPr>
          <p:cNvPr id="59395"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anose="020B0600070205080204" pitchFamily="34" charset="-128"/>
            </a:endParaRPr>
          </a:p>
        </p:txBody>
      </p:sp>
    </p:spTree>
    <p:extLst>
      <p:ext uri="{BB962C8B-B14F-4D97-AF65-F5344CB8AC3E}">
        <p14:creationId xmlns:p14="http://schemas.microsoft.com/office/powerpoint/2010/main" val="21974566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590475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27746898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2874800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19032061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15114923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21201392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14865648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19027539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2862626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18563535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34131091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1494776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52042EFD-D3A0-488D-B4C4-4F77110E2A43}" type="slidenum">
              <a:rPr lang="en-US" sz="1200">
                <a:latin typeface="Calibri" panose="020F0502020204030204" pitchFamily="34" charset="0"/>
              </a:rPr>
              <a:pPr eaLnBrk="1" hangingPunct="1"/>
              <a:t>5</a:t>
            </a:fld>
            <a:endParaRPr lang="en-US" sz="1200">
              <a:latin typeface="Calibri" panose="020F0502020204030204" pitchFamily="34" charset="0"/>
            </a:endParaRPr>
          </a:p>
        </p:txBody>
      </p:sp>
      <p:sp>
        <p:nvSpPr>
          <p:cNvPr id="15363"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anose="020B0600070205080204" pitchFamily="34" charset="-128"/>
            </a:endParaRPr>
          </a:p>
        </p:txBody>
      </p:sp>
    </p:spTree>
    <p:extLst>
      <p:ext uri="{BB962C8B-B14F-4D97-AF65-F5344CB8AC3E}">
        <p14:creationId xmlns:p14="http://schemas.microsoft.com/office/powerpoint/2010/main" val="305789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5915808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32182234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19487688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1543619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2565530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274278890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28546988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1107736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D79D7757-DE28-475D-98C4-6CB5ADF4244E}" type="slidenum">
              <a:rPr lang="en-US" sz="1200">
                <a:latin typeface="Calibri" panose="020F0502020204030204" pitchFamily="34" charset="0"/>
              </a:rPr>
              <a:pPr eaLnBrk="1" hangingPunct="1"/>
              <a:t>6</a:t>
            </a:fld>
            <a:endParaRPr lang="en-US" sz="1200">
              <a:latin typeface="Calibri" panose="020F0502020204030204" pitchFamily="34" charset="0"/>
            </a:endParaRPr>
          </a:p>
        </p:txBody>
      </p:sp>
      <p:sp>
        <p:nvSpPr>
          <p:cNvPr id="17411"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anose="020B0600070205080204" pitchFamily="34" charset="-128"/>
            </a:endParaRPr>
          </a:p>
        </p:txBody>
      </p:sp>
    </p:spTree>
    <p:extLst>
      <p:ext uri="{BB962C8B-B14F-4D97-AF65-F5344CB8AC3E}">
        <p14:creationId xmlns:p14="http://schemas.microsoft.com/office/powerpoint/2010/main" val="333520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DF7D777E-1309-477B-9E16-D23AB59451EC}" type="slidenum">
              <a:rPr lang="en-US" sz="1200">
                <a:latin typeface="Calibri" panose="020F0502020204030204" pitchFamily="34" charset="0"/>
              </a:rPr>
              <a:pPr eaLnBrk="1" hangingPunct="1"/>
              <a:t>7</a:t>
            </a:fld>
            <a:endParaRPr lang="en-US" sz="1200">
              <a:latin typeface="Calibri" panose="020F0502020204030204" pitchFamily="34" charset="0"/>
            </a:endParaRPr>
          </a:p>
        </p:txBody>
      </p:sp>
      <p:sp>
        <p:nvSpPr>
          <p:cNvPr id="19459"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anose="020B0600070205080204" pitchFamily="34" charset="-128"/>
            </a:endParaRPr>
          </a:p>
        </p:txBody>
      </p:sp>
    </p:spTree>
    <p:extLst>
      <p:ext uri="{BB962C8B-B14F-4D97-AF65-F5344CB8AC3E}">
        <p14:creationId xmlns:p14="http://schemas.microsoft.com/office/powerpoint/2010/main" val="2457844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6ECD643A-D96E-4734-B973-16BD61485C83}" type="slidenum">
              <a:rPr lang="en-US" sz="1200">
                <a:latin typeface="Calibri" panose="020F0502020204030204" pitchFamily="34" charset="0"/>
              </a:rPr>
              <a:pPr eaLnBrk="1" hangingPunct="1"/>
              <a:t>8</a:t>
            </a:fld>
            <a:endParaRPr lang="en-US" sz="1200">
              <a:latin typeface="Calibri" panose="020F0502020204030204" pitchFamily="34" charset="0"/>
            </a:endParaRPr>
          </a:p>
        </p:txBody>
      </p:sp>
      <p:sp>
        <p:nvSpPr>
          <p:cNvPr id="21507"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anose="020B0600070205080204" pitchFamily="34" charset="-128"/>
            </a:endParaRPr>
          </a:p>
        </p:txBody>
      </p:sp>
    </p:spTree>
    <p:extLst>
      <p:ext uri="{BB962C8B-B14F-4D97-AF65-F5344CB8AC3E}">
        <p14:creationId xmlns:p14="http://schemas.microsoft.com/office/powerpoint/2010/main" val="690192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8B55DE9E-C822-45A9-8101-0047ECAA1CAB}" type="slidenum">
              <a:rPr lang="en-US" sz="1200">
                <a:latin typeface="Calibri" panose="020F0502020204030204" pitchFamily="34" charset="0"/>
              </a:rPr>
              <a:pPr eaLnBrk="1" hangingPunct="1"/>
              <a:t>9</a:t>
            </a:fld>
            <a:endParaRPr lang="en-US" sz="1200">
              <a:latin typeface="Calibri" panose="020F0502020204030204" pitchFamily="34" charset="0"/>
            </a:endParaRPr>
          </a:p>
        </p:txBody>
      </p:sp>
      <p:sp>
        <p:nvSpPr>
          <p:cNvPr id="23555"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anose="020B0600070205080204" pitchFamily="34" charset="-128"/>
            </a:endParaRPr>
          </a:p>
        </p:txBody>
      </p:sp>
    </p:spTree>
    <p:extLst>
      <p:ext uri="{BB962C8B-B14F-4D97-AF65-F5344CB8AC3E}">
        <p14:creationId xmlns:p14="http://schemas.microsoft.com/office/powerpoint/2010/main" val="3453732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1">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Footer Placeholder 4"/>
          <p:cNvSpPr>
            <a:spLocks noGrp="1"/>
          </p:cNvSpPr>
          <p:nvPr>
            <p:ph type="ftr" sz="quarter" idx="10"/>
          </p:nvPr>
        </p:nvSpPr>
        <p:spPr/>
        <p:txBody>
          <a:bodyPr/>
          <a:lstStyle>
            <a:lvl1pPr>
              <a:defRPr>
                <a:solidFill>
                  <a:schemeClr val="tx2"/>
                </a:solidFill>
              </a:defRPr>
            </a:lvl1pPr>
          </a:lstStyle>
          <a:p>
            <a:pPr>
              <a:defRPr/>
            </a:pPr>
            <a:r>
              <a:rPr lang="en-US"/>
              <a:t>Larson/Farber 5th ed</a:t>
            </a:r>
          </a:p>
        </p:txBody>
      </p:sp>
      <p:sp>
        <p:nvSpPr>
          <p:cNvPr id="5" name="Slide Number Placeholder 5"/>
          <p:cNvSpPr>
            <a:spLocks noGrp="1"/>
          </p:cNvSpPr>
          <p:nvPr>
            <p:ph type="sldNum" sz="quarter" idx="11"/>
          </p:nvPr>
        </p:nvSpPr>
        <p:spPr/>
        <p:txBody>
          <a:bodyPr/>
          <a:lstStyle>
            <a:lvl1pPr>
              <a:defRPr>
                <a:solidFill>
                  <a:schemeClr val="tx2"/>
                </a:solidFill>
              </a:defRPr>
            </a:lvl1pPr>
          </a:lstStyle>
          <a:p>
            <a:fld id="{F2D740D5-A164-4A82-85A1-7799F582B861}" type="slidenum">
              <a:rPr lang="en-US"/>
              <a:pPr/>
              <a:t>‹#›</a:t>
            </a:fld>
            <a:endParaRPr lang="en-US"/>
          </a:p>
        </p:txBody>
      </p:sp>
    </p:spTree>
    <p:extLst>
      <p:ext uri="{BB962C8B-B14F-4D97-AF65-F5344CB8AC3E}">
        <p14:creationId xmlns:p14="http://schemas.microsoft.com/office/powerpoint/2010/main" val="1655808665"/>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solidFill>
                  <a:schemeClr val="tx2"/>
                </a:solidFill>
              </a:defRPr>
            </a:lvl1pPr>
          </a:lstStyle>
          <a:p>
            <a:pPr>
              <a:defRPr/>
            </a:pPr>
            <a:r>
              <a:rPr lang="en-US"/>
              <a:t>Larson/Farber 5th ed</a:t>
            </a:r>
          </a:p>
        </p:txBody>
      </p:sp>
      <p:sp>
        <p:nvSpPr>
          <p:cNvPr id="5" name="Slide Number Placeholder 5"/>
          <p:cNvSpPr>
            <a:spLocks noGrp="1"/>
          </p:cNvSpPr>
          <p:nvPr>
            <p:ph type="sldNum" sz="quarter" idx="11"/>
          </p:nvPr>
        </p:nvSpPr>
        <p:spPr/>
        <p:txBody>
          <a:bodyPr/>
          <a:lstStyle>
            <a:lvl1pPr>
              <a:defRPr>
                <a:solidFill>
                  <a:schemeClr val="tx2"/>
                </a:solidFill>
              </a:defRPr>
            </a:lvl1pPr>
          </a:lstStyle>
          <a:p>
            <a:fld id="{29513DA8-2AD0-4F55-8E19-886386404BA9}" type="slidenum">
              <a:rPr lang="en-US"/>
              <a:pPr/>
              <a:t>‹#›</a:t>
            </a:fld>
            <a:endParaRPr lang="en-US"/>
          </a:p>
        </p:txBody>
      </p:sp>
    </p:spTree>
    <p:extLst>
      <p:ext uri="{BB962C8B-B14F-4D97-AF65-F5344CB8AC3E}">
        <p14:creationId xmlns:p14="http://schemas.microsoft.com/office/powerpoint/2010/main" val="4233920699"/>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solidFill>
                  <a:schemeClr val="tx2"/>
                </a:solidFill>
              </a:defRPr>
            </a:lvl1pPr>
          </a:lstStyle>
          <a:p>
            <a:pPr>
              <a:defRPr/>
            </a:pPr>
            <a:r>
              <a:rPr lang="en-US"/>
              <a:t>Larson/Farber 5th ed</a:t>
            </a:r>
          </a:p>
        </p:txBody>
      </p:sp>
      <p:sp>
        <p:nvSpPr>
          <p:cNvPr id="6" name="Slide Number Placeholder 5"/>
          <p:cNvSpPr>
            <a:spLocks noGrp="1"/>
          </p:cNvSpPr>
          <p:nvPr>
            <p:ph type="sldNum" sz="quarter" idx="11"/>
          </p:nvPr>
        </p:nvSpPr>
        <p:spPr/>
        <p:txBody>
          <a:bodyPr/>
          <a:lstStyle>
            <a:lvl1pPr>
              <a:defRPr>
                <a:solidFill>
                  <a:schemeClr val="tx2"/>
                </a:solidFill>
              </a:defRPr>
            </a:lvl1pPr>
          </a:lstStyle>
          <a:p>
            <a:fld id="{09185E1D-29B8-4281-BB9B-750A35C38B7A}" type="slidenum">
              <a:rPr lang="en-US"/>
              <a:pPr/>
              <a:t>‹#›</a:t>
            </a:fld>
            <a:endParaRPr lang="en-US"/>
          </a:p>
        </p:txBody>
      </p:sp>
    </p:spTree>
    <p:extLst>
      <p:ext uri="{BB962C8B-B14F-4D97-AF65-F5344CB8AC3E}">
        <p14:creationId xmlns:p14="http://schemas.microsoft.com/office/powerpoint/2010/main" val="3773276179"/>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solidFill>
                  <a:schemeClr val="tx2"/>
                </a:solidFill>
              </a:defRPr>
            </a:lvl1pPr>
          </a:lstStyle>
          <a:p>
            <a:pPr>
              <a:defRPr/>
            </a:pPr>
            <a:r>
              <a:rPr lang="en-US"/>
              <a:t>Larson/Farber 5th ed</a:t>
            </a:r>
          </a:p>
        </p:txBody>
      </p:sp>
      <p:sp>
        <p:nvSpPr>
          <p:cNvPr id="8" name="Slide Number Placeholder 5"/>
          <p:cNvSpPr>
            <a:spLocks noGrp="1"/>
          </p:cNvSpPr>
          <p:nvPr>
            <p:ph type="sldNum" sz="quarter" idx="11"/>
          </p:nvPr>
        </p:nvSpPr>
        <p:spPr/>
        <p:txBody>
          <a:bodyPr/>
          <a:lstStyle>
            <a:lvl1pPr>
              <a:defRPr>
                <a:solidFill>
                  <a:schemeClr val="tx2"/>
                </a:solidFill>
              </a:defRPr>
            </a:lvl1pPr>
          </a:lstStyle>
          <a:p>
            <a:fld id="{B2DAB6E8-9880-4B28-A7E4-8F02AAC4105D}" type="slidenum">
              <a:rPr lang="en-US"/>
              <a:pPr/>
              <a:t>‹#›</a:t>
            </a:fld>
            <a:endParaRPr lang="en-US"/>
          </a:p>
        </p:txBody>
      </p:sp>
    </p:spTree>
    <p:extLst>
      <p:ext uri="{BB962C8B-B14F-4D97-AF65-F5344CB8AC3E}">
        <p14:creationId xmlns:p14="http://schemas.microsoft.com/office/powerpoint/2010/main" val="1829826328"/>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solidFill>
                  <a:schemeClr val="tx2"/>
                </a:solidFill>
              </a:defRPr>
            </a:lvl1pPr>
          </a:lstStyle>
          <a:p>
            <a:pPr>
              <a:defRPr/>
            </a:pPr>
            <a:r>
              <a:rPr lang="en-US"/>
              <a:t>Larson/Farber 5th ed</a:t>
            </a:r>
          </a:p>
        </p:txBody>
      </p:sp>
      <p:sp>
        <p:nvSpPr>
          <p:cNvPr id="4" name="Slide Number Placeholder 5"/>
          <p:cNvSpPr>
            <a:spLocks noGrp="1"/>
          </p:cNvSpPr>
          <p:nvPr>
            <p:ph type="sldNum" sz="quarter" idx="11"/>
          </p:nvPr>
        </p:nvSpPr>
        <p:spPr/>
        <p:txBody>
          <a:bodyPr/>
          <a:lstStyle>
            <a:lvl1pPr>
              <a:defRPr>
                <a:solidFill>
                  <a:schemeClr val="tx2"/>
                </a:solidFill>
              </a:defRPr>
            </a:lvl1pPr>
          </a:lstStyle>
          <a:p>
            <a:fld id="{E9C34D37-4B51-426E-B933-6C698680AD10}" type="slidenum">
              <a:rPr lang="en-US"/>
              <a:pPr/>
              <a:t>‹#›</a:t>
            </a:fld>
            <a:endParaRPr lang="en-US"/>
          </a:p>
        </p:txBody>
      </p:sp>
    </p:spTree>
    <p:extLst>
      <p:ext uri="{BB962C8B-B14F-4D97-AF65-F5344CB8AC3E}">
        <p14:creationId xmlns:p14="http://schemas.microsoft.com/office/powerpoint/2010/main" val="2831796239"/>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609600" y="457200"/>
            <a:ext cx="8077200" cy="1066800"/>
          </a:xfrm>
        </p:spPr>
        <p:txBody>
          <a:bodyPr/>
          <a:lstStyle>
            <a:lvl1pPr>
              <a:buNone/>
              <a:defRPr/>
            </a:lvl1pPr>
            <a:lvl2pPr>
              <a:buNone/>
              <a:defRPr/>
            </a:lvl2pPr>
            <a:lvl3pPr>
              <a:buNone/>
              <a:defRPr/>
            </a:lvl3pPr>
            <a:lvl4pPr>
              <a:buNone/>
              <a:defRPr/>
            </a:lvl4pPr>
            <a:lvl5pPr>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4"/>
          <p:cNvSpPr>
            <a:spLocks noGrp="1"/>
          </p:cNvSpPr>
          <p:nvPr>
            <p:ph type="ftr" sz="quarter" idx="13"/>
          </p:nvPr>
        </p:nvSpPr>
        <p:spPr/>
        <p:txBody>
          <a:bodyPr/>
          <a:lstStyle>
            <a:lvl1pPr>
              <a:defRPr>
                <a:solidFill>
                  <a:schemeClr val="tx2"/>
                </a:solidFill>
              </a:defRPr>
            </a:lvl1pPr>
          </a:lstStyle>
          <a:p>
            <a:pPr>
              <a:defRPr/>
            </a:pPr>
            <a:r>
              <a:rPr lang="en-US"/>
              <a:t>Larson/Farber 5th ed</a:t>
            </a:r>
          </a:p>
        </p:txBody>
      </p:sp>
      <p:sp>
        <p:nvSpPr>
          <p:cNvPr id="4" name="Slide Number Placeholder 5"/>
          <p:cNvSpPr>
            <a:spLocks noGrp="1"/>
          </p:cNvSpPr>
          <p:nvPr>
            <p:ph type="sldNum" sz="quarter" idx="14"/>
          </p:nvPr>
        </p:nvSpPr>
        <p:spPr/>
        <p:txBody>
          <a:bodyPr/>
          <a:lstStyle>
            <a:lvl1pPr>
              <a:defRPr>
                <a:solidFill>
                  <a:schemeClr val="tx2"/>
                </a:solidFill>
              </a:defRPr>
            </a:lvl1pPr>
          </a:lstStyle>
          <a:p>
            <a:fld id="{E97CFABC-BA74-4B89-B408-1716F0BD9D2E}" type="slidenum">
              <a:rPr lang="en-US"/>
              <a:pPr/>
              <a:t>‹#›</a:t>
            </a:fld>
            <a:endParaRPr lang="en-US"/>
          </a:p>
        </p:txBody>
      </p:sp>
    </p:spTree>
    <p:extLst>
      <p:ext uri="{BB962C8B-B14F-4D97-AF65-F5344CB8AC3E}">
        <p14:creationId xmlns:p14="http://schemas.microsoft.com/office/powerpoint/2010/main" val="2017172929"/>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Footer Placeholder 4"/>
          <p:cNvSpPr>
            <a:spLocks noGrp="1"/>
          </p:cNvSpPr>
          <p:nvPr>
            <p:ph type="ftr" sz="quarter" idx="3"/>
          </p:nvPr>
        </p:nvSpPr>
        <p:spPr>
          <a:xfrm>
            <a:off x="228600" y="6416675"/>
            <a:ext cx="2895600" cy="365125"/>
          </a:xfrm>
          <a:prstGeom prst="rect">
            <a:avLst/>
          </a:prstGeom>
        </p:spPr>
        <p:txBody>
          <a:bodyPr vert="horz" wrap="square" lIns="91440" tIns="45720" rIns="91440" bIns="45720" numCol="1" anchor="ctr" anchorCtr="0" compatLnSpc="1">
            <a:prstTxWarp prst="textNoShape">
              <a:avLst/>
            </a:prstTxWarp>
          </a:bodyPr>
          <a:lstStyle>
            <a:lvl1pPr>
              <a:defRPr sz="1200" i="1">
                <a:latin typeface="Times New Roman" charset="0"/>
                <a:ea typeface="Arial" charset="0"/>
                <a:cs typeface="Arial" charset="0"/>
              </a:defRPr>
            </a:lvl1pPr>
          </a:lstStyle>
          <a:p>
            <a:pPr>
              <a:defRPr/>
            </a:pPr>
            <a:r>
              <a:rPr lang="en-US"/>
              <a:t>Larson/Farber 5th ed</a:t>
            </a:r>
          </a:p>
        </p:txBody>
      </p:sp>
      <p:sp>
        <p:nvSpPr>
          <p:cNvPr id="8" name="Slide Number Placeholder 5"/>
          <p:cNvSpPr>
            <a:spLocks noGrp="1"/>
          </p:cNvSpPr>
          <p:nvPr>
            <p:ph type="sldNum" sz="quarter" idx="4"/>
          </p:nvPr>
        </p:nvSpPr>
        <p:spPr>
          <a:xfrm>
            <a:off x="6858000" y="6416675"/>
            <a:ext cx="2133600" cy="365125"/>
          </a:xfrm>
          <a:prstGeom prst="rect">
            <a:avLst/>
          </a:prstGeom>
        </p:spPr>
        <p:txBody>
          <a:bodyPr vert="horz" wrap="square" lIns="91440" tIns="45720" rIns="91440" bIns="45720" numCol="1" anchor="t" anchorCtr="0" compatLnSpc="1">
            <a:prstTxWarp prst="textNoShape">
              <a:avLst/>
            </a:prstTxWarp>
          </a:bodyPr>
          <a:lstStyle>
            <a:lvl1pPr algn="r">
              <a:defRPr>
                <a:latin typeface="Times New Roman" panose="02020603050405020304" pitchFamily="18" charset="0"/>
              </a:defRPr>
            </a:lvl1pPr>
          </a:lstStyle>
          <a:p>
            <a:fld id="{03171129-20BA-4253-AA64-4D9B1224B36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Lst>
  <p:transition>
    <p:wipe dir="r"/>
  </p:transition>
  <p:hf hdr="0" dt="0"/>
  <p:txStyles>
    <p:titleStyle>
      <a:lvl1pPr algn="ctr" rtl="0" eaLnBrk="0" fontAlgn="base" hangingPunct="0">
        <a:spcBef>
          <a:spcPct val="0"/>
        </a:spcBef>
        <a:spcAft>
          <a:spcPct val="0"/>
        </a:spcAft>
        <a:defRPr sz="4400" b="1" kern="12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b="1">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b="1">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b="1">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b="1">
          <a:solidFill>
            <a:schemeClr val="tx2"/>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b="1">
          <a:solidFill>
            <a:schemeClr val="tx1"/>
          </a:solidFill>
          <a:latin typeface="Arial" charset="0"/>
        </a:defRPr>
      </a:lvl6pPr>
      <a:lvl7pPr marL="914400" algn="ctr" rtl="0" eaLnBrk="1" fontAlgn="base" hangingPunct="1">
        <a:spcBef>
          <a:spcPct val="0"/>
        </a:spcBef>
        <a:spcAft>
          <a:spcPct val="0"/>
        </a:spcAft>
        <a:defRPr sz="4400" b="1">
          <a:solidFill>
            <a:schemeClr val="tx1"/>
          </a:solidFill>
          <a:latin typeface="Arial" charset="0"/>
        </a:defRPr>
      </a:lvl7pPr>
      <a:lvl8pPr marL="1371600" algn="ctr" rtl="0" eaLnBrk="1" fontAlgn="base" hangingPunct="1">
        <a:spcBef>
          <a:spcPct val="0"/>
        </a:spcBef>
        <a:spcAft>
          <a:spcPct val="0"/>
        </a:spcAft>
        <a:defRPr sz="4400" b="1">
          <a:solidFill>
            <a:schemeClr val="tx1"/>
          </a:solidFill>
          <a:latin typeface="Arial" charset="0"/>
        </a:defRPr>
      </a:lvl8pPr>
      <a:lvl9pPr marL="1828800" algn="ctr" rtl="0" eaLnBrk="1" fontAlgn="base" hangingPunct="1">
        <a:spcBef>
          <a:spcPct val="0"/>
        </a:spcBef>
        <a:spcAft>
          <a:spcPct val="0"/>
        </a:spcAft>
        <a:defRPr sz="4400" b="1">
          <a:solidFill>
            <a:schemeClr val="tx1"/>
          </a:solidFill>
          <a:latin typeface="Arial" charset="0"/>
        </a:defRPr>
      </a:lvl9pPr>
    </p:titleStyle>
    <p:bodyStyle>
      <a:lvl1pPr marL="342900" indent="-342900" algn="l" rtl="0" eaLnBrk="0" fontAlgn="base" hangingPunct="0">
        <a:spcBef>
          <a:spcPct val="20000"/>
        </a:spcBef>
        <a:spcAft>
          <a:spcPct val="0"/>
        </a:spcAft>
        <a:buClr>
          <a:schemeClr val="accent1"/>
        </a:buClr>
        <a:buFont typeface="Arial" panose="020B0604020202020204" pitchFamily="34" charset="0"/>
        <a:buChar char="•"/>
        <a:defRPr sz="2800" kern="1200">
          <a:solidFill>
            <a:schemeClr val="tx1"/>
          </a:solidFill>
          <a:latin typeface="Times New Roman" pitchFamily="18" charset="0"/>
          <a:ea typeface="Times New Roman" charset="0"/>
          <a:cs typeface="Times New Roman" pitchFamily="18" charset="0"/>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Times New Roman" pitchFamily="18" charset="0"/>
          <a:ea typeface="Times New Roman" charset="0"/>
          <a:cs typeface="Times New Roman" pitchFamily="18" charset="0"/>
        </a:defRPr>
      </a:lvl2pPr>
      <a:lvl3pPr marL="1143000" indent="-228600" algn="l" rtl="0" eaLnBrk="0" fontAlgn="base" hangingPunct="0">
        <a:spcBef>
          <a:spcPct val="20000"/>
        </a:spcBef>
        <a:spcAft>
          <a:spcPct val="0"/>
        </a:spcAft>
        <a:buClr>
          <a:schemeClr val="accent1"/>
        </a:buClr>
        <a:buFont typeface="Arial" panose="020B0604020202020204" pitchFamily="34" charset="0"/>
        <a:buChar char="•"/>
        <a:defRPr sz="2800" kern="1200">
          <a:solidFill>
            <a:schemeClr val="tx1"/>
          </a:solidFill>
          <a:latin typeface="Times New Roman" pitchFamily="18" charset="0"/>
          <a:ea typeface="Times New Roman" charset="0"/>
          <a:cs typeface="Times New Roman" pitchFamily="18" charset="0"/>
        </a:defRPr>
      </a:lvl3pPr>
      <a:lvl4pPr marL="1600200" indent="-228600" algn="l" rtl="0" eaLnBrk="0" fontAlgn="base" hangingPunct="0">
        <a:spcBef>
          <a:spcPct val="20000"/>
        </a:spcBef>
        <a:spcAft>
          <a:spcPct val="0"/>
        </a:spcAft>
        <a:buClr>
          <a:schemeClr val="accent1"/>
        </a:buClr>
        <a:buFont typeface="Arial" panose="020B0604020202020204" pitchFamily="34" charset="0"/>
        <a:buChar char="–"/>
        <a:defRPr sz="2800" kern="1200">
          <a:solidFill>
            <a:schemeClr val="tx1"/>
          </a:solidFill>
          <a:latin typeface="Times New Roman" pitchFamily="18" charset="0"/>
          <a:ea typeface="Times New Roman" charset="0"/>
          <a:cs typeface="Times New Roman" pitchFamily="18" charset="0"/>
        </a:defRPr>
      </a:lvl4pPr>
      <a:lvl5pPr marL="2057400" indent="-228600" algn="l" rtl="0" eaLnBrk="0" fontAlgn="base" hangingPunct="0">
        <a:spcBef>
          <a:spcPct val="20000"/>
        </a:spcBef>
        <a:spcAft>
          <a:spcPct val="0"/>
        </a:spcAft>
        <a:buClr>
          <a:schemeClr val="accent1"/>
        </a:buClr>
        <a:buFont typeface="Arial" panose="020B0604020202020204" pitchFamily="34" charset="0"/>
        <a:buChar char="»"/>
        <a:defRPr sz="2800" kern="1200">
          <a:solidFill>
            <a:schemeClr val="tx1"/>
          </a:solidFill>
          <a:latin typeface="Times New Roman" pitchFamily="18" charset="0"/>
          <a:ea typeface="Times New Roman" charset="0"/>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9.wmf"/><Relationship Id="rId3" Type="http://schemas.openxmlformats.org/officeDocument/2006/relationships/notesSlide" Target="../notesSlides/notesSlide13.xml"/><Relationship Id="rId7" Type="http://schemas.openxmlformats.org/officeDocument/2006/relationships/image" Target="../media/image6.wmf"/><Relationship Id="rId12"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8.wmf"/><Relationship Id="rId5" Type="http://schemas.openxmlformats.org/officeDocument/2006/relationships/image" Target="../media/image5.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7.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0.wmf"/><Relationship Id="rId4" Type="http://schemas.openxmlformats.org/officeDocument/2006/relationships/oleObject" Target="../embeddings/oleObject6.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1.wmf"/><Relationship Id="rId4" Type="http://schemas.openxmlformats.org/officeDocument/2006/relationships/oleObject" Target="../embeddings/oleObject7.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12.wmf"/><Relationship Id="rId3" Type="http://schemas.openxmlformats.org/officeDocument/2006/relationships/notesSlide" Target="../notesSlides/notesSlide24.xml"/><Relationship Id="rId7" Type="http://schemas.openxmlformats.org/officeDocument/2006/relationships/oleObject" Target="../embeddings/oleObject10.bin"/><Relationship Id="rId12"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9.bin"/><Relationship Id="rId11" Type="http://schemas.openxmlformats.org/officeDocument/2006/relationships/oleObject" Target="../embeddings/oleObject13.bin"/><Relationship Id="rId5" Type="http://schemas.openxmlformats.org/officeDocument/2006/relationships/image" Target="../media/image13.wmf"/><Relationship Id="rId10" Type="http://schemas.openxmlformats.org/officeDocument/2006/relationships/image" Target="../media/image14.wmf"/><Relationship Id="rId4" Type="http://schemas.openxmlformats.org/officeDocument/2006/relationships/oleObject" Target="../embeddings/oleObject8.bin"/><Relationship Id="rId9" Type="http://schemas.openxmlformats.org/officeDocument/2006/relationships/oleObject" Target="../embeddings/oleObject12.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6.wmf"/><Relationship Id="rId4" Type="http://schemas.openxmlformats.org/officeDocument/2006/relationships/oleObject" Target="../embeddings/oleObject14.bin"/></Relationships>
</file>

<file path=ppt/slides/_rels/slide3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7.wmf"/><Relationship Id="rId5" Type="http://schemas.openxmlformats.org/officeDocument/2006/relationships/image" Target="../media/image18.wmf"/><Relationship Id="rId4" Type="http://schemas.openxmlformats.org/officeDocument/2006/relationships/oleObject" Target="../embeddings/oleObject15.bin"/></Relationships>
</file>

<file path=ppt/slides/_rels/slide41.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notesSlide" Target="../notesSlides/notesSlide41.xml"/><Relationship Id="rId7"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7.bin"/><Relationship Id="rId5" Type="http://schemas.openxmlformats.org/officeDocument/2006/relationships/image" Target="../media/image20.wmf"/><Relationship Id="rId4" Type="http://schemas.openxmlformats.org/officeDocument/2006/relationships/oleObject" Target="../embeddings/oleObject16.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2.wmf"/><Relationship Id="rId4" Type="http://schemas.openxmlformats.org/officeDocument/2006/relationships/oleObject" Target="../embeddings/oleObject18.bin"/></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7.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48.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29.wmf"/><Relationship Id="rId4" Type="http://schemas.openxmlformats.org/officeDocument/2006/relationships/oleObject" Target="../embeddings/oleObject19.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oleObject" Target="../embeddings/oleObject20.bin"/></Relationships>
</file>

<file path=ppt/slides/_rels/slide56.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7" descr="Larson_0321693620_R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700088"/>
            <a:ext cx="4176713" cy="534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2"/>
          <p:cNvSpPr>
            <a:spLocks noChangeArrowheads="1"/>
          </p:cNvSpPr>
          <p:nvPr/>
        </p:nvSpPr>
        <p:spPr bwMode="auto">
          <a:xfrm>
            <a:off x="228600" y="533400"/>
            <a:ext cx="4191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4800"/>
              <a:t>Chapter</a:t>
            </a:r>
          </a:p>
        </p:txBody>
      </p:sp>
      <p:sp>
        <p:nvSpPr>
          <p:cNvPr id="10244" name="Rectangle 3"/>
          <p:cNvSpPr>
            <a:spLocks noChangeArrowheads="1"/>
          </p:cNvSpPr>
          <p:nvPr/>
        </p:nvSpPr>
        <p:spPr bwMode="auto">
          <a:xfrm>
            <a:off x="228600" y="1905000"/>
            <a:ext cx="419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chemeClr val="accent1"/>
              </a:buClr>
              <a:buFont typeface="Arial" panose="020B0604020202020204" pitchFamily="34" charset="0"/>
              <a:buNone/>
            </a:pPr>
            <a:r>
              <a:rPr lang="en-US" sz="3200">
                <a:cs typeface="Times New Roman" panose="02020603050405020304" pitchFamily="18" charset="0"/>
              </a:rPr>
              <a:t>Discrete Probability Distributions</a:t>
            </a:r>
          </a:p>
        </p:txBody>
      </p:sp>
      <p:sp>
        <p:nvSpPr>
          <p:cNvPr id="10245"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eaLnBrk="1" hangingPunct="1"/>
            <a:fld id="{AEF5079A-A2B2-45AA-93DC-68D751CD416A}" type="slidenum">
              <a:rPr lang="en-US" sz="1200"/>
              <a:pPr algn="r" eaLnBrk="1" hangingPunct="1"/>
              <a:t>1</a:t>
            </a:fld>
            <a:r>
              <a:rPr lang="en-US" sz="1200"/>
              <a:t> of 63</a:t>
            </a:r>
          </a:p>
        </p:txBody>
      </p:sp>
      <p:pic>
        <p:nvPicPr>
          <p:cNvPr id="10246" name="Picture 11" descr="pearson_ppt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6292850"/>
            <a:ext cx="1295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4" descr="chapter_blu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685800"/>
            <a:ext cx="10207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Text Box 5"/>
          <p:cNvSpPr txBox="1">
            <a:spLocks noChangeArrowheads="1"/>
          </p:cNvSpPr>
          <p:nvPr/>
        </p:nvSpPr>
        <p:spPr bwMode="auto">
          <a:xfrm>
            <a:off x="2865438" y="685800"/>
            <a:ext cx="6858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6600">
                <a:solidFill>
                  <a:schemeClr val="bg1"/>
                </a:solidFill>
              </a:rPr>
              <a:t>4</a:t>
            </a:r>
          </a:p>
        </p:txBody>
      </p:sp>
      <p:sp>
        <p:nvSpPr>
          <p:cNvPr id="10249" name="Footer Placeholder 9"/>
          <p:cNvSpPr>
            <a:spLocks/>
          </p:cNvSpPr>
          <p:nvPr/>
        </p:nvSpPr>
        <p:spPr bwMode="auto">
          <a:xfrm>
            <a:off x="1525588" y="6307138"/>
            <a:ext cx="24717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1200">
                <a:sym typeface="Symbol" panose="05050102010706020507" pitchFamily="18" charset="2"/>
              </a:rPr>
              <a:t>© 2012 Pearson Education, Inc.</a:t>
            </a:r>
          </a:p>
          <a:p>
            <a:pPr eaLnBrk="1" hangingPunct="1">
              <a:buFont typeface="Symbol" panose="05050102010706020507" pitchFamily="18" charset="2"/>
              <a:buNone/>
            </a:pPr>
            <a:r>
              <a:rPr lang="en-US" sz="1200">
                <a:sym typeface="Symbol" panose="05050102010706020507" pitchFamily="18" charset="2"/>
              </a:rPr>
              <a:t>All rights reserved.</a:t>
            </a: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58763"/>
            <a:ext cx="8229600" cy="1143000"/>
          </a:xfrm>
          <a:noFill/>
        </p:spPr>
        <p:txBody>
          <a:bodyPr/>
          <a:lstStyle/>
          <a:p>
            <a:pPr eaLnBrk="1" hangingPunct="1"/>
            <a:r>
              <a:rPr lang="en-US" smtClean="0">
                <a:ea typeface="ＭＳ Ｐゴシック" panose="020B0600070205080204" pitchFamily="34" charset="-128"/>
              </a:rPr>
              <a:t>Discrete Probability Distributions</a:t>
            </a:r>
          </a:p>
        </p:txBody>
      </p:sp>
      <p:sp>
        <p:nvSpPr>
          <p:cNvPr id="29699" name="Content Placeholder 9"/>
          <p:cNvSpPr>
            <a:spLocks noGrp="1"/>
          </p:cNvSpPr>
          <p:nvPr>
            <p:ph idx="1"/>
          </p:nvPr>
        </p:nvSpPr>
        <p:spPr>
          <a:xfrm>
            <a:off x="457200" y="1387475"/>
            <a:ext cx="8229600" cy="2011363"/>
          </a:xfrm>
        </p:spPr>
        <p:txBody>
          <a:bodyPr/>
          <a:lstStyle/>
          <a:p>
            <a:pPr eaLnBrk="1" hangingPunct="1">
              <a:buFont typeface="Arial" panose="020B0604020202020204" pitchFamily="34" charset="0"/>
              <a:buNone/>
            </a:pPr>
            <a:r>
              <a:rPr lang="en-US" b="1" smtClean="0">
                <a:solidFill>
                  <a:schemeClr val="accent2"/>
                </a:solidFill>
              </a:rPr>
              <a:t>Discrete probability distribution</a:t>
            </a:r>
          </a:p>
          <a:p>
            <a:pPr eaLnBrk="1" hangingPunct="1"/>
            <a:r>
              <a:rPr lang="en-US" smtClean="0"/>
              <a:t>Lists each possible value the random variable can assume, together with its probability. </a:t>
            </a:r>
          </a:p>
          <a:p>
            <a:pPr eaLnBrk="1" hangingPunct="1"/>
            <a:r>
              <a:rPr lang="en-US" smtClean="0"/>
              <a:t>Must satisfy the following conditions:  </a:t>
            </a:r>
          </a:p>
          <a:p>
            <a:pPr eaLnBrk="1" hangingPunct="1"/>
            <a:endParaRPr lang="en-US" smtClean="0"/>
          </a:p>
        </p:txBody>
      </p:sp>
      <p:sp>
        <p:nvSpPr>
          <p:cNvPr id="7" name="TextBox 6"/>
          <p:cNvSpPr txBox="1">
            <a:spLocks noChangeArrowheads="1"/>
          </p:cNvSpPr>
          <p:nvPr/>
        </p:nvSpPr>
        <p:spPr bwMode="auto">
          <a:xfrm>
            <a:off x="457200" y="3429000"/>
            <a:ext cx="8169275" cy="52387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fontAlgn="t" hangingPunct="1"/>
            <a:r>
              <a:rPr lang="en-US" sz="2800" i="1">
                <a:solidFill>
                  <a:schemeClr val="bg1"/>
                </a:solidFill>
                <a:latin typeface="Times New Roman" panose="02020603050405020304" pitchFamily="18" charset="0"/>
              </a:rPr>
              <a:t>In Words				           In Symbols</a:t>
            </a:r>
            <a:endParaRPr lang="en-US" sz="2000">
              <a:solidFill>
                <a:schemeClr val="bg1"/>
              </a:solidFill>
            </a:endParaRPr>
          </a:p>
        </p:txBody>
      </p:sp>
      <p:sp>
        <p:nvSpPr>
          <p:cNvPr id="8" name="TextBox 7"/>
          <p:cNvSpPr txBox="1">
            <a:spLocks noChangeArrowheads="1"/>
          </p:cNvSpPr>
          <p:nvPr/>
        </p:nvSpPr>
        <p:spPr bwMode="auto">
          <a:xfrm>
            <a:off x="381000" y="3946525"/>
            <a:ext cx="5459413"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5000"/>
              </a:spcBef>
              <a:buClr>
                <a:schemeClr val="accent1"/>
              </a:buClr>
              <a:buFontTx/>
              <a:buAutoNum type="arabicPeriod"/>
            </a:pPr>
            <a:r>
              <a:rPr lang="en-US" sz="2600">
                <a:latin typeface="Times New Roman" panose="02020603050405020304" pitchFamily="18" charset="0"/>
              </a:rPr>
              <a:t>The probability of each value of the discrete random variable is between 0 and 1, inclusive.</a:t>
            </a:r>
          </a:p>
          <a:p>
            <a:pPr eaLnBrk="1" hangingPunct="1">
              <a:spcBef>
                <a:spcPct val="55000"/>
              </a:spcBef>
              <a:buClr>
                <a:schemeClr val="accent1"/>
              </a:buClr>
              <a:buFontTx/>
              <a:buAutoNum type="arabicPeriod"/>
            </a:pPr>
            <a:r>
              <a:rPr lang="en-US" sz="2600">
                <a:latin typeface="Times New Roman" panose="02020603050405020304" pitchFamily="18" charset="0"/>
              </a:rPr>
              <a:t>The sum of all the probabilities is 1.</a:t>
            </a:r>
          </a:p>
        </p:txBody>
      </p:sp>
      <p:sp>
        <p:nvSpPr>
          <p:cNvPr id="9" name="Rectangle 8"/>
          <p:cNvSpPr>
            <a:spLocks noChangeArrowheads="1"/>
          </p:cNvSpPr>
          <p:nvPr/>
        </p:nvSpPr>
        <p:spPr bwMode="auto">
          <a:xfrm>
            <a:off x="5991225" y="3944938"/>
            <a:ext cx="186848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2600">
                <a:solidFill>
                  <a:srgbClr val="000000"/>
                </a:solidFill>
                <a:latin typeface="Times New Roman" panose="02020603050405020304" pitchFamily="18" charset="0"/>
              </a:rPr>
              <a:t>0 </a:t>
            </a:r>
            <a:r>
              <a:rPr lang="en-US" sz="2600">
                <a:solidFill>
                  <a:srgbClr val="000000"/>
                </a:solidFill>
                <a:latin typeface="Times New Roman" panose="02020603050405020304" pitchFamily="18" charset="0"/>
                <a:sym typeface="Symbol" panose="05050102010706020507" pitchFamily="18" charset="2"/>
              </a:rPr>
              <a:t>≤ </a:t>
            </a:r>
            <a:r>
              <a:rPr lang="en-US" sz="2600" i="1">
                <a:solidFill>
                  <a:srgbClr val="000000"/>
                </a:solidFill>
                <a:latin typeface="Times New Roman" panose="02020603050405020304" pitchFamily="18" charset="0"/>
                <a:sym typeface="Symbol" panose="05050102010706020507" pitchFamily="18" charset="2"/>
              </a:rPr>
              <a:t>P </a:t>
            </a:r>
            <a:r>
              <a:rPr lang="en-US" sz="2600">
                <a:solidFill>
                  <a:srgbClr val="000000"/>
                </a:solidFill>
                <a:latin typeface="Times New Roman" panose="02020603050405020304" pitchFamily="18" charset="0"/>
                <a:sym typeface="Symbol" panose="05050102010706020507" pitchFamily="18" charset="2"/>
              </a:rPr>
              <a:t>(</a:t>
            </a:r>
            <a:r>
              <a:rPr lang="en-US" sz="2600" i="1">
                <a:solidFill>
                  <a:srgbClr val="000000"/>
                </a:solidFill>
                <a:latin typeface="Times New Roman" panose="02020603050405020304" pitchFamily="18" charset="0"/>
                <a:sym typeface="Symbol" panose="05050102010706020507" pitchFamily="18" charset="2"/>
              </a:rPr>
              <a:t>x</a:t>
            </a:r>
            <a:r>
              <a:rPr lang="en-US" sz="2600">
                <a:solidFill>
                  <a:srgbClr val="000000"/>
                </a:solidFill>
                <a:latin typeface="Times New Roman" panose="02020603050405020304" pitchFamily="18" charset="0"/>
                <a:sym typeface="Symbol" panose="05050102010706020507" pitchFamily="18" charset="2"/>
              </a:rPr>
              <a:t>) ≤ 1</a:t>
            </a:r>
          </a:p>
        </p:txBody>
      </p:sp>
      <p:sp>
        <p:nvSpPr>
          <p:cNvPr id="10" name="Rectangle 9"/>
          <p:cNvSpPr>
            <a:spLocks noChangeArrowheads="1"/>
          </p:cNvSpPr>
          <p:nvPr/>
        </p:nvSpPr>
        <p:spPr bwMode="auto">
          <a:xfrm>
            <a:off x="6183313" y="5362575"/>
            <a:ext cx="1549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l-GR" sz="2600">
                <a:solidFill>
                  <a:srgbClr val="000000"/>
                </a:solidFill>
                <a:latin typeface="Times New Roman" panose="02020603050405020304" pitchFamily="18" charset="0"/>
              </a:rPr>
              <a:t>Σ</a:t>
            </a:r>
            <a:r>
              <a:rPr lang="en-US" sz="2600" i="1">
                <a:solidFill>
                  <a:srgbClr val="000000"/>
                </a:solidFill>
                <a:latin typeface="Times New Roman" panose="02020603050405020304" pitchFamily="18" charset="0"/>
                <a:sym typeface="Symbol" panose="05050102010706020507" pitchFamily="18" charset="2"/>
              </a:rPr>
              <a:t>P </a:t>
            </a:r>
            <a:r>
              <a:rPr lang="en-US" sz="2600">
                <a:solidFill>
                  <a:srgbClr val="000000"/>
                </a:solidFill>
                <a:latin typeface="Times New Roman" panose="02020603050405020304" pitchFamily="18" charset="0"/>
                <a:sym typeface="Symbol" panose="05050102010706020507" pitchFamily="18" charset="2"/>
              </a:rPr>
              <a:t>(</a:t>
            </a:r>
            <a:r>
              <a:rPr lang="en-US" sz="2600" i="1">
                <a:solidFill>
                  <a:srgbClr val="000000"/>
                </a:solidFill>
                <a:latin typeface="Times New Roman" panose="02020603050405020304" pitchFamily="18" charset="0"/>
                <a:sym typeface="Symbol" panose="05050102010706020507" pitchFamily="18" charset="2"/>
              </a:rPr>
              <a:t>x</a:t>
            </a:r>
            <a:r>
              <a:rPr lang="en-US" sz="2600">
                <a:solidFill>
                  <a:srgbClr val="000000"/>
                </a:solidFill>
                <a:latin typeface="Times New Roman" panose="02020603050405020304" pitchFamily="18" charset="0"/>
                <a:sym typeface="Symbol" panose="05050102010706020507" pitchFamily="18" charset="2"/>
              </a:rPr>
              <a:t>) = 1</a:t>
            </a:r>
          </a:p>
        </p:txBody>
      </p:sp>
      <p:sp>
        <p:nvSpPr>
          <p:cNvPr id="24584"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1200"/>
              <a:t>© 2012 Pearson Education, Inc. All rights reserved.</a:t>
            </a:r>
          </a:p>
        </p:txBody>
      </p:sp>
      <p:sp>
        <p:nvSpPr>
          <p:cNvPr id="24585"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eaLnBrk="1" hangingPunct="1"/>
            <a:fld id="{710D2DE4-F964-4B15-849E-739155AF176B}" type="slidenum">
              <a:rPr lang="en-US" sz="1200"/>
              <a:pPr algn="r" eaLnBrk="1" hangingPunct="1"/>
              <a:t>10</a:t>
            </a:fld>
            <a:r>
              <a:rPr lang="en-US" sz="1200"/>
              <a:t> of 63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par>
                          <p:cTn id="9" fill="hold" nodeType="afterGroup">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childTnLst>
                                </p:cTn>
                              </p:par>
                            </p:childTnLst>
                          </p:cTn>
                        </p:par>
                        <p:par>
                          <p:cTn id="12" fill="hold" nodeType="afterGroup">
                            <p:stCondLst>
                              <p:cond delay="0"/>
                            </p:stCondLst>
                            <p:childTnLst>
                              <p:par>
                                <p:cTn id="13" presetID="1"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P spid="7" grpId="0" animBg="1"/>
      <p:bldP spid="8" grpId="0" build="p"/>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noFill/>
        </p:spPr>
        <p:txBody>
          <a:bodyPr/>
          <a:lstStyle/>
          <a:p>
            <a:pPr eaLnBrk="1" hangingPunct="1"/>
            <a:r>
              <a:rPr lang="en-US" dirty="0" smtClean="0">
                <a:ea typeface="ＭＳ Ｐゴシック" panose="020B0600070205080204" pitchFamily="34" charset="-128"/>
              </a:rPr>
              <a:t>Constructing a Discrete Probability </a:t>
            </a:r>
            <a:r>
              <a:rPr lang="en-US" dirty="0" smtClean="0">
                <a:ea typeface="ＭＳ Ｐゴシック" panose="020B0600070205080204" pitchFamily="34" charset="-128"/>
              </a:rPr>
              <a:t>Distribution given data</a:t>
            </a:r>
            <a:endParaRPr lang="en-US" dirty="0" smtClean="0">
              <a:ea typeface="ＭＳ Ｐゴシック" panose="020B0600070205080204" pitchFamily="34" charset="-128"/>
            </a:endParaRPr>
          </a:p>
        </p:txBody>
      </p:sp>
      <p:sp>
        <p:nvSpPr>
          <p:cNvPr id="5" name="Content Placeholder 4"/>
          <p:cNvSpPr>
            <a:spLocks noGrp="1"/>
          </p:cNvSpPr>
          <p:nvPr>
            <p:ph idx="1"/>
          </p:nvPr>
        </p:nvSpPr>
        <p:spPr>
          <a:xfrm>
            <a:off x="457200" y="2566988"/>
            <a:ext cx="8229600" cy="3335337"/>
          </a:xfrm>
        </p:spPr>
        <p:txBody>
          <a:bodyPr/>
          <a:lstStyle/>
          <a:p>
            <a:pPr marL="457200" indent="-457200" eaLnBrk="1" hangingPunct="1">
              <a:buFont typeface="Arial" panose="020B0604020202020204" pitchFamily="34" charset="0"/>
              <a:buAutoNum type="arabicPeriod"/>
            </a:pPr>
            <a:r>
              <a:rPr lang="en-US" dirty="0" smtClean="0"/>
              <a:t>Make a frequency distribution </a:t>
            </a:r>
            <a:r>
              <a:rPr lang="en-US" dirty="0" smtClean="0"/>
              <a:t>using the data (observed outcomes).</a:t>
            </a:r>
            <a:endParaRPr lang="en-US" dirty="0" smtClean="0"/>
          </a:p>
          <a:p>
            <a:pPr marL="457200" indent="-457200" eaLnBrk="1" hangingPunct="1">
              <a:buFont typeface="Arial" panose="020B0604020202020204" pitchFamily="34" charset="0"/>
              <a:buAutoNum type="arabicPeriod"/>
            </a:pPr>
            <a:r>
              <a:rPr lang="en-US" dirty="0" smtClean="0"/>
              <a:t>Find the sum of the frequencies.</a:t>
            </a:r>
          </a:p>
          <a:p>
            <a:pPr marL="457200" indent="-457200" eaLnBrk="1" hangingPunct="1">
              <a:buFont typeface="Arial" panose="020B0604020202020204" pitchFamily="34" charset="0"/>
              <a:buAutoNum type="arabicPeriod"/>
            </a:pPr>
            <a:r>
              <a:rPr lang="en-US" dirty="0" smtClean="0"/>
              <a:t>Find the probability of each possible outcome by dividing its frequency by the sum of the frequencies.</a:t>
            </a:r>
          </a:p>
          <a:p>
            <a:pPr marL="457200" indent="-457200" eaLnBrk="1" hangingPunct="1">
              <a:buFont typeface="Arial" panose="020B0604020202020204" pitchFamily="34" charset="0"/>
              <a:buAutoNum type="arabicPeriod"/>
            </a:pPr>
            <a:r>
              <a:rPr lang="en-US" dirty="0" smtClean="0"/>
              <a:t>Check that each probability is between 0 and 1, inclusive, and that the sum of all probabilities is 1.</a:t>
            </a:r>
          </a:p>
        </p:txBody>
      </p:sp>
      <p:sp>
        <p:nvSpPr>
          <p:cNvPr id="26628" name="Text Box 7"/>
          <p:cNvSpPr txBox="1">
            <a:spLocks noChangeArrowheads="1"/>
          </p:cNvSpPr>
          <p:nvPr/>
        </p:nvSpPr>
        <p:spPr bwMode="auto">
          <a:xfrm>
            <a:off x="457200" y="1544638"/>
            <a:ext cx="7561263"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chemeClr val="tx1"/>
              </a:buClr>
              <a:buSzPct val="75000"/>
              <a:buFont typeface="Arial" panose="020B0604020202020204" pitchFamily="34" charset="0"/>
              <a:buNone/>
            </a:pPr>
            <a:r>
              <a:rPr lang="en-US" sz="2800" dirty="0">
                <a:latin typeface="Times New Roman" panose="02020603050405020304" pitchFamily="18" charset="0"/>
                <a:cs typeface="Times New Roman" panose="02020603050405020304" pitchFamily="18" charset="0"/>
              </a:rPr>
              <a:t>Let </a:t>
            </a:r>
            <a:r>
              <a:rPr lang="en-US" sz="2800" i="1" dirty="0">
                <a:latin typeface="Times New Roman" panose="02020603050405020304" pitchFamily="18" charset="0"/>
                <a:cs typeface="Times New Roman" panose="02020603050405020304" pitchFamily="18" charset="0"/>
              </a:rPr>
              <a:t>x</a:t>
            </a:r>
            <a:r>
              <a:rPr lang="en-US" sz="2800" dirty="0">
                <a:latin typeface="Times New Roman" panose="02020603050405020304" pitchFamily="18" charset="0"/>
                <a:cs typeface="Times New Roman" panose="02020603050405020304" pitchFamily="18" charset="0"/>
              </a:rPr>
              <a:t> be a discrete random variable with possible outcomes </a:t>
            </a:r>
            <a:r>
              <a:rPr lang="en-US" sz="2800" i="1" dirty="0">
                <a:latin typeface="Times New Roman" panose="02020603050405020304" pitchFamily="18" charset="0"/>
                <a:cs typeface="Times New Roman" panose="02020603050405020304" pitchFamily="18" charset="0"/>
              </a:rPr>
              <a:t>x</a:t>
            </a:r>
            <a:r>
              <a:rPr lang="en-US" sz="2800" baseline="-25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x</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 , </a:t>
            </a:r>
            <a:r>
              <a:rPr lang="en-US" sz="2800" i="1" dirty="0" err="1">
                <a:latin typeface="Times New Roman" panose="02020603050405020304" pitchFamily="18" charset="0"/>
                <a:cs typeface="Times New Roman" panose="02020603050405020304" pitchFamily="18" charset="0"/>
              </a:rPr>
              <a:t>x</a:t>
            </a:r>
            <a:r>
              <a:rPr lang="en-US" sz="2800" i="1" baseline="-25000" dirty="0" err="1">
                <a:latin typeface="Times New Roman" panose="02020603050405020304" pitchFamily="18" charset="0"/>
                <a:cs typeface="Times New Roman" panose="02020603050405020304" pitchFamily="18" charset="0"/>
              </a:rPr>
              <a:t>n</a:t>
            </a:r>
            <a:r>
              <a:rPr lang="en-US" sz="2800" dirty="0">
                <a:latin typeface="Times New Roman" panose="02020603050405020304" pitchFamily="18" charset="0"/>
                <a:cs typeface="Times New Roman" panose="02020603050405020304" pitchFamily="18" charset="0"/>
              </a:rPr>
              <a:t>.</a:t>
            </a:r>
          </a:p>
          <a:p>
            <a:pPr eaLnBrk="1" hangingPunct="1">
              <a:spcBef>
                <a:spcPct val="50000"/>
              </a:spcBef>
            </a:pPr>
            <a:endParaRPr lang="en-US" sz="1800" dirty="0"/>
          </a:p>
        </p:txBody>
      </p:sp>
      <p:sp>
        <p:nvSpPr>
          <p:cNvPr id="26629"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1200"/>
              <a:t>© 2012 Pearson Education, Inc. All rights reserved.</a:t>
            </a:r>
          </a:p>
        </p:txBody>
      </p:sp>
      <p:sp>
        <p:nvSpPr>
          <p:cNvPr id="26630"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eaLnBrk="1" hangingPunct="1"/>
            <a:fld id="{FFD37AB7-55E3-40AE-9A67-CDDAC1E57FB6}" type="slidenum">
              <a:rPr lang="en-US" sz="1200"/>
              <a:pPr algn="r" eaLnBrk="1" hangingPunct="1"/>
              <a:t>11</a:t>
            </a:fld>
            <a:r>
              <a:rPr lang="en-US" sz="1200"/>
              <a:t> of 63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solidFill>
                  <a:srgbClr val="83BB35"/>
                </a:solidFill>
                <a:ea typeface="ＭＳ Ｐゴシック" panose="020B0600070205080204" pitchFamily="34" charset="-128"/>
              </a:rPr>
              <a:t>Example: Constructing a Discrete Probability Distribution</a:t>
            </a:r>
          </a:p>
        </p:txBody>
      </p:sp>
      <p:sp>
        <p:nvSpPr>
          <p:cNvPr id="28675" name="Content Placeholder 17"/>
          <p:cNvSpPr>
            <a:spLocks noGrp="1"/>
          </p:cNvSpPr>
          <p:nvPr>
            <p:ph idx="1"/>
          </p:nvPr>
        </p:nvSpPr>
        <p:spPr>
          <a:xfrm>
            <a:off x="457200" y="1600200"/>
            <a:ext cx="8281988" cy="4525963"/>
          </a:xfrm>
        </p:spPr>
        <p:txBody>
          <a:bodyPr/>
          <a:lstStyle/>
          <a:p>
            <a:pPr marL="0" indent="0" eaLnBrk="1" hangingPunct="1">
              <a:buFont typeface="Arial" panose="020B0604020202020204" pitchFamily="34" charset="0"/>
              <a:buNone/>
            </a:pPr>
            <a:r>
              <a:rPr lang="en-US" smtClean="0"/>
              <a:t>An industrial psychologist administered a personality inventory test for passive-aggressive traits to 150 employees. Individuals were given a score from 1 to 5, where 1 was extremely passive and 5 extremely</a:t>
            </a:r>
          </a:p>
        </p:txBody>
      </p:sp>
      <p:graphicFrame>
        <p:nvGraphicFramePr>
          <p:cNvPr id="19" name="Table 18"/>
          <p:cNvGraphicFramePr>
            <a:graphicFrameLocks noGrp="1"/>
          </p:cNvGraphicFramePr>
          <p:nvPr/>
        </p:nvGraphicFramePr>
        <p:xfrm>
          <a:off x="5830888" y="3551238"/>
          <a:ext cx="2908300" cy="2378076"/>
        </p:xfrm>
        <a:graphic>
          <a:graphicData uri="http://schemas.openxmlformats.org/drawingml/2006/table">
            <a:tbl>
              <a:tblPr firstRow="1" bandRow="1">
                <a:tableStyleId>{2D5ABB26-0587-4C30-8999-92F81FD0307C}</a:tableStyleId>
              </a:tblPr>
              <a:tblGrid>
                <a:gridCol w="1139334"/>
                <a:gridCol w="1768966"/>
              </a:tblGrid>
              <a:tr h="396346">
                <a:tc>
                  <a:txBody>
                    <a:bodyPr/>
                    <a:lstStyle/>
                    <a:p>
                      <a:pPr algn="ctr"/>
                      <a:r>
                        <a:rPr lang="en-US" sz="2000" b="1" dirty="0" smtClean="0">
                          <a:solidFill>
                            <a:schemeClr val="bg1"/>
                          </a:solidFill>
                        </a:rPr>
                        <a:t>Score, </a:t>
                      </a:r>
                      <a:r>
                        <a:rPr lang="en-US" sz="2000" b="1" i="1" dirty="0" smtClean="0">
                          <a:solidFill>
                            <a:schemeClr val="bg1"/>
                          </a:solidFill>
                        </a:rPr>
                        <a:t>x</a:t>
                      </a:r>
                      <a:endParaRPr lang="en-US" sz="2000" b="1" i="1" dirty="0">
                        <a:solidFill>
                          <a:schemeClr val="bg1"/>
                        </a:solidFill>
                      </a:endParaRPr>
                    </a:p>
                  </a:txBody>
                  <a:tcPr marL="91447" marR="91447"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2000" b="1" dirty="0" smtClean="0">
                          <a:solidFill>
                            <a:schemeClr val="bg1"/>
                          </a:solidFill>
                        </a:rPr>
                        <a:t>Frequency, </a:t>
                      </a:r>
                      <a:r>
                        <a:rPr lang="en-US" sz="2000" b="1" i="1" dirty="0" smtClean="0">
                          <a:solidFill>
                            <a:schemeClr val="bg1"/>
                          </a:solidFill>
                        </a:rPr>
                        <a:t>f</a:t>
                      </a:r>
                      <a:endParaRPr lang="en-US" sz="2000" b="1" i="1" dirty="0">
                        <a:solidFill>
                          <a:schemeClr val="bg1"/>
                        </a:solidFill>
                      </a:endParaRPr>
                    </a:p>
                  </a:txBody>
                  <a:tcPr marL="91447" marR="91447"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396346">
                <a:tc>
                  <a:txBody>
                    <a:bodyPr/>
                    <a:lstStyle/>
                    <a:p>
                      <a:pPr algn="ctr"/>
                      <a:r>
                        <a:rPr lang="en-US" sz="2000" dirty="0" smtClean="0"/>
                        <a:t>1</a:t>
                      </a:r>
                      <a:endParaRPr lang="en-US" sz="2000" dirty="0"/>
                    </a:p>
                  </a:txBody>
                  <a:tcPr marL="91447" marR="91447"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2000" dirty="0" smtClean="0"/>
                        <a:t>24</a:t>
                      </a:r>
                      <a:endParaRPr lang="en-US" sz="2000" dirty="0"/>
                    </a:p>
                  </a:txBody>
                  <a:tcPr marL="91447" marR="91447"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96346">
                <a:tc>
                  <a:txBody>
                    <a:bodyPr/>
                    <a:lstStyle/>
                    <a:p>
                      <a:pPr algn="ctr"/>
                      <a:r>
                        <a:rPr lang="en-US" sz="2000" dirty="0" smtClean="0"/>
                        <a:t>2</a:t>
                      </a:r>
                      <a:endParaRPr lang="en-US" sz="2000" dirty="0"/>
                    </a:p>
                  </a:txBody>
                  <a:tcPr marL="91447" marR="91447"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000" dirty="0" smtClean="0"/>
                        <a:t>33</a:t>
                      </a:r>
                      <a:endParaRPr lang="en-US" sz="2000" dirty="0"/>
                    </a:p>
                  </a:txBody>
                  <a:tcPr marL="91447" marR="91447"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96346">
                <a:tc>
                  <a:txBody>
                    <a:bodyPr/>
                    <a:lstStyle/>
                    <a:p>
                      <a:pPr algn="ctr"/>
                      <a:r>
                        <a:rPr lang="en-US" sz="2000" dirty="0" smtClean="0"/>
                        <a:t>3</a:t>
                      </a:r>
                      <a:endParaRPr lang="en-US" sz="2000" dirty="0"/>
                    </a:p>
                  </a:txBody>
                  <a:tcPr marL="91447" marR="91447"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000" dirty="0" smtClean="0"/>
                        <a:t>42</a:t>
                      </a:r>
                      <a:endParaRPr lang="en-US" sz="2000" dirty="0"/>
                    </a:p>
                  </a:txBody>
                  <a:tcPr marL="91447" marR="91447"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96346">
                <a:tc>
                  <a:txBody>
                    <a:bodyPr/>
                    <a:lstStyle/>
                    <a:p>
                      <a:pPr algn="ctr"/>
                      <a:r>
                        <a:rPr lang="en-US" sz="2000" dirty="0" smtClean="0"/>
                        <a:t>4</a:t>
                      </a:r>
                      <a:endParaRPr lang="en-US" sz="2000" dirty="0"/>
                    </a:p>
                  </a:txBody>
                  <a:tcPr marL="91447" marR="91447"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000" dirty="0" smtClean="0"/>
                        <a:t>30</a:t>
                      </a:r>
                      <a:endParaRPr lang="en-US" sz="2000" dirty="0"/>
                    </a:p>
                  </a:txBody>
                  <a:tcPr marL="91447" marR="91447"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96346">
                <a:tc>
                  <a:txBody>
                    <a:bodyPr/>
                    <a:lstStyle/>
                    <a:p>
                      <a:pPr algn="ctr"/>
                      <a:r>
                        <a:rPr lang="en-US" sz="2000" dirty="0" smtClean="0"/>
                        <a:t>5</a:t>
                      </a:r>
                      <a:endParaRPr lang="en-US" sz="2000" dirty="0"/>
                    </a:p>
                  </a:txBody>
                  <a:tcPr marL="91447" marR="91447"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2000" dirty="0" smtClean="0"/>
                        <a:t>21</a:t>
                      </a:r>
                      <a:endParaRPr lang="en-US" sz="2000" dirty="0"/>
                    </a:p>
                  </a:txBody>
                  <a:tcPr marL="91447" marR="91447"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28695" name="TextBox 19"/>
          <p:cNvSpPr txBox="1">
            <a:spLocks noChangeArrowheads="1"/>
          </p:cNvSpPr>
          <p:nvPr/>
        </p:nvSpPr>
        <p:spPr bwMode="auto">
          <a:xfrm>
            <a:off x="457200" y="3313113"/>
            <a:ext cx="5224463"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2800">
                <a:latin typeface="Times New Roman" panose="02020603050405020304" pitchFamily="18" charset="0"/>
              </a:rPr>
              <a:t>aggressive. A score of 3 indicated neither trait. Construct a probability distribution for the random variable </a:t>
            </a:r>
            <a:r>
              <a:rPr lang="en-US" sz="2800" i="1">
                <a:latin typeface="Times New Roman" panose="02020603050405020304" pitchFamily="18" charset="0"/>
              </a:rPr>
              <a:t>x</a:t>
            </a:r>
            <a:r>
              <a:rPr lang="en-US" sz="2800">
                <a:latin typeface="Times New Roman" panose="02020603050405020304" pitchFamily="18" charset="0"/>
              </a:rPr>
              <a:t>. Then graph the distribution using a histogram.</a:t>
            </a:r>
          </a:p>
        </p:txBody>
      </p:sp>
      <p:sp>
        <p:nvSpPr>
          <p:cNvPr id="28696"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1200"/>
              <a:t>© 2012 Pearson Education, Inc. All rights reserved.</a:t>
            </a:r>
          </a:p>
        </p:txBody>
      </p:sp>
      <p:sp>
        <p:nvSpPr>
          <p:cNvPr id="28697"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eaLnBrk="1" hangingPunct="1"/>
            <a:fld id="{A323931C-FAEA-4387-83AD-7F74AEFF80DF}" type="slidenum">
              <a:rPr lang="en-US" sz="1200"/>
              <a:pPr algn="r" eaLnBrk="1" hangingPunct="1"/>
              <a:t>12</a:t>
            </a:fld>
            <a:r>
              <a:rPr lang="en-US" sz="1200"/>
              <a:t> of 63</a:t>
            </a: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7" name="Title 1"/>
          <p:cNvSpPr>
            <a:spLocks noGrp="1"/>
          </p:cNvSpPr>
          <p:nvPr>
            <p:ph type="title"/>
          </p:nvPr>
        </p:nvSpPr>
        <p:spPr/>
        <p:txBody>
          <a:bodyPr/>
          <a:lstStyle/>
          <a:p>
            <a:pPr eaLnBrk="1" hangingPunct="1"/>
            <a:r>
              <a:rPr lang="en-US" smtClean="0">
                <a:solidFill>
                  <a:srgbClr val="83BB35"/>
                </a:solidFill>
                <a:ea typeface="ＭＳ Ｐゴシック" panose="020B0600070205080204" pitchFamily="34" charset="-128"/>
              </a:rPr>
              <a:t>Solution: Constructing a Discrete Probability Distribution</a:t>
            </a:r>
            <a:endParaRPr lang="en-US" smtClean="0">
              <a:ea typeface="ＭＳ Ｐゴシック" panose="020B0600070205080204" pitchFamily="34" charset="-128"/>
            </a:endParaRPr>
          </a:p>
        </p:txBody>
      </p:sp>
      <p:sp>
        <p:nvSpPr>
          <p:cNvPr id="30728" name="Content Placeholder 2"/>
          <p:cNvSpPr>
            <a:spLocks noGrp="1"/>
          </p:cNvSpPr>
          <p:nvPr>
            <p:ph idx="1"/>
          </p:nvPr>
        </p:nvSpPr>
        <p:spPr>
          <a:xfrm>
            <a:off x="457200" y="1600200"/>
            <a:ext cx="8229600" cy="1503363"/>
          </a:xfrm>
        </p:spPr>
        <p:txBody>
          <a:bodyPr/>
          <a:lstStyle/>
          <a:p>
            <a:pPr eaLnBrk="1" hangingPunct="1"/>
            <a:r>
              <a:rPr lang="en-US" smtClean="0"/>
              <a:t>Divide the frequency of each score by the total number of individuals in the study to find the probability for each value of the random variable.</a:t>
            </a:r>
          </a:p>
        </p:txBody>
      </p:sp>
      <p:graphicFrame>
        <p:nvGraphicFramePr>
          <p:cNvPr id="30722" name="Object 2"/>
          <p:cNvGraphicFramePr>
            <a:graphicFrameLocks noChangeAspect="1"/>
          </p:cNvGraphicFramePr>
          <p:nvPr/>
        </p:nvGraphicFramePr>
        <p:xfrm>
          <a:off x="949325" y="2946400"/>
          <a:ext cx="2076450" cy="741363"/>
        </p:xfrm>
        <a:graphic>
          <a:graphicData uri="http://schemas.openxmlformats.org/presentationml/2006/ole">
            <mc:AlternateContent xmlns:mc="http://schemas.openxmlformats.org/markup-compatibility/2006">
              <mc:Choice xmlns:v="urn:schemas-microsoft-com:vml" Requires="v">
                <p:oleObj spid="_x0000_s30765" name="Equation" r:id="rId4" imgW="1104840" imgH="393480" progId="Equation.DSMT4">
                  <p:embed/>
                </p:oleObj>
              </mc:Choice>
              <mc:Fallback>
                <p:oleObj name="Equation" r:id="rId4" imgW="1104840" imgH="39348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9325" y="2946400"/>
                        <a:ext cx="2076450" cy="741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23" name="Object 3"/>
          <p:cNvGraphicFramePr>
            <a:graphicFrameLocks noChangeAspect="1"/>
          </p:cNvGraphicFramePr>
          <p:nvPr/>
        </p:nvGraphicFramePr>
        <p:xfrm>
          <a:off x="3313113" y="2933700"/>
          <a:ext cx="2147887" cy="741363"/>
        </p:xfrm>
        <a:graphic>
          <a:graphicData uri="http://schemas.openxmlformats.org/presentationml/2006/ole">
            <mc:AlternateContent xmlns:mc="http://schemas.openxmlformats.org/markup-compatibility/2006">
              <mc:Choice xmlns:v="urn:schemas-microsoft-com:vml" Requires="v">
                <p:oleObj spid="_x0000_s30766" name="Equation" r:id="rId6" imgW="1143000" imgH="393480" progId="Equation.DSMT4">
                  <p:embed/>
                </p:oleObj>
              </mc:Choice>
              <mc:Fallback>
                <p:oleObj name="Equation" r:id="rId6" imgW="1143000" imgH="39348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13113" y="2933700"/>
                        <a:ext cx="2147887" cy="741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24" name="Object 4"/>
          <p:cNvGraphicFramePr>
            <a:graphicFrameLocks noChangeAspect="1"/>
          </p:cNvGraphicFramePr>
          <p:nvPr/>
        </p:nvGraphicFramePr>
        <p:xfrm>
          <a:off x="5695950" y="2951163"/>
          <a:ext cx="2124075" cy="741362"/>
        </p:xfrm>
        <a:graphic>
          <a:graphicData uri="http://schemas.openxmlformats.org/presentationml/2006/ole">
            <mc:AlternateContent xmlns:mc="http://schemas.openxmlformats.org/markup-compatibility/2006">
              <mc:Choice xmlns:v="urn:schemas-microsoft-com:vml" Requires="v">
                <p:oleObj spid="_x0000_s30767" name="Equation" r:id="rId8" imgW="1130040" imgH="393480" progId="Equation.DSMT4">
                  <p:embed/>
                </p:oleObj>
              </mc:Choice>
              <mc:Fallback>
                <p:oleObj name="Equation" r:id="rId8" imgW="1130040" imgH="393480" progId="Equation.DSMT4">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95950" y="2951163"/>
                        <a:ext cx="2124075" cy="741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25" name="Object 5"/>
          <p:cNvGraphicFramePr>
            <a:graphicFrameLocks noChangeAspect="1"/>
          </p:cNvGraphicFramePr>
          <p:nvPr/>
        </p:nvGraphicFramePr>
        <p:xfrm>
          <a:off x="898525" y="3846513"/>
          <a:ext cx="2147888" cy="741362"/>
        </p:xfrm>
        <a:graphic>
          <a:graphicData uri="http://schemas.openxmlformats.org/presentationml/2006/ole">
            <mc:AlternateContent xmlns:mc="http://schemas.openxmlformats.org/markup-compatibility/2006">
              <mc:Choice xmlns:v="urn:schemas-microsoft-com:vml" Requires="v">
                <p:oleObj spid="_x0000_s30768" name="Equation" r:id="rId10" imgW="1143000" imgH="393480" progId="Equation.DSMT4">
                  <p:embed/>
                </p:oleObj>
              </mc:Choice>
              <mc:Fallback>
                <p:oleObj name="Equation" r:id="rId10" imgW="1143000" imgH="393480" progId="Equation.DSMT4">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98525" y="3846513"/>
                        <a:ext cx="2147888" cy="741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26" name="Object 6"/>
          <p:cNvGraphicFramePr>
            <a:graphicFrameLocks noChangeAspect="1"/>
          </p:cNvGraphicFramePr>
          <p:nvPr/>
        </p:nvGraphicFramePr>
        <p:xfrm>
          <a:off x="3309938" y="3833813"/>
          <a:ext cx="2124075" cy="741362"/>
        </p:xfrm>
        <a:graphic>
          <a:graphicData uri="http://schemas.openxmlformats.org/presentationml/2006/ole">
            <mc:AlternateContent xmlns:mc="http://schemas.openxmlformats.org/markup-compatibility/2006">
              <mc:Choice xmlns:v="urn:schemas-microsoft-com:vml" Requires="v">
                <p:oleObj spid="_x0000_s30769" name="Equation" r:id="rId12" imgW="1130040" imgH="393480" progId="Equation.DSMT4">
                  <p:embed/>
                </p:oleObj>
              </mc:Choice>
              <mc:Fallback>
                <p:oleObj name="Equation" r:id="rId12" imgW="1130040" imgH="393480" progId="Equation.DSMT4">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09938" y="3833813"/>
                        <a:ext cx="2124075" cy="741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Table 8"/>
          <p:cNvGraphicFramePr>
            <a:graphicFrameLocks noGrp="1"/>
          </p:cNvGraphicFramePr>
          <p:nvPr/>
        </p:nvGraphicFramePr>
        <p:xfrm>
          <a:off x="944563" y="5140325"/>
          <a:ext cx="7045325" cy="914400"/>
        </p:xfrm>
        <a:graphic>
          <a:graphicData uri="http://schemas.openxmlformats.org/drawingml/2006/table">
            <a:tbl>
              <a:tblPr firstRow="1" bandRow="1">
                <a:tableStyleId>{2D5ABB26-0587-4C30-8999-92F81FD0307C}</a:tableStyleId>
              </a:tblPr>
              <a:tblGrid>
                <a:gridCol w="803970"/>
                <a:gridCol w="1248271"/>
                <a:gridCol w="1248271"/>
                <a:gridCol w="1248271"/>
                <a:gridCol w="1248271"/>
                <a:gridCol w="1248271"/>
              </a:tblGrid>
              <a:tr h="370840">
                <a:tc>
                  <a:txBody>
                    <a:bodyPr/>
                    <a:lstStyle/>
                    <a:p>
                      <a:pPr algn="ctr"/>
                      <a:r>
                        <a:rPr lang="en-US" sz="2400" b="1" i="1" dirty="0" smtClean="0">
                          <a:solidFill>
                            <a:schemeClr val="bg1"/>
                          </a:solidFill>
                        </a:rPr>
                        <a:t> x</a:t>
                      </a:r>
                      <a:endParaRPr lang="en-US" sz="2400" b="1" i="1" dirty="0">
                        <a:solidFill>
                          <a:schemeClr val="bg1"/>
                        </a:solidFill>
                      </a:endParaRPr>
                    </a:p>
                  </a:txBody>
                  <a:tcPr marL="91439" marR="914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2400" b="0" i="0" dirty="0" smtClean="0">
                          <a:solidFill>
                            <a:schemeClr val="tx1"/>
                          </a:solidFill>
                        </a:rPr>
                        <a:t>1</a:t>
                      </a:r>
                      <a:endParaRPr lang="en-US" sz="2400" b="0" i="0" dirty="0">
                        <a:solidFill>
                          <a:schemeClr val="tx1"/>
                        </a:solidFill>
                      </a:endParaRPr>
                    </a:p>
                  </a:txBody>
                  <a:tcPr marL="91439" marR="914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i="0" dirty="0" smtClean="0">
                          <a:solidFill>
                            <a:schemeClr val="tx1"/>
                          </a:solidFill>
                        </a:rPr>
                        <a:t>2</a:t>
                      </a:r>
                      <a:endParaRPr lang="en-US" sz="2400" b="0" i="0" dirty="0">
                        <a:solidFill>
                          <a:schemeClr val="tx1"/>
                        </a:solidFill>
                      </a:endParaRPr>
                    </a:p>
                  </a:txBody>
                  <a:tcPr marL="91439" marR="914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i="0" dirty="0" smtClean="0">
                          <a:solidFill>
                            <a:schemeClr val="tx1"/>
                          </a:solidFill>
                        </a:rPr>
                        <a:t>3</a:t>
                      </a:r>
                      <a:endParaRPr lang="en-US" sz="2400" b="0" i="0" dirty="0">
                        <a:solidFill>
                          <a:schemeClr val="tx1"/>
                        </a:solidFill>
                      </a:endParaRPr>
                    </a:p>
                  </a:txBody>
                  <a:tcPr marL="91439" marR="914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i="0" dirty="0" smtClean="0">
                          <a:solidFill>
                            <a:schemeClr val="tx1"/>
                          </a:solidFill>
                        </a:rPr>
                        <a:t>4</a:t>
                      </a:r>
                      <a:endParaRPr lang="en-US" sz="2400" b="0" i="0" dirty="0">
                        <a:solidFill>
                          <a:schemeClr val="tx1"/>
                        </a:solidFill>
                      </a:endParaRPr>
                    </a:p>
                  </a:txBody>
                  <a:tcPr marL="91439" marR="914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i="0" dirty="0" smtClean="0">
                          <a:solidFill>
                            <a:schemeClr val="tx1"/>
                          </a:solidFill>
                        </a:rPr>
                        <a:t>5</a:t>
                      </a:r>
                      <a:endParaRPr lang="en-US" sz="2400" b="0" i="0" dirty="0">
                        <a:solidFill>
                          <a:schemeClr val="tx1"/>
                        </a:solidFill>
                      </a:endParaRPr>
                    </a:p>
                  </a:txBody>
                  <a:tcPr marL="91439" marR="914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2400" b="1" i="1" dirty="0" smtClean="0">
                          <a:solidFill>
                            <a:schemeClr val="bg1"/>
                          </a:solidFill>
                        </a:rPr>
                        <a:t>P</a:t>
                      </a:r>
                      <a:r>
                        <a:rPr lang="en-US" sz="2400" b="1" i="0" dirty="0" smtClean="0">
                          <a:solidFill>
                            <a:schemeClr val="bg1"/>
                          </a:solidFill>
                        </a:rPr>
                        <a:t>(</a:t>
                      </a:r>
                      <a:r>
                        <a:rPr lang="en-US" sz="2400" b="1" i="1" dirty="0" smtClean="0">
                          <a:solidFill>
                            <a:schemeClr val="bg1"/>
                          </a:solidFill>
                        </a:rPr>
                        <a:t>x</a:t>
                      </a:r>
                      <a:r>
                        <a:rPr lang="en-US" sz="2400" b="1" i="0" dirty="0" smtClean="0">
                          <a:solidFill>
                            <a:schemeClr val="bg1"/>
                          </a:solidFill>
                        </a:rPr>
                        <a:t>)</a:t>
                      </a:r>
                      <a:endParaRPr lang="en-US" sz="2400" b="1" i="0" dirty="0">
                        <a:solidFill>
                          <a:schemeClr val="bg1"/>
                        </a:solidFill>
                      </a:endParaRPr>
                    </a:p>
                  </a:txBody>
                  <a:tcPr marL="91439" marR="914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2400" dirty="0" smtClean="0"/>
                        <a:t>0.16</a:t>
                      </a:r>
                      <a:endParaRPr lang="en-US" sz="2400" dirty="0"/>
                    </a:p>
                  </a:txBody>
                  <a:tcPr marL="91439" marR="914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0.22</a:t>
                      </a:r>
                      <a:endParaRPr lang="en-US" sz="2400" dirty="0"/>
                    </a:p>
                  </a:txBody>
                  <a:tcPr marL="91439" marR="914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0.28</a:t>
                      </a:r>
                      <a:endParaRPr lang="en-US" sz="2400" dirty="0"/>
                    </a:p>
                  </a:txBody>
                  <a:tcPr marL="91439" marR="914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0.20</a:t>
                      </a:r>
                      <a:endParaRPr lang="en-US" sz="2400" dirty="0"/>
                    </a:p>
                  </a:txBody>
                  <a:tcPr marL="91439" marR="914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0.14</a:t>
                      </a:r>
                      <a:endParaRPr lang="en-US" sz="2400" dirty="0"/>
                    </a:p>
                  </a:txBody>
                  <a:tcPr marL="91439" marR="914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056" name="TextBox 9"/>
          <p:cNvSpPr txBox="1">
            <a:spLocks noChangeArrowheads="1"/>
          </p:cNvSpPr>
          <p:nvPr/>
        </p:nvSpPr>
        <p:spPr bwMode="auto">
          <a:xfrm>
            <a:off x="457200" y="4572000"/>
            <a:ext cx="57562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Clr>
                <a:schemeClr val="accent1"/>
              </a:buClr>
              <a:buFont typeface="Arial" panose="020B0604020202020204" pitchFamily="34" charset="0"/>
              <a:buChar char="•"/>
            </a:pPr>
            <a:r>
              <a:rPr lang="en-US" sz="2800">
                <a:latin typeface="Times New Roman" panose="02020603050405020304" pitchFamily="18" charset="0"/>
              </a:rPr>
              <a:t>Discrete probability distribution:</a:t>
            </a:r>
          </a:p>
        </p:txBody>
      </p:sp>
      <p:sp>
        <p:nvSpPr>
          <p:cNvPr id="30753"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1200"/>
              <a:t>© 2012 Pearson Education, Inc. All rights reserved.</a:t>
            </a:r>
          </a:p>
        </p:txBody>
      </p:sp>
      <p:sp>
        <p:nvSpPr>
          <p:cNvPr id="30754"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eaLnBrk="1" hangingPunct="1"/>
            <a:fld id="{4F0019F0-CE02-4ACB-8EC9-0680B2D4333C}" type="slidenum">
              <a:rPr lang="en-US" sz="1200"/>
              <a:pPr algn="r" eaLnBrk="1" hangingPunct="1"/>
              <a:t>13</a:t>
            </a:fld>
            <a:r>
              <a:rPr lang="en-US" sz="1200"/>
              <a:t> of 63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mtClean="0">
                <a:solidFill>
                  <a:srgbClr val="83BB35"/>
                </a:solidFill>
                <a:ea typeface="ＭＳ Ｐゴシック" panose="020B0600070205080204" pitchFamily="34" charset="-128"/>
              </a:rPr>
              <a:t>Solution: Constructing a Discrete Probability Distribution</a:t>
            </a:r>
            <a:endParaRPr lang="en-US" smtClean="0">
              <a:ea typeface="ＭＳ Ｐゴシック" panose="020B0600070205080204" pitchFamily="34" charset="-128"/>
            </a:endParaRPr>
          </a:p>
        </p:txBody>
      </p:sp>
      <p:sp>
        <p:nvSpPr>
          <p:cNvPr id="31747" name="Content Placeholder 2"/>
          <p:cNvSpPr>
            <a:spLocks noGrp="1"/>
          </p:cNvSpPr>
          <p:nvPr>
            <p:ph idx="4294967295"/>
          </p:nvPr>
        </p:nvSpPr>
        <p:spPr>
          <a:xfrm>
            <a:off x="473075" y="3030538"/>
            <a:ext cx="8229600" cy="2041525"/>
          </a:xfrm>
        </p:spPr>
        <p:txBody>
          <a:bodyPr/>
          <a:lstStyle/>
          <a:p>
            <a:pPr eaLnBrk="1" hangingPunct="1">
              <a:buFont typeface="Arial" panose="020B0604020202020204" pitchFamily="34" charset="0"/>
              <a:buNone/>
            </a:pPr>
            <a:r>
              <a:rPr lang="en-US" smtClean="0"/>
              <a:t>This is a valid discrete probability distribution since </a:t>
            </a:r>
          </a:p>
          <a:p>
            <a:pPr eaLnBrk="1" hangingPunct="1">
              <a:buFont typeface="Arial" panose="020B0604020202020204" pitchFamily="34" charset="0"/>
              <a:buAutoNum type="arabicPeriod"/>
            </a:pPr>
            <a:r>
              <a:rPr lang="en-US" smtClean="0"/>
              <a:t>Each probability is between 0 and 1, inclusive,</a:t>
            </a:r>
            <a:br>
              <a:rPr lang="en-US" smtClean="0"/>
            </a:br>
            <a:r>
              <a:rPr lang="en-US" smtClean="0"/>
              <a:t>0 ≤ </a:t>
            </a:r>
            <a:r>
              <a:rPr lang="en-US" i="1" smtClean="0"/>
              <a:t>P</a:t>
            </a:r>
            <a:r>
              <a:rPr lang="en-US" smtClean="0"/>
              <a:t>(</a:t>
            </a:r>
            <a:r>
              <a:rPr lang="en-US" i="1" smtClean="0"/>
              <a:t>x</a:t>
            </a:r>
            <a:r>
              <a:rPr lang="en-US" smtClean="0"/>
              <a:t>)</a:t>
            </a:r>
            <a:r>
              <a:rPr lang="en-US" i="1" smtClean="0"/>
              <a:t> </a:t>
            </a:r>
            <a:r>
              <a:rPr lang="en-US" smtClean="0"/>
              <a:t>≤ 1.</a:t>
            </a:r>
          </a:p>
          <a:p>
            <a:pPr eaLnBrk="1" hangingPunct="1">
              <a:buFont typeface="Arial" panose="020B0604020202020204" pitchFamily="34" charset="0"/>
              <a:buAutoNum type="arabicPeriod"/>
            </a:pPr>
            <a:r>
              <a:rPr lang="en-US" smtClean="0"/>
              <a:t>The sum of the probabilities equals 1, </a:t>
            </a:r>
            <a:br>
              <a:rPr lang="en-US" smtClean="0"/>
            </a:br>
            <a:r>
              <a:rPr lang="en-US" smtClean="0"/>
              <a:t>Σ</a:t>
            </a:r>
            <a:r>
              <a:rPr lang="en-US" i="1" smtClean="0"/>
              <a:t>P</a:t>
            </a:r>
            <a:r>
              <a:rPr lang="en-US" smtClean="0"/>
              <a:t>(</a:t>
            </a:r>
            <a:r>
              <a:rPr lang="en-US" i="1" smtClean="0"/>
              <a:t>x</a:t>
            </a:r>
            <a:r>
              <a:rPr lang="en-US" smtClean="0"/>
              <a:t>) = 0.16 + 0.22 + 0.28 + 0.20 + 0.14 = 1.</a:t>
            </a:r>
          </a:p>
          <a:p>
            <a:pPr eaLnBrk="1" hangingPunct="1">
              <a:buFont typeface="Arial" panose="020B0604020202020204" pitchFamily="34" charset="0"/>
              <a:buNone/>
            </a:pPr>
            <a:endParaRPr lang="en-US" smtClean="0"/>
          </a:p>
        </p:txBody>
      </p:sp>
      <p:graphicFrame>
        <p:nvGraphicFramePr>
          <p:cNvPr id="9" name="Table 8"/>
          <p:cNvGraphicFramePr>
            <a:graphicFrameLocks noGrp="1"/>
          </p:cNvGraphicFramePr>
          <p:nvPr/>
        </p:nvGraphicFramePr>
        <p:xfrm>
          <a:off x="1268413" y="1997075"/>
          <a:ext cx="5640387" cy="792408"/>
        </p:xfrm>
        <a:graphic>
          <a:graphicData uri="http://schemas.openxmlformats.org/drawingml/2006/table">
            <a:tbl>
              <a:tblPr firstRow="1" bandRow="1">
                <a:tableStyleId>{2D5ABB26-0587-4C30-8999-92F81FD0307C}</a:tableStyleId>
              </a:tblPr>
              <a:tblGrid>
                <a:gridCol w="643647"/>
                <a:gridCol w="999348"/>
                <a:gridCol w="999348"/>
                <a:gridCol w="999348"/>
                <a:gridCol w="999348"/>
                <a:gridCol w="999348"/>
              </a:tblGrid>
              <a:tr h="396082">
                <a:tc>
                  <a:txBody>
                    <a:bodyPr/>
                    <a:lstStyle/>
                    <a:p>
                      <a:pPr algn="ctr"/>
                      <a:r>
                        <a:rPr lang="en-US" sz="2000" b="1" i="1" dirty="0" smtClean="0">
                          <a:solidFill>
                            <a:schemeClr val="bg1"/>
                          </a:solidFill>
                        </a:rPr>
                        <a:t> x</a:t>
                      </a:r>
                      <a:endParaRPr lang="en-US" sz="2000" b="1" i="1" dirty="0">
                        <a:solidFill>
                          <a:schemeClr val="bg1"/>
                        </a:solidFill>
                      </a:endParaRPr>
                    </a:p>
                  </a:txBody>
                  <a:tcPr marL="91427" marR="91427"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2000" b="0" i="0" dirty="0" smtClean="0">
                          <a:solidFill>
                            <a:schemeClr val="tx1"/>
                          </a:solidFill>
                        </a:rPr>
                        <a:t>1</a:t>
                      </a:r>
                      <a:endParaRPr lang="en-US" sz="2000" b="0" i="0" dirty="0">
                        <a:solidFill>
                          <a:schemeClr val="tx1"/>
                        </a:solidFill>
                      </a:endParaRPr>
                    </a:p>
                  </a:txBody>
                  <a:tcPr marL="91427" marR="91427"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i="0" dirty="0" smtClean="0">
                          <a:solidFill>
                            <a:schemeClr val="tx1"/>
                          </a:solidFill>
                        </a:rPr>
                        <a:t>2</a:t>
                      </a:r>
                      <a:endParaRPr lang="en-US" sz="2000" b="0" i="0" dirty="0">
                        <a:solidFill>
                          <a:schemeClr val="tx1"/>
                        </a:solidFill>
                      </a:endParaRPr>
                    </a:p>
                  </a:txBody>
                  <a:tcPr marL="91427" marR="91427"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i="0" dirty="0" smtClean="0">
                          <a:solidFill>
                            <a:schemeClr val="tx1"/>
                          </a:solidFill>
                        </a:rPr>
                        <a:t>3</a:t>
                      </a:r>
                      <a:endParaRPr lang="en-US" sz="2000" b="0" i="0" dirty="0">
                        <a:solidFill>
                          <a:schemeClr val="tx1"/>
                        </a:solidFill>
                      </a:endParaRPr>
                    </a:p>
                  </a:txBody>
                  <a:tcPr marL="91427" marR="91427"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i="0" dirty="0" smtClean="0">
                          <a:solidFill>
                            <a:schemeClr val="tx1"/>
                          </a:solidFill>
                        </a:rPr>
                        <a:t>4</a:t>
                      </a:r>
                      <a:endParaRPr lang="en-US" sz="2000" b="0" i="0" dirty="0">
                        <a:solidFill>
                          <a:schemeClr val="tx1"/>
                        </a:solidFill>
                      </a:endParaRPr>
                    </a:p>
                  </a:txBody>
                  <a:tcPr marL="91427" marR="91427"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i="0" dirty="0" smtClean="0">
                          <a:solidFill>
                            <a:schemeClr val="tx1"/>
                          </a:solidFill>
                        </a:rPr>
                        <a:t>5</a:t>
                      </a:r>
                      <a:endParaRPr lang="en-US" sz="2000" b="0" i="0" dirty="0">
                        <a:solidFill>
                          <a:schemeClr val="tx1"/>
                        </a:solidFill>
                      </a:endParaRPr>
                    </a:p>
                  </a:txBody>
                  <a:tcPr marL="91427" marR="91427"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6082">
                <a:tc>
                  <a:txBody>
                    <a:bodyPr/>
                    <a:lstStyle/>
                    <a:p>
                      <a:pPr algn="ctr"/>
                      <a:r>
                        <a:rPr lang="en-US" sz="2000" b="1" i="1" dirty="0" smtClean="0">
                          <a:solidFill>
                            <a:schemeClr val="bg1"/>
                          </a:solidFill>
                        </a:rPr>
                        <a:t>P(x)</a:t>
                      </a:r>
                      <a:endParaRPr lang="en-US" sz="2000" b="1" i="1" dirty="0">
                        <a:solidFill>
                          <a:schemeClr val="bg1"/>
                        </a:solidFill>
                      </a:endParaRPr>
                    </a:p>
                  </a:txBody>
                  <a:tcPr marL="91427" marR="91427"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2000" dirty="0" smtClean="0"/>
                        <a:t>0.16</a:t>
                      </a:r>
                      <a:endParaRPr lang="en-US" sz="2000" dirty="0"/>
                    </a:p>
                  </a:txBody>
                  <a:tcPr marL="91427" marR="91427"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0.22</a:t>
                      </a:r>
                      <a:endParaRPr lang="en-US" sz="2000" dirty="0"/>
                    </a:p>
                  </a:txBody>
                  <a:tcPr marL="91427" marR="91427"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0.28</a:t>
                      </a:r>
                      <a:endParaRPr lang="en-US" sz="2000" dirty="0"/>
                    </a:p>
                  </a:txBody>
                  <a:tcPr marL="91427" marR="91427"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0.20</a:t>
                      </a:r>
                      <a:endParaRPr lang="en-US" sz="2000" dirty="0"/>
                    </a:p>
                  </a:txBody>
                  <a:tcPr marL="91427" marR="91427"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0.14</a:t>
                      </a:r>
                      <a:endParaRPr lang="en-US" sz="2000" dirty="0"/>
                    </a:p>
                  </a:txBody>
                  <a:tcPr marL="91427" marR="91427"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8" name="Bent Arrow 17"/>
          <p:cNvSpPr/>
          <p:nvPr/>
        </p:nvSpPr>
        <p:spPr>
          <a:xfrm flipH="1">
            <a:off x="6985000" y="2352675"/>
            <a:ext cx="1365250" cy="1709738"/>
          </a:xfrm>
          <a:prstGeom prst="bentArrow">
            <a:avLst>
              <a:gd name="adj1" fmla="val 13158"/>
              <a:gd name="adj2" fmla="val 19079"/>
              <a:gd name="adj3" fmla="val 18421"/>
              <a:gd name="adj4" fmla="val 26645"/>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31772"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1200"/>
              <a:t>© 2012 Pearson Education, Inc. All rights reserved.</a:t>
            </a:r>
          </a:p>
        </p:txBody>
      </p:sp>
      <p:sp>
        <p:nvSpPr>
          <p:cNvPr id="31773"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eaLnBrk="1" hangingPunct="1"/>
            <a:fld id="{A29A1029-648F-42C1-B3B2-19402507E585}" type="slidenum">
              <a:rPr lang="en-US" sz="1200"/>
              <a:pPr algn="r" eaLnBrk="1" hangingPunct="1"/>
              <a:t>14</a:t>
            </a:fld>
            <a:r>
              <a:rPr lang="en-US" sz="1200"/>
              <a:t> of 63</a:t>
            </a: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smtClean="0">
                <a:solidFill>
                  <a:srgbClr val="83BB35"/>
                </a:solidFill>
                <a:ea typeface="ＭＳ Ｐゴシック" panose="020B0600070205080204" pitchFamily="34" charset="-128"/>
              </a:rPr>
              <a:t>Solution: Constructing a Discrete Probability Distribution</a:t>
            </a:r>
            <a:endParaRPr lang="en-US" smtClean="0">
              <a:ea typeface="ＭＳ Ｐゴシック" panose="020B0600070205080204" pitchFamily="34" charset="-128"/>
            </a:endParaRPr>
          </a:p>
        </p:txBody>
      </p:sp>
      <p:sp>
        <p:nvSpPr>
          <p:cNvPr id="32771" name="Content Placeholder 2"/>
          <p:cNvSpPr>
            <a:spLocks noGrp="1"/>
          </p:cNvSpPr>
          <p:nvPr>
            <p:ph idx="1"/>
          </p:nvPr>
        </p:nvSpPr>
        <p:spPr>
          <a:xfrm>
            <a:off x="457200" y="1600200"/>
            <a:ext cx="8229600" cy="573088"/>
          </a:xfrm>
        </p:spPr>
        <p:txBody>
          <a:bodyPr/>
          <a:lstStyle/>
          <a:p>
            <a:pPr eaLnBrk="1" hangingPunct="1"/>
            <a:r>
              <a:rPr lang="en-US" smtClean="0"/>
              <a:t>Histogram</a:t>
            </a:r>
          </a:p>
        </p:txBody>
      </p:sp>
      <p:graphicFrame>
        <p:nvGraphicFramePr>
          <p:cNvPr id="12" name="Chart 11"/>
          <p:cNvGraphicFramePr/>
          <p:nvPr/>
        </p:nvGraphicFramePr>
        <p:xfrm>
          <a:off x="1851285" y="2027419"/>
          <a:ext cx="5059180" cy="3099216"/>
        </p:xfrm>
        <a:graphic>
          <a:graphicData uri="http://schemas.openxmlformats.org/drawingml/2006/chart">
            <c:chart xmlns:c="http://schemas.openxmlformats.org/drawingml/2006/chart" xmlns:r="http://schemas.openxmlformats.org/officeDocument/2006/relationships" r:id="rId3"/>
          </a:graphicData>
        </a:graphic>
      </p:graphicFrame>
      <p:sp>
        <p:nvSpPr>
          <p:cNvPr id="32773" name="TextBox 12"/>
          <p:cNvSpPr txBox="1">
            <a:spLocks noChangeArrowheads="1"/>
          </p:cNvSpPr>
          <p:nvPr/>
        </p:nvSpPr>
        <p:spPr bwMode="auto">
          <a:xfrm>
            <a:off x="704850" y="5021263"/>
            <a:ext cx="7780338"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2800">
                <a:latin typeface="Times New Roman" panose="02020603050405020304" pitchFamily="18" charset="0"/>
              </a:rPr>
              <a:t>Because the width of each bar is one, the area of each bar is equal to the probability of a particular outcome.</a:t>
            </a:r>
          </a:p>
        </p:txBody>
      </p:sp>
      <p:sp>
        <p:nvSpPr>
          <p:cNvPr id="32774"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1200"/>
              <a:t>© 2012 Pearson Education, Inc. All rights reserved.</a:t>
            </a:r>
          </a:p>
        </p:txBody>
      </p:sp>
      <p:sp>
        <p:nvSpPr>
          <p:cNvPr id="32775"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eaLnBrk="1" hangingPunct="1"/>
            <a:fld id="{6AC12218-49FB-4066-8877-4DA21BF4B758}" type="slidenum">
              <a:rPr lang="en-US" sz="1200"/>
              <a:pPr algn="r" eaLnBrk="1" hangingPunct="1"/>
              <a:t>15</a:t>
            </a:fld>
            <a:r>
              <a:rPr lang="en-US" sz="1200"/>
              <a:t> of 63</a:t>
            </a: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smtClean="0">
                <a:ea typeface="ＭＳ Ｐゴシック" panose="020B0600070205080204" pitchFamily="34" charset="-128"/>
              </a:rPr>
              <a:t>Mean</a:t>
            </a:r>
          </a:p>
        </p:txBody>
      </p:sp>
      <p:sp>
        <p:nvSpPr>
          <p:cNvPr id="33795" name="Content Placeholder 2"/>
          <p:cNvSpPr>
            <a:spLocks noGrp="1"/>
          </p:cNvSpPr>
          <p:nvPr>
            <p:ph idx="1"/>
          </p:nvPr>
        </p:nvSpPr>
        <p:spPr>
          <a:xfrm>
            <a:off x="457200" y="1600200"/>
            <a:ext cx="8229600" cy="2043113"/>
          </a:xfrm>
        </p:spPr>
        <p:txBody>
          <a:bodyPr/>
          <a:lstStyle/>
          <a:p>
            <a:pPr eaLnBrk="1" hangingPunct="1">
              <a:buFont typeface="Arial" panose="020B0604020202020204" pitchFamily="34" charset="0"/>
              <a:buNone/>
            </a:pPr>
            <a:r>
              <a:rPr lang="en-US" b="1" smtClean="0">
                <a:solidFill>
                  <a:schemeClr val="accent2"/>
                </a:solidFill>
              </a:rPr>
              <a:t>Mean of a discrete probability distribution</a:t>
            </a:r>
          </a:p>
          <a:p>
            <a:pPr eaLnBrk="1" hangingPunct="1"/>
            <a:r>
              <a:rPr lang="el-GR" b="1" i="1" smtClean="0">
                <a:solidFill>
                  <a:schemeClr val="accent2"/>
                </a:solidFill>
              </a:rPr>
              <a:t>μ</a:t>
            </a:r>
            <a:r>
              <a:rPr lang="en-US" b="1" i="1" smtClean="0">
                <a:solidFill>
                  <a:schemeClr val="accent2"/>
                </a:solidFill>
              </a:rPr>
              <a:t> = </a:t>
            </a:r>
            <a:r>
              <a:rPr lang="el-GR" b="1" smtClean="0">
                <a:solidFill>
                  <a:schemeClr val="accent2"/>
                </a:solidFill>
              </a:rPr>
              <a:t>Σ</a:t>
            </a:r>
            <a:r>
              <a:rPr lang="en-US" b="1" i="1" smtClean="0">
                <a:solidFill>
                  <a:schemeClr val="accent2"/>
                </a:solidFill>
              </a:rPr>
              <a:t>xP</a:t>
            </a:r>
            <a:r>
              <a:rPr lang="en-US" b="1" smtClean="0">
                <a:solidFill>
                  <a:schemeClr val="accent2"/>
                </a:solidFill>
              </a:rPr>
              <a:t>(</a:t>
            </a:r>
            <a:r>
              <a:rPr lang="en-US" b="1" i="1" smtClean="0">
                <a:solidFill>
                  <a:schemeClr val="accent2"/>
                </a:solidFill>
              </a:rPr>
              <a:t>x</a:t>
            </a:r>
            <a:r>
              <a:rPr lang="en-US" b="1" smtClean="0">
                <a:solidFill>
                  <a:schemeClr val="accent2"/>
                </a:solidFill>
              </a:rPr>
              <a:t>)</a:t>
            </a:r>
          </a:p>
          <a:p>
            <a:pPr eaLnBrk="1" hangingPunct="1"/>
            <a:r>
              <a:rPr lang="en-US" smtClean="0"/>
              <a:t>Each value of </a:t>
            </a:r>
            <a:r>
              <a:rPr lang="en-US" i="1" smtClean="0"/>
              <a:t>x</a:t>
            </a:r>
            <a:r>
              <a:rPr lang="en-US" smtClean="0"/>
              <a:t> is multiplied by its corresponding probability and the products are added.</a:t>
            </a:r>
          </a:p>
          <a:p>
            <a:pPr eaLnBrk="1" hangingPunct="1"/>
            <a:endParaRPr lang="en-US" smtClean="0"/>
          </a:p>
          <a:p>
            <a:pPr eaLnBrk="1" hangingPunct="1"/>
            <a:endParaRPr lang="en-US" smtClean="0"/>
          </a:p>
          <a:p>
            <a:pPr eaLnBrk="1" hangingPunct="1"/>
            <a:endParaRPr lang="en-US" smtClean="0"/>
          </a:p>
        </p:txBody>
      </p:sp>
      <p:sp>
        <p:nvSpPr>
          <p:cNvPr id="33796"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1200"/>
              <a:t>© 2012 Pearson Education, Inc. All rights reserved.</a:t>
            </a:r>
          </a:p>
        </p:txBody>
      </p:sp>
      <p:sp>
        <p:nvSpPr>
          <p:cNvPr id="33797"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eaLnBrk="1" hangingPunct="1"/>
            <a:fld id="{1C5BC809-0B72-4A46-B1D4-B6299AA85B32}" type="slidenum">
              <a:rPr lang="en-US" sz="1200"/>
              <a:pPr algn="r" eaLnBrk="1" hangingPunct="1"/>
              <a:t>16</a:t>
            </a:fld>
            <a:r>
              <a:rPr lang="en-US" sz="1200"/>
              <a:t> of 63</a:t>
            </a: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392363" y="3055938"/>
          <a:ext cx="4197349" cy="2743200"/>
        </p:xfrm>
        <a:graphic>
          <a:graphicData uri="http://schemas.openxmlformats.org/drawingml/2006/table">
            <a:tbl>
              <a:tblPr firstRow="1" bandRow="1">
                <a:tableStyleId>{2D5ABB26-0587-4C30-8999-92F81FD0307C}</a:tableStyleId>
              </a:tblPr>
              <a:tblGrid>
                <a:gridCol w="752088"/>
                <a:gridCol w="1055553"/>
                <a:gridCol w="2389708"/>
              </a:tblGrid>
              <a:tr h="370840">
                <a:tc>
                  <a:txBody>
                    <a:bodyPr/>
                    <a:lstStyle/>
                    <a:p>
                      <a:pPr algn="ctr"/>
                      <a:r>
                        <a:rPr lang="en-US" sz="2400" b="1" i="1" dirty="0" smtClean="0">
                          <a:solidFill>
                            <a:schemeClr val="bg1"/>
                          </a:solidFill>
                        </a:rPr>
                        <a:t>x</a:t>
                      </a:r>
                      <a:endParaRPr lang="en-US" sz="2400" b="1" i="1" dirty="0">
                        <a:solidFill>
                          <a:schemeClr val="bg1"/>
                        </a:solidFill>
                      </a:endParaRPr>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2400" b="1" i="1" dirty="0" smtClean="0">
                          <a:solidFill>
                            <a:schemeClr val="bg1"/>
                          </a:solidFill>
                        </a:rPr>
                        <a:t>P(x)</a:t>
                      </a:r>
                      <a:endParaRPr lang="en-US" sz="2400" b="1" i="1" dirty="0">
                        <a:solidFill>
                          <a:schemeClr val="bg1"/>
                        </a:solidFill>
                      </a:endParaRPr>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i="1" dirty="0" err="1" smtClean="0">
                          <a:solidFill>
                            <a:schemeClr val="bg1"/>
                          </a:solidFill>
                        </a:rPr>
                        <a:t>xP</a:t>
                      </a:r>
                      <a:r>
                        <a:rPr lang="en-US" sz="2400" b="1" i="1" dirty="0" smtClean="0">
                          <a:solidFill>
                            <a:schemeClr val="bg1"/>
                          </a:solidFill>
                        </a:rPr>
                        <a:t>(x)</a:t>
                      </a:r>
                      <a:endParaRPr lang="en-US" sz="2400" b="1" i="1" dirty="0">
                        <a:solidFill>
                          <a:schemeClr val="bg1"/>
                        </a:solidFill>
                      </a:endParaRPr>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370840">
                <a:tc>
                  <a:txBody>
                    <a:bodyPr/>
                    <a:lstStyle/>
                    <a:p>
                      <a:pPr algn="ctr"/>
                      <a:r>
                        <a:rPr lang="en-US" sz="2400" dirty="0" smtClean="0"/>
                        <a:t>1</a:t>
                      </a:r>
                      <a:endParaRPr lang="en-US" sz="2400" dirty="0"/>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2400" dirty="0" smtClean="0"/>
                        <a:t>0.16</a:t>
                      </a:r>
                      <a:endParaRPr lang="en-US" sz="2400" dirty="0"/>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2400" dirty="0" smtClean="0">
                          <a:solidFill>
                            <a:schemeClr val="accent2"/>
                          </a:solidFill>
                        </a:rPr>
                        <a:t>1(0.16) =</a:t>
                      </a:r>
                      <a:r>
                        <a:rPr lang="en-US" sz="2400" baseline="0" dirty="0" smtClean="0">
                          <a:solidFill>
                            <a:schemeClr val="accent2"/>
                          </a:solidFill>
                        </a:rPr>
                        <a:t> 0.16</a:t>
                      </a:r>
                      <a:endParaRPr lang="en-US" sz="2400" dirty="0">
                        <a:solidFill>
                          <a:schemeClr val="accent2"/>
                        </a:solidFill>
                      </a:endParaRPr>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0840">
                <a:tc>
                  <a:txBody>
                    <a:bodyPr/>
                    <a:lstStyle/>
                    <a:p>
                      <a:pPr algn="ctr"/>
                      <a:r>
                        <a:rPr lang="en-US" sz="2400" dirty="0" smtClean="0"/>
                        <a:t>2</a:t>
                      </a:r>
                      <a:endParaRPr lang="en-US" sz="2400" dirty="0"/>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400" dirty="0" smtClean="0"/>
                        <a:t>0.22</a:t>
                      </a:r>
                      <a:endParaRPr lang="en-US" sz="2400" dirty="0"/>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400" dirty="0" smtClean="0">
                          <a:solidFill>
                            <a:schemeClr val="accent2"/>
                          </a:solidFill>
                        </a:rPr>
                        <a:t>2(0.22) = 0.44</a:t>
                      </a:r>
                      <a:endParaRPr lang="en-US" sz="2400" dirty="0">
                        <a:solidFill>
                          <a:schemeClr val="accent2"/>
                        </a:solidFill>
                      </a:endParaRPr>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0840">
                <a:tc>
                  <a:txBody>
                    <a:bodyPr/>
                    <a:lstStyle/>
                    <a:p>
                      <a:pPr algn="ctr"/>
                      <a:r>
                        <a:rPr lang="en-US" sz="2400" dirty="0" smtClean="0"/>
                        <a:t>3</a:t>
                      </a:r>
                      <a:endParaRPr lang="en-US" sz="2400" dirty="0"/>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400" dirty="0" smtClean="0"/>
                        <a:t>0.28</a:t>
                      </a:r>
                      <a:endParaRPr lang="en-US" sz="2400" dirty="0"/>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400" dirty="0" smtClean="0">
                          <a:solidFill>
                            <a:schemeClr val="accent2"/>
                          </a:solidFill>
                        </a:rPr>
                        <a:t>3(0.28) = 0.84</a:t>
                      </a:r>
                      <a:endParaRPr lang="en-US" sz="2400" dirty="0">
                        <a:solidFill>
                          <a:schemeClr val="accent2"/>
                        </a:solidFill>
                      </a:endParaRPr>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0840">
                <a:tc>
                  <a:txBody>
                    <a:bodyPr/>
                    <a:lstStyle/>
                    <a:p>
                      <a:pPr algn="ctr"/>
                      <a:r>
                        <a:rPr lang="en-US" sz="2400" dirty="0" smtClean="0"/>
                        <a:t>4</a:t>
                      </a:r>
                      <a:endParaRPr lang="en-US" sz="2400" dirty="0"/>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400" dirty="0" smtClean="0"/>
                        <a:t>0.20</a:t>
                      </a:r>
                      <a:endParaRPr lang="en-US" sz="2400" dirty="0"/>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400" dirty="0" smtClean="0">
                          <a:solidFill>
                            <a:schemeClr val="accent2"/>
                          </a:solidFill>
                        </a:rPr>
                        <a:t>4(0.20) = 0.80</a:t>
                      </a:r>
                      <a:endParaRPr lang="en-US" sz="2400" dirty="0">
                        <a:solidFill>
                          <a:schemeClr val="accent2"/>
                        </a:solidFill>
                      </a:endParaRPr>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0840">
                <a:tc>
                  <a:txBody>
                    <a:bodyPr/>
                    <a:lstStyle/>
                    <a:p>
                      <a:pPr algn="ctr"/>
                      <a:r>
                        <a:rPr lang="en-US" sz="2400" dirty="0" smtClean="0"/>
                        <a:t>5</a:t>
                      </a:r>
                      <a:endParaRPr lang="en-US" sz="2400" dirty="0"/>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2400" dirty="0" smtClean="0"/>
                        <a:t>0.14</a:t>
                      </a:r>
                      <a:endParaRPr lang="en-US" sz="2400" dirty="0"/>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2400" dirty="0" smtClean="0">
                          <a:solidFill>
                            <a:schemeClr val="accent2"/>
                          </a:solidFill>
                        </a:rPr>
                        <a:t>5(0.14) = 0.70</a:t>
                      </a:r>
                      <a:endParaRPr lang="en-US" sz="2400" dirty="0">
                        <a:solidFill>
                          <a:schemeClr val="accent2"/>
                        </a:solidFill>
                      </a:endParaRPr>
                    </a:p>
                  </a:txBody>
                  <a:tcPr marL="91442" marR="914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8" name="Rectangle 7"/>
          <p:cNvSpPr/>
          <p:nvPr/>
        </p:nvSpPr>
        <p:spPr>
          <a:xfrm>
            <a:off x="4225925" y="3013075"/>
            <a:ext cx="2384425" cy="2833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0000"/>
              </a:solidFill>
            </a:endParaRPr>
          </a:p>
        </p:txBody>
      </p:sp>
      <p:sp>
        <p:nvSpPr>
          <p:cNvPr id="2" name="Title 1"/>
          <p:cNvSpPr>
            <a:spLocks noGrp="1"/>
          </p:cNvSpPr>
          <p:nvPr>
            <p:ph type="title"/>
          </p:nvPr>
        </p:nvSpPr>
        <p:spPr/>
        <p:txBody>
          <a:bodyPr/>
          <a:lstStyle/>
          <a:p>
            <a:pPr eaLnBrk="1" hangingPunct="1"/>
            <a:r>
              <a:rPr lang="en-US" smtClean="0">
                <a:solidFill>
                  <a:srgbClr val="83BB35"/>
                </a:solidFill>
                <a:ea typeface="ＭＳ Ｐゴシック" panose="020B0600070205080204" pitchFamily="34" charset="-128"/>
              </a:rPr>
              <a:t>Example: Finding the Mean</a:t>
            </a:r>
          </a:p>
        </p:txBody>
      </p:sp>
      <p:sp>
        <p:nvSpPr>
          <p:cNvPr id="34846" name="Content Placeholder 2"/>
          <p:cNvSpPr>
            <a:spLocks noGrp="1"/>
          </p:cNvSpPr>
          <p:nvPr>
            <p:ph idx="1"/>
          </p:nvPr>
        </p:nvSpPr>
        <p:spPr>
          <a:xfrm>
            <a:off x="457200" y="1600200"/>
            <a:ext cx="8229600" cy="1382713"/>
          </a:xfrm>
        </p:spPr>
        <p:txBody>
          <a:bodyPr/>
          <a:lstStyle/>
          <a:p>
            <a:pPr marL="0" indent="0" eaLnBrk="1" hangingPunct="1">
              <a:buFont typeface="Arial" panose="020B0604020202020204" pitchFamily="34" charset="0"/>
              <a:buNone/>
            </a:pPr>
            <a:r>
              <a:rPr lang="en-US" smtClean="0"/>
              <a:t>The probability distribution for the personality inventory test for passive-aggressive traits is given. Find the mean score.</a:t>
            </a:r>
          </a:p>
        </p:txBody>
      </p:sp>
      <p:sp>
        <p:nvSpPr>
          <p:cNvPr id="7" name="TextBox 6"/>
          <p:cNvSpPr txBox="1">
            <a:spLocks noChangeArrowheads="1"/>
          </p:cNvSpPr>
          <p:nvPr/>
        </p:nvSpPr>
        <p:spPr bwMode="auto">
          <a:xfrm>
            <a:off x="3738563" y="5800725"/>
            <a:ext cx="31781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l-GR" sz="2800" i="1">
                <a:solidFill>
                  <a:schemeClr val="accent2"/>
                </a:solidFill>
                <a:latin typeface="Times New Roman" panose="02020603050405020304" pitchFamily="18" charset="0"/>
              </a:rPr>
              <a:t>μ</a:t>
            </a:r>
            <a:r>
              <a:rPr lang="en-US" sz="2800">
                <a:solidFill>
                  <a:schemeClr val="accent2"/>
                </a:solidFill>
                <a:latin typeface="Times New Roman" panose="02020603050405020304" pitchFamily="18" charset="0"/>
              </a:rPr>
              <a:t> = </a:t>
            </a:r>
            <a:r>
              <a:rPr lang="el-GR" sz="2800">
                <a:solidFill>
                  <a:schemeClr val="accent2"/>
                </a:solidFill>
                <a:latin typeface="Times New Roman" panose="02020603050405020304" pitchFamily="18" charset="0"/>
              </a:rPr>
              <a:t>Σ</a:t>
            </a:r>
            <a:r>
              <a:rPr lang="en-US" sz="2800" i="1">
                <a:solidFill>
                  <a:schemeClr val="accent2"/>
                </a:solidFill>
                <a:latin typeface="Times New Roman" panose="02020603050405020304" pitchFamily="18" charset="0"/>
              </a:rPr>
              <a:t>xP</a:t>
            </a:r>
            <a:r>
              <a:rPr lang="en-US" sz="2800">
                <a:solidFill>
                  <a:schemeClr val="accent2"/>
                </a:solidFill>
                <a:latin typeface="Times New Roman" panose="02020603050405020304" pitchFamily="18" charset="0"/>
              </a:rPr>
              <a:t>(</a:t>
            </a:r>
            <a:r>
              <a:rPr lang="en-US" sz="2800" i="1">
                <a:solidFill>
                  <a:schemeClr val="accent2"/>
                </a:solidFill>
                <a:latin typeface="Times New Roman" panose="02020603050405020304" pitchFamily="18" charset="0"/>
              </a:rPr>
              <a:t>x</a:t>
            </a:r>
            <a:r>
              <a:rPr lang="en-US" sz="2800">
                <a:solidFill>
                  <a:schemeClr val="accent2"/>
                </a:solidFill>
                <a:latin typeface="Times New Roman" panose="02020603050405020304" pitchFamily="18" charset="0"/>
              </a:rPr>
              <a:t>)</a:t>
            </a:r>
            <a:r>
              <a:rPr lang="en-US" sz="2800" i="1">
                <a:solidFill>
                  <a:schemeClr val="accent2"/>
                </a:solidFill>
                <a:latin typeface="Times New Roman" panose="02020603050405020304" pitchFamily="18" charset="0"/>
              </a:rPr>
              <a:t> </a:t>
            </a:r>
            <a:r>
              <a:rPr lang="en-US" sz="2800">
                <a:solidFill>
                  <a:schemeClr val="accent2"/>
                </a:solidFill>
                <a:latin typeface="Times New Roman" panose="02020603050405020304" pitchFamily="18" charset="0"/>
              </a:rPr>
              <a:t>= 2.94</a:t>
            </a:r>
            <a:endParaRPr lang="en-US" sz="2800">
              <a:latin typeface="Times New Roman" panose="02020603050405020304" pitchFamily="18" charset="0"/>
            </a:endParaRPr>
          </a:p>
        </p:txBody>
      </p:sp>
      <p:sp>
        <p:nvSpPr>
          <p:cNvPr id="9" name="TextBox 8"/>
          <p:cNvSpPr txBox="1"/>
          <p:nvPr/>
        </p:nvSpPr>
        <p:spPr>
          <a:xfrm>
            <a:off x="457200" y="3062288"/>
            <a:ext cx="2020888" cy="519112"/>
          </a:xfrm>
          <a:prstGeom prst="rect">
            <a:avLst/>
          </a:prstGeom>
          <a:noFill/>
        </p:spPr>
        <p:txBody>
          <a:bodyPr>
            <a:spAutoFit/>
          </a:bodyPr>
          <a:lstStyle/>
          <a:p>
            <a:pPr fontAlgn="auto">
              <a:spcBef>
                <a:spcPts val="0"/>
              </a:spcBef>
              <a:spcAft>
                <a:spcPts val="0"/>
              </a:spcAft>
              <a:defRPr/>
            </a:pPr>
            <a:r>
              <a:rPr lang="en-US" sz="2800" b="1" dirty="0">
                <a:solidFill>
                  <a:schemeClr val="accent3"/>
                </a:solidFill>
                <a:latin typeface="+mn-lt"/>
                <a:cs typeface="+mn-cs"/>
              </a:rPr>
              <a:t>Solution:</a:t>
            </a:r>
          </a:p>
        </p:txBody>
      </p:sp>
      <p:sp>
        <p:nvSpPr>
          <p:cNvPr id="34849"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1200"/>
              <a:t>© 2012 Pearson Education, Inc. All rights reserved.</a:t>
            </a:r>
          </a:p>
        </p:txBody>
      </p:sp>
      <p:sp>
        <p:nvSpPr>
          <p:cNvPr id="34850"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eaLnBrk="1" hangingPunct="1"/>
            <a:fld id="{76F4EE84-1ED1-4009-84D8-C182EE00241F}" type="slidenum">
              <a:rPr lang="en-US" sz="1200"/>
              <a:pPr algn="r" eaLnBrk="1" hangingPunct="1"/>
              <a:t>17</a:t>
            </a:fld>
            <a:r>
              <a:rPr lang="en-US" sz="1200"/>
              <a:t> of 63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nodeType="afterGroup">
                            <p:stCondLst>
                              <p:cond delay="0"/>
                            </p:stCondLst>
                            <p:childTnLst>
                              <p:par>
                                <p:cTn id="8" presetID="22" presetClass="exit" presetSubtype="1" fill="hold" grpId="0" nodeType="afterEffect">
                                  <p:stCondLst>
                                    <p:cond delay="0"/>
                                  </p:stCondLst>
                                  <p:childTnLst>
                                    <p:animEffect transition="out" filter="wipe(up)">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itle 1"/>
          <p:cNvSpPr>
            <a:spLocks noGrp="1"/>
          </p:cNvSpPr>
          <p:nvPr>
            <p:ph type="title"/>
          </p:nvPr>
        </p:nvSpPr>
        <p:spPr/>
        <p:txBody>
          <a:bodyPr/>
          <a:lstStyle/>
          <a:p>
            <a:pPr eaLnBrk="1" hangingPunct="1"/>
            <a:r>
              <a:rPr lang="en-US" smtClean="0">
                <a:ea typeface="ＭＳ Ｐゴシック" panose="020B0600070205080204" pitchFamily="34" charset="-128"/>
              </a:rPr>
              <a:t>Variance and Standard Deviation</a:t>
            </a:r>
          </a:p>
        </p:txBody>
      </p:sp>
      <p:sp>
        <p:nvSpPr>
          <p:cNvPr id="35844" name="Content Placeholder 2"/>
          <p:cNvSpPr>
            <a:spLocks noGrp="1"/>
          </p:cNvSpPr>
          <p:nvPr>
            <p:ph idx="1"/>
          </p:nvPr>
        </p:nvSpPr>
        <p:spPr>
          <a:xfrm>
            <a:off x="457200" y="1600200"/>
            <a:ext cx="8229600" cy="2043113"/>
          </a:xfrm>
        </p:spPr>
        <p:txBody>
          <a:bodyPr/>
          <a:lstStyle/>
          <a:p>
            <a:pPr eaLnBrk="1" hangingPunct="1">
              <a:buFont typeface="Arial" panose="020B0604020202020204" pitchFamily="34" charset="0"/>
              <a:buNone/>
            </a:pPr>
            <a:r>
              <a:rPr lang="en-US" b="1" smtClean="0">
                <a:solidFill>
                  <a:schemeClr val="accent2"/>
                </a:solidFill>
              </a:rPr>
              <a:t>Variance of a discrete probability distribution</a:t>
            </a:r>
          </a:p>
          <a:p>
            <a:pPr eaLnBrk="1" hangingPunct="1"/>
            <a:r>
              <a:rPr lang="el-GR" i="1" smtClean="0">
                <a:solidFill>
                  <a:schemeClr val="accent2"/>
                </a:solidFill>
              </a:rPr>
              <a:t>σ</a:t>
            </a:r>
            <a:r>
              <a:rPr lang="en-US" i="1" baseline="30000" smtClean="0">
                <a:solidFill>
                  <a:schemeClr val="accent2"/>
                </a:solidFill>
              </a:rPr>
              <a:t>2</a:t>
            </a:r>
            <a:r>
              <a:rPr lang="en-US" i="1" smtClean="0">
                <a:solidFill>
                  <a:schemeClr val="accent2"/>
                </a:solidFill>
              </a:rPr>
              <a:t> = </a:t>
            </a:r>
            <a:r>
              <a:rPr lang="el-GR" smtClean="0">
                <a:solidFill>
                  <a:schemeClr val="accent2"/>
                </a:solidFill>
              </a:rPr>
              <a:t>Σ</a:t>
            </a:r>
            <a:r>
              <a:rPr lang="en-US" smtClean="0">
                <a:solidFill>
                  <a:schemeClr val="accent2"/>
                </a:solidFill>
              </a:rPr>
              <a:t>(</a:t>
            </a:r>
            <a:r>
              <a:rPr lang="en-US" i="1" smtClean="0">
                <a:solidFill>
                  <a:schemeClr val="accent2"/>
                </a:solidFill>
              </a:rPr>
              <a:t>x – </a:t>
            </a:r>
            <a:r>
              <a:rPr lang="el-GR" i="1" smtClean="0">
                <a:solidFill>
                  <a:schemeClr val="accent2"/>
                </a:solidFill>
              </a:rPr>
              <a:t>μ</a:t>
            </a:r>
            <a:r>
              <a:rPr lang="en-US" smtClean="0">
                <a:solidFill>
                  <a:schemeClr val="accent2"/>
                </a:solidFill>
              </a:rPr>
              <a:t>)</a:t>
            </a:r>
            <a:r>
              <a:rPr lang="en-US" baseline="30000" smtClean="0">
                <a:solidFill>
                  <a:schemeClr val="accent2"/>
                </a:solidFill>
              </a:rPr>
              <a:t>2</a:t>
            </a:r>
            <a:r>
              <a:rPr lang="en-US" i="1" smtClean="0">
                <a:solidFill>
                  <a:schemeClr val="accent2"/>
                </a:solidFill>
              </a:rPr>
              <a:t>P</a:t>
            </a:r>
            <a:r>
              <a:rPr lang="en-US" smtClean="0">
                <a:solidFill>
                  <a:schemeClr val="accent2"/>
                </a:solidFill>
              </a:rPr>
              <a:t>(</a:t>
            </a:r>
            <a:r>
              <a:rPr lang="en-US" i="1" smtClean="0">
                <a:solidFill>
                  <a:schemeClr val="accent2"/>
                </a:solidFill>
              </a:rPr>
              <a:t>x</a:t>
            </a:r>
            <a:r>
              <a:rPr lang="en-US" smtClean="0">
                <a:solidFill>
                  <a:schemeClr val="accent2"/>
                </a:solidFill>
              </a:rPr>
              <a:t>)</a:t>
            </a:r>
          </a:p>
          <a:p>
            <a:pPr eaLnBrk="1" hangingPunct="1">
              <a:buFont typeface="Arial" panose="020B0604020202020204" pitchFamily="34" charset="0"/>
              <a:buNone/>
            </a:pPr>
            <a:endParaRPr lang="en-US" smtClean="0"/>
          </a:p>
          <a:p>
            <a:pPr eaLnBrk="1" hangingPunct="1">
              <a:buFont typeface="Arial" panose="020B0604020202020204" pitchFamily="34" charset="0"/>
              <a:buNone/>
            </a:pPr>
            <a:r>
              <a:rPr lang="en-US" b="1" smtClean="0">
                <a:solidFill>
                  <a:schemeClr val="accent2"/>
                </a:solidFill>
              </a:rPr>
              <a:t>Standard deviation of a discrete probability distribution</a:t>
            </a:r>
          </a:p>
          <a:p>
            <a:pPr eaLnBrk="1" hangingPunct="1"/>
            <a:r>
              <a:rPr lang="en-US" b="1" i="1" smtClean="0">
                <a:solidFill>
                  <a:schemeClr val="accent2"/>
                </a:solidFill>
              </a:rPr>
              <a:t> </a:t>
            </a:r>
            <a:endParaRPr lang="en-US" smtClean="0"/>
          </a:p>
          <a:p>
            <a:pPr eaLnBrk="1" hangingPunct="1"/>
            <a:endParaRPr lang="en-US" smtClean="0"/>
          </a:p>
        </p:txBody>
      </p:sp>
      <p:graphicFrame>
        <p:nvGraphicFramePr>
          <p:cNvPr id="35842" name="Object 2"/>
          <p:cNvGraphicFramePr>
            <a:graphicFrameLocks noChangeAspect="1"/>
          </p:cNvGraphicFramePr>
          <p:nvPr/>
        </p:nvGraphicFramePr>
        <p:xfrm>
          <a:off x="838200" y="4011613"/>
          <a:ext cx="3984625" cy="646112"/>
        </p:xfrm>
        <a:graphic>
          <a:graphicData uri="http://schemas.openxmlformats.org/presentationml/2006/ole">
            <mc:AlternateContent xmlns:mc="http://schemas.openxmlformats.org/markup-compatibility/2006">
              <mc:Choice xmlns:v="urn:schemas-microsoft-com:vml" Requires="v">
                <p:oleObj spid="_x0000_s35849" name="Equation" r:id="rId4" imgW="1726920" imgH="279360" progId="Equation.DSMT4">
                  <p:embed/>
                </p:oleObj>
              </mc:Choice>
              <mc:Fallback>
                <p:oleObj name="Equation" r:id="rId4" imgW="1726920" imgH="27936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4011613"/>
                        <a:ext cx="3984625" cy="646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845"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1200"/>
              <a:t>© 2012 Pearson Education, Inc. All rights reserved.</a:t>
            </a:r>
          </a:p>
        </p:txBody>
      </p:sp>
      <p:sp>
        <p:nvSpPr>
          <p:cNvPr id="35846"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eaLnBrk="1" hangingPunct="1"/>
            <a:fld id="{F2562B93-3A63-4B45-AF5D-5419F3BCC326}" type="slidenum">
              <a:rPr lang="en-US" sz="1200"/>
              <a:pPr algn="r" eaLnBrk="1" hangingPunct="1"/>
              <a:t>18</a:t>
            </a:fld>
            <a:r>
              <a:rPr lang="en-US" sz="1200"/>
              <a:t> of 63</a:t>
            </a: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smtClean="0">
                <a:solidFill>
                  <a:srgbClr val="83BB35"/>
                </a:solidFill>
                <a:ea typeface="ＭＳ Ｐゴシック" panose="020B0600070205080204" pitchFamily="34" charset="-128"/>
              </a:rPr>
              <a:t>Example: Finding the Variance and Standard Deviation</a:t>
            </a:r>
          </a:p>
        </p:txBody>
      </p:sp>
      <p:sp>
        <p:nvSpPr>
          <p:cNvPr id="36867" name="Content Placeholder 2"/>
          <p:cNvSpPr>
            <a:spLocks noGrp="1"/>
          </p:cNvSpPr>
          <p:nvPr>
            <p:ph idx="1"/>
          </p:nvPr>
        </p:nvSpPr>
        <p:spPr>
          <a:xfrm>
            <a:off x="457200" y="1600200"/>
            <a:ext cx="8229600" cy="1382713"/>
          </a:xfrm>
        </p:spPr>
        <p:txBody>
          <a:bodyPr/>
          <a:lstStyle/>
          <a:p>
            <a:pPr marL="0" indent="0" eaLnBrk="1" hangingPunct="1">
              <a:buFont typeface="Arial" panose="020B0604020202020204" pitchFamily="34" charset="0"/>
              <a:buNone/>
            </a:pPr>
            <a:r>
              <a:rPr lang="en-US" smtClean="0"/>
              <a:t>The probability distribution for the personality inventory test for passive-aggressive traits is given. Find the variance and standard deviation. ( </a:t>
            </a:r>
            <a:r>
              <a:rPr lang="el-GR" i="1" smtClean="0"/>
              <a:t>μ</a:t>
            </a:r>
            <a:r>
              <a:rPr lang="en-US" smtClean="0"/>
              <a:t> = 2.94)</a:t>
            </a:r>
          </a:p>
        </p:txBody>
      </p:sp>
      <p:graphicFrame>
        <p:nvGraphicFramePr>
          <p:cNvPr id="5" name="Table 4"/>
          <p:cNvGraphicFramePr>
            <a:graphicFrameLocks noGrp="1"/>
          </p:cNvGraphicFramePr>
          <p:nvPr/>
        </p:nvGraphicFramePr>
        <p:xfrm>
          <a:off x="2392363" y="3055938"/>
          <a:ext cx="1808162" cy="2743200"/>
        </p:xfrm>
        <a:graphic>
          <a:graphicData uri="http://schemas.openxmlformats.org/drawingml/2006/table">
            <a:tbl>
              <a:tblPr firstRow="1" bandRow="1">
                <a:tableStyleId>{2D5ABB26-0587-4C30-8999-92F81FD0307C}</a:tableStyleId>
              </a:tblPr>
              <a:tblGrid>
                <a:gridCol w="752305"/>
                <a:gridCol w="1055857"/>
              </a:tblGrid>
              <a:tr h="370840">
                <a:tc>
                  <a:txBody>
                    <a:bodyPr/>
                    <a:lstStyle/>
                    <a:p>
                      <a:pPr algn="ctr"/>
                      <a:r>
                        <a:rPr lang="en-US" sz="2400" b="1" i="1" dirty="0" smtClean="0">
                          <a:solidFill>
                            <a:schemeClr val="bg1"/>
                          </a:solidFill>
                        </a:rPr>
                        <a:t>x</a:t>
                      </a:r>
                      <a:endParaRPr lang="en-US" sz="2400" b="1" i="1" dirty="0">
                        <a:solidFill>
                          <a:schemeClr val="bg1"/>
                        </a:solidFill>
                      </a:endParaRPr>
                    </a:p>
                  </a:txBody>
                  <a:tcPr marL="91468" marR="914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2400" b="1" i="1" dirty="0" smtClean="0">
                          <a:solidFill>
                            <a:schemeClr val="bg1"/>
                          </a:solidFill>
                        </a:rPr>
                        <a:t>P(x)</a:t>
                      </a:r>
                      <a:endParaRPr lang="en-US" sz="2400" b="1" i="1" dirty="0">
                        <a:solidFill>
                          <a:schemeClr val="bg1"/>
                        </a:solidFill>
                      </a:endParaRPr>
                    </a:p>
                  </a:txBody>
                  <a:tcPr marL="91468" marR="914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370840">
                <a:tc>
                  <a:txBody>
                    <a:bodyPr/>
                    <a:lstStyle/>
                    <a:p>
                      <a:pPr algn="ctr"/>
                      <a:r>
                        <a:rPr lang="en-US" sz="2400" dirty="0" smtClean="0"/>
                        <a:t>1</a:t>
                      </a:r>
                      <a:endParaRPr lang="en-US" sz="2400" dirty="0"/>
                    </a:p>
                  </a:txBody>
                  <a:tcPr marL="91468" marR="914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2400" dirty="0" smtClean="0"/>
                        <a:t>0.16</a:t>
                      </a:r>
                      <a:endParaRPr lang="en-US" sz="2400" dirty="0"/>
                    </a:p>
                  </a:txBody>
                  <a:tcPr marL="91468" marR="914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0840">
                <a:tc>
                  <a:txBody>
                    <a:bodyPr/>
                    <a:lstStyle/>
                    <a:p>
                      <a:pPr algn="ctr"/>
                      <a:r>
                        <a:rPr lang="en-US" sz="2400" dirty="0" smtClean="0"/>
                        <a:t>2</a:t>
                      </a:r>
                      <a:endParaRPr lang="en-US" sz="2400" dirty="0"/>
                    </a:p>
                  </a:txBody>
                  <a:tcPr marL="91468" marR="914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400" dirty="0" smtClean="0"/>
                        <a:t>0.22</a:t>
                      </a:r>
                      <a:endParaRPr lang="en-US" sz="2400" dirty="0"/>
                    </a:p>
                  </a:txBody>
                  <a:tcPr marL="91468" marR="914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0840">
                <a:tc>
                  <a:txBody>
                    <a:bodyPr/>
                    <a:lstStyle/>
                    <a:p>
                      <a:pPr algn="ctr"/>
                      <a:r>
                        <a:rPr lang="en-US" sz="2400" dirty="0" smtClean="0"/>
                        <a:t>3</a:t>
                      </a:r>
                      <a:endParaRPr lang="en-US" sz="2400" dirty="0"/>
                    </a:p>
                  </a:txBody>
                  <a:tcPr marL="91468" marR="914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400" dirty="0" smtClean="0"/>
                        <a:t>0.28</a:t>
                      </a:r>
                      <a:endParaRPr lang="en-US" sz="2400" dirty="0"/>
                    </a:p>
                  </a:txBody>
                  <a:tcPr marL="91468" marR="914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0840">
                <a:tc>
                  <a:txBody>
                    <a:bodyPr/>
                    <a:lstStyle/>
                    <a:p>
                      <a:pPr algn="ctr"/>
                      <a:r>
                        <a:rPr lang="en-US" sz="2400" dirty="0" smtClean="0"/>
                        <a:t>4</a:t>
                      </a:r>
                      <a:endParaRPr lang="en-US" sz="2400" dirty="0"/>
                    </a:p>
                  </a:txBody>
                  <a:tcPr marL="91468" marR="914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400" dirty="0" smtClean="0"/>
                        <a:t>0.20</a:t>
                      </a:r>
                      <a:endParaRPr lang="en-US" sz="2400" dirty="0"/>
                    </a:p>
                  </a:txBody>
                  <a:tcPr marL="91468" marR="914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0840">
                <a:tc>
                  <a:txBody>
                    <a:bodyPr/>
                    <a:lstStyle/>
                    <a:p>
                      <a:pPr algn="ctr"/>
                      <a:r>
                        <a:rPr lang="en-US" sz="2400" dirty="0" smtClean="0"/>
                        <a:t>5</a:t>
                      </a:r>
                      <a:endParaRPr lang="en-US" sz="2400" dirty="0"/>
                    </a:p>
                  </a:txBody>
                  <a:tcPr marL="91468" marR="914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2400" dirty="0" smtClean="0"/>
                        <a:t>0.14</a:t>
                      </a:r>
                      <a:endParaRPr lang="en-US" sz="2400" dirty="0"/>
                    </a:p>
                  </a:txBody>
                  <a:tcPr marL="91468" marR="914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36887"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1200"/>
              <a:t>© 2012 Pearson Education, Inc. All rights reserved.</a:t>
            </a:r>
          </a:p>
        </p:txBody>
      </p:sp>
      <p:sp>
        <p:nvSpPr>
          <p:cNvPr id="36888"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eaLnBrk="1" hangingPunct="1"/>
            <a:fld id="{4F6F94B0-AB50-4A62-9772-58E607993169}" type="slidenum">
              <a:rPr lang="en-US" sz="1200"/>
              <a:pPr algn="r" eaLnBrk="1" hangingPunct="1"/>
              <a:t>19</a:t>
            </a:fld>
            <a:r>
              <a:rPr lang="en-US" sz="1200"/>
              <a:t> of 63</a:t>
            </a: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ea typeface="ＭＳ Ｐゴシック" panose="020B0600070205080204" pitchFamily="34" charset="-128"/>
              </a:rPr>
              <a:t>Chapter Outline</a:t>
            </a:r>
          </a:p>
        </p:txBody>
      </p:sp>
      <p:sp>
        <p:nvSpPr>
          <p:cNvPr id="11267" name="Content Placeholder 2"/>
          <p:cNvSpPr>
            <a:spLocks noGrp="1"/>
          </p:cNvSpPr>
          <p:nvPr>
            <p:ph idx="1"/>
          </p:nvPr>
        </p:nvSpPr>
        <p:spPr/>
        <p:txBody>
          <a:bodyPr/>
          <a:lstStyle/>
          <a:p>
            <a:pPr eaLnBrk="1" hangingPunct="1"/>
            <a:r>
              <a:rPr lang="en-US" dirty="0" smtClean="0"/>
              <a:t>4.1 Probability Distributions</a:t>
            </a:r>
          </a:p>
          <a:p>
            <a:pPr eaLnBrk="1" hangingPunct="1"/>
            <a:r>
              <a:rPr lang="en-US" dirty="0" smtClean="0"/>
              <a:t>4.2 Binomial </a:t>
            </a:r>
            <a:r>
              <a:rPr lang="en-US" dirty="0" smtClean="0"/>
              <a:t>Distributions</a:t>
            </a:r>
            <a:endParaRPr lang="en-US" dirty="0" smtClean="0"/>
          </a:p>
        </p:txBody>
      </p:sp>
      <p:sp>
        <p:nvSpPr>
          <p:cNvPr id="11268"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1200"/>
              <a:t>© 2012 Pearson Education, Inc. All rights reserved.</a:t>
            </a:r>
          </a:p>
        </p:txBody>
      </p:sp>
      <p:sp>
        <p:nvSpPr>
          <p:cNvPr id="11269"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eaLnBrk="1" hangingPunct="1"/>
            <a:fld id="{561071A1-2A4B-4E1F-B1C8-EE703421E806}" type="slidenum">
              <a:rPr lang="en-US" sz="1200"/>
              <a:pPr algn="r" eaLnBrk="1" hangingPunct="1"/>
              <a:t>2</a:t>
            </a:fld>
            <a:r>
              <a:rPr lang="en-US" sz="1200"/>
              <a:t> of 63</a:t>
            </a: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smtClean="0">
                <a:solidFill>
                  <a:srgbClr val="83BB35"/>
                </a:solidFill>
                <a:ea typeface="ＭＳ Ｐゴシック" panose="020B0600070205080204" pitchFamily="34" charset="-128"/>
              </a:rPr>
              <a:t>Solution: Finding the Variance and Standard Deviation</a:t>
            </a:r>
          </a:p>
        </p:txBody>
      </p:sp>
      <p:sp>
        <p:nvSpPr>
          <p:cNvPr id="37892" name="Content Placeholder 2"/>
          <p:cNvSpPr>
            <a:spLocks noGrp="1"/>
          </p:cNvSpPr>
          <p:nvPr>
            <p:ph idx="1"/>
          </p:nvPr>
        </p:nvSpPr>
        <p:spPr>
          <a:xfrm>
            <a:off x="457200" y="1600200"/>
            <a:ext cx="8229600" cy="1382713"/>
          </a:xfrm>
        </p:spPr>
        <p:txBody>
          <a:bodyPr/>
          <a:lstStyle/>
          <a:p>
            <a:pPr marL="0" indent="0" eaLnBrk="1" hangingPunct="1">
              <a:buFont typeface="Arial" panose="020B0604020202020204" pitchFamily="34" charset="0"/>
              <a:buNone/>
            </a:pPr>
            <a:r>
              <a:rPr lang="en-US" smtClean="0"/>
              <a:t>Recall </a:t>
            </a:r>
            <a:r>
              <a:rPr lang="el-GR" i="1" smtClean="0"/>
              <a:t>μ</a:t>
            </a:r>
            <a:r>
              <a:rPr lang="en-US" smtClean="0"/>
              <a:t> = 2.94</a:t>
            </a:r>
          </a:p>
        </p:txBody>
      </p:sp>
      <p:graphicFrame>
        <p:nvGraphicFramePr>
          <p:cNvPr id="37940" name="Group 52"/>
          <p:cNvGraphicFramePr>
            <a:graphicFrameLocks noGrp="1"/>
          </p:cNvGraphicFramePr>
          <p:nvPr/>
        </p:nvGraphicFramePr>
        <p:xfrm>
          <a:off x="361950" y="2439988"/>
          <a:ext cx="8293100" cy="2377440"/>
        </p:xfrm>
        <a:graphic>
          <a:graphicData uri="http://schemas.openxmlformats.org/drawingml/2006/table">
            <a:tbl>
              <a:tblPr/>
              <a:tblGrid>
                <a:gridCol w="509588"/>
                <a:gridCol w="830262"/>
                <a:gridCol w="2058988"/>
                <a:gridCol w="2259012"/>
                <a:gridCol w="2635250"/>
              </a:tblGrid>
              <a:tr h="371475">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P(x)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x – </a:t>
                      </a:r>
                      <a:r>
                        <a:rPr kumimoji="0" lang="el-GR" sz="2000" b="1" i="1"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μ</a:t>
                      </a:r>
                      <a:endParaRPr kumimoji="0" lang="en-US" sz="2000" b="1" i="1" u="none" strike="noStrike" cap="none" normalizeH="0" baseline="0" smtClean="0">
                        <a:ln>
                          <a:noFill/>
                        </a:ln>
                        <a:solidFill>
                          <a:schemeClr val="bg1"/>
                        </a:solidFill>
                        <a:effectLst/>
                        <a:latin typeface="Times New Roman" panose="02020603050405020304" pitchFamily="18"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(x – </a:t>
                      </a:r>
                      <a:r>
                        <a:rPr kumimoji="0" lang="el-GR" sz="2000" b="1" i="1"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μ</a:t>
                      </a:r>
                      <a:r>
                        <a:rPr kumimoji="0" lang="en-US" sz="2000" b="1" i="1"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a:t>
                      </a:r>
                      <a:r>
                        <a:rPr kumimoji="0" lang="en-US" sz="2000" b="1" i="1" u="none" strike="noStrike" cap="none" normalizeH="0" baseline="30000" smtClean="0">
                          <a:ln>
                            <a:noFill/>
                          </a:ln>
                          <a:solidFill>
                            <a:schemeClr val="bg1"/>
                          </a:solidFill>
                          <a:effectLst/>
                          <a:latin typeface="Times New Roman" panose="02020603050405020304" pitchFamily="18" charset="0"/>
                          <a:cs typeface="Arial" panose="020B0604020202020204" pitchFamily="34" charset="0"/>
                        </a:rPr>
                        <a:t>2</a:t>
                      </a:r>
                      <a:endParaRPr kumimoji="0" lang="en-US" sz="2000" b="1" i="1" u="none" strike="noStrike" cap="none" normalizeH="0" baseline="0" smtClean="0">
                        <a:ln>
                          <a:noFill/>
                        </a:ln>
                        <a:solidFill>
                          <a:schemeClr val="bg1"/>
                        </a:solidFill>
                        <a:effectLst/>
                        <a:latin typeface="Times New Roman" panose="02020603050405020304" pitchFamily="18"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(x – </a:t>
                      </a:r>
                      <a:r>
                        <a:rPr kumimoji="0" lang="el-GR" sz="2000" b="1" i="1"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μ</a:t>
                      </a:r>
                      <a:r>
                        <a:rPr kumimoji="0" lang="en-US" sz="2000" b="1" i="1"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a:t>
                      </a:r>
                      <a:r>
                        <a:rPr kumimoji="0" lang="en-US" sz="2000" b="1" i="1" u="none" strike="noStrike" cap="none" normalizeH="0" baseline="30000" smtClean="0">
                          <a:ln>
                            <a:noFill/>
                          </a:ln>
                          <a:solidFill>
                            <a:schemeClr val="bg1"/>
                          </a:solidFill>
                          <a:effectLst/>
                          <a:latin typeface="Times New Roman" panose="02020603050405020304" pitchFamily="18" charset="0"/>
                          <a:cs typeface="Arial" panose="020B0604020202020204" pitchFamily="34" charset="0"/>
                        </a:rPr>
                        <a:t>2</a:t>
                      </a:r>
                      <a:r>
                        <a:rPr kumimoji="0" lang="en-US" sz="2000" b="1" i="1"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P(x)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371475">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0.16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1 – 2.94 = –1.94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(–1.94)</a:t>
                      </a:r>
                      <a:r>
                        <a:rPr kumimoji="0" lang="en-US" sz="2000" b="0" i="0" u="none" strike="noStrike" cap="none" normalizeH="0" baseline="30000" smtClean="0">
                          <a:ln>
                            <a:noFill/>
                          </a:ln>
                          <a:solidFill>
                            <a:schemeClr val="tx1"/>
                          </a:solidFill>
                          <a:effectLst/>
                          <a:latin typeface="Times New Roman" panose="02020603050405020304" pitchFamily="18" charset="0"/>
                          <a:cs typeface="Arial" panose="020B0604020202020204" pitchFamily="34" charset="0"/>
                        </a:rPr>
                        <a:t>2 </a:t>
                      </a: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 3.764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3.764(0.16) ≈ 0.602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371475">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0.22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2 – 2.94 = –0.94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(–0.94)</a:t>
                      </a:r>
                      <a:r>
                        <a:rPr kumimoji="0" lang="en-US" sz="2000" b="0" i="0" u="none" strike="noStrike" cap="none" normalizeH="0" baseline="30000" smtClean="0">
                          <a:ln>
                            <a:noFill/>
                          </a:ln>
                          <a:solidFill>
                            <a:schemeClr val="tx1"/>
                          </a:solidFill>
                          <a:effectLst/>
                          <a:latin typeface="Times New Roman" panose="02020603050405020304" pitchFamily="18" charset="0"/>
                          <a:cs typeface="Arial" panose="020B0604020202020204" pitchFamily="34" charset="0"/>
                        </a:rPr>
                        <a:t>2 </a:t>
                      </a: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 0.884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0.884(0.22) ≈ 0.194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71475">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0.28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3 – 2.94 = 0.06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(0.06)</a:t>
                      </a:r>
                      <a:r>
                        <a:rPr kumimoji="0" lang="en-US" sz="2000" b="0" i="0" u="none" strike="noStrike" cap="none" normalizeH="0" baseline="30000" smtClean="0">
                          <a:ln>
                            <a:noFill/>
                          </a:ln>
                          <a:solidFill>
                            <a:schemeClr val="tx1"/>
                          </a:solidFill>
                          <a:effectLst/>
                          <a:latin typeface="Times New Roman" panose="02020603050405020304" pitchFamily="18" charset="0"/>
                          <a:cs typeface="Arial" panose="020B0604020202020204" pitchFamily="34" charset="0"/>
                        </a:rPr>
                        <a:t>2 </a:t>
                      </a: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 0.004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0.004(0.28) ≈ 0.001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71475">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0.20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4 – 2.94 = 1.06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(1.06)</a:t>
                      </a:r>
                      <a:r>
                        <a:rPr kumimoji="0" lang="en-US" sz="2000" b="0" i="0" u="none" strike="noStrike" cap="none" normalizeH="0" baseline="30000" smtClean="0">
                          <a:ln>
                            <a:noFill/>
                          </a:ln>
                          <a:solidFill>
                            <a:schemeClr val="tx1"/>
                          </a:solidFill>
                          <a:effectLst/>
                          <a:latin typeface="Times New Roman" panose="02020603050405020304" pitchFamily="18" charset="0"/>
                          <a:cs typeface="Arial" panose="020B0604020202020204" pitchFamily="34" charset="0"/>
                        </a:rPr>
                        <a:t>2 </a:t>
                      </a: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 1.124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1.124(0.20) ≈ 0.225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71475">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5 – 2.94 = 2.06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(2.06)</a:t>
                      </a:r>
                      <a:r>
                        <a:rPr kumimoji="0" lang="en-US" sz="2000" b="0" i="0" u="none" strike="noStrike" cap="none" normalizeH="0" baseline="30000" smtClean="0">
                          <a:ln>
                            <a:noFill/>
                          </a:ln>
                          <a:solidFill>
                            <a:schemeClr val="tx1"/>
                          </a:solidFill>
                          <a:effectLst/>
                          <a:latin typeface="Times New Roman" panose="02020603050405020304" pitchFamily="18" charset="0"/>
                          <a:cs typeface="Arial" panose="020B0604020202020204" pitchFamily="34" charset="0"/>
                        </a:rPr>
                        <a:t>2 </a:t>
                      </a: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 4.244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4.244(0.14) ≈ 0.594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Rectangle 7"/>
          <p:cNvSpPr/>
          <p:nvPr/>
        </p:nvSpPr>
        <p:spPr>
          <a:xfrm>
            <a:off x="3779838" y="2403475"/>
            <a:ext cx="2238375" cy="2636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6034088" y="2403475"/>
            <a:ext cx="2754312" cy="2636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13314" name="Object 2"/>
          <p:cNvGraphicFramePr>
            <a:graphicFrameLocks noChangeAspect="1"/>
          </p:cNvGraphicFramePr>
          <p:nvPr/>
        </p:nvGraphicFramePr>
        <p:xfrm>
          <a:off x="3462338" y="5572125"/>
          <a:ext cx="3455987" cy="587375"/>
        </p:xfrm>
        <a:graphic>
          <a:graphicData uri="http://schemas.openxmlformats.org/presentationml/2006/ole">
            <mc:AlternateContent xmlns:mc="http://schemas.openxmlformats.org/markup-compatibility/2006">
              <mc:Choice xmlns:v="urn:schemas-microsoft-com:vml" Requires="v">
                <p:oleObj spid="_x0000_s37943" name="Equation" r:id="rId4" imgW="1498320" imgH="253800" progId="Equation.DSMT4">
                  <p:embed/>
                </p:oleObj>
              </mc:Choice>
              <mc:Fallback>
                <p:oleObj name="Equation" r:id="rId4" imgW="1498320" imgH="2538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2338" y="5572125"/>
                        <a:ext cx="3455987" cy="58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TextBox 9"/>
          <p:cNvSpPr txBox="1">
            <a:spLocks noChangeArrowheads="1"/>
          </p:cNvSpPr>
          <p:nvPr/>
        </p:nvSpPr>
        <p:spPr bwMode="auto">
          <a:xfrm>
            <a:off x="446088" y="5656263"/>
            <a:ext cx="39766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2800">
                <a:latin typeface="Times New Roman" panose="02020603050405020304" pitchFamily="18" charset="0"/>
              </a:rPr>
              <a:t>Standard Deviation:</a:t>
            </a:r>
          </a:p>
        </p:txBody>
      </p:sp>
      <p:sp>
        <p:nvSpPr>
          <p:cNvPr id="11" name="TextBox 10"/>
          <p:cNvSpPr txBox="1">
            <a:spLocks noChangeArrowheads="1"/>
          </p:cNvSpPr>
          <p:nvPr/>
        </p:nvSpPr>
        <p:spPr bwMode="auto">
          <a:xfrm>
            <a:off x="3640138" y="4873625"/>
            <a:ext cx="16129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2800">
                <a:latin typeface="Times New Roman" panose="02020603050405020304" pitchFamily="18" charset="0"/>
              </a:rPr>
              <a:t>Variance:</a:t>
            </a:r>
          </a:p>
        </p:txBody>
      </p:sp>
      <p:sp>
        <p:nvSpPr>
          <p:cNvPr id="6" name="Rectangle 5"/>
          <p:cNvSpPr>
            <a:spLocks noChangeArrowheads="1"/>
          </p:cNvSpPr>
          <p:nvPr/>
        </p:nvSpPr>
        <p:spPr bwMode="auto">
          <a:xfrm>
            <a:off x="5110163" y="4903788"/>
            <a:ext cx="3460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rgbClr val="D17230"/>
              </a:buClr>
            </a:pPr>
            <a:r>
              <a:rPr lang="el-GR" i="1">
                <a:solidFill>
                  <a:srgbClr val="AE0337"/>
                </a:solidFill>
                <a:latin typeface="Times New Roman" panose="02020603050405020304" pitchFamily="18" charset="0"/>
                <a:cs typeface="Times New Roman" panose="02020603050405020304" pitchFamily="18" charset="0"/>
              </a:rPr>
              <a:t>σ</a:t>
            </a:r>
            <a:r>
              <a:rPr lang="en-US" i="1" baseline="30000">
                <a:solidFill>
                  <a:srgbClr val="AE0337"/>
                </a:solidFill>
                <a:latin typeface="Times New Roman" panose="02020603050405020304" pitchFamily="18" charset="0"/>
                <a:cs typeface="Times New Roman" panose="02020603050405020304" pitchFamily="18" charset="0"/>
              </a:rPr>
              <a:t>2</a:t>
            </a:r>
            <a:r>
              <a:rPr lang="en-US" i="1">
                <a:solidFill>
                  <a:srgbClr val="AE0337"/>
                </a:solidFill>
                <a:latin typeface="Times New Roman" panose="02020603050405020304" pitchFamily="18" charset="0"/>
                <a:cs typeface="Times New Roman" panose="02020603050405020304" pitchFamily="18" charset="0"/>
              </a:rPr>
              <a:t> = </a:t>
            </a:r>
            <a:r>
              <a:rPr lang="el-GR">
                <a:solidFill>
                  <a:srgbClr val="AE0337"/>
                </a:solidFill>
                <a:latin typeface="Times New Roman" panose="02020603050405020304" pitchFamily="18" charset="0"/>
                <a:cs typeface="Times New Roman" panose="02020603050405020304" pitchFamily="18" charset="0"/>
              </a:rPr>
              <a:t>Σ</a:t>
            </a:r>
            <a:r>
              <a:rPr lang="en-US">
                <a:solidFill>
                  <a:srgbClr val="AE0337"/>
                </a:solidFill>
                <a:latin typeface="Times New Roman" panose="02020603050405020304" pitchFamily="18" charset="0"/>
                <a:cs typeface="Times New Roman" panose="02020603050405020304" pitchFamily="18" charset="0"/>
              </a:rPr>
              <a:t>(</a:t>
            </a:r>
            <a:r>
              <a:rPr lang="en-US" i="1">
                <a:solidFill>
                  <a:srgbClr val="AE0337"/>
                </a:solidFill>
                <a:latin typeface="Times New Roman" panose="02020603050405020304" pitchFamily="18" charset="0"/>
                <a:cs typeface="Times New Roman" panose="02020603050405020304" pitchFamily="18" charset="0"/>
              </a:rPr>
              <a:t>x – </a:t>
            </a:r>
            <a:r>
              <a:rPr lang="el-GR" i="1">
                <a:solidFill>
                  <a:srgbClr val="AE0337"/>
                </a:solidFill>
                <a:latin typeface="Times New Roman" panose="02020603050405020304" pitchFamily="18" charset="0"/>
                <a:cs typeface="Times New Roman" panose="02020603050405020304" pitchFamily="18" charset="0"/>
              </a:rPr>
              <a:t>μ</a:t>
            </a:r>
            <a:r>
              <a:rPr lang="en-US">
                <a:solidFill>
                  <a:srgbClr val="AE0337"/>
                </a:solidFill>
                <a:latin typeface="Times New Roman" panose="02020603050405020304" pitchFamily="18" charset="0"/>
                <a:cs typeface="Times New Roman" panose="02020603050405020304" pitchFamily="18" charset="0"/>
              </a:rPr>
              <a:t>)</a:t>
            </a:r>
            <a:r>
              <a:rPr lang="en-US" baseline="30000">
                <a:solidFill>
                  <a:srgbClr val="AE0337"/>
                </a:solidFill>
                <a:latin typeface="Times New Roman" panose="02020603050405020304" pitchFamily="18" charset="0"/>
                <a:cs typeface="Times New Roman" panose="02020603050405020304" pitchFamily="18" charset="0"/>
              </a:rPr>
              <a:t>2</a:t>
            </a:r>
            <a:r>
              <a:rPr lang="en-US" i="1">
                <a:solidFill>
                  <a:srgbClr val="AE0337"/>
                </a:solidFill>
                <a:latin typeface="Times New Roman" panose="02020603050405020304" pitchFamily="18" charset="0"/>
                <a:cs typeface="Times New Roman" panose="02020603050405020304" pitchFamily="18" charset="0"/>
              </a:rPr>
              <a:t>P</a:t>
            </a:r>
            <a:r>
              <a:rPr lang="en-US">
                <a:solidFill>
                  <a:srgbClr val="AE0337"/>
                </a:solidFill>
                <a:latin typeface="Times New Roman" panose="02020603050405020304" pitchFamily="18" charset="0"/>
                <a:cs typeface="Times New Roman" panose="02020603050405020304" pitchFamily="18" charset="0"/>
              </a:rPr>
              <a:t>(</a:t>
            </a:r>
            <a:r>
              <a:rPr lang="en-US" i="1">
                <a:solidFill>
                  <a:srgbClr val="AE0337"/>
                </a:solidFill>
                <a:latin typeface="Times New Roman" panose="02020603050405020304" pitchFamily="18" charset="0"/>
                <a:cs typeface="Times New Roman" panose="02020603050405020304" pitchFamily="18" charset="0"/>
              </a:rPr>
              <a:t>x</a:t>
            </a:r>
            <a:r>
              <a:rPr lang="en-US">
                <a:solidFill>
                  <a:srgbClr val="AE0337"/>
                </a:solidFill>
                <a:latin typeface="Times New Roman" panose="02020603050405020304" pitchFamily="18" charset="0"/>
                <a:cs typeface="Times New Roman" panose="02020603050405020304" pitchFamily="18" charset="0"/>
              </a:rPr>
              <a:t>) = 1.616</a:t>
            </a:r>
          </a:p>
        </p:txBody>
      </p:sp>
      <p:sp>
        <p:nvSpPr>
          <p:cNvPr id="37938"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1200"/>
              <a:t>© 2012 Pearson Education, Inc. All rights reserved.</a:t>
            </a:r>
          </a:p>
        </p:txBody>
      </p:sp>
      <p:sp>
        <p:nvSpPr>
          <p:cNvPr id="37939"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eaLnBrk="1" hangingPunct="1"/>
            <a:fld id="{17F5AE94-9BF0-4A59-A44E-EE3F1963FACA}" type="slidenum">
              <a:rPr lang="en-US" sz="1200"/>
              <a:pPr algn="r" eaLnBrk="1" hangingPunct="1"/>
              <a:t>20</a:t>
            </a:fld>
            <a:r>
              <a:rPr lang="en-US" sz="1200"/>
              <a:t> of 63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1" fill="hold" grpId="0" nodeType="clickEffect">
                                  <p:stCondLst>
                                    <p:cond delay="0"/>
                                  </p:stCondLst>
                                  <p:childTnLst>
                                    <p:animEffect transition="out" filter="wipe(up)">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1" fill="hold" grpId="0" nodeType="clickEffect">
                                  <p:stCondLst>
                                    <p:cond delay="0"/>
                                  </p:stCondLst>
                                  <p:childTnLst>
                                    <p:animEffect transition="out" filter="wipe(up)">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par>
                          <p:cTn id="13" fill="hold" nodeType="afterGroup">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par>
                          <p:cTn id="16" fill="hold" nodeType="afterGroup">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smtClean="0">
                <a:ea typeface="ＭＳ Ｐゴシック" panose="020B0600070205080204" pitchFamily="34" charset="-128"/>
              </a:rPr>
              <a:t>Expected Value</a:t>
            </a:r>
          </a:p>
        </p:txBody>
      </p:sp>
      <p:sp>
        <p:nvSpPr>
          <p:cNvPr id="38915" name="Content Placeholder 2"/>
          <p:cNvSpPr>
            <a:spLocks noGrp="1"/>
          </p:cNvSpPr>
          <p:nvPr>
            <p:ph idx="1"/>
          </p:nvPr>
        </p:nvSpPr>
        <p:spPr/>
        <p:txBody>
          <a:bodyPr/>
          <a:lstStyle/>
          <a:p>
            <a:pPr eaLnBrk="1" hangingPunct="1">
              <a:buFont typeface="Arial" panose="020B0604020202020204" pitchFamily="34" charset="0"/>
              <a:buNone/>
            </a:pPr>
            <a:r>
              <a:rPr lang="en-US" b="1" smtClean="0">
                <a:solidFill>
                  <a:schemeClr val="accent2"/>
                </a:solidFill>
              </a:rPr>
              <a:t>Expected value of a discrete random variable </a:t>
            </a:r>
          </a:p>
          <a:p>
            <a:pPr eaLnBrk="1" hangingPunct="1"/>
            <a:r>
              <a:rPr lang="en-US" smtClean="0"/>
              <a:t>Equal to the mean of the random variable.</a:t>
            </a:r>
          </a:p>
          <a:p>
            <a:pPr eaLnBrk="1" hangingPunct="1"/>
            <a:r>
              <a:rPr lang="en-US" smtClean="0">
                <a:solidFill>
                  <a:schemeClr val="accent2"/>
                </a:solidFill>
              </a:rPr>
              <a:t>E(</a:t>
            </a:r>
            <a:r>
              <a:rPr lang="en-US" i="1" smtClean="0">
                <a:solidFill>
                  <a:schemeClr val="accent2"/>
                </a:solidFill>
              </a:rPr>
              <a:t>x</a:t>
            </a:r>
            <a:r>
              <a:rPr lang="en-US" smtClean="0">
                <a:solidFill>
                  <a:schemeClr val="accent2"/>
                </a:solidFill>
              </a:rPr>
              <a:t>) = </a:t>
            </a:r>
            <a:r>
              <a:rPr lang="en-US" i="1" smtClean="0">
                <a:solidFill>
                  <a:schemeClr val="accent2"/>
                </a:solidFill>
              </a:rPr>
              <a:t>μ</a:t>
            </a:r>
            <a:r>
              <a:rPr lang="en-US" smtClean="0">
                <a:solidFill>
                  <a:schemeClr val="accent2"/>
                </a:solidFill>
              </a:rPr>
              <a:t> = Σ</a:t>
            </a:r>
            <a:r>
              <a:rPr lang="en-US" i="1" smtClean="0">
                <a:solidFill>
                  <a:schemeClr val="accent2"/>
                </a:solidFill>
              </a:rPr>
              <a:t>xP</a:t>
            </a:r>
            <a:r>
              <a:rPr lang="en-US" smtClean="0">
                <a:solidFill>
                  <a:schemeClr val="accent2"/>
                </a:solidFill>
              </a:rPr>
              <a:t>(</a:t>
            </a:r>
            <a:r>
              <a:rPr lang="en-US" i="1" smtClean="0">
                <a:solidFill>
                  <a:schemeClr val="accent2"/>
                </a:solidFill>
              </a:rPr>
              <a:t>x</a:t>
            </a:r>
            <a:r>
              <a:rPr lang="en-US" smtClean="0">
                <a:solidFill>
                  <a:schemeClr val="accent2"/>
                </a:solidFill>
              </a:rPr>
              <a:t>)</a:t>
            </a:r>
          </a:p>
          <a:p>
            <a:pPr eaLnBrk="1" hangingPunct="1"/>
            <a:endParaRPr lang="en-US" smtClean="0"/>
          </a:p>
        </p:txBody>
      </p:sp>
      <p:sp>
        <p:nvSpPr>
          <p:cNvPr id="38916"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1200"/>
              <a:t>© 2012 Pearson Education, Inc. All rights reserved.</a:t>
            </a:r>
          </a:p>
        </p:txBody>
      </p:sp>
      <p:sp>
        <p:nvSpPr>
          <p:cNvPr id="38917"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eaLnBrk="1" hangingPunct="1"/>
            <a:fld id="{E6333E6D-6B70-49DE-A695-4849D7530D68}" type="slidenum">
              <a:rPr lang="en-US" sz="1200"/>
              <a:pPr algn="r" eaLnBrk="1" hangingPunct="1"/>
              <a:t>21</a:t>
            </a:fld>
            <a:r>
              <a:rPr lang="en-US" sz="1200"/>
              <a:t> of 63</a:t>
            </a: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solidFill>
                  <a:srgbClr val="83BB35"/>
                </a:solidFill>
                <a:ea typeface="ＭＳ Ｐゴシック" panose="020B0600070205080204" pitchFamily="34" charset="-128"/>
              </a:rPr>
              <a:t>Example: Finding an Expected Value</a:t>
            </a:r>
          </a:p>
        </p:txBody>
      </p:sp>
      <p:sp>
        <p:nvSpPr>
          <p:cNvPr id="39939" name="Content Placeholder 8"/>
          <p:cNvSpPr>
            <a:spLocks noGrp="1"/>
          </p:cNvSpPr>
          <p:nvPr>
            <p:ph idx="1"/>
          </p:nvPr>
        </p:nvSpPr>
        <p:spPr>
          <a:xfrm>
            <a:off x="457200" y="1600200"/>
            <a:ext cx="8229600" cy="1547813"/>
          </a:xfrm>
        </p:spPr>
        <p:txBody>
          <a:bodyPr/>
          <a:lstStyle/>
          <a:p>
            <a:pPr marL="0" indent="0" eaLnBrk="1" hangingPunct="1">
              <a:buClr>
                <a:schemeClr val="tx1"/>
              </a:buClr>
              <a:buSzPct val="75000"/>
              <a:buFont typeface="Arial" panose="020B0604020202020204" pitchFamily="34" charset="0"/>
              <a:buNone/>
            </a:pPr>
            <a:r>
              <a:rPr lang="en-US" smtClean="0"/>
              <a:t>At a raffle, 1500 tickets are sold at $2 each for four prizes of $500, $250, $150, and $75. You buy one ticket. What is the expected value of your gain?</a:t>
            </a:r>
          </a:p>
          <a:p>
            <a:pPr marL="0" indent="0" eaLnBrk="1" hangingPunct="1">
              <a:buClr>
                <a:schemeClr val="tx1"/>
              </a:buClr>
              <a:buSzPct val="75000"/>
              <a:buFont typeface="Arial" panose="020B0604020202020204" pitchFamily="34" charset="0"/>
              <a:buNone/>
            </a:pPr>
            <a:endParaRPr lang="en-US" smtClean="0"/>
          </a:p>
        </p:txBody>
      </p:sp>
      <p:pic>
        <p:nvPicPr>
          <p:cNvPr id="39940" name="Picture 8" descr="C:\Documents and Settings\Lyn\Local Settings\Temporary Internet Files\Content.IE5\0HGJK3SV\MCBS00301_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388" y="3109913"/>
            <a:ext cx="1601787"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1200"/>
              <a:t>© 2012 Pearson Education, Inc. All rights reserved.</a:t>
            </a:r>
          </a:p>
        </p:txBody>
      </p:sp>
      <p:sp>
        <p:nvSpPr>
          <p:cNvPr id="39942"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eaLnBrk="1" hangingPunct="1"/>
            <a:fld id="{59110057-C43B-4304-BC54-02230A10A179}" type="slidenum">
              <a:rPr lang="en-US" sz="1200"/>
              <a:pPr algn="r" eaLnBrk="1" hangingPunct="1"/>
              <a:t>22</a:t>
            </a:fld>
            <a:r>
              <a:rPr lang="en-US" sz="1200"/>
              <a:t> of 63</a:t>
            </a: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solidFill>
                  <a:srgbClr val="83BB35"/>
                </a:solidFill>
                <a:ea typeface="ＭＳ Ｐゴシック" panose="020B0600070205080204" pitchFamily="34" charset="-128"/>
              </a:rPr>
              <a:t>Solution: Finding an Expected Value</a:t>
            </a:r>
          </a:p>
        </p:txBody>
      </p:sp>
      <p:sp>
        <p:nvSpPr>
          <p:cNvPr id="39939" name="Content Placeholder 8"/>
          <p:cNvSpPr>
            <a:spLocks noGrp="1"/>
          </p:cNvSpPr>
          <p:nvPr>
            <p:ph idx="1"/>
          </p:nvPr>
        </p:nvSpPr>
        <p:spPr>
          <a:xfrm>
            <a:off x="457200" y="1600200"/>
            <a:ext cx="8229600" cy="3163888"/>
          </a:xfrm>
        </p:spPr>
        <p:txBody>
          <a:bodyPr/>
          <a:lstStyle/>
          <a:p>
            <a:pPr eaLnBrk="1" hangingPunct="1"/>
            <a:r>
              <a:rPr lang="en-US" smtClean="0"/>
              <a:t>To find the gain for each prize, subtract</a:t>
            </a:r>
            <a:br>
              <a:rPr lang="en-US" smtClean="0"/>
            </a:br>
            <a:r>
              <a:rPr lang="en-US" smtClean="0"/>
              <a:t>the price of the ticket from the prize:</a:t>
            </a:r>
          </a:p>
          <a:p>
            <a:pPr lvl="1" eaLnBrk="1" hangingPunct="1"/>
            <a:r>
              <a:rPr lang="en-US" smtClean="0"/>
              <a:t>Your gain for the $500 prize is $500 – $2 = $498</a:t>
            </a:r>
          </a:p>
          <a:p>
            <a:pPr lvl="1" eaLnBrk="1" hangingPunct="1"/>
            <a:r>
              <a:rPr lang="en-US" smtClean="0"/>
              <a:t>Your gain for the $250 prize is $250 – $2 = $248</a:t>
            </a:r>
          </a:p>
          <a:p>
            <a:pPr lvl="1" eaLnBrk="1" hangingPunct="1"/>
            <a:r>
              <a:rPr lang="en-US" smtClean="0"/>
              <a:t>Your gain for the $150 prize is $150 – $2 = $148</a:t>
            </a:r>
          </a:p>
          <a:p>
            <a:pPr lvl="1" eaLnBrk="1" hangingPunct="1"/>
            <a:r>
              <a:rPr lang="en-US" smtClean="0"/>
              <a:t>Your gain for the $75 prize is $75 – $2 = $73</a:t>
            </a:r>
            <a:br>
              <a:rPr lang="en-US" smtClean="0"/>
            </a:br>
            <a:endParaRPr lang="en-US" smtClean="0"/>
          </a:p>
          <a:p>
            <a:pPr eaLnBrk="1" hangingPunct="1"/>
            <a:r>
              <a:rPr lang="en-US" smtClean="0"/>
              <a:t>If you do not win a prize, your gain is $0 – $2 = –$2</a:t>
            </a:r>
          </a:p>
        </p:txBody>
      </p:sp>
      <p:pic>
        <p:nvPicPr>
          <p:cNvPr id="41988" name="Picture 8" descr="C:\Documents and Settings\Lyn\Local Settings\Temporary Internet Files\Content.IE5\0HGJK3SV\MCBS00301_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4225" y="1576388"/>
            <a:ext cx="1601788"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1200"/>
              <a:t>© 2012 Pearson Education, Inc. All rights reserved.</a:t>
            </a:r>
          </a:p>
        </p:txBody>
      </p:sp>
      <p:sp>
        <p:nvSpPr>
          <p:cNvPr id="41990"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eaLnBrk="1" hangingPunct="1"/>
            <a:fld id="{F7D0A8A3-2796-4954-B6CE-865BA5180F60}" type="slidenum">
              <a:rPr lang="en-US" sz="1200"/>
              <a:pPr algn="r" eaLnBrk="1" hangingPunct="1"/>
              <a:t>23</a:t>
            </a:fld>
            <a:r>
              <a:rPr lang="en-US" sz="1200"/>
              <a:t> of 63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40" name="Rectangle 2"/>
          <p:cNvSpPr>
            <a:spLocks noGrp="1" noChangeArrowheads="1"/>
          </p:cNvSpPr>
          <p:nvPr>
            <p:ph type="title"/>
          </p:nvPr>
        </p:nvSpPr>
        <p:spPr/>
        <p:txBody>
          <a:bodyPr/>
          <a:lstStyle/>
          <a:p>
            <a:pPr eaLnBrk="1" hangingPunct="1"/>
            <a:r>
              <a:rPr lang="en-US" smtClean="0">
                <a:solidFill>
                  <a:srgbClr val="83BB35"/>
                </a:solidFill>
                <a:ea typeface="ＭＳ Ｐゴシック" panose="020B0600070205080204" pitchFamily="34" charset="-128"/>
              </a:rPr>
              <a:t>Solution: Finding an Expected Value</a:t>
            </a:r>
          </a:p>
        </p:txBody>
      </p:sp>
      <p:sp>
        <p:nvSpPr>
          <p:cNvPr id="44041" name="Content Placeholder 8"/>
          <p:cNvSpPr>
            <a:spLocks noGrp="1"/>
          </p:cNvSpPr>
          <p:nvPr>
            <p:ph idx="1"/>
          </p:nvPr>
        </p:nvSpPr>
        <p:spPr>
          <a:xfrm>
            <a:off x="457200" y="1344613"/>
            <a:ext cx="8229600" cy="3163887"/>
          </a:xfrm>
        </p:spPr>
        <p:txBody>
          <a:bodyPr/>
          <a:lstStyle/>
          <a:p>
            <a:pPr eaLnBrk="1" hangingPunct="1"/>
            <a:r>
              <a:rPr lang="en-US" smtClean="0"/>
              <a:t>Probability distribution for the possible gains (outcomes)</a:t>
            </a:r>
          </a:p>
        </p:txBody>
      </p:sp>
      <p:graphicFrame>
        <p:nvGraphicFramePr>
          <p:cNvPr id="4" name="Table 3"/>
          <p:cNvGraphicFramePr>
            <a:graphicFrameLocks noGrp="1"/>
          </p:cNvGraphicFramePr>
          <p:nvPr/>
        </p:nvGraphicFramePr>
        <p:xfrm>
          <a:off x="1147763" y="2549525"/>
          <a:ext cx="6122987" cy="1097280"/>
        </p:xfrm>
        <a:graphic>
          <a:graphicData uri="http://schemas.openxmlformats.org/drawingml/2006/table">
            <a:tbl>
              <a:tblPr/>
              <a:tblGrid>
                <a:gridCol w="1125537"/>
                <a:gridCol w="998538"/>
                <a:gridCol w="1000125"/>
                <a:gridCol w="1000125"/>
                <a:gridCol w="998537"/>
                <a:gridCol w="1000125"/>
              </a:tblGrid>
              <a:tr h="371475">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 Gain, 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$498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$248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$148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$73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P(x)</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4034" name="Object 2"/>
          <p:cNvGraphicFramePr>
            <a:graphicFrameLocks noChangeAspect="1"/>
          </p:cNvGraphicFramePr>
          <p:nvPr/>
        </p:nvGraphicFramePr>
        <p:xfrm>
          <a:off x="2459038" y="2970213"/>
          <a:ext cx="614362" cy="679450"/>
        </p:xfrm>
        <a:graphic>
          <a:graphicData uri="http://schemas.openxmlformats.org/presentationml/2006/ole">
            <mc:AlternateContent xmlns:mc="http://schemas.openxmlformats.org/markup-compatibility/2006">
              <mc:Choice xmlns:v="urn:schemas-microsoft-com:vml" Requires="v">
                <p:oleObj spid="_x0000_s44081" name="Equation" r:id="rId4" imgW="355320" imgH="393480" progId="Equation.DSMT4">
                  <p:embed/>
                </p:oleObj>
              </mc:Choice>
              <mc:Fallback>
                <p:oleObj name="Equation" r:id="rId4" imgW="355320" imgH="39348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9038" y="2970213"/>
                        <a:ext cx="614362" cy="679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035" name="Object 3"/>
          <p:cNvGraphicFramePr>
            <a:graphicFrameLocks noChangeAspect="1"/>
          </p:cNvGraphicFramePr>
          <p:nvPr/>
        </p:nvGraphicFramePr>
        <p:xfrm>
          <a:off x="3441700" y="2970213"/>
          <a:ext cx="614363" cy="679450"/>
        </p:xfrm>
        <a:graphic>
          <a:graphicData uri="http://schemas.openxmlformats.org/presentationml/2006/ole">
            <mc:AlternateContent xmlns:mc="http://schemas.openxmlformats.org/markup-compatibility/2006">
              <mc:Choice xmlns:v="urn:schemas-microsoft-com:vml" Requires="v">
                <p:oleObj spid="_x0000_s44082" name="Equation" r:id="rId6" imgW="355320" imgH="393480" progId="Equation.DSMT4">
                  <p:embed/>
                </p:oleObj>
              </mc:Choice>
              <mc:Fallback>
                <p:oleObj name="Equation" r:id="rId6" imgW="355320" imgH="39348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1700" y="2970213"/>
                        <a:ext cx="614363" cy="679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036" name="Object 4"/>
          <p:cNvGraphicFramePr>
            <a:graphicFrameLocks noChangeAspect="1"/>
          </p:cNvGraphicFramePr>
          <p:nvPr/>
        </p:nvGraphicFramePr>
        <p:xfrm>
          <a:off x="4445000" y="2970213"/>
          <a:ext cx="614363" cy="679450"/>
        </p:xfrm>
        <a:graphic>
          <a:graphicData uri="http://schemas.openxmlformats.org/presentationml/2006/ole">
            <mc:AlternateContent xmlns:mc="http://schemas.openxmlformats.org/markup-compatibility/2006">
              <mc:Choice xmlns:v="urn:schemas-microsoft-com:vml" Requires="v">
                <p:oleObj spid="_x0000_s44083" name="Equation" r:id="rId7" imgW="355320" imgH="393480" progId="Equation.DSMT4">
                  <p:embed/>
                </p:oleObj>
              </mc:Choice>
              <mc:Fallback>
                <p:oleObj name="Equation" r:id="rId7" imgW="355320" imgH="39348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5000" y="2970213"/>
                        <a:ext cx="614363" cy="679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037" name="Object 5"/>
          <p:cNvGraphicFramePr>
            <a:graphicFrameLocks noChangeAspect="1"/>
          </p:cNvGraphicFramePr>
          <p:nvPr/>
        </p:nvGraphicFramePr>
        <p:xfrm>
          <a:off x="5484813" y="2970213"/>
          <a:ext cx="614362" cy="679450"/>
        </p:xfrm>
        <a:graphic>
          <a:graphicData uri="http://schemas.openxmlformats.org/presentationml/2006/ole">
            <mc:AlternateContent xmlns:mc="http://schemas.openxmlformats.org/markup-compatibility/2006">
              <mc:Choice xmlns:v="urn:schemas-microsoft-com:vml" Requires="v">
                <p:oleObj spid="_x0000_s44084" name="Equation" r:id="rId8" imgW="355320" imgH="393480" progId="Equation.DSMT4">
                  <p:embed/>
                </p:oleObj>
              </mc:Choice>
              <mc:Fallback>
                <p:oleObj name="Equation" r:id="rId8" imgW="355320" imgH="39348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4813" y="2970213"/>
                        <a:ext cx="614362" cy="679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038" name="Object 6"/>
          <p:cNvGraphicFramePr>
            <a:graphicFrameLocks noChangeAspect="1"/>
          </p:cNvGraphicFramePr>
          <p:nvPr/>
        </p:nvGraphicFramePr>
        <p:xfrm>
          <a:off x="6488113" y="2970213"/>
          <a:ext cx="614362" cy="679450"/>
        </p:xfrm>
        <a:graphic>
          <a:graphicData uri="http://schemas.openxmlformats.org/presentationml/2006/ole">
            <mc:AlternateContent xmlns:mc="http://schemas.openxmlformats.org/markup-compatibility/2006">
              <mc:Choice xmlns:v="urn:schemas-microsoft-com:vml" Requires="v">
                <p:oleObj spid="_x0000_s44085" name="Equation" r:id="rId9" imgW="355320" imgH="393480" progId="Equation.DSMT4">
                  <p:embed/>
                </p:oleObj>
              </mc:Choice>
              <mc:Fallback>
                <p:oleObj name="Equation" r:id="rId9" imgW="355320" imgH="393480" progId="Equation.DSMT4">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88113" y="2970213"/>
                        <a:ext cx="614362" cy="679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43" name="Object 67"/>
          <p:cNvGraphicFramePr>
            <a:graphicFrameLocks noChangeAspect="1"/>
          </p:cNvGraphicFramePr>
          <p:nvPr/>
        </p:nvGraphicFramePr>
        <p:xfrm>
          <a:off x="531813" y="4003675"/>
          <a:ext cx="7977187" cy="1290638"/>
        </p:xfrm>
        <a:graphic>
          <a:graphicData uri="http://schemas.openxmlformats.org/presentationml/2006/ole">
            <mc:AlternateContent xmlns:mc="http://schemas.openxmlformats.org/markup-compatibility/2006">
              <mc:Choice xmlns:v="urn:schemas-microsoft-com:vml" Requires="v">
                <p:oleObj spid="_x0000_s44086" name="Equation" r:id="rId11" imgW="9575640" imgH="1549080" progId="Equation.DSMT4">
                  <p:embed/>
                </p:oleObj>
              </mc:Choice>
              <mc:Fallback>
                <p:oleObj name="Equation" r:id="rId11" imgW="9575640" imgH="1549080" progId="Equation.DSMT4">
                  <p:embed/>
                  <p:pic>
                    <p:nvPicPr>
                      <p:cNvPr id="0" name="Object 6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1813" y="4003675"/>
                        <a:ext cx="7977187" cy="1290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TextBox 10"/>
          <p:cNvSpPr txBox="1">
            <a:spLocks noChangeArrowheads="1"/>
          </p:cNvSpPr>
          <p:nvPr/>
        </p:nvSpPr>
        <p:spPr bwMode="auto">
          <a:xfrm>
            <a:off x="339725" y="5380038"/>
            <a:ext cx="85280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2800">
                <a:latin typeface="Times New Roman" panose="02020603050405020304" pitchFamily="18" charset="0"/>
              </a:rPr>
              <a:t>You can expect to lose an average of $1.35 for each ticket you buy.</a:t>
            </a:r>
          </a:p>
        </p:txBody>
      </p:sp>
      <p:pic>
        <p:nvPicPr>
          <p:cNvPr id="44066" name="Picture 8" descr="C:\Documents and Settings\Lyn\Local Settings\Temporary Internet Files\Content.IE5\0HGJK3SV\MCBS00301_0000[1].wm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312025" y="1663700"/>
            <a:ext cx="1601788"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67"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1200"/>
              <a:t>© 2012 Pearson Education, Inc. All rights reserved.</a:t>
            </a:r>
          </a:p>
        </p:txBody>
      </p:sp>
      <p:sp>
        <p:nvSpPr>
          <p:cNvPr id="44068"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eaLnBrk="1" hangingPunct="1"/>
            <a:fld id="{CD0F48D3-2323-40A8-9272-D99A8C98D308}" type="slidenum">
              <a:rPr lang="en-US" sz="1200"/>
              <a:pPr algn="r" eaLnBrk="1" hangingPunct="1"/>
              <a:t>24</a:t>
            </a:fld>
            <a:r>
              <a:rPr lang="en-US" sz="1200"/>
              <a:t> of 63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43"/>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smtClean="0">
                <a:ea typeface="ＭＳ Ｐゴシック" panose="020B0600070205080204" pitchFamily="34" charset="-128"/>
              </a:rPr>
              <a:t>Section 4.1 Summary</a:t>
            </a:r>
          </a:p>
        </p:txBody>
      </p:sp>
      <p:sp>
        <p:nvSpPr>
          <p:cNvPr id="46083" name="Content Placeholder 2"/>
          <p:cNvSpPr>
            <a:spLocks noGrp="1"/>
          </p:cNvSpPr>
          <p:nvPr>
            <p:ph idx="1"/>
          </p:nvPr>
        </p:nvSpPr>
        <p:spPr/>
        <p:txBody>
          <a:bodyPr/>
          <a:lstStyle/>
          <a:p>
            <a:pPr eaLnBrk="1" hangingPunct="1"/>
            <a:r>
              <a:rPr lang="en-US" smtClean="0"/>
              <a:t>Distinguished between discrete random variables and continuous random variables</a:t>
            </a:r>
          </a:p>
          <a:p>
            <a:pPr eaLnBrk="1" hangingPunct="1"/>
            <a:r>
              <a:rPr lang="en-US" smtClean="0"/>
              <a:t>Constructed a discrete probability distribution and its graph</a:t>
            </a:r>
          </a:p>
          <a:p>
            <a:pPr eaLnBrk="1" hangingPunct="1"/>
            <a:r>
              <a:rPr lang="en-US" smtClean="0"/>
              <a:t>Determined if a distribution is a probability distribution</a:t>
            </a:r>
          </a:p>
          <a:p>
            <a:pPr eaLnBrk="1" hangingPunct="1"/>
            <a:r>
              <a:rPr lang="en-US" smtClean="0"/>
              <a:t>Found the mean, variance, and standard deviation of a discrete probability distribution</a:t>
            </a:r>
          </a:p>
          <a:p>
            <a:pPr eaLnBrk="1" hangingPunct="1"/>
            <a:r>
              <a:rPr lang="en-US" smtClean="0"/>
              <a:t>Found the expected value of a discrete probability distribution</a:t>
            </a:r>
          </a:p>
        </p:txBody>
      </p:sp>
      <p:sp>
        <p:nvSpPr>
          <p:cNvPr id="46084"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1200"/>
              <a:t>© 2012 Pearson Education, Inc. All rights reserved.</a:t>
            </a:r>
          </a:p>
        </p:txBody>
      </p:sp>
      <p:sp>
        <p:nvSpPr>
          <p:cNvPr id="46085"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eaLnBrk="1" hangingPunct="1"/>
            <a:fld id="{D780D8F1-B5A0-4806-AEE0-10C4D9CA915E}" type="slidenum">
              <a:rPr lang="en-US" sz="1200"/>
              <a:pPr algn="r" eaLnBrk="1" hangingPunct="1"/>
              <a:t>25</a:t>
            </a:fld>
            <a:r>
              <a:rPr lang="en-US" sz="1200"/>
              <a:t> of 63</a:t>
            </a:r>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5"/>
          <p:cNvSpPr>
            <a:spLocks noGrp="1"/>
          </p:cNvSpPr>
          <p:nvPr>
            <p:ph type="ctrTitle"/>
          </p:nvPr>
        </p:nvSpPr>
        <p:spPr/>
        <p:txBody>
          <a:bodyPr/>
          <a:lstStyle/>
          <a:p>
            <a:pPr eaLnBrk="1" hangingPunct="1"/>
            <a:r>
              <a:rPr lang="en-US" smtClean="0">
                <a:ea typeface="ＭＳ Ｐゴシック" panose="020B0600070205080204" pitchFamily="34" charset="-128"/>
              </a:rPr>
              <a:t>Section 4.2</a:t>
            </a:r>
          </a:p>
        </p:txBody>
      </p:sp>
      <p:sp>
        <p:nvSpPr>
          <p:cNvPr id="7" name="Subtitle 6"/>
          <p:cNvSpPr>
            <a:spLocks noGrp="1"/>
          </p:cNvSpPr>
          <p:nvPr>
            <p:ph type="subTitle" idx="1"/>
          </p:nvPr>
        </p:nvSpPr>
        <p:spPr/>
        <p:txBody>
          <a:bodyPr/>
          <a:lstStyle/>
          <a:p>
            <a:pPr eaLnBrk="1" hangingPunct="1"/>
            <a:r>
              <a:rPr lang="en-US" smtClean="0"/>
              <a:t>Binomial Distributions</a:t>
            </a:r>
          </a:p>
        </p:txBody>
      </p:sp>
      <p:sp>
        <p:nvSpPr>
          <p:cNvPr id="47108"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1200"/>
              <a:t>© 2012 Pearson Education, Inc. All rights reserved.</a:t>
            </a:r>
          </a:p>
        </p:txBody>
      </p:sp>
      <p:sp>
        <p:nvSpPr>
          <p:cNvPr id="47109"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eaLnBrk="1" hangingPunct="1"/>
            <a:fld id="{85D59783-4455-4651-83FF-DF5F3B1C2574}" type="slidenum">
              <a:rPr lang="en-US" sz="1200"/>
              <a:pPr algn="r" eaLnBrk="1" hangingPunct="1"/>
              <a:t>26</a:t>
            </a:fld>
            <a:r>
              <a:rPr lang="en-US" sz="1200"/>
              <a:t> of 63</a:t>
            </a: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smtClean="0">
                <a:ea typeface="ＭＳ Ｐゴシック" panose="020B0600070205080204" pitchFamily="34" charset="-128"/>
              </a:rPr>
              <a:t>Section 4.2 Objectives</a:t>
            </a:r>
          </a:p>
        </p:txBody>
      </p:sp>
      <p:sp>
        <p:nvSpPr>
          <p:cNvPr id="48131" name="Content Placeholder 2"/>
          <p:cNvSpPr>
            <a:spLocks noGrp="1"/>
          </p:cNvSpPr>
          <p:nvPr>
            <p:ph idx="1"/>
          </p:nvPr>
        </p:nvSpPr>
        <p:spPr>
          <a:xfrm>
            <a:off x="457200" y="1600200"/>
            <a:ext cx="8086725" cy="4525963"/>
          </a:xfrm>
        </p:spPr>
        <p:txBody>
          <a:bodyPr/>
          <a:lstStyle/>
          <a:p>
            <a:pPr eaLnBrk="1" hangingPunct="1"/>
            <a:r>
              <a:rPr lang="en-US" smtClean="0"/>
              <a:t>Determine if a probability experiment is a binomial experiment</a:t>
            </a:r>
          </a:p>
          <a:p>
            <a:pPr eaLnBrk="1" hangingPunct="1"/>
            <a:r>
              <a:rPr lang="en-US" smtClean="0"/>
              <a:t>Find binomial probabilities using the binomial probability formula</a:t>
            </a:r>
          </a:p>
          <a:p>
            <a:pPr eaLnBrk="1" hangingPunct="1"/>
            <a:r>
              <a:rPr lang="en-US" smtClean="0"/>
              <a:t>Find binomial probabilities using technology, formulas, and a binomial probability table</a:t>
            </a:r>
          </a:p>
          <a:p>
            <a:pPr eaLnBrk="1" hangingPunct="1"/>
            <a:r>
              <a:rPr lang="en-US" smtClean="0"/>
              <a:t>Graph a binomial distribution</a:t>
            </a:r>
          </a:p>
          <a:p>
            <a:pPr eaLnBrk="1" hangingPunct="1"/>
            <a:r>
              <a:rPr lang="en-US" smtClean="0"/>
              <a:t>Find the mean, variance, and standard deviation of a binomial probability distribution</a:t>
            </a:r>
          </a:p>
        </p:txBody>
      </p:sp>
      <p:sp>
        <p:nvSpPr>
          <p:cNvPr id="48132"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1200"/>
              <a:t>© 2012 Pearson Education, Inc. All rights reserved.</a:t>
            </a:r>
          </a:p>
        </p:txBody>
      </p:sp>
      <p:sp>
        <p:nvSpPr>
          <p:cNvPr id="48133"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eaLnBrk="1" hangingPunct="1"/>
            <a:fld id="{9D6FC5B0-525F-4AF1-9F0F-65C25044FA37}" type="slidenum">
              <a:rPr lang="en-US" sz="1200"/>
              <a:pPr algn="r" eaLnBrk="1" hangingPunct="1"/>
              <a:t>27</a:t>
            </a:fld>
            <a:r>
              <a:rPr lang="en-US" sz="1200"/>
              <a:t> of 63</a:t>
            </a:r>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noFill/>
        </p:spPr>
        <p:txBody>
          <a:bodyPr/>
          <a:lstStyle/>
          <a:p>
            <a:pPr eaLnBrk="1" hangingPunct="1"/>
            <a:r>
              <a:rPr lang="en-US" smtClean="0">
                <a:ea typeface="ＭＳ Ｐゴシック" panose="020B0600070205080204" pitchFamily="34" charset="-128"/>
              </a:rPr>
              <a:t>Binomial Experiments</a:t>
            </a:r>
          </a:p>
        </p:txBody>
      </p:sp>
      <p:sp>
        <p:nvSpPr>
          <p:cNvPr id="44035" name="Content Placeholder 4"/>
          <p:cNvSpPr>
            <a:spLocks noGrp="1"/>
          </p:cNvSpPr>
          <p:nvPr>
            <p:ph idx="1"/>
          </p:nvPr>
        </p:nvSpPr>
        <p:spPr/>
        <p:txBody>
          <a:bodyPr/>
          <a:lstStyle/>
          <a:p>
            <a:pPr marL="514350" indent="-514350" eaLnBrk="1" hangingPunct="1">
              <a:spcBef>
                <a:spcPct val="40000"/>
              </a:spcBef>
              <a:buFont typeface="Arial" panose="020B0604020202020204" pitchFamily="34" charset="0"/>
              <a:buAutoNum type="arabicPeriod"/>
            </a:pPr>
            <a:r>
              <a:rPr lang="en-US" smtClean="0"/>
              <a:t>The experiment is repeated for a fixed number of trials, where each trial is independent of other trials.</a:t>
            </a:r>
          </a:p>
          <a:p>
            <a:pPr marL="514350" indent="-514350" eaLnBrk="1" hangingPunct="1">
              <a:spcBef>
                <a:spcPct val="40000"/>
              </a:spcBef>
              <a:buFont typeface="Arial" panose="020B0604020202020204" pitchFamily="34" charset="0"/>
              <a:buAutoNum type="arabicPeriod"/>
            </a:pPr>
            <a:r>
              <a:rPr lang="en-US" smtClean="0"/>
              <a:t>There are only two possible outcomes of interest for each trial.  The outcomes can be classified as a success (</a:t>
            </a:r>
            <a:r>
              <a:rPr lang="en-US" i="1" smtClean="0"/>
              <a:t>S</a:t>
            </a:r>
            <a:r>
              <a:rPr lang="en-US" smtClean="0"/>
              <a:t>) or as a failure (</a:t>
            </a:r>
            <a:r>
              <a:rPr lang="en-US" i="1" smtClean="0"/>
              <a:t>F</a:t>
            </a:r>
            <a:r>
              <a:rPr lang="en-US" smtClean="0"/>
              <a:t>).</a:t>
            </a:r>
          </a:p>
          <a:p>
            <a:pPr marL="514350" indent="-514350" eaLnBrk="1" hangingPunct="1">
              <a:spcBef>
                <a:spcPct val="40000"/>
              </a:spcBef>
              <a:buFont typeface="Arial" panose="020B0604020202020204" pitchFamily="34" charset="0"/>
              <a:buAutoNum type="arabicPeriod"/>
            </a:pPr>
            <a:r>
              <a:rPr lang="en-US" smtClean="0"/>
              <a:t>The probability of a success </a:t>
            </a:r>
            <a:r>
              <a:rPr lang="en-US" i="1" smtClean="0"/>
              <a:t>P</a:t>
            </a:r>
            <a:r>
              <a:rPr lang="en-US" smtClean="0"/>
              <a:t>(</a:t>
            </a:r>
            <a:r>
              <a:rPr lang="en-US" i="1" smtClean="0"/>
              <a:t>S</a:t>
            </a:r>
            <a:r>
              <a:rPr lang="en-US" smtClean="0"/>
              <a:t>) is the same for each trial.</a:t>
            </a:r>
          </a:p>
          <a:p>
            <a:pPr marL="514350" indent="-514350" eaLnBrk="1" hangingPunct="1">
              <a:spcBef>
                <a:spcPct val="40000"/>
              </a:spcBef>
              <a:buFont typeface="Arial" panose="020B0604020202020204" pitchFamily="34" charset="0"/>
              <a:buAutoNum type="arabicPeriod"/>
            </a:pPr>
            <a:r>
              <a:rPr lang="en-US" smtClean="0"/>
              <a:t>The random variable </a:t>
            </a:r>
            <a:r>
              <a:rPr lang="en-US" i="1" smtClean="0"/>
              <a:t>x</a:t>
            </a:r>
            <a:r>
              <a:rPr lang="en-US" smtClean="0"/>
              <a:t> counts the number of successful trials.</a:t>
            </a:r>
          </a:p>
          <a:p>
            <a:pPr marL="514350" indent="-514350" eaLnBrk="1" hangingPunct="1">
              <a:buFont typeface="Arial" panose="020B0604020202020204" pitchFamily="34" charset="0"/>
              <a:buAutoNum type="arabicPeriod"/>
            </a:pPr>
            <a:endParaRPr lang="en-US" smtClean="0"/>
          </a:p>
        </p:txBody>
      </p:sp>
      <p:sp>
        <p:nvSpPr>
          <p:cNvPr id="49156"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1200"/>
              <a:t>© 2012 Pearson Education, Inc. All rights reserved.</a:t>
            </a:r>
          </a:p>
        </p:txBody>
      </p:sp>
      <p:sp>
        <p:nvSpPr>
          <p:cNvPr id="49157"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eaLnBrk="1" hangingPunct="1"/>
            <a:fld id="{135CBC3B-9FF3-4365-85AE-642AB4537522}" type="slidenum">
              <a:rPr lang="en-US" sz="1200"/>
              <a:pPr algn="r" eaLnBrk="1" hangingPunct="1"/>
              <a:t>28</a:t>
            </a:fld>
            <a:r>
              <a:rPr lang="en-US" sz="1200"/>
              <a:t> of 63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0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noFill/>
        </p:spPr>
        <p:txBody>
          <a:bodyPr/>
          <a:lstStyle/>
          <a:p>
            <a:pPr eaLnBrk="1" hangingPunct="1"/>
            <a:r>
              <a:rPr lang="en-US" smtClean="0">
                <a:ea typeface="ＭＳ Ｐゴシック" panose="020B0600070205080204" pitchFamily="34" charset="-128"/>
              </a:rPr>
              <a:t>Notation for Binomial Experiments</a:t>
            </a:r>
          </a:p>
        </p:txBody>
      </p:sp>
      <p:graphicFrame>
        <p:nvGraphicFramePr>
          <p:cNvPr id="51216" name="Group 16"/>
          <p:cNvGraphicFramePr>
            <a:graphicFrameLocks noGrp="1"/>
          </p:cNvGraphicFramePr>
          <p:nvPr/>
        </p:nvGraphicFramePr>
        <p:xfrm>
          <a:off x="923925" y="1838325"/>
          <a:ext cx="7435850" cy="3383280"/>
        </p:xfrm>
        <a:graphic>
          <a:graphicData uri="http://schemas.openxmlformats.org/drawingml/2006/table">
            <a:tbl>
              <a:tblPr/>
              <a:tblGrid>
                <a:gridCol w="1541463"/>
                <a:gridCol w="5894387"/>
              </a:tblGrid>
              <a:tr h="371475">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Symbol</a:t>
                      </a:r>
                    </a:p>
                  </a:txBody>
                  <a:tcPr horzOverflow="overflow">
                    <a:lnL>
                      <a:noFill/>
                    </a:lnL>
                    <a:lnR>
                      <a:noFill/>
                    </a:lnR>
                    <a:lnT>
                      <a:noFill/>
                    </a:lnT>
                    <a:lnB>
                      <a:noFill/>
                    </a:lnB>
                    <a:lnTlToBr>
                      <a:noFill/>
                    </a:lnTlToBr>
                    <a:lnBlToTr>
                      <a:noFill/>
                    </a:lnBlToTr>
                    <a:solidFill>
                      <a:srgbClr val="0070C0"/>
                    </a:solid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Description</a:t>
                      </a:r>
                    </a:p>
                  </a:txBody>
                  <a:tcPr marL="274320" horzOverflow="overflow">
                    <a:lnL>
                      <a:noFill/>
                    </a:lnL>
                    <a:lnR>
                      <a:noFill/>
                    </a:lnR>
                    <a:lnT>
                      <a:noFill/>
                    </a:lnT>
                    <a:lnB>
                      <a:noFill/>
                    </a:lnB>
                    <a:lnTlToBr>
                      <a:noFill/>
                    </a:lnTlToBr>
                    <a:lnBlToTr>
                      <a:noFill/>
                    </a:lnBlToTr>
                    <a:solidFill>
                      <a:srgbClr val="0070C0"/>
                    </a:solidFill>
                  </a:tcPr>
                </a:tc>
              </a:tr>
              <a:tr h="371475">
                <a:tc>
                  <a:txBody>
                    <a:bodyPr/>
                    <a:lstStyle>
                      <a:lvl1pPr marL="457200" indent="-4572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 typeface="+mj-lt" charset="0"/>
                        <a:buNone/>
                        <a:tabLst/>
                      </a:pPr>
                      <a:r>
                        <a:rPr kumimoji="0" lang="en-US" sz="2400" b="0" i="1"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n</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The number of times a trial is repeated</a:t>
                      </a:r>
                      <a:endPara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sym typeface="Symbol" panose="05050102010706020507" pitchFamily="18" charset="2"/>
                      </a:endParaRPr>
                    </a:p>
                  </a:txBody>
                  <a:tcPr marL="274320" horzOverflow="overflow">
                    <a:lnL>
                      <a:noFill/>
                    </a:lnL>
                    <a:lnR>
                      <a:noFill/>
                    </a:lnR>
                    <a:lnT>
                      <a:noFill/>
                    </a:lnT>
                    <a:lnB>
                      <a:noFill/>
                    </a:lnB>
                    <a:lnTlToBr>
                      <a:noFill/>
                    </a:lnTlToBr>
                    <a:lnBlToTr>
                      <a:noFill/>
                    </a:lnBlToTr>
                    <a:noFill/>
                  </a:tcPr>
                </a:tc>
              </a:tr>
              <a:tr h="371475">
                <a:tc>
                  <a:txBody>
                    <a:bodyPr/>
                    <a:lstStyle>
                      <a:lvl1pPr marL="457200" indent="-4572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 typeface="+mj-lt" charset="0"/>
                        <a:buNone/>
                        <a:tabLst/>
                      </a:pPr>
                      <a:r>
                        <a:rPr kumimoji="0" lang="en-US" sz="2400" b="0" i="1"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p = P</a:t>
                      </a:r>
                      <a:r>
                        <a: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a:t>
                      </a:r>
                      <a:r>
                        <a:rPr kumimoji="0" lang="en-US" sz="2400" b="0" i="1"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S</a:t>
                      </a:r>
                      <a:r>
                        <a: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The probability of success in a single trial</a:t>
                      </a:r>
                    </a:p>
                  </a:txBody>
                  <a:tcPr marL="274320" horzOverflow="overflow">
                    <a:lnL>
                      <a:noFill/>
                    </a:lnL>
                    <a:lnR>
                      <a:noFill/>
                    </a:lnR>
                    <a:lnT>
                      <a:noFill/>
                    </a:lnT>
                    <a:lnB>
                      <a:noFill/>
                    </a:lnB>
                    <a:lnTlToBr>
                      <a:noFill/>
                    </a:lnTlToBr>
                    <a:lnBlToTr>
                      <a:noFill/>
                    </a:lnBlToTr>
                    <a:noFill/>
                  </a:tcPr>
                </a:tc>
              </a:tr>
              <a:tr h="371475">
                <a:tc>
                  <a:txBody>
                    <a:bodyPr/>
                    <a:lstStyle>
                      <a:lvl1pPr marL="457200" indent="-4572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 typeface="+mj-lt" charset="0"/>
                        <a:buNone/>
                        <a:tabLst/>
                      </a:pPr>
                      <a:r>
                        <a:rPr kumimoji="0" lang="en-US" sz="2400" b="0" i="1"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q = P</a:t>
                      </a:r>
                      <a:r>
                        <a: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a:t>
                      </a:r>
                      <a:r>
                        <a:rPr kumimoji="0" lang="en-US" sz="2400" b="0" i="1"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F</a:t>
                      </a:r>
                      <a:r>
                        <a: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The probability of failure in a single trial </a:t>
                      </a:r>
                      <a:br>
                        <a: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br>
                      <a:r>
                        <a: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a:t>
                      </a:r>
                      <a:r>
                        <a:rPr kumimoji="0" lang="en-US" sz="2400" b="0" i="1"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q</a:t>
                      </a:r>
                      <a:r>
                        <a: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 = 1 – </a:t>
                      </a:r>
                      <a:r>
                        <a:rPr kumimoji="0" lang="en-US" sz="2400" b="0" i="1"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p</a:t>
                      </a:r>
                      <a:r>
                        <a: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a:t>
                      </a:r>
                    </a:p>
                  </a:txBody>
                  <a:tcPr marL="274320" horzOverflow="overflow">
                    <a:lnL>
                      <a:noFill/>
                    </a:lnL>
                    <a:lnR>
                      <a:noFill/>
                    </a:lnR>
                    <a:lnT>
                      <a:noFill/>
                    </a:lnT>
                    <a:lnB>
                      <a:noFill/>
                    </a:lnB>
                    <a:lnTlToBr>
                      <a:noFill/>
                    </a:lnTlToBr>
                    <a:lnBlToTr>
                      <a:noFill/>
                    </a:lnBlToTr>
                    <a:noFill/>
                  </a:tcPr>
                </a:tc>
              </a:tr>
              <a:tr h="371475">
                <a:tc>
                  <a:txBody>
                    <a:bodyPr/>
                    <a:lstStyle>
                      <a:lvl1pPr marL="457200" indent="-457200"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 typeface="+mj-lt" charset="0"/>
                        <a:buNone/>
                        <a:tabLst/>
                      </a:pPr>
                      <a:r>
                        <a:rPr kumimoji="0" lang="en-US" sz="2400" b="0" i="1"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x</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The random variable represents a count of the number of successes in </a:t>
                      </a:r>
                      <a:r>
                        <a:rPr kumimoji="0" lang="en-US" sz="2400" b="0" i="1"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n</a:t>
                      </a:r>
                      <a:r>
                        <a: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 trials:    </a:t>
                      </a:r>
                      <a:br>
                        <a: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br>
                      <a:r>
                        <a:rPr kumimoji="0" lang="en-US" sz="2400" b="0" i="1"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x</a:t>
                      </a:r>
                      <a:r>
                        <a: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 = 0, 1, 2, 3, … , </a:t>
                      </a:r>
                      <a:r>
                        <a:rPr kumimoji="0" lang="en-US" sz="2400" b="0" i="1"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n</a:t>
                      </a:r>
                      <a:r>
                        <a: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a:t>
                      </a:r>
                      <a:endPara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sym typeface="Symbol" panose="05050102010706020507" pitchFamily="18" charset="2"/>
                      </a:endParaRPr>
                    </a:p>
                  </a:txBody>
                  <a:tcPr marL="274320" horzOverflow="overflow">
                    <a:lnL>
                      <a:noFill/>
                    </a:lnL>
                    <a:lnR>
                      <a:noFill/>
                    </a:lnR>
                    <a:lnT>
                      <a:noFill/>
                    </a:lnT>
                    <a:lnB>
                      <a:noFill/>
                    </a:lnB>
                    <a:lnTlToBr>
                      <a:noFill/>
                    </a:lnTlToBr>
                    <a:lnBlToTr>
                      <a:noFill/>
                    </a:lnBlToTr>
                    <a:noFill/>
                  </a:tcPr>
                </a:tc>
              </a:tr>
            </a:tbl>
          </a:graphicData>
        </a:graphic>
      </p:graphicFrame>
      <p:sp>
        <p:nvSpPr>
          <p:cNvPr id="51214"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1200"/>
              <a:t>© 2012 Pearson Education, Inc. All rights reserved.</a:t>
            </a:r>
          </a:p>
        </p:txBody>
      </p:sp>
      <p:sp>
        <p:nvSpPr>
          <p:cNvPr id="51215"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eaLnBrk="1" hangingPunct="1"/>
            <a:fld id="{F0C5DD3B-F594-4FDC-B4E0-3C68FDBAD461}" type="slidenum">
              <a:rPr lang="en-US" sz="1200"/>
              <a:pPr algn="r" eaLnBrk="1" hangingPunct="1"/>
              <a:t>29</a:t>
            </a:fld>
            <a:r>
              <a:rPr lang="en-US" sz="1200"/>
              <a:t> of 63</a:t>
            </a: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ctrTitle"/>
          </p:nvPr>
        </p:nvSpPr>
        <p:spPr/>
        <p:txBody>
          <a:bodyPr/>
          <a:lstStyle/>
          <a:p>
            <a:pPr eaLnBrk="1" hangingPunct="1"/>
            <a:r>
              <a:rPr lang="en-US" smtClean="0">
                <a:ea typeface="ＭＳ Ｐゴシック" panose="020B0600070205080204" pitchFamily="34" charset="-128"/>
              </a:rPr>
              <a:t>Section 4.1</a:t>
            </a:r>
          </a:p>
        </p:txBody>
      </p:sp>
      <p:sp>
        <p:nvSpPr>
          <p:cNvPr id="5" name="Subtitle 4"/>
          <p:cNvSpPr>
            <a:spLocks noGrp="1"/>
          </p:cNvSpPr>
          <p:nvPr>
            <p:ph type="subTitle" idx="1"/>
          </p:nvPr>
        </p:nvSpPr>
        <p:spPr/>
        <p:txBody>
          <a:bodyPr/>
          <a:lstStyle/>
          <a:p>
            <a:pPr eaLnBrk="1" hangingPunct="1"/>
            <a:r>
              <a:rPr lang="en-US" smtClean="0"/>
              <a:t>Probability Distributions</a:t>
            </a:r>
          </a:p>
        </p:txBody>
      </p:sp>
      <p:sp>
        <p:nvSpPr>
          <p:cNvPr id="12292"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1200"/>
              <a:t>© 2012 Pearson Education, Inc. All rights reserved.</a:t>
            </a:r>
          </a:p>
        </p:txBody>
      </p:sp>
      <p:sp>
        <p:nvSpPr>
          <p:cNvPr id="12293"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eaLnBrk="1" hangingPunct="1"/>
            <a:fld id="{32D1FCA3-2000-4BD8-B13B-C0712FA9C97F}" type="slidenum">
              <a:rPr lang="en-US" sz="1200"/>
              <a:pPr algn="r" eaLnBrk="1" hangingPunct="1"/>
              <a:t>3</a:t>
            </a:fld>
            <a:r>
              <a:rPr lang="en-US" sz="1200"/>
              <a:t> of 63</a:t>
            </a: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r>
              <a:rPr lang="en-US" dirty="0" smtClean="0">
                <a:solidFill>
                  <a:srgbClr val="83BB35"/>
                </a:solidFill>
                <a:ea typeface="ＭＳ Ｐゴシック" panose="020B0600070205080204" pitchFamily="34" charset="-128"/>
              </a:rPr>
              <a:t>Example: Binomial </a:t>
            </a:r>
            <a:r>
              <a:rPr lang="en-US" dirty="0" smtClean="0">
                <a:solidFill>
                  <a:srgbClr val="83BB35"/>
                </a:solidFill>
                <a:ea typeface="ＭＳ Ｐゴシック" panose="020B0600070205080204" pitchFamily="34" charset="-128"/>
              </a:rPr>
              <a:t>Experiment?</a:t>
            </a:r>
            <a:endParaRPr lang="en-US" dirty="0" smtClean="0">
              <a:solidFill>
                <a:srgbClr val="83BB35"/>
              </a:solidFill>
              <a:ea typeface="ＭＳ Ｐゴシック" panose="020B0600070205080204" pitchFamily="34" charset="-128"/>
            </a:endParaRPr>
          </a:p>
        </p:txBody>
      </p:sp>
      <p:sp>
        <p:nvSpPr>
          <p:cNvPr id="53251" name="Content Placeholder 5"/>
          <p:cNvSpPr>
            <a:spLocks noGrp="1"/>
          </p:cNvSpPr>
          <p:nvPr>
            <p:ph idx="1"/>
          </p:nvPr>
        </p:nvSpPr>
        <p:spPr/>
        <p:txBody>
          <a:bodyPr/>
          <a:lstStyle/>
          <a:p>
            <a:pPr marL="0" indent="0" eaLnBrk="1" hangingPunct="1">
              <a:buFont typeface="Arial" panose="020B0604020202020204" pitchFamily="34" charset="0"/>
              <a:buNone/>
            </a:pPr>
            <a:r>
              <a:rPr lang="en-US" smtClean="0"/>
              <a:t>Decide whether the experiment is a binomial experiment. If it is, specify the values of </a:t>
            </a:r>
            <a:r>
              <a:rPr lang="en-US" i="1" smtClean="0"/>
              <a:t>n</a:t>
            </a:r>
            <a:r>
              <a:rPr lang="en-US" smtClean="0"/>
              <a:t>, </a:t>
            </a:r>
            <a:r>
              <a:rPr lang="en-US" i="1" smtClean="0"/>
              <a:t>p</a:t>
            </a:r>
            <a:r>
              <a:rPr lang="en-US" smtClean="0"/>
              <a:t>, and </a:t>
            </a:r>
            <a:r>
              <a:rPr lang="en-US" i="1" smtClean="0"/>
              <a:t>q</a:t>
            </a:r>
            <a:r>
              <a:rPr lang="en-US" smtClean="0"/>
              <a:t>, and list the possible values of the random variable </a:t>
            </a:r>
            <a:r>
              <a:rPr lang="en-US" i="1" smtClean="0"/>
              <a:t>x</a:t>
            </a:r>
            <a:r>
              <a:rPr lang="en-US" smtClean="0"/>
              <a:t>.</a:t>
            </a:r>
          </a:p>
        </p:txBody>
      </p:sp>
      <p:sp>
        <p:nvSpPr>
          <p:cNvPr id="53252" name="Text Box 7"/>
          <p:cNvSpPr txBox="1">
            <a:spLocks noChangeArrowheads="1"/>
          </p:cNvSpPr>
          <p:nvPr/>
        </p:nvSpPr>
        <p:spPr bwMode="auto">
          <a:xfrm>
            <a:off x="457200" y="3151188"/>
            <a:ext cx="80010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chemeClr val="accent1"/>
              </a:buClr>
              <a:buFont typeface="Arial" panose="020B0604020202020204" pitchFamily="34" charset="0"/>
              <a:buAutoNum type="arabicPeriod"/>
            </a:pPr>
            <a:r>
              <a:rPr lang="en-US" sz="2800">
                <a:latin typeface="Times New Roman" panose="02020603050405020304" pitchFamily="18" charset="0"/>
                <a:cs typeface="Times New Roman" panose="02020603050405020304" pitchFamily="18" charset="0"/>
              </a:rPr>
              <a:t>A certain surgical procedure has an 85% chance of success. A doctor performs the procedure on eight patients. The random variable represents the number of successful surgeries.</a:t>
            </a:r>
            <a:endParaRPr lang="en-US" sz="1800"/>
          </a:p>
        </p:txBody>
      </p:sp>
      <p:sp>
        <p:nvSpPr>
          <p:cNvPr id="53253"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1200"/>
              <a:t>© 2012 Pearson Education, Inc. All rights reserved.</a:t>
            </a:r>
          </a:p>
        </p:txBody>
      </p:sp>
      <p:sp>
        <p:nvSpPr>
          <p:cNvPr id="53254"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eaLnBrk="1" hangingPunct="1"/>
            <a:fld id="{3DE0C063-4E75-4902-A98F-A5C59B814F70}" type="slidenum">
              <a:rPr lang="en-US" sz="1200"/>
              <a:pPr algn="r" eaLnBrk="1" hangingPunct="1"/>
              <a:t>30</a:t>
            </a:fld>
            <a:r>
              <a:rPr lang="en-US" sz="1200"/>
              <a:t> of 63</a:t>
            </a:r>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r>
              <a:rPr lang="en-US" dirty="0" smtClean="0">
                <a:solidFill>
                  <a:srgbClr val="83BB35"/>
                </a:solidFill>
                <a:ea typeface="ＭＳ Ｐゴシック" panose="020B0600070205080204" pitchFamily="34" charset="-128"/>
              </a:rPr>
              <a:t>Solution: Binomial </a:t>
            </a:r>
            <a:r>
              <a:rPr lang="en-US" dirty="0" smtClean="0">
                <a:solidFill>
                  <a:srgbClr val="83BB35"/>
                </a:solidFill>
                <a:ea typeface="ＭＳ Ｐゴシック" panose="020B0600070205080204" pitchFamily="34" charset="-128"/>
              </a:rPr>
              <a:t>Experiment</a:t>
            </a:r>
            <a:endParaRPr lang="en-US" dirty="0" smtClean="0">
              <a:solidFill>
                <a:srgbClr val="83BB35"/>
              </a:solidFill>
              <a:ea typeface="ＭＳ Ｐゴシック" panose="020B0600070205080204" pitchFamily="34" charset="-128"/>
            </a:endParaRPr>
          </a:p>
        </p:txBody>
      </p:sp>
      <p:sp>
        <p:nvSpPr>
          <p:cNvPr id="54275" name="Content Placeholder 5"/>
          <p:cNvSpPr>
            <a:spLocks noGrp="1"/>
          </p:cNvSpPr>
          <p:nvPr>
            <p:ph idx="1"/>
          </p:nvPr>
        </p:nvSpPr>
        <p:spPr/>
        <p:txBody>
          <a:bodyPr/>
          <a:lstStyle/>
          <a:p>
            <a:pPr marL="571500" indent="-571500" eaLnBrk="1" hangingPunct="1">
              <a:spcBef>
                <a:spcPct val="40000"/>
              </a:spcBef>
              <a:buFont typeface="+mj-lt"/>
              <a:buAutoNum type="romanLcPeriod"/>
            </a:pPr>
            <a:r>
              <a:rPr lang="en-US" dirty="0" smtClean="0"/>
              <a:t>Each </a:t>
            </a:r>
            <a:r>
              <a:rPr lang="en-US" dirty="0" smtClean="0"/>
              <a:t>surgery represents a trial. There are eight surgeries, and each one is independent of the others.</a:t>
            </a:r>
          </a:p>
          <a:p>
            <a:pPr marL="571500" indent="-571500" eaLnBrk="1" hangingPunct="1">
              <a:spcBef>
                <a:spcPct val="40000"/>
              </a:spcBef>
              <a:buFont typeface="+mj-lt"/>
              <a:buAutoNum type="romanLcPeriod"/>
            </a:pPr>
            <a:r>
              <a:rPr lang="en-US" dirty="0" smtClean="0"/>
              <a:t>There are only two possible outcomes of interest for each surgery: a success (</a:t>
            </a:r>
            <a:r>
              <a:rPr lang="en-US" i="1" dirty="0" smtClean="0"/>
              <a:t>S</a:t>
            </a:r>
            <a:r>
              <a:rPr lang="en-US" dirty="0" smtClean="0"/>
              <a:t>) or a failure (</a:t>
            </a:r>
            <a:r>
              <a:rPr lang="en-US" i="1" dirty="0" smtClean="0"/>
              <a:t>F</a:t>
            </a:r>
            <a:r>
              <a:rPr lang="en-US" dirty="0" smtClean="0"/>
              <a:t>).</a:t>
            </a:r>
          </a:p>
          <a:p>
            <a:pPr marL="571500" indent="-571500" eaLnBrk="1" hangingPunct="1">
              <a:spcBef>
                <a:spcPct val="40000"/>
              </a:spcBef>
              <a:buFont typeface="+mj-lt"/>
              <a:buAutoNum type="romanLcPeriod"/>
            </a:pPr>
            <a:r>
              <a:rPr lang="en-US" dirty="0" smtClean="0"/>
              <a:t>The probability of a success, </a:t>
            </a:r>
            <a:r>
              <a:rPr lang="en-US" i="1" dirty="0" smtClean="0"/>
              <a:t>P</a:t>
            </a:r>
            <a:r>
              <a:rPr lang="en-US" dirty="0" smtClean="0"/>
              <a:t>(</a:t>
            </a:r>
            <a:r>
              <a:rPr lang="en-US" i="1" dirty="0" smtClean="0"/>
              <a:t>S</a:t>
            </a:r>
            <a:r>
              <a:rPr lang="en-US" dirty="0" smtClean="0"/>
              <a:t>), is 0.85 for each surgery.</a:t>
            </a:r>
          </a:p>
          <a:p>
            <a:pPr marL="571500" indent="-571500" eaLnBrk="1" hangingPunct="1">
              <a:spcBef>
                <a:spcPct val="40000"/>
              </a:spcBef>
              <a:buFont typeface="+mj-lt"/>
              <a:buAutoNum type="romanLcPeriod"/>
            </a:pPr>
            <a:r>
              <a:rPr lang="en-US" dirty="0" smtClean="0"/>
              <a:t>The random variable </a:t>
            </a:r>
            <a:r>
              <a:rPr lang="en-US" i="1" dirty="0" smtClean="0"/>
              <a:t>x</a:t>
            </a:r>
            <a:r>
              <a:rPr lang="en-US" dirty="0" smtClean="0"/>
              <a:t> counts the number of successful surgeries.</a:t>
            </a:r>
          </a:p>
          <a:p>
            <a:pPr marL="457200" indent="-457200" eaLnBrk="1" hangingPunct="1">
              <a:buFont typeface="Arial" panose="020B0604020202020204" pitchFamily="34" charset="0"/>
              <a:buAutoNum type="romanLcPeriod"/>
            </a:pPr>
            <a:endParaRPr lang="en-US" dirty="0" smtClean="0"/>
          </a:p>
          <a:p>
            <a:pPr marL="457200" indent="-457200" eaLnBrk="1" hangingPunct="1">
              <a:buFont typeface="Arial" panose="020B0604020202020204" pitchFamily="34" charset="0"/>
              <a:buNone/>
            </a:pPr>
            <a:endParaRPr lang="en-US" dirty="0" smtClean="0"/>
          </a:p>
        </p:txBody>
      </p:sp>
      <p:sp>
        <p:nvSpPr>
          <p:cNvPr id="54276"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1200"/>
              <a:t>© 2012 Pearson Education, Inc. All rights reserved.</a:t>
            </a:r>
          </a:p>
        </p:txBody>
      </p:sp>
      <p:sp>
        <p:nvSpPr>
          <p:cNvPr id="54277"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eaLnBrk="1" hangingPunct="1"/>
            <a:fld id="{B06599E8-9604-4353-AC02-97CED0F3FADD}" type="slidenum">
              <a:rPr lang="en-US" sz="1200"/>
              <a:pPr algn="r" eaLnBrk="1" hangingPunct="1"/>
              <a:t>31</a:t>
            </a:fld>
            <a:r>
              <a:rPr lang="en-US" sz="1200"/>
              <a:t> of 63</a:t>
            </a:r>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r>
              <a:rPr lang="en-US" dirty="0" smtClean="0">
                <a:solidFill>
                  <a:srgbClr val="83BB35"/>
                </a:solidFill>
                <a:ea typeface="ＭＳ Ｐゴシック" panose="020B0600070205080204" pitchFamily="34" charset="-128"/>
              </a:rPr>
              <a:t>Solution: Binomial </a:t>
            </a:r>
            <a:r>
              <a:rPr lang="en-US" dirty="0" smtClean="0">
                <a:solidFill>
                  <a:srgbClr val="83BB35"/>
                </a:solidFill>
                <a:ea typeface="ＭＳ Ｐゴシック" panose="020B0600070205080204" pitchFamily="34" charset="-128"/>
              </a:rPr>
              <a:t>Experiment</a:t>
            </a:r>
            <a:endParaRPr lang="en-US" dirty="0" smtClean="0">
              <a:solidFill>
                <a:srgbClr val="83BB35"/>
              </a:solidFill>
              <a:ea typeface="ＭＳ Ｐゴシック" panose="020B0600070205080204" pitchFamily="34" charset="-128"/>
            </a:endParaRPr>
          </a:p>
        </p:txBody>
      </p:sp>
      <p:sp>
        <p:nvSpPr>
          <p:cNvPr id="55299" name="Content Placeholder 5"/>
          <p:cNvSpPr>
            <a:spLocks noGrp="1"/>
          </p:cNvSpPr>
          <p:nvPr>
            <p:ph idx="1"/>
          </p:nvPr>
        </p:nvSpPr>
        <p:spPr>
          <a:xfrm>
            <a:off x="457200" y="1600200"/>
            <a:ext cx="8229600" cy="3163888"/>
          </a:xfrm>
        </p:spPr>
        <p:txBody>
          <a:bodyPr/>
          <a:lstStyle/>
          <a:p>
            <a:pPr marL="407988" indent="-407988" eaLnBrk="1" hangingPunct="1"/>
            <a:r>
              <a:rPr lang="en-US" i="1" dirty="0" smtClean="0"/>
              <a:t>n</a:t>
            </a:r>
            <a:r>
              <a:rPr lang="en-US" dirty="0" smtClean="0"/>
              <a:t> </a:t>
            </a:r>
            <a:r>
              <a:rPr lang="en-US" dirty="0" smtClean="0"/>
              <a:t>= 8 (number of trials)</a:t>
            </a:r>
          </a:p>
          <a:p>
            <a:pPr marL="407988" indent="-407988" eaLnBrk="1" hangingPunct="1"/>
            <a:r>
              <a:rPr lang="en-US" i="1" dirty="0" smtClean="0"/>
              <a:t>p</a:t>
            </a:r>
            <a:r>
              <a:rPr lang="en-US" dirty="0" smtClean="0"/>
              <a:t> = 0.85 (probability of success)</a:t>
            </a:r>
          </a:p>
          <a:p>
            <a:pPr marL="407988" indent="-407988" eaLnBrk="1" hangingPunct="1"/>
            <a:r>
              <a:rPr lang="en-US" i="1" dirty="0" smtClean="0"/>
              <a:t>q</a:t>
            </a:r>
            <a:r>
              <a:rPr lang="en-US" dirty="0" smtClean="0"/>
              <a:t> = 1 – </a:t>
            </a:r>
            <a:r>
              <a:rPr lang="en-US" i="1" dirty="0" smtClean="0"/>
              <a:t>p</a:t>
            </a:r>
            <a:r>
              <a:rPr lang="en-US" dirty="0" smtClean="0"/>
              <a:t> = 1 – 0.85 = 0.15 (probability of failure)</a:t>
            </a:r>
          </a:p>
          <a:p>
            <a:pPr marL="407988" indent="-407988" eaLnBrk="1" hangingPunct="1"/>
            <a:r>
              <a:rPr lang="en-US" i="1" dirty="0" smtClean="0"/>
              <a:t>x</a:t>
            </a:r>
            <a:r>
              <a:rPr lang="en-US" dirty="0" smtClean="0"/>
              <a:t> = 0, 1, 2, 3, 4, 5, 6, 7, 8 (number of successful surgeries)</a:t>
            </a:r>
          </a:p>
          <a:p>
            <a:pPr marL="407988" indent="-407988" eaLnBrk="1" hangingPunct="1">
              <a:buFont typeface="Arial" panose="020B0604020202020204" pitchFamily="34" charset="0"/>
              <a:buNone/>
            </a:pPr>
            <a:endParaRPr lang="en-US" dirty="0" smtClean="0"/>
          </a:p>
        </p:txBody>
      </p:sp>
      <p:sp>
        <p:nvSpPr>
          <p:cNvPr id="55300"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1200"/>
              <a:t>© 2012 Pearson Education, Inc. All rights reserved.</a:t>
            </a:r>
          </a:p>
        </p:txBody>
      </p:sp>
      <p:sp>
        <p:nvSpPr>
          <p:cNvPr id="55301"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eaLnBrk="1" hangingPunct="1"/>
            <a:fld id="{53FA2B9F-835D-4DA6-BAD5-15C43FE27CC5}" type="slidenum">
              <a:rPr lang="en-US" sz="1200"/>
              <a:pPr algn="r" eaLnBrk="1" hangingPunct="1"/>
              <a:t>32</a:t>
            </a:fld>
            <a:r>
              <a:rPr lang="en-US" sz="1200"/>
              <a:t> of 63</a:t>
            </a:r>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r>
              <a:rPr lang="en-US" dirty="0" smtClean="0">
                <a:solidFill>
                  <a:srgbClr val="83BB35"/>
                </a:solidFill>
                <a:ea typeface="ＭＳ Ｐゴシック" panose="020B0600070205080204" pitchFamily="34" charset="-128"/>
              </a:rPr>
              <a:t>Example: Binomial </a:t>
            </a:r>
            <a:r>
              <a:rPr lang="en-US" dirty="0" smtClean="0">
                <a:solidFill>
                  <a:srgbClr val="83BB35"/>
                </a:solidFill>
                <a:ea typeface="ＭＳ Ｐゴシック" panose="020B0600070205080204" pitchFamily="34" charset="-128"/>
              </a:rPr>
              <a:t>Experiment?</a:t>
            </a:r>
            <a:endParaRPr lang="en-US" dirty="0" smtClean="0">
              <a:solidFill>
                <a:srgbClr val="83BB35"/>
              </a:solidFill>
              <a:ea typeface="ＭＳ Ｐゴシック" panose="020B0600070205080204" pitchFamily="34" charset="-128"/>
            </a:endParaRPr>
          </a:p>
        </p:txBody>
      </p:sp>
      <p:sp>
        <p:nvSpPr>
          <p:cNvPr id="56323" name="Content Placeholder 5"/>
          <p:cNvSpPr>
            <a:spLocks noGrp="1"/>
          </p:cNvSpPr>
          <p:nvPr>
            <p:ph idx="1"/>
          </p:nvPr>
        </p:nvSpPr>
        <p:spPr/>
        <p:txBody>
          <a:bodyPr/>
          <a:lstStyle/>
          <a:p>
            <a:pPr marL="0" indent="0" eaLnBrk="1" hangingPunct="1">
              <a:buFont typeface="Arial" panose="020B0604020202020204" pitchFamily="34" charset="0"/>
              <a:buNone/>
            </a:pPr>
            <a:r>
              <a:rPr lang="en-US" smtClean="0"/>
              <a:t>Decide whether the experiment is a binomial experiment. If it is, specify the values of </a:t>
            </a:r>
            <a:r>
              <a:rPr lang="en-US" i="1" smtClean="0"/>
              <a:t>n</a:t>
            </a:r>
            <a:r>
              <a:rPr lang="en-US" smtClean="0"/>
              <a:t>, </a:t>
            </a:r>
            <a:r>
              <a:rPr lang="en-US" i="1" smtClean="0"/>
              <a:t>p</a:t>
            </a:r>
            <a:r>
              <a:rPr lang="en-US" smtClean="0"/>
              <a:t>, and </a:t>
            </a:r>
            <a:r>
              <a:rPr lang="en-US" i="1" smtClean="0"/>
              <a:t>q</a:t>
            </a:r>
            <a:r>
              <a:rPr lang="en-US" smtClean="0"/>
              <a:t>, and list the possible values of the random variable </a:t>
            </a:r>
            <a:r>
              <a:rPr lang="en-US" i="1" smtClean="0"/>
              <a:t>x</a:t>
            </a:r>
            <a:r>
              <a:rPr lang="en-US" smtClean="0"/>
              <a:t>.</a:t>
            </a:r>
          </a:p>
        </p:txBody>
      </p:sp>
      <p:sp>
        <p:nvSpPr>
          <p:cNvPr id="56324" name="Text Box 7"/>
          <p:cNvSpPr txBox="1">
            <a:spLocks noChangeArrowheads="1"/>
          </p:cNvSpPr>
          <p:nvPr/>
        </p:nvSpPr>
        <p:spPr bwMode="auto">
          <a:xfrm>
            <a:off x="441325" y="3151188"/>
            <a:ext cx="83439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chemeClr val="accent1"/>
              </a:buClr>
              <a:buFont typeface="Arial" panose="020B0604020202020204" pitchFamily="34" charset="0"/>
              <a:buAutoNum type="arabicPeriod" startAt="2"/>
            </a:pPr>
            <a:r>
              <a:rPr lang="en-US" sz="2800" dirty="0">
                <a:latin typeface="Times New Roman" panose="02020603050405020304" pitchFamily="18" charset="0"/>
                <a:cs typeface="Times New Roman" panose="02020603050405020304" pitchFamily="18" charset="0"/>
              </a:rPr>
              <a:t>A jar contains five red marbles, nine blue marbles, and six green marbles. You </a:t>
            </a:r>
            <a:r>
              <a:rPr lang="en-US" sz="2800" dirty="0" smtClean="0">
                <a:latin typeface="Times New Roman" panose="02020603050405020304" pitchFamily="18" charset="0"/>
                <a:cs typeface="Times New Roman" panose="02020603050405020304" pitchFamily="18" charset="0"/>
              </a:rPr>
              <a:t>randomly select 3 marbles one at a time </a:t>
            </a:r>
            <a:r>
              <a:rPr lang="en-US" sz="2800" i="1" dirty="0" smtClean="0">
                <a:latin typeface="Times New Roman" panose="02020603050405020304" pitchFamily="18" charset="0"/>
                <a:cs typeface="Times New Roman" panose="02020603050405020304" pitchFamily="18" charset="0"/>
              </a:rPr>
              <a:t>with replacement</a:t>
            </a:r>
            <a:r>
              <a:rPr lang="en-US" sz="28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and record their colors. The </a:t>
            </a:r>
            <a:r>
              <a:rPr lang="en-US" sz="2800" dirty="0">
                <a:latin typeface="Times New Roman" panose="02020603050405020304" pitchFamily="18" charset="0"/>
                <a:cs typeface="Times New Roman" panose="02020603050405020304" pitchFamily="18" charset="0"/>
              </a:rPr>
              <a:t>random variable represents the number of red marbles.</a:t>
            </a:r>
            <a:endParaRPr lang="en-US" sz="1800" dirty="0"/>
          </a:p>
        </p:txBody>
      </p:sp>
      <p:sp>
        <p:nvSpPr>
          <p:cNvPr id="56325"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1200"/>
              <a:t>© 2012 Pearson Education, Inc. All rights reserved.</a:t>
            </a:r>
          </a:p>
        </p:txBody>
      </p:sp>
      <p:sp>
        <p:nvSpPr>
          <p:cNvPr id="56326"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eaLnBrk="1" hangingPunct="1"/>
            <a:fld id="{B29F9438-A8F9-4621-93FF-9E263CC81D59}" type="slidenum">
              <a:rPr lang="en-US" sz="1200"/>
              <a:pPr algn="r" eaLnBrk="1" hangingPunct="1"/>
              <a:t>33</a:t>
            </a:fld>
            <a:r>
              <a:rPr lang="en-US" sz="1200"/>
              <a:t> of 63</a:t>
            </a:r>
          </a:p>
        </p:txBody>
      </p:sp>
    </p:spTree>
    <p:extLst>
      <p:ext uri="{BB962C8B-B14F-4D97-AF65-F5344CB8AC3E}">
        <p14:creationId xmlns:p14="http://schemas.microsoft.com/office/powerpoint/2010/main" val="453834834"/>
      </p:ext>
    </p:extLst>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lstStyle/>
          <a:p>
            <a:pPr eaLnBrk="1" hangingPunct="1"/>
            <a:r>
              <a:rPr lang="en-US" dirty="0" smtClean="0">
                <a:solidFill>
                  <a:srgbClr val="83BB35"/>
                </a:solidFill>
                <a:ea typeface="ＭＳ Ｐゴシック" panose="020B0600070205080204" pitchFamily="34" charset="-128"/>
              </a:rPr>
              <a:t>Solution: Binomial </a:t>
            </a:r>
            <a:r>
              <a:rPr lang="en-US" dirty="0" smtClean="0">
                <a:solidFill>
                  <a:srgbClr val="83BB35"/>
                </a:solidFill>
                <a:ea typeface="ＭＳ Ｐゴシック" panose="020B0600070205080204" pitchFamily="34" charset="-128"/>
              </a:rPr>
              <a:t>Experiment</a:t>
            </a:r>
            <a:endParaRPr lang="en-US" dirty="0" smtClean="0">
              <a:solidFill>
                <a:srgbClr val="83BB35"/>
              </a:solidFill>
              <a:ea typeface="ＭＳ Ｐゴシック" panose="020B0600070205080204" pitchFamily="34" charset="-128"/>
            </a:endParaRPr>
          </a:p>
        </p:txBody>
      </p:sp>
      <p:sp>
        <p:nvSpPr>
          <p:cNvPr id="57347" name="Content Placeholder 5"/>
          <p:cNvSpPr>
            <a:spLocks noGrp="1"/>
          </p:cNvSpPr>
          <p:nvPr>
            <p:ph idx="1"/>
          </p:nvPr>
        </p:nvSpPr>
        <p:spPr>
          <a:xfrm>
            <a:off x="457200" y="1116806"/>
            <a:ext cx="8229600" cy="4525963"/>
          </a:xfrm>
        </p:spPr>
        <p:txBody>
          <a:bodyPr/>
          <a:lstStyle/>
          <a:p>
            <a:pPr marL="407988" indent="-407988" eaLnBrk="1" hangingPunct="1">
              <a:spcBef>
                <a:spcPct val="40000"/>
              </a:spcBef>
            </a:pPr>
            <a:r>
              <a:rPr lang="en-US" dirty="0" smtClean="0"/>
              <a:t>The </a:t>
            </a:r>
            <a:r>
              <a:rPr lang="en-US" dirty="0" smtClean="0"/>
              <a:t>probability of selecting a red marble </a:t>
            </a:r>
            <a:r>
              <a:rPr lang="en-US" dirty="0" smtClean="0"/>
              <a:t>for each trial </a:t>
            </a:r>
            <a:r>
              <a:rPr lang="en-US" dirty="0" smtClean="0"/>
              <a:t>is </a:t>
            </a:r>
            <a:r>
              <a:rPr lang="en-US" dirty="0" smtClean="0"/>
              <a:t>5/20=1/4. </a:t>
            </a:r>
            <a:endParaRPr lang="en-US" dirty="0" smtClean="0"/>
          </a:p>
          <a:p>
            <a:pPr marL="407988" indent="-407988" eaLnBrk="1" hangingPunct="1">
              <a:spcBef>
                <a:spcPct val="40000"/>
              </a:spcBef>
            </a:pPr>
            <a:r>
              <a:rPr lang="en-US" dirty="0" smtClean="0"/>
              <a:t>The </a:t>
            </a:r>
            <a:r>
              <a:rPr lang="en-US" dirty="0" smtClean="0"/>
              <a:t>trials are </a:t>
            </a:r>
            <a:r>
              <a:rPr lang="en-US" dirty="0" smtClean="0"/>
              <a:t>independent </a:t>
            </a:r>
            <a:r>
              <a:rPr lang="en-US" dirty="0" smtClean="0"/>
              <a:t>and the probability of a success is </a:t>
            </a:r>
            <a:r>
              <a:rPr lang="en-US" dirty="0" smtClean="0"/>
              <a:t>the </a:t>
            </a:r>
            <a:r>
              <a:rPr lang="en-US" dirty="0" smtClean="0"/>
              <a:t>same for each trial</a:t>
            </a:r>
            <a:r>
              <a:rPr lang="en-US" dirty="0" smtClean="0"/>
              <a:t>.</a:t>
            </a:r>
          </a:p>
          <a:p>
            <a:pPr marL="407988" indent="-407988" eaLnBrk="1" hangingPunct="1"/>
            <a:r>
              <a:rPr lang="en-US" i="1" dirty="0" smtClean="0"/>
              <a:t>n</a:t>
            </a:r>
            <a:r>
              <a:rPr lang="en-US" dirty="0" smtClean="0"/>
              <a:t> = 3 (number of trials)</a:t>
            </a:r>
          </a:p>
          <a:p>
            <a:pPr marL="407988" indent="-407988" eaLnBrk="1" hangingPunct="1"/>
            <a:r>
              <a:rPr lang="en-US" i="1" dirty="0" smtClean="0"/>
              <a:t>p</a:t>
            </a:r>
            <a:r>
              <a:rPr lang="en-US" dirty="0" smtClean="0"/>
              <a:t> = 0.25 (probability of success)</a:t>
            </a:r>
          </a:p>
          <a:p>
            <a:pPr marL="407988" indent="-407988" eaLnBrk="1" hangingPunct="1"/>
            <a:r>
              <a:rPr lang="en-US" i="1" dirty="0" smtClean="0"/>
              <a:t>q</a:t>
            </a:r>
            <a:r>
              <a:rPr lang="en-US" dirty="0" smtClean="0"/>
              <a:t> = 1 – </a:t>
            </a:r>
            <a:r>
              <a:rPr lang="en-US" i="1" dirty="0" smtClean="0"/>
              <a:t>p</a:t>
            </a:r>
            <a:r>
              <a:rPr lang="en-US" dirty="0" smtClean="0"/>
              <a:t> = 1 – 0.25 = 0.75 (probability of failure)</a:t>
            </a:r>
          </a:p>
          <a:p>
            <a:pPr marL="407988" indent="-407988" eaLnBrk="1" hangingPunct="1"/>
            <a:r>
              <a:rPr lang="en-US" i="1" dirty="0" smtClean="0"/>
              <a:t>x</a:t>
            </a:r>
            <a:r>
              <a:rPr lang="en-US" dirty="0" smtClean="0"/>
              <a:t> = 0, 1, 2, 3 (number of red  balls selected)</a:t>
            </a:r>
            <a:endParaRPr lang="en-US" dirty="0" smtClean="0"/>
          </a:p>
          <a:p>
            <a:pPr marL="407988" indent="-407988" eaLnBrk="1" hangingPunct="1">
              <a:buFont typeface="Arial" panose="020B0604020202020204" pitchFamily="34" charset="0"/>
              <a:buAutoNum type="arabicPeriod"/>
            </a:pPr>
            <a:endParaRPr lang="en-US" dirty="0" smtClean="0"/>
          </a:p>
          <a:p>
            <a:pPr marL="407988" indent="-407988" eaLnBrk="1" hangingPunct="1">
              <a:buFont typeface="Arial" panose="020B0604020202020204" pitchFamily="34" charset="0"/>
              <a:buNone/>
            </a:pPr>
            <a:endParaRPr lang="en-US" dirty="0" smtClean="0"/>
          </a:p>
        </p:txBody>
      </p:sp>
      <p:sp>
        <p:nvSpPr>
          <p:cNvPr id="57348"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1200"/>
              <a:t>© 2012 Pearson Education, Inc. All rights reserved.</a:t>
            </a:r>
          </a:p>
        </p:txBody>
      </p:sp>
      <p:sp>
        <p:nvSpPr>
          <p:cNvPr id="57349"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eaLnBrk="1" hangingPunct="1"/>
            <a:fld id="{2D4C9BD3-D42A-47DB-BE5B-DB07970E2BFA}" type="slidenum">
              <a:rPr lang="en-US" sz="1200"/>
              <a:pPr algn="r" eaLnBrk="1" hangingPunct="1"/>
              <a:t>34</a:t>
            </a:fld>
            <a:r>
              <a:rPr lang="en-US" sz="1200"/>
              <a:t> of 63</a:t>
            </a:r>
          </a:p>
        </p:txBody>
      </p:sp>
    </p:spTree>
    <p:extLst>
      <p:ext uri="{BB962C8B-B14F-4D97-AF65-F5344CB8AC3E}">
        <p14:creationId xmlns:p14="http://schemas.microsoft.com/office/powerpoint/2010/main" val="1980459709"/>
      </p:ext>
    </p:extLst>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r>
              <a:rPr lang="en-US" dirty="0" smtClean="0">
                <a:solidFill>
                  <a:srgbClr val="83BB35"/>
                </a:solidFill>
                <a:ea typeface="ＭＳ Ｐゴシック" panose="020B0600070205080204" pitchFamily="34" charset="-128"/>
              </a:rPr>
              <a:t>Solution: Binomial </a:t>
            </a:r>
            <a:r>
              <a:rPr lang="en-US" dirty="0" smtClean="0">
                <a:solidFill>
                  <a:srgbClr val="83BB35"/>
                </a:solidFill>
                <a:ea typeface="ＭＳ Ｐゴシック" panose="020B0600070205080204" pitchFamily="34" charset="-128"/>
              </a:rPr>
              <a:t>Experiment</a:t>
            </a:r>
            <a:endParaRPr lang="en-US" dirty="0" smtClean="0">
              <a:solidFill>
                <a:srgbClr val="83BB35"/>
              </a:solidFill>
              <a:ea typeface="ＭＳ Ｐゴシック" panose="020B0600070205080204" pitchFamily="34" charset="-128"/>
            </a:endParaRPr>
          </a:p>
        </p:txBody>
      </p:sp>
      <p:sp>
        <p:nvSpPr>
          <p:cNvPr id="55299" name="Content Placeholder 5"/>
          <p:cNvSpPr>
            <a:spLocks noGrp="1"/>
          </p:cNvSpPr>
          <p:nvPr>
            <p:ph idx="1"/>
          </p:nvPr>
        </p:nvSpPr>
        <p:spPr>
          <a:xfrm>
            <a:off x="457200" y="1600200"/>
            <a:ext cx="8229600" cy="3163888"/>
          </a:xfrm>
        </p:spPr>
        <p:txBody>
          <a:bodyPr/>
          <a:lstStyle/>
          <a:p>
            <a:pPr marL="407988" indent="-407988" eaLnBrk="1" hangingPunct="1"/>
            <a:r>
              <a:rPr lang="en-US" i="1" dirty="0" smtClean="0"/>
              <a:t>n</a:t>
            </a:r>
            <a:r>
              <a:rPr lang="en-US" dirty="0" smtClean="0"/>
              <a:t> </a:t>
            </a:r>
            <a:r>
              <a:rPr lang="en-US" dirty="0" smtClean="0"/>
              <a:t>= </a:t>
            </a:r>
            <a:r>
              <a:rPr lang="en-US" dirty="0" smtClean="0"/>
              <a:t>3 </a:t>
            </a:r>
            <a:r>
              <a:rPr lang="en-US" dirty="0" smtClean="0"/>
              <a:t>(number of trials)</a:t>
            </a:r>
          </a:p>
          <a:p>
            <a:pPr marL="407988" indent="-407988" eaLnBrk="1" hangingPunct="1"/>
            <a:r>
              <a:rPr lang="en-US" i="1" dirty="0" smtClean="0"/>
              <a:t>p</a:t>
            </a:r>
            <a:r>
              <a:rPr lang="en-US" dirty="0" smtClean="0"/>
              <a:t> = </a:t>
            </a:r>
            <a:r>
              <a:rPr lang="en-US" dirty="0" smtClean="0"/>
              <a:t>0.25 </a:t>
            </a:r>
            <a:r>
              <a:rPr lang="en-US" dirty="0" smtClean="0"/>
              <a:t>(probability of success)</a:t>
            </a:r>
          </a:p>
          <a:p>
            <a:pPr marL="407988" indent="-407988" eaLnBrk="1" hangingPunct="1"/>
            <a:r>
              <a:rPr lang="en-US" i="1" dirty="0" smtClean="0"/>
              <a:t>q</a:t>
            </a:r>
            <a:r>
              <a:rPr lang="en-US" dirty="0" smtClean="0"/>
              <a:t> = 1 – </a:t>
            </a:r>
            <a:r>
              <a:rPr lang="en-US" i="1" dirty="0" smtClean="0"/>
              <a:t>p</a:t>
            </a:r>
            <a:r>
              <a:rPr lang="en-US" dirty="0" smtClean="0"/>
              <a:t> = 1 – </a:t>
            </a:r>
            <a:r>
              <a:rPr lang="en-US" dirty="0" smtClean="0"/>
              <a:t>0.25 </a:t>
            </a:r>
            <a:r>
              <a:rPr lang="en-US" dirty="0" smtClean="0"/>
              <a:t>= </a:t>
            </a:r>
            <a:r>
              <a:rPr lang="en-US" dirty="0" smtClean="0"/>
              <a:t>0.75 </a:t>
            </a:r>
            <a:r>
              <a:rPr lang="en-US" dirty="0" smtClean="0"/>
              <a:t>(probability of failure)</a:t>
            </a:r>
          </a:p>
          <a:p>
            <a:pPr marL="407988" indent="-407988" eaLnBrk="1" hangingPunct="1"/>
            <a:r>
              <a:rPr lang="en-US" i="1" dirty="0" smtClean="0"/>
              <a:t>x</a:t>
            </a:r>
            <a:r>
              <a:rPr lang="en-US" dirty="0" smtClean="0"/>
              <a:t> = 0, 1, 2, </a:t>
            </a:r>
            <a:r>
              <a:rPr lang="en-US" dirty="0" smtClean="0"/>
              <a:t>3 (</a:t>
            </a:r>
            <a:r>
              <a:rPr lang="en-US" dirty="0" smtClean="0"/>
              <a:t>number of </a:t>
            </a:r>
            <a:r>
              <a:rPr lang="en-US" dirty="0" smtClean="0"/>
              <a:t>red  balls selected)</a:t>
            </a:r>
            <a:endParaRPr lang="en-US" dirty="0" smtClean="0"/>
          </a:p>
          <a:p>
            <a:pPr marL="407988" indent="-407988" eaLnBrk="1" hangingPunct="1">
              <a:buFont typeface="Arial" panose="020B0604020202020204" pitchFamily="34" charset="0"/>
              <a:buNone/>
            </a:pPr>
            <a:endParaRPr lang="en-US" dirty="0" smtClean="0"/>
          </a:p>
        </p:txBody>
      </p:sp>
      <p:sp>
        <p:nvSpPr>
          <p:cNvPr id="55300"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1200"/>
              <a:t>© 2012 Pearson Education, Inc. All rights reserved.</a:t>
            </a:r>
          </a:p>
        </p:txBody>
      </p:sp>
      <p:sp>
        <p:nvSpPr>
          <p:cNvPr id="55301"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eaLnBrk="1" hangingPunct="1"/>
            <a:fld id="{53FA2B9F-835D-4DA6-BAD5-15C43FE27CC5}" type="slidenum">
              <a:rPr lang="en-US" sz="1200"/>
              <a:pPr algn="r" eaLnBrk="1" hangingPunct="1"/>
              <a:t>35</a:t>
            </a:fld>
            <a:r>
              <a:rPr lang="en-US" sz="1200"/>
              <a:t> of 63</a:t>
            </a:r>
          </a:p>
        </p:txBody>
      </p:sp>
    </p:spTree>
    <p:extLst>
      <p:ext uri="{BB962C8B-B14F-4D97-AF65-F5344CB8AC3E}">
        <p14:creationId xmlns:p14="http://schemas.microsoft.com/office/powerpoint/2010/main" val="150045719"/>
      </p:ext>
    </p:extLst>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r>
              <a:rPr lang="en-US" dirty="0" smtClean="0">
                <a:solidFill>
                  <a:srgbClr val="83BB35"/>
                </a:solidFill>
                <a:ea typeface="ＭＳ Ｐゴシック" panose="020B0600070205080204" pitchFamily="34" charset="-128"/>
              </a:rPr>
              <a:t>Example: Binomial </a:t>
            </a:r>
            <a:r>
              <a:rPr lang="en-US" dirty="0" smtClean="0">
                <a:solidFill>
                  <a:srgbClr val="83BB35"/>
                </a:solidFill>
                <a:ea typeface="ＭＳ Ｐゴシック" panose="020B0600070205080204" pitchFamily="34" charset="-128"/>
              </a:rPr>
              <a:t>Experiments?</a:t>
            </a:r>
            <a:endParaRPr lang="en-US" dirty="0" smtClean="0">
              <a:solidFill>
                <a:srgbClr val="83BB35"/>
              </a:solidFill>
              <a:ea typeface="ＭＳ Ｐゴシック" panose="020B0600070205080204" pitchFamily="34" charset="-128"/>
            </a:endParaRPr>
          </a:p>
        </p:txBody>
      </p:sp>
      <p:sp>
        <p:nvSpPr>
          <p:cNvPr id="56323" name="Content Placeholder 5"/>
          <p:cNvSpPr>
            <a:spLocks noGrp="1"/>
          </p:cNvSpPr>
          <p:nvPr>
            <p:ph idx="1"/>
          </p:nvPr>
        </p:nvSpPr>
        <p:spPr/>
        <p:txBody>
          <a:bodyPr/>
          <a:lstStyle/>
          <a:p>
            <a:pPr marL="0" indent="0" eaLnBrk="1" hangingPunct="1">
              <a:buFont typeface="Arial" panose="020B0604020202020204" pitchFamily="34" charset="0"/>
              <a:buNone/>
            </a:pPr>
            <a:r>
              <a:rPr lang="en-US" smtClean="0"/>
              <a:t>Decide whether the experiment is a binomial experiment. If it is, specify the values of </a:t>
            </a:r>
            <a:r>
              <a:rPr lang="en-US" i="1" smtClean="0"/>
              <a:t>n</a:t>
            </a:r>
            <a:r>
              <a:rPr lang="en-US" smtClean="0"/>
              <a:t>, </a:t>
            </a:r>
            <a:r>
              <a:rPr lang="en-US" i="1" smtClean="0"/>
              <a:t>p</a:t>
            </a:r>
            <a:r>
              <a:rPr lang="en-US" smtClean="0"/>
              <a:t>, and </a:t>
            </a:r>
            <a:r>
              <a:rPr lang="en-US" i="1" smtClean="0"/>
              <a:t>q</a:t>
            </a:r>
            <a:r>
              <a:rPr lang="en-US" smtClean="0"/>
              <a:t>, and list the possible values of the random variable </a:t>
            </a:r>
            <a:r>
              <a:rPr lang="en-US" i="1" smtClean="0"/>
              <a:t>x</a:t>
            </a:r>
            <a:r>
              <a:rPr lang="en-US" smtClean="0"/>
              <a:t>.</a:t>
            </a:r>
          </a:p>
        </p:txBody>
      </p:sp>
      <p:sp>
        <p:nvSpPr>
          <p:cNvPr id="56324" name="Text Box 7"/>
          <p:cNvSpPr txBox="1">
            <a:spLocks noChangeArrowheads="1"/>
          </p:cNvSpPr>
          <p:nvPr/>
        </p:nvSpPr>
        <p:spPr bwMode="auto">
          <a:xfrm>
            <a:off x="441325" y="3151188"/>
            <a:ext cx="83439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chemeClr val="accent1"/>
              </a:buClr>
              <a:buFont typeface="Arial" panose="020B0604020202020204" pitchFamily="34" charset="0"/>
              <a:buAutoNum type="arabicPeriod" startAt="2"/>
            </a:pPr>
            <a:r>
              <a:rPr lang="en-US" sz="2800">
                <a:latin typeface="Times New Roman" panose="02020603050405020304" pitchFamily="18" charset="0"/>
                <a:cs typeface="Times New Roman" panose="02020603050405020304" pitchFamily="18" charset="0"/>
              </a:rPr>
              <a:t>A jar contains five red marbles, nine blue marbles, and six green marbles. You randomly select three marbles from the jar, </a:t>
            </a:r>
            <a:r>
              <a:rPr lang="en-US" sz="2800" i="1">
                <a:latin typeface="Times New Roman" panose="02020603050405020304" pitchFamily="18" charset="0"/>
                <a:cs typeface="Times New Roman" panose="02020603050405020304" pitchFamily="18" charset="0"/>
              </a:rPr>
              <a:t>without replacement</a:t>
            </a:r>
            <a:r>
              <a:rPr lang="en-US" sz="2800">
                <a:latin typeface="Times New Roman" panose="02020603050405020304" pitchFamily="18" charset="0"/>
                <a:cs typeface="Times New Roman" panose="02020603050405020304" pitchFamily="18" charset="0"/>
              </a:rPr>
              <a:t>. The random variable represents the number of red marbles.</a:t>
            </a:r>
            <a:endParaRPr lang="en-US" sz="1800"/>
          </a:p>
        </p:txBody>
      </p:sp>
      <p:sp>
        <p:nvSpPr>
          <p:cNvPr id="56325"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1200"/>
              <a:t>© 2012 Pearson Education, Inc. All rights reserved.</a:t>
            </a:r>
          </a:p>
        </p:txBody>
      </p:sp>
      <p:sp>
        <p:nvSpPr>
          <p:cNvPr id="56326"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eaLnBrk="1" hangingPunct="1"/>
            <a:fld id="{B29F9438-A8F9-4621-93FF-9E263CC81D59}" type="slidenum">
              <a:rPr lang="en-US" sz="1200"/>
              <a:pPr algn="r" eaLnBrk="1" hangingPunct="1"/>
              <a:t>36</a:t>
            </a:fld>
            <a:r>
              <a:rPr lang="en-US" sz="1200"/>
              <a:t> of 63</a:t>
            </a:r>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r>
              <a:rPr lang="en-US" dirty="0" smtClean="0">
                <a:solidFill>
                  <a:srgbClr val="83BB35"/>
                </a:solidFill>
                <a:ea typeface="ＭＳ Ｐゴシック" panose="020B0600070205080204" pitchFamily="34" charset="-128"/>
              </a:rPr>
              <a:t>Solution: </a:t>
            </a:r>
            <a:r>
              <a:rPr lang="en-US" dirty="0" smtClean="0">
                <a:solidFill>
                  <a:srgbClr val="83BB35"/>
                </a:solidFill>
                <a:ea typeface="ＭＳ Ｐゴシック" panose="020B0600070205080204" pitchFamily="34" charset="-128"/>
              </a:rPr>
              <a:t>Not a Binomial Experiment</a:t>
            </a:r>
            <a:endParaRPr lang="en-US" dirty="0" smtClean="0">
              <a:solidFill>
                <a:srgbClr val="83BB35"/>
              </a:solidFill>
              <a:ea typeface="ＭＳ Ｐゴシック" panose="020B0600070205080204" pitchFamily="34" charset="-128"/>
            </a:endParaRPr>
          </a:p>
        </p:txBody>
      </p:sp>
      <p:sp>
        <p:nvSpPr>
          <p:cNvPr id="57347" name="Content Placeholder 5"/>
          <p:cNvSpPr>
            <a:spLocks noGrp="1"/>
          </p:cNvSpPr>
          <p:nvPr>
            <p:ph idx="1"/>
          </p:nvPr>
        </p:nvSpPr>
        <p:spPr/>
        <p:txBody>
          <a:bodyPr/>
          <a:lstStyle/>
          <a:p>
            <a:pPr marL="407988" indent="-407988" eaLnBrk="1" hangingPunct="1">
              <a:spcBef>
                <a:spcPct val="40000"/>
              </a:spcBef>
            </a:pPr>
            <a:r>
              <a:rPr lang="en-US" dirty="0" smtClean="0"/>
              <a:t>The </a:t>
            </a:r>
            <a:r>
              <a:rPr lang="en-US" dirty="0" smtClean="0"/>
              <a:t>probability of selecting a red marble on the first trial is 5/20. </a:t>
            </a:r>
          </a:p>
          <a:p>
            <a:pPr marL="407988" indent="-407988" eaLnBrk="1" hangingPunct="1">
              <a:spcBef>
                <a:spcPct val="40000"/>
              </a:spcBef>
            </a:pPr>
            <a:r>
              <a:rPr lang="en-US" dirty="0" smtClean="0"/>
              <a:t>Because the marble is not replaced, the probability of success (red) for subsequent trials is no longer 5/20.</a:t>
            </a:r>
          </a:p>
          <a:p>
            <a:pPr marL="407988" indent="-407988" eaLnBrk="1" hangingPunct="1">
              <a:spcBef>
                <a:spcPct val="40000"/>
              </a:spcBef>
            </a:pPr>
            <a:r>
              <a:rPr lang="en-US" dirty="0" smtClean="0"/>
              <a:t>The trials are not independent and the probability of a success is not the same for each trial.</a:t>
            </a:r>
          </a:p>
          <a:p>
            <a:pPr marL="407988" indent="-407988" eaLnBrk="1" hangingPunct="1">
              <a:buFont typeface="Arial" panose="020B0604020202020204" pitchFamily="34" charset="0"/>
              <a:buAutoNum type="arabicPeriod"/>
            </a:pPr>
            <a:endParaRPr lang="en-US" dirty="0" smtClean="0"/>
          </a:p>
          <a:p>
            <a:pPr marL="407988" indent="-407988" eaLnBrk="1" hangingPunct="1">
              <a:buFont typeface="Arial" panose="020B0604020202020204" pitchFamily="34" charset="0"/>
              <a:buNone/>
            </a:pPr>
            <a:endParaRPr lang="en-US" dirty="0" smtClean="0"/>
          </a:p>
        </p:txBody>
      </p:sp>
      <p:sp>
        <p:nvSpPr>
          <p:cNvPr id="57348"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1200"/>
              <a:t>© 2012 Pearson Education, Inc. All rights reserved.</a:t>
            </a:r>
          </a:p>
        </p:txBody>
      </p:sp>
      <p:sp>
        <p:nvSpPr>
          <p:cNvPr id="57349"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eaLnBrk="1" hangingPunct="1"/>
            <a:fld id="{2D4C9BD3-D42A-47DB-BE5B-DB07970E2BFA}" type="slidenum">
              <a:rPr lang="en-US" sz="1200"/>
              <a:pPr algn="r" eaLnBrk="1" hangingPunct="1"/>
              <a:t>37</a:t>
            </a:fld>
            <a:r>
              <a:rPr lang="en-US" sz="1200"/>
              <a:t> of 63</a:t>
            </a:r>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a:noFill/>
        </p:spPr>
        <p:txBody>
          <a:bodyPr/>
          <a:lstStyle/>
          <a:p>
            <a:pPr eaLnBrk="1" hangingPunct="1"/>
            <a:r>
              <a:rPr lang="en-US" smtClean="0">
                <a:ea typeface="ＭＳ Ｐゴシック" panose="020B0600070205080204" pitchFamily="34" charset="-128"/>
              </a:rPr>
              <a:t>Binomial Probability Formula</a:t>
            </a:r>
          </a:p>
        </p:txBody>
      </p:sp>
      <p:sp>
        <p:nvSpPr>
          <p:cNvPr id="58372" name="Content Placeholder 16"/>
          <p:cNvSpPr>
            <a:spLocks noGrp="1"/>
          </p:cNvSpPr>
          <p:nvPr>
            <p:ph idx="1"/>
          </p:nvPr>
        </p:nvSpPr>
        <p:spPr>
          <a:xfrm>
            <a:off x="457200" y="1600200"/>
            <a:ext cx="8229600" cy="1122363"/>
          </a:xfrm>
        </p:spPr>
        <p:txBody>
          <a:bodyPr/>
          <a:lstStyle/>
          <a:p>
            <a:pPr eaLnBrk="1" hangingPunct="1">
              <a:buFont typeface="Arial" panose="020B0604020202020204" pitchFamily="34" charset="0"/>
              <a:buNone/>
            </a:pPr>
            <a:r>
              <a:rPr lang="en-US" b="1" smtClean="0">
                <a:solidFill>
                  <a:schemeClr val="accent2"/>
                </a:solidFill>
              </a:rPr>
              <a:t>Binomial Probability Formula</a:t>
            </a:r>
          </a:p>
          <a:p>
            <a:pPr eaLnBrk="1" hangingPunct="1"/>
            <a:r>
              <a:rPr lang="en-US" smtClean="0"/>
              <a:t>The probability of exactly </a:t>
            </a:r>
            <a:r>
              <a:rPr lang="en-US" i="1" smtClean="0"/>
              <a:t>x</a:t>
            </a:r>
            <a:r>
              <a:rPr lang="en-US" smtClean="0"/>
              <a:t> successes in </a:t>
            </a:r>
            <a:r>
              <a:rPr lang="en-US" i="1" smtClean="0"/>
              <a:t>n</a:t>
            </a:r>
            <a:r>
              <a:rPr lang="en-US" smtClean="0"/>
              <a:t> trials is</a:t>
            </a:r>
          </a:p>
        </p:txBody>
      </p:sp>
      <p:graphicFrame>
        <p:nvGraphicFramePr>
          <p:cNvPr id="58370" name="Object 8"/>
          <p:cNvGraphicFramePr>
            <a:graphicFrameLocks noChangeAspect="1"/>
          </p:cNvGraphicFramePr>
          <p:nvPr/>
        </p:nvGraphicFramePr>
        <p:xfrm>
          <a:off x="1327150" y="2787650"/>
          <a:ext cx="5387975" cy="969963"/>
        </p:xfrm>
        <a:graphic>
          <a:graphicData uri="http://schemas.openxmlformats.org/presentationml/2006/ole">
            <mc:AlternateContent xmlns:mc="http://schemas.openxmlformats.org/markup-compatibility/2006">
              <mc:Choice xmlns:v="urn:schemas-microsoft-com:vml" Requires="v">
                <p:oleObj spid="_x0000_s58378" name="Equation" r:id="rId4" imgW="2336760" imgH="419040" progId="Equation.DSMT4">
                  <p:embed/>
                </p:oleObj>
              </mc:Choice>
              <mc:Fallback>
                <p:oleObj name="Equation" r:id="rId4" imgW="2336760" imgH="419040" progId="Equation.DSMT4">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7150" y="2787650"/>
                        <a:ext cx="5387975" cy="969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8373" name="Rectangle 19"/>
          <p:cNvSpPr>
            <a:spLocks noChangeArrowheads="1"/>
          </p:cNvSpPr>
          <p:nvPr/>
        </p:nvSpPr>
        <p:spPr bwMode="auto">
          <a:xfrm>
            <a:off x="457200" y="3700463"/>
            <a:ext cx="61563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rgbClr val="D17230"/>
              </a:buClr>
              <a:buFont typeface="Arial" panose="020B0604020202020204" pitchFamily="34" charset="0"/>
              <a:buChar char="•"/>
            </a:pPr>
            <a:r>
              <a:rPr lang="en-US" sz="2800" i="1">
                <a:solidFill>
                  <a:srgbClr val="000000"/>
                </a:solidFill>
                <a:latin typeface="Times New Roman" panose="02020603050405020304" pitchFamily="18" charset="0"/>
                <a:cs typeface="Times New Roman" panose="02020603050405020304" pitchFamily="18" charset="0"/>
              </a:rPr>
              <a:t>n</a:t>
            </a:r>
            <a:r>
              <a:rPr lang="en-US" sz="2800">
                <a:solidFill>
                  <a:srgbClr val="000000"/>
                </a:solidFill>
                <a:latin typeface="Times New Roman" panose="02020603050405020304" pitchFamily="18" charset="0"/>
                <a:cs typeface="Times New Roman" panose="02020603050405020304" pitchFamily="18" charset="0"/>
              </a:rPr>
              <a:t> = number of trials</a:t>
            </a:r>
          </a:p>
          <a:p>
            <a:pPr eaLnBrk="1" hangingPunct="1">
              <a:spcBef>
                <a:spcPct val="20000"/>
              </a:spcBef>
              <a:buClr>
                <a:srgbClr val="D17230"/>
              </a:buClr>
              <a:buFont typeface="Arial" panose="020B0604020202020204" pitchFamily="34" charset="0"/>
              <a:buChar char="•"/>
            </a:pPr>
            <a:r>
              <a:rPr lang="en-US" sz="2800" i="1">
                <a:solidFill>
                  <a:srgbClr val="000000"/>
                </a:solidFill>
                <a:latin typeface="Times New Roman" panose="02020603050405020304" pitchFamily="18" charset="0"/>
                <a:cs typeface="Times New Roman" panose="02020603050405020304" pitchFamily="18" charset="0"/>
              </a:rPr>
              <a:t>p</a:t>
            </a:r>
            <a:r>
              <a:rPr lang="en-US" sz="2800">
                <a:solidFill>
                  <a:srgbClr val="000000"/>
                </a:solidFill>
                <a:latin typeface="Times New Roman" panose="02020603050405020304" pitchFamily="18" charset="0"/>
                <a:cs typeface="Times New Roman" panose="02020603050405020304" pitchFamily="18" charset="0"/>
              </a:rPr>
              <a:t> = probability of success</a:t>
            </a:r>
          </a:p>
          <a:p>
            <a:pPr eaLnBrk="1" hangingPunct="1">
              <a:spcBef>
                <a:spcPct val="20000"/>
              </a:spcBef>
              <a:buClr>
                <a:srgbClr val="D17230"/>
              </a:buClr>
              <a:buFont typeface="Arial" panose="020B0604020202020204" pitchFamily="34" charset="0"/>
              <a:buChar char="•"/>
            </a:pPr>
            <a:r>
              <a:rPr lang="en-US" sz="2800" i="1">
                <a:solidFill>
                  <a:srgbClr val="000000"/>
                </a:solidFill>
                <a:latin typeface="Times New Roman" panose="02020603050405020304" pitchFamily="18" charset="0"/>
                <a:cs typeface="Times New Roman" panose="02020603050405020304" pitchFamily="18" charset="0"/>
              </a:rPr>
              <a:t>q</a:t>
            </a:r>
            <a:r>
              <a:rPr lang="en-US" sz="2800">
                <a:solidFill>
                  <a:srgbClr val="000000"/>
                </a:solidFill>
                <a:latin typeface="Times New Roman" panose="02020603050405020304" pitchFamily="18" charset="0"/>
                <a:cs typeface="Times New Roman" panose="02020603050405020304" pitchFamily="18" charset="0"/>
              </a:rPr>
              <a:t> = 1 – </a:t>
            </a:r>
            <a:r>
              <a:rPr lang="en-US" sz="2800" i="1">
                <a:solidFill>
                  <a:srgbClr val="000000"/>
                </a:solidFill>
                <a:latin typeface="Times New Roman" panose="02020603050405020304" pitchFamily="18" charset="0"/>
                <a:cs typeface="Times New Roman" panose="02020603050405020304" pitchFamily="18" charset="0"/>
              </a:rPr>
              <a:t>p</a:t>
            </a:r>
            <a:r>
              <a:rPr lang="en-US" sz="2800">
                <a:solidFill>
                  <a:srgbClr val="000000"/>
                </a:solidFill>
                <a:latin typeface="Times New Roman" panose="02020603050405020304" pitchFamily="18" charset="0"/>
                <a:cs typeface="Times New Roman" panose="02020603050405020304" pitchFamily="18" charset="0"/>
              </a:rPr>
              <a:t> probability of failure</a:t>
            </a:r>
          </a:p>
          <a:p>
            <a:pPr eaLnBrk="1" hangingPunct="1">
              <a:spcBef>
                <a:spcPct val="20000"/>
              </a:spcBef>
              <a:buClr>
                <a:srgbClr val="D17230"/>
              </a:buClr>
              <a:buFont typeface="Arial" panose="020B0604020202020204" pitchFamily="34" charset="0"/>
              <a:buChar char="•"/>
            </a:pPr>
            <a:r>
              <a:rPr lang="en-US" sz="2800" i="1">
                <a:solidFill>
                  <a:srgbClr val="000000"/>
                </a:solidFill>
                <a:latin typeface="Times New Roman" panose="02020603050405020304" pitchFamily="18" charset="0"/>
                <a:cs typeface="Times New Roman" panose="02020603050405020304" pitchFamily="18" charset="0"/>
              </a:rPr>
              <a:t>x</a:t>
            </a:r>
            <a:r>
              <a:rPr lang="en-US" sz="2800">
                <a:solidFill>
                  <a:srgbClr val="000000"/>
                </a:solidFill>
                <a:latin typeface="Times New Roman" panose="02020603050405020304" pitchFamily="18" charset="0"/>
                <a:cs typeface="Times New Roman" panose="02020603050405020304" pitchFamily="18" charset="0"/>
              </a:rPr>
              <a:t> = number of successes in </a:t>
            </a:r>
            <a:r>
              <a:rPr lang="en-US" sz="2800" i="1">
                <a:solidFill>
                  <a:srgbClr val="000000"/>
                </a:solidFill>
                <a:latin typeface="Times New Roman" panose="02020603050405020304" pitchFamily="18" charset="0"/>
                <a:cs typeface="Times New Roman" panose="02020603050405020304" pitchFamily="18" charset="0"/>
              </a:rPr>
              <a:t>n</a:t>
            </a:r>
            <a:r>
              <a:rPr lang="en-US" sz="2800">
                <a:solidFill>
                  <a:srgbClr val="000000"/>
                </a:solidFill>
                <a:latin typeface="Times New Roman" panose="02020603050405020304" pitchFamily="18" charset="0"/>
                <a:cs typeface="Times New Roman" panose="02020603050405020304" pitchFamily="18" charset="0"/>
              </a:rPr>
              <a:t> trials</a:t>
            </a:r>
          </a:p>
        </p:txBody>
      </p:sp>
      <p:sp>
        <p:nvSpPr>
          <p:cNvPr id="58374"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1200"/>
              <a:t>© 2012 Pearson Education, Inc. All rights reserved.</a:t>
            </a:r>
          </a:p>
        </p:txBody>
      </p:sp>
      <p:sp>
        <p:nvSpPr>
          <p:cNvPr id="58375"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eaLnBrk="1" hangingPunct="1"/>
            <a:fld id="{44EB3B58-6E32-4B7E-9030-CFEB1EF8EDBF}" type="slidenum">
              <a:rPr lang="en-US" sz="1200"/>
              <a:pPr algn="r" eaLnBrk="1" hangingPunct="1"/>
              <a:t>38</a:t>
            </a:fld>
            <a:r>
              <a:rPr lang="en-US" sz="1200"/>
              <a:t> of 63</a:t>
            </a:r>
          </a:p>
        </p:txBody>
      </p:sp>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smtClean="0">
                <a:solidFill>
                  <a:srgbClr val="83BB35"/>
                </a:solidFill>
                <a:ea typeface="ＭＳ Ｐゴシック" panose="020B0600070205080204" pitchFamily="34" charset="-128"/>
              </a:rPr>
              <a:t>Example: Finding Binomial Probabilities</a:t>
            </a:r>
          </a:p>
        </p:txBody>
      </p:sp>
      <p:sp>
        <p:nvSpPr>
          <p:cNvPr id="60419" name="Content Placeholder 2"/>
          <p:cNvSpPr>
            <a:spLocks noGrp="1"/>
          </p:cNvSpPr>
          <p:nvPr>
            <p:ph idx="1"/>
          </p:nvPr>
        </p:nvSpPr>
        <p:spPr/>
        <p:txBody>
          <a:bodyPr/>
          <a:lstStyle/>
          <a:p>
            <a:pPr marL="0" indent="0" eaLnBrk="1" hangingPunct="1">
              <a:buFont typeface="Arial" panose="020B0604020202020204" pitchFamily="34" charset="0"/>
              <a:buNone/>
            </a:pPr>
            <a:r>
              <a:rPr lang="en-US" smtClean="0"/>
              <a:t>Microfracture knee surgery has a 75% chance of success on patients with degenerative knees. The surgery is performed on three patients. Find the probability of the surgery being successful on exactly two patients.</a:t>
            </a:r>
          </a:p>
        </p:txBody>
      </p:sp>
      <p:pic>
        <p:nvPicPr>
          <p:cNvPr id="60420" name="Picture 7" descr="C:\Documents and Settings\Lyn\Local Settings\Temporary Internet Files\Content.IE5\0HGJK3SV\MCj0365750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3788" y="3617913"/>
            <a:ext cx="11049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1200"/>
              <a:t>© 2012 Pearson Education, Inc. All rights reserved.</a:t>
            </a:r>
          </a:p>
        </p:txBody>
      </p:sp>
      <p:sp>
        <p:nvSpPr>
          <p:cNvPr id="60422"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eaLnBrk="1" hangingPunct="1"/>
            <a:fld id="{63CEEEC5-C24D-44F8-9E78-2E74C6318E23}" type="slidenum">
              <a:rPr lang="en-US" sz="1200"/>
              <a:pPr algn="r" eaLnBrk="1" hangingPunct="1"/>
              <a:t>39</a:t>
            </a:fld>
            <a:r>
              <a:rPr lang="en-US" sz="1200"/>
              <a:t> of 63</a:t>
            </a: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ea typeface="ＭＳ Ｐゴシック" panose="020B0600070205080204" pitchFamily="34" charset="-128"/>
              </a:rPr>
              <a:t>Section 4.1 Objectives</a:t>
            </a:r>
          </a:p>
        </p:txBody>
      </p:sp>
      <p:sp>
        <p:nvSpPr>
          <p:cNvPr id="13315" name="Content Placeholder 2"/>
          <p:cNvSpPr>
            <a:spLocks noGrp="1"/>
          </p:cNvSpPr>
          <p:nvPr>
            <p:ph idx="1"/>
          </p:nvPr>
        </p:nvSpPr>
        <p:spPr/>
        <p:txBody>
          <a:bodyPr/>
          <a:lstStyle/>
          <a:p>
            <a:pPr eaLnBrk="1" hangingPunct="1"/>
            <a:r>
              <a:rPr lang="en-US" smtClean="0"/>
              <a:t>Distinguish between discrete random variables and continuous random variables</a:t>
            </a:r>
          </a:p>
          <a:p>
            <a:pPr eaLnBrk="1" hangingPunct="1"/>
            <a:r>
              <a:rPr lang="en-US" smtClean="0"/>
              <a:t>Construct a discrete probability distribution and its graph</a:t>
            </a:r>
          </a:p>
          <a:p>
            <a:pPr eaLnBrk="1" hangingPunct="1"/>
            <a:r>
              <a:rPr lang="en-US" smtClean="0"/>
              <a:t>Determine if a distribution is a probability distribution</a:t>
            </a:r>
          </a:p>
          <a:p>
            <a:pPr eaLnBrk="1" hangingPunct="1"/>
            <a:r>
              <a:rPr lang="en-US" smtClean="0"/>
              <a:t>Find the mean, variance, and standard deviation of a discrete probability distribution</a:t>
            </a:r>
          </a:p>
          <a:p>
            <a:pPr eaLnBrk="1" hangingPunct="1"/>
            <a:r>
              <a:rPr lang="en-US" smtClean="0"/>
              <a:t>Find the expected value of a discrete probability distribution</a:t>
            </a:r>
          </a:p>
        </p:txBody>
      </p:sp>
      <p:sp>
        <p:nvSpPr>
          <p:cNvPr id="13316"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1200"/>
              <a:t>© 2012 Pearson Education, Inc. All rights reserved.</a:t>
            </a:r>
          </a:p>
        </p:txBody>
      </p:sp>
      <p:sp>
        <p:nvSpPr>
          <p:cNvPr id="13317"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eaLnBrk="1" hangingPunct="1"/>
            <a:fld id="{CB563925-F47D-4230-92EB-59C3C5DB804E}" type="slidenum">
              <a:rPr lang="en-US" sz="1200"/>
              <a:pPr algn="r" eaLnBrk="1" hangingPunct="1"/>
              <a:t>4</a:t>
            </a:fld>
            <a:r>
              <a:rPr lang="en-US" sz="1200"/>
              <a:t> of 63</a:t>
            </a: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smtClean="0">
                <a:solidFill>
                  <a:srgbClr val="83BB35"/>
                </a:solidFill>
                <a:ea typeface="ＭＳ Ｐゴシック" panose="020B0600070205080204" pitchFamily="34" charset="-128"/>
              </a:rPr>
              <a:t>Solution: Finding Binomial Probabilities</a:t>
            </a:r>
          </a:p>
        </p:txBody>
      </p:sp>
      <p:sp>
        <p:nvSpPr>
          <p:cNvPr id="61444" name="Content Placeholder 2"/>
          <p:cNvSpPr>
            <a:spLocks noGrp="1"/>
          </p:cNvSpPr>
          <p:nvPr>
            <p:ph idx="1"/>
          </p:nvPr>
        </p:nvSpPr>
        <p:spPr>
          <a:xfrm>
            <a:off x="457200" y="1030288"/>
            <a:ext cx="8229600" cy="973137"/>
          </a:xfrm>
        </p:spPr>
        <p:txBody>
          <a:bodyPr/>
          <a:lstStyle/>
          <a:p>
            <a:pPr marL="0" indent="0" eaLnBrk="1" hangingPunct="1">
              <a:buFont typeface="Arial" panose="020B0604020202020204" pitchFamily="34" charset="0"/>
              <a:buNone/>
            </a:pPr>
            <a:r>
              <a:rPr lang="en-US" b="1" smtClean="0"/>
              <a:t>Method 1: </a:t>
            </a:r>
            <a:r>
              <a:rPr lang="en-US" smtClean="0"/>
              <a:t>Draw a tree diagram and use the Multiplication Rule</a:t>
            </a:r>
          </a:p>
        </p:txBody>
      </p:sp>
      <p:graphicFrame>
        <p:nvGraphicFramePr>
          <p:cNvPr id="61442" name="Object 4"/>
          <p:cNvGraphicFramePr>
            <a:graphicFrameLocks noChangeAspect="1"/>
          </p:cNvGraphicFramePr>
          <p:nvPr/>
        </p:nvGraphicFramePr>
        <p:xfrm>
          <a:off x="1658938" y="5721350"/>
          <a:ext cx="5229225" cy="952500"/>
        </p:xfrm>
        <a:graphic>
          <a:graphicData uri="http://schemas.openxmlformats.org/presentationml/2006/ole">
            <mc:AlternateContent xmlns:mc="http://schemas.openxmlformats.org/markup-compatibility/2006">
              <mc:Choice xmlns:v="urn:schemas-microsoft-com:vml" Requires="v">
                <p:oleObj spid="_x0000_s61451" name="Equation" r:id="rId4" imgW="2654300" imgH="482600" progId="Equation.DSMT4">
                  <p:embed/>
                </p:oleObj>
              </mc:Choice>
              <mc:Fallback>
                <p:oleObj name="Equation" r:id="rId4" imgW="2654300" imgH="4826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8938" y="5721350"/>
                        <a:ext cx="5229225"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61445" name="Picture 7" descr="C:\Documents and Settings\Lyn\Local Settings\Temporary Internet Files\Content.IE5\0HGJK3SV\MCj03657500000[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02525" y="1209675"/>
            <a:ext cx="11049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6"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1200"/>
              <a:t>© 2012 Pearson Education, Inc. All rights reserved.</a:t>
            </a:r>
          </a:p>
        </p:txBody>
      </p:sp>
      <p:sp>
        <p:nvSpPr>
          <p:cNvPr id="61447"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eaLnBrk="1" hangingPunct="1"/>
            <a:fld id="{EF07FBF2-DE2D-4718-89A2-2101FEEEB781}" type="slidenum">
              <a:rPr lang="en-US" sz="1200"/>
              <a:pPr algn="r" eaLnBrk="1" hangingPunct="1"/>
              <a:t>40</a:t>
            </a:fld>
            <a:r>
              <a:rPr lang="en-US" sz="1200"/>
              <a:t> of 63</a:t>
            </a:r>
          </a:p>
        </p:txBody>
      </p:sp>
      <p:pic>
        <p:nvPicPr>
          <p:cNvPr id="61448" name="Picture 8" descr="Screen shot 2011-08-24 at 1.25.41 PM.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87413" y="1985963"/>
            <a:ext cx="7404100"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smtClean="0">
                <a:solidFill>
                  <a:srgbClr val="83BB35"/>
                </a:solidFill>
                <a:ea typeface="ＭＳ Ｐゴシック" panose="020B0600070205080204" pitchFamily="34" charset="-128"/>
              </a:rPr>
              <a:t>Solution: Finding Binomial Probabilities</a:t>
            </a:r>
          </a:p>
        </p:txBody>
      </p:sp>
      <p:sp>
        <p:nvSpPr>
          <p:cNvPr id="62469" name="Content Placeholder 2"/>
          <p:cNvSpPr>
            <a:spLocks noGrp="1"/>
          </p:cNvSpPr>
          <p:nvPr>
            <p:ph idx="1"/>
          </p:nvPr>
        </p:nvSpPr>
        <p:spPr>
          <a:xfrm>
            <a:off x="457200" y="1600200"/>
            <a:ext cx="8229600" cy="654050"/>
          </a:xfrm>
        </p:spPr>
        <p:txBody>
          <a:bodyPr/>
          <a:lstStyle/>
          <a:p>
            <a:pPr marL="0" indent="0" eaLnBrk="1" hangingPunct="1">
              <a:buFont typeface="Arial" panose="020B0604020202020204" pitchFamily="34" charset="0"/>
              <a:buNone/>
            </a:pPr>
            <a:r>
              <a:rPr lang="en-US" b="1" smtClean="0"/>
              <a:t>Method 2: </a:t>
            </a:r>
            <a:r>
              <a:rPr lang="en-US" smtClean="0"/>
              <a:t>Binomial Probability Formula</a:t>
            </a:r>
          </a:p>
        </p:txBody>
      </p:sp>
      <p:graphicFrame>
        <p:nvGraphicFramePr>
          <p:cNvPr id="62466" name="Object 2"/>
          <p:cNvGraphicFramePr>
            <a:graphicFrameLocks noChangeAspect="1"/>
          </p:cNvGraphicFramePr>
          <p:nvPr/>
        </p:nvGraphicFramePr>
        <p:xfrm>
          <a:off x="482600" y="2976563"/>
          <a:ext cx="6403975" cy="2978150"/>
        </p:xfrm>
        <a:graphic>
          <a:graphicData uri="http://schemas.openxmlformats.org/presentationml/2006/ole">
            <mc:AlternateContent xmlns:mc="http://schemas.openxmlformats.org/markup-compatibility/2006">
              <mc:Choice xmlns:v="urn:schemas-microsoft-com:vml" Requires="v">
                <p:oleObj spid="_x0000_s62477" name="Equation" r:id="rId4" imgW="3251200" imgH="1511300" progId="Equation.DSMT4">
                  <p:embed/>
                </p:oleObj>
              </mc:Choice>
              <mc:Fallback>
                <p:oleObj name="Equation" r:id="rId4" imgW="3251200" imgH="15113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600" y="2976563"/>
                        <a:ext cx="6403975" cy="297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2467" name="Object 3"/>
          <p:cNvGraphicFramePr>
            <a:graphicFrameLocks noChangeAspect="1"/>
          </p:cNvGraphicFramePr>
          <p:nvPr/>
        </p:nvGraphicFramePr>
        <p:xfrm>
          <a:off x="457200" y="2147888"/>
          <a:ext cx="5186363" cy="850900"/>
        </p:xfrm>
        <a:graphic>
          <a:graphicData uri="http://schemas.openxmlformats.org/presentationml/2006/ole">
            <mc:AlternateContent xmlns:mc="http://schemas.openxmlformats.org/markup-compatibility/2006">
              <mc:Choice xmlns:v="urn:schemas-microsoft-com:vml" Requires="v">
                <p:oleObj spid="_x0000_s62478" name="Equation" r:id="rId6" imgW="2400120" imgH="393480" progId="Equation.DSMT4">
                  <p:embed/>
                </p:oleObj>
              </mc:Choice>
              <mc:Fallback>
                <p:oleObj name="Equation" r:id="rId6" imgW="2400120" imgH="39348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2147888"/>
                        <a:ext cx="5186363" cy="850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62470" name="Picture 7" descr="C:\Documents and Settings\Lyn\Local Settings\Temporary Internet Files\Content.IE5\0HGJK3SV\MCj03657500000[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02525" y="1700213"/>
            <a:ext cx="11049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1"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1200"/>
              <a:t>© 2012 Pearson Education, Inc. All rights reserved.</a:t>
            </a:r>
          </a:p>
        </p:txBody>
      </p:sp>
      <p:sp>
        <p:nvSpPr>
          <p:cNvPr id="62472"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eaLnBrk="1" hangingPunct="1"/>
            <a:fld id="{7E1E91BD-8274-44C0-BC07-5EACB694B34E}" type="slidenum">
              <a:rPr lang="en-US" sz="1200"/>
              <a:pPr algn="r" eaLnBrk="1" hangingPunct="1"/>
              <a:t>41</a:t>
            </a:fld>
            <a:r>
              <a:rPr lang="en-US" sz="1200"/>
              <a:t> of 63</a:t>
            </a:r>
          </a:p>
        </p:txBody>
      </p:sp>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Title 1"/>
          <p:cNvSpPr>
            <a:spLocks noGrp="1"/>
          </p:cNvSpPr>
          <p:nvPr>
            <p:ph type="title"/>
          </p:nvPr>
        </p:nvSpPr>
        <p:spPr/>
        <p:txBody>
          <a:bodyPr/>
          <a:lstStyle/>
          <a:p>
            <a:pPr eaLnBrk="1" hangingPunct="1"/>
            <a:r>
              <a:rPr lang="en-US" smtClean="0">
                <a:ea typeface="ＭＳ Ｐゴシック" panose="020B0600070205080204" pitchFamily="34" charset="-128"/>
              </a:rPr>
              <a:t>Binomial Probability Distribution</a:t>
            </a:r>
          </a:p>
        </p:txBody>
      </p:sp>
      <p:sp>
        <p:nvSpPr>
          <p:cNvPr id="8196" name="Content Placeholder 2"/>
          <p:cNvSpPr>
            <a:spLocks noGrp="1"/>
          </p:cNvSpPr>
          <p:nvPr>
            <p:ph idx="1"/>
          </p:nvPr>
        </p:nvSpPr>
        <p:spPr>
          <a:xfrm>
            <a:off x="457200" y="1600200"/>
            <a:ext cx="8229600" cy="2844800"/>
          </a:xfrm>
        </p:spPr>
        <p:txBody>
          <a:bodyPr/>
          <a:lstStyle/>
          <a:p>
            <a:pPr eaLnBrk="1" hangingPunct="1">
              <a:buFont typeface="Arial" panose="020B0604020202020204" pitchFamily="34" charset="0"/>
              <a:buNone/>
            </a:pPr>
            <a:r>
              <a:rPr lang="en-US" b="1" smtClean="0">
                <a:solidFill>
                  <a:schemeClr val="accent2"/>
                </a:solidFill>
              </a:rPr>
              <a:t>Binomial Probability Distribution</a:t>
            </a:r>
          </a:p>
          <a:p>
            <a:pPr eaLnBrk="1" hangingPunct="1"/>
            <a:r>
              <a:rPr lang="en-US" smtClean="0"/>
              <a:t>List the possible values of </a:t>
            </a:r>
            <a:r>
              <a:rPr lang="en-US" i="1" smtClean="0"/>
              <a:t>x</a:t>
            </a:r>
            <a:r>
              <a:rPr lang="en-US" smtClean="0"/>
              <a:t> with the corresponding probability of each.</a:t>
            </a:r>
          </a:p>
          <a:p>
            <a:pPr eaLnBrk="1" hangingPunct="1"/>
            <a:r>
              <a:rPr lang="en-US" smtClean="0"/>
              <a:t>Example: Binomial probability distribution for Microfracture knee surgery: </a:t>
            </a:r>
            <a:r>
              <a:rPr lang="en-US" i="1" smtClean="0"/>
              <a:t>n</a:t>
            </a:r>
            <a:r>
              <a:rPr lang="en-US" smtClean="0"/>
              <a:t> = 3, </a:t>
            </a:r>
            <a:r>
              <a:rPr lang="en-US" i="1" smtClean="0"/>
              <a:t>p</a:t>
            </a:r>
            <a:r>
              <a:rPr lang="en-US" smtClean="0"/>
              <a:t> = </a:t>
            </a:r>
          </a:p>
          <a:p>
            <a:pPr eaLnBrk="1" hangingPunct="1"/>
            <a:endParaRPr lang="en-US" smtClean="0"/>
          </a:p>
          <a:p>
            <a:pPr eaLnBrk="1" hangingPunct="1"/>
            <a:endParaRPr lang="en-US" smtClean="0"/>
          </a:p>
          <a:p>
            <a:pPr lvl="1" eaLnBrk="1" hangingPunct="1"/>
            <a:r>
              <a:rPr lang="en-US" smtClean="0"/>
              <a:t>Use the binomial probability formula to find probabilities.</a:t>
            </a:r>
          </a:p>
        </p:txBody>
      </p:sp>
      <p:graphicFrame>
        <p:nvGraphicFramePr>
          <p:cNvPr id="6" name="Table 5"/>
          <p:cNvGraphicFramePr>
            <a:graphicFrameLocks noGrp="1"/>
          </p:cNvGraphicFramePr>
          <p:nvPr/>
        </p:nvGraphicFramePr>
        <p:xfrm>
          <a:off x="1147763" y="4122738"/>
          <a:ext cx="5122863" cy="792408"/>
        </p:xfrm>
        <a:graphic>
          <a:graphicData uri="http://schemas.openxmlformats.org/drawingml/2006/table">
            <a:tbl>
              <a:tblPr firstRow="1" bandRow="1">
                <a:tableStyleId>{2D5ABB26-0587-4C30-8999-92F81FD0307C}</a:tableStyleId>
              </a:tblPr>
              <a:tblGrid>
                <a:gridCol w="1125239"/>
                <a:gridCol w="999406"/>
                <a:gridCol w="999406"/>
                <a:gridCol w="999406"/>
                <a:gridCol w="999406"/>
              </a:tblGrid>
              <a:tr h="396081">
                <a:tc>
                  <a:txBody>
                    <a:bodyPr/>
                    <a:lstStyle/>
                    <a:p>
                      <a:pPr algn="ctr"/>
                      <a:r>
                        <a:rPr lang="en-US" sz="2000" b="1" i="1" dirty="0" smtClean="0">
                          <a:solidFill>
                            <a:schemeClr val="bg1"/>
                          </a:solidFill>
                        </a:rPr>
                        <a:t>x</a:t>
                      </a:r>
                      <a:endParaRPr lang="en-US" sz="2000" b="1" i="1" dirty="0">
                        <a:solidFill>
                          <a:schemeClr val="bg1"/>
                        </a:solidFill>
                      </a:endParaRPr>
                    </a:p>
                  </a:txBody>
                  <a:tcPr marL="91433" marR="91433"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2000" b="0" i="0" dirty="0" smtClean="0">
                          <a:solidFill>
                            <a:schemeClr val="tx1"/>
                          </a:solidFill>
                        </a:rPr>
                        <a:t>0</a:t>
                      </a:r>
                      <a:endParaRPr lang="en-US" sz="2000" b="0" i="0" dirty="0">
                        <a:solidFill>
                          <a:schemeClr val="tx1"/>
                        </a:solidFill>
                      </a:endParaRPr>
                    </a:p>
                  </a:txBody>
                  <a:tcPr marL="91433" marR="91433"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i="0" dirty="0" smtClean="0">
                          <a:solidFill>
                            <a:schemeClr val="tx1"/>
                          </a:solidFill>
                        </a:rPr>
                        <a:t>1</a:t>
                      </a:r>
                      <a:endParaRPr lang="en-US" sz="2000" b="0" i="0" dirty="0">
                        <a:solidFill>
                          <a:schemeClr val="tx1"/>
                        </a:solidFill>
                      </a:endParaRPr>
                    </a:p>
                  </a:txBody>
                  <a:tcPr marL="91433" marR="91433"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i="0" dirty="0" smtClean="0">
                          <a:solidFill>
                            <a:schemeClr val="tx1"/>
                          </a:solidFill>
                        </a:rPr>
                        <a:t>2</a:t>
                      </a:r>
                      <a:endParaRPr lang="en-US" sz="2000" b="0" i="0" dirty="0">
                        <a:solidFill>
                          <a:schemeClr val="tx1"/>
                        </a:solidFill>
                      </a:endParaRPr>
                    </a:p>
                  </a:txBody>
                  <a:tcPr marL="91433" marR="91433"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i="0" dirty="0" smtClean="0">
                          <a:solidFill>
                            <a:schemeClr val="tx1"/>
                          </a:solidFill>
                        </a:rPr>
                        <a:t>3</a:t>
                      </a:r>
                      <a:endParaRPr lang="en-US" sz="2000" b="0" i="0" dirty="0">
                        <a:solidFill>
                          <a:schemeClr val="tx1"/>
                        </a:solidFill>
                      </a:endParaRPr>
                    </a:p>
                  </a:txBody>
                  <a:tcPr marL="91433" marR="91433"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6081">
                <a:tc>
                  <a:txBody>
                    <a:bodyPr/>
                    <a:lstStyle/>
                    <a:p>
                      <a:pPr algn="ctr"/>
                      <a:r>
                        <a:rPr lang="en-US" sz="2000" b="1" i="1" dirty="0" smtClean="0">
                          <a:solidFill>
                            <a:schemeClr val="bg1"/>
                          </a:solidFill>
                        </a:rPr>
                        <a:t>P</a:t>
                      </a:r>
                      <a:r>
                        <a:rPr lang="en-US" sz="2000" b="1" i="0" dirty="0" smtClean="0">
                          <a:solidFill>
                            <a:schemeClr val="bg1"/>
                          </a:solidFill>
                        </a:rPr>
                        <a:t>(</a:t>
                      </a:r>
                      <a:r>
                        <a:rPr lang="en-US" sz="2000" b="1" i="1" dirty="0" smtClean="0">
                          <a:solidFill>
                            <a:schemeClr val="bg1"/>
                          </a:solidFill>
                        </a:rPr>
                        <a:t>x</a:t>
                      </a:r>
                      <a:r>
                        <a:rPr lang="en-US" sz="2000" b="1" i="0" dirty="0" smtClean="0">
                          <a:solidFill>
                            <a:schemeClr val="bg1"/>
                          </a:solidFill>
                        </a:rPr>
                        <a:t>)</a:t>
                      </a:r>
                      <a:endParaRPr lang="en-US" sz="2000" b="1" i="0" dirty="0">
                        <a:solidFill>
                          <a:schemeClr val="bg1"/>
                        </a:solidFill>
                      </a:endParaRPr>
                    </a:p>
                  </a:txBody>
                  <a:tcPr marL="91433" marR="91433"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2000" dirty="0" smtClean="0"/>
                        <a:t>0.016</a:t>
                      </a:r>
                    </a:p>
                  </a:txBody>
                  <a:tcPr marL="91433" marR="91433"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0.141</a:t>
                      </a:r>
                      <a:endParaRPr lang="en-US" sz="2000" dirty="0"/>
                    </a:p>
                  </a:txBody>
                  <a:tcPr marL="91433" marR="91433"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0.422</a:t>
                      </a:r>
                      <a:endParaRPr lang="en-US" sz="2000" dirty="0"/>
                    </a:p>
                  </a:txBody>
                  <a:tcPr marL="91433" marR="91433"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0.422</a:t>
                      </a:r>
                      <a:endParaRPr lang="en-US" sz="2000" dirty="0"/>
                    </a:p>
                  </a:txBody>
                  <a:tcPr marL="91433" marR="91433"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8194" name="Object 2"/>
          <p:cNvGraphicFramePr>
            <a:graphicFrameLocks noChangeAspect="1"/>
          </p:cNvGraphicFramePr>
          <p:nvPr/>
        </p:nvGraphicFramePr>
        <p:xfrm>
          <a:off x="6357938" y="3444875"/>
          <a:ext cx="247650" cy="638175"/>
        </p:xfrm>
        <a:graphic>
          <a:graphicData uri="http://schemas.openxmlformats.org/presentationml/2006/ole">
            <mc:AlternateContent xmlns:mc="http://schemas.openxmlformats.org/markup-compatibility/2006">
              <mc:Choice xmlns:v="urn:schemas-microsoft-com:vml" Requires="v">
                <p:oleObj spid="_x0000_s63517" name="Equation" r:id="rId4" imgW="152280" imgH="393480" progId="Equation.DSMT4">
                  <p:embed/>
                </p:oleObj>
              </mc:Choice>
              <mc:Fallback>
                <p:oleObj name="Equation" r:id="rId4" imgW="152280" imgH="39348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7938" y="3444875"/>
                        <a:ext cx="247650"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3513"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1200"/>
              <a:t>© 2012 Pearson Education, Inc. All rights reserved.</a:t>
            </a:r>
          </a:p>
        </p:txBody>
      </p:sp>
      <p:sp>
        <p:nvSpPr>
          <p:cNvPr id="63514"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eaLnBrk="1" hangingPunct="1"/>
            <a:fld id="{91F011FB-30B4-4568-B949-7B655551769D}" type="slidenum">
              <a:rPr lang="en-US" sz="1200"/>
              <a:pPr algn="r" eaLnBrk="1" hangingPunct="1"/>
              <a:t>42</a:t>
            </a:fld>
            <a:r>
              <a:rPr lang="en-US" sz="1200"/>
              <a:t> of 63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19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smtClean="0">
                <a:solidFill>
                  <a:srgbClr val="83BB35"/>
                </a:solidFill>
                <a:ea typeface="ＭＳ Ｐゴシック" panose="020B0600070205080204" pitchFamily="34" charset="-128"/>
              </a:rPr>
              <a:t>Example: Constructing a Binomial Distribution</a:t>
            </a:r>
          </a:p>
        </p:txBody>
      </p:sp>
      <p:sp>
        <p:nvSpPr>
          <p:cNvPr id="64515" name="Content Placeholder 2"/>
          <p:cNvSpPr>
            <a:spLocks noGrp="1"/>
          </p:cNvSpPr>
          <p:nvPr>
            <p:ph idx="1"/>
          </p:nvPr>
        </p:nvSpPr>
        <p:spPr>
          <a:xfrm>
            <a:off x="457200" y="1600200"/>
            <a:ext cx="8472488" cy="1824038"/>
          </a:xfrm>
        </p:spPr>
        <p:txBody>
          <a:bodyPr/>
          <a:lstStyle/>
          <a:p>
            <a:pPr marL="0" indent="0" eaLnBrk="1" hangingPunct="1">
              <a:buFont typeface="Arial" panose="020B0604020202020204" pitchFamily="34" charset="0"/>
              <a:buNone/>
            </a:pPr>
            <a:r>
              <a:rPr lang="en-US" smtClean="0"/>
              <a:t>In a survey, U.S. adults were asked to give reasons why they liked texting on their cellular phones. Seven adults who participated in the survey are randomly selected and asked whether they like texting because it is quicker than</a:t>
            </a:r>
          </a:p>
        </p:txBody>
      </p:sp>
      <p:sp>
        <p:nvSpPr>
          <p:cNvPr id="64516" name="TextBox 6"/>
          <p:cNvSpPr txBox="1">
            <a:spLocks noChangeArrowheads="1"/>
          </p:cNvSpPr>
          <p:nvPr/>
        </p:nvSpPr>
        <p:spPr bwMode="auto">
          <a:xfrm>
            <a:off x="457200" y="3295650"/>
            <a:ext cx="44545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2800">
                <a:latin typeface="Times New Roman" panose="02020603050405020304" pitchFamily="18" charset="0"/>
              </a:rPr>
              <a:t>calling. Create a binomial probability distribution for the number of adults who respond yes.</a:t>
            </a:r>
          </a:p>
        </p:txBody>
      </p:sp>
      <p:sp>
        <p:nvSpPr>
          <p:cNvPr id="64517"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1200"/>
              <a:t>© 2012 Pearson Education, Inc. All rights reserved.</a:t>
            </a:r>
          </a:p>
        </p:txBody>
      </p:sp>
      <p:sp>
        <p:nvSpPr>
          <p:cNvPr id="64518"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eaLnBrk="1" hangingPunct="1"/>
            <a:fld id="{9C0A4732-AACC-46C1-842F-D774F4D36B16}" type="slidenum">
              <a:rPr lang="en-US" sz="1200"/>
              <a:pPr algn="r" eaLnBrk="1" hangingPunct="1"/>
              <a:t>43</a:t>
            </a:fld>
            <a:r>
              <a:rPr lang="en-US" sz="1200"/>
              <a:t> of 63</a:t>
            </a:r>
          </a:p>
        </p:txBody>
      </p:sp>
      <p:pic>
        <p:nvPicPr>
          <p:cNvPr id="64519" name="Picture 11" descr="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7950" y="3622675"/>
            <a:ext cx="3263900" cy="262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r>
              <a:rPr lang="en-US" smtClean="0">
                <a:solidFill>
                  <a:srgbClr val="83BB35"/>
                </a:solidFill>
                <a:ea typeface="ＭＳ Ｐゴシック" panose="020B0600070205080204" pitchFamily="34" charset="-128"/>
              </a:rPr>
              <a:t>Solution: Constructing a Binomial Distribution</a:t>
            </a:r>
            <a:endParaRPr lang="en-US" smtClean="0">
              <a:ea typeface="ＭＳ Ｐゴシック" panose="020B0600070205080204" pitchFamily="34" charset="-128"/>
            </a:endParaRPr>
          </a:p>
        </p:txBody>
      </p:sp>
      <p:sp>
        <p:nvSpPr>
          <p:cNvPr id="65539" name="Content Placeholder 2"/>
          <p:cNvSpPr>
            <a:spLocks noGrp="1"/>
          </p:cNvSpPr>
          <p:nvPr>
            <p:ph idx="1"/>
          </p:nvPr>
        </p:nvSpPr>
        <p:spPr>
          <a:xfrm>
            <a:off x="457200" y="1408113"/>
            <a:ext cx="8229600" cy="1441450"/>
          </a:xfrm>
        </p:spPr>
        <p:txBody>
          <a:bodyPr/>
          <a:lstStyle/>
          <a:p>
            <a:pPr eaLnBrk="1" hangingPunct="1"/>
            <a:r>
              <a:rPr lang="en-US" smtClean="0"/>
              <a:t>56% of adults like texting because it is quicker than calling.</a:t>
            </a:r>
          </a:p>
          <a:p>
            <a:pPr eaLnBrk="1" hangingPunct="1"/>
            <a:r>
              <a:rPr lang="en-US" i="1" smtClean="0"/>
              <a:t>n</a:t>
            </a:r>
            <a:r>
              <a:rPr lang="en-US" smtClean="0"/>
              <a:t> = 7,  </a:t>
            </a:r>
            <a:r>
              <a:rPr lang="en-US" i="1" smtClean="0"/>
              <a:t>p</a:t>
            </a:r>
            <a:r>
              <a:rPr lang="en-US" smtClean="0"/>
              <a:t> = 0.56, </a:t>
            </a:r>
            <a:r>
              <a:rPr lang="en-US" i="1" smtClean="0"/>
              <a:t> q </a:t>
            </a:r>
            <a:r>
              <a:rPr lang="en-US" smtClean="0"/>
              <a:t>= 0.44,  </a:t>
            </a:r>
            <a:r>
              <a:rPr lang="en-US" i="1" smtClean="0"/>
              <a:t>x</a:t>
            </a:r>
            <a:r>
              <a:rPr lang="en-US" smtClean="0"/>
              <a:t> = 0, 1, 2, 3, 4, 5, 6, 7</a:t>
            </a:r>
          </a:p>
        </p:txBody>
      </p:sp>
      <p:sp>
        <p:nvSpPr>
          <p:cNvPr id="53254" name="TextBox 6"/>
          <p:cNvSpPr txBox="1">
            <a:spLocks noChangeArrowheads="1"/>
          </p:cNvSpPr>
          <p:nvPr/>
        </p:nvSpPr>
        <p:spPr bwMode="auto">
          <a:xfrm>
            <a:off x="833438" y="2913063"/>
            <a:ext cx="7165975"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8313" indent="-468313"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Aft>
                <a:spcPts val="600"/>
              </a:spcAft>
              <a:buClr>
                <a:schemeClr val="accent1"/>
              </a:buClr>
            </a:pPr>
            <a:r>
              <a:rPr lang="en-US" i="1">
                <a:solidFill>
                  <a:schemeClr val="accent2"/>
                </a:solidFill>
                <a:latin typeface="Times New Roman" panose="02020603050405020304" pitchFamily="18" charset="0"/>
              </a:rPr>
              <a:t>P</a:t>
            </a:r>
            <a:r>
              <a:rPr lang="en-US">
                <a:solidFill>
                  <a:schemeClr val="accent2"/>
                </a:solidFill>
                <a:latin typeface="Times New Roman" panose="02020603050405020304" pitchFamily="18" charset="0"/>
              </a:rPr>
              <a:t>(0) = </a:t>
            </a:r>
            <a:r>
              <a:rPr lang="en-US" baseline="-25000">
                <a:solidFill>
                  <a:schemeClr val="accent2"/>
                </a:solidFill>
                <a:latin typeface="Times New Roman" panose="02020603050405020304" pitchFamily="18" charset="0"/>
              </a:rPr>
              <a:t>7</a:t>
            </a:r>
            <a:r>
              <a:rPr lang="en-US">
                <a:solidFill>
                  <a:schemeClr val="accent2"/>
                </a:solidFill>
                <a:latin typeface="Times New Roman" panose="02020603050405020304" pitchFamily="18" charset="0"/>
              </a:rPr>
              <a:t>C</a:t>
            </a:r>
            <a:r>
              <a:rPr lang="en-US" baseline="-25000">
                <a:solidFill>
                  <a:schemeClr val="accent2"/>
                </a:solidFill>
                <a:latin typeface="Times New Roman" panose="02020603050405020304" pitchFamily="18" charset="0"/>
              </a:rPr>
              <a:t>0</a:t>
            </a:r>
            <a:r>
              <a:rPr lang="en-US">
                <a:solidFill>
                  <a:schemeClr val="accent2"/>
                </a:solidFill>
                <a:latin typeface="Times New Roman" panose="02020603050405020304" pitchFamily="18" charset="0"/>
              </a:rPr>
              <a:t>(0.56)</a:t>
            </a:r>
            <a:r>
              <a:rPr lang="en-US" baseline="30000">
                <a:solidFill>
                  <a:schemeClr val="accent2"/>
                </a:solidFill>
                <a:latin typeface="Times New Roman" panose="02020603050405020304" pitchFamily="18" charset="0"/>
              </a:rPr>
              <a:t>0</a:t>
            </a:r>
            <a:r>
              <a:rPr lang="en-US">
                <a:solidFill>
                  <a:schemeClr val="accent2"/>
                </a:solidFill>
                <a:latin typeface="Times New Roman" panose="02020603050405020304" pitchFamily="18" charset="0"/>
              </a:rPr>
              <a:t>(0.44)</a:t>
            </a:r>
            <a:r>
              <a:rPr lang="en-US" baseline="30000">
                <a:solidFill>
                  <a:schemeClr val="accent2"/>
                </a:solidFill>
                <a:latin typeface="Times New Roman" panose="02020603050405020304" pitchFamily="18" charset="0"/>
              </a:rPr>
              <a:t>7</a:t>
            </a:r>
            <a:r>
              <a:rPr lang="en-US">
                <a:solidFill>
                  <a:schemeClr val="accent2"/>
                </a:solidFill>
                <a:latin typeface="Times New Roman" panose="02020603050405020304" pitchFamily="18" charset="0"/>
              </a:rPr>
              <a:t> = 1(0.56)</a:t>
            </a:r>
            <a:r>
              <a:rPr lang="en-US" baseline="30000">
                <a:solidFill>
                  <a:schemeClr val="accent2"/>
                </a:solidFill>
                <a:latin typeface="Times New Roman" panose="02020603050405020304" pitchFamily="18" charset="0"/>
              </a:rPr>
              <a:t>0</a:t>
            </a:r>
            <a:r>
              <a:rPr lang="en-US">
                <a:solidFill>
                  <a:schemeClr val="accent2"/>
                </a:solidFill>
                <a:latin typeface="Times New Roman" panose="02020603050405020304" pitchFamily="18" charset="0"/>
              </a:rPr>
              <a:t>(0.44)</a:t>
            </a:r>
            <a:r>
              <a:rPr lang="en-US" baseline="30000">
                <a:solidFill>
                  <a:schemeClr val="accent2"/>
                </a:solidFill>
                <a:latin typeface="Times New Roman" panose="02020603050405020304" pitchFamily="18" charset="0"/>
              </a:rPr>
              <a:t>7</a:t>
            </a:r>
            <a:r>
              <a:rPr lang="en-US">
                <a:solidFill>
                  <a:schemeClr val="accent2"/>
                </a:solidFill>
                <a:latin typeface="Times New Roman" panose="02020603050405020304" pitchFamily="18" charset="0"/>
              </a:rPr>
              <a:t> ≈ 0.0032 </a:t>
            </a:r>
          </a:p>
          <a:p>
            <a:pPr eaLnBrk="1" hangingPunct="1">
              <a:spcAft>
                <a:spcPts val="600"/>
              </a:spcAft>
              <a:buClr>
                <a:schemeClr val="accent1"/>
              </a:buClr>
            </a:pPr>
            <a:r>
              <a:rPr lang="en-US" i="1">
                <a:solidFill>
                  <a:schemeClr val="accent2"/>
                </a:solidFill>
                <a:latin typeface="Times New Roman" panose="02020603050405020304" pitchFamily="18" charset="0"/>
              </a:rPr>
              <a:t>P</a:t>
            </a:r>
            <a:r>
              <a:rPr lang="en-US">
                <a:solidFill>
                  <a:schemeClr val="accent2"/>
                </a:solidFill>
                <a:latin typeface="Times New Roman" panose="02020603050405020304" pitchFamily="18" charset="0"/>
              </a:rPr>
              <a:t>(1) = </a:t>
            </a:r>
            <a:r>
              <a:rPr lang="en-US" baseline="-25000">
                <a:solidFill>
                  <a:schemeClr val="accent2"/>
                </a:solidFill>
                <a:latin typeface="Times New Roman" panose="02020603050405020304" pitchFamily="18" charset="0"/>
              </a:rPr>
              <a:t>7</a:t>
            </a:r>
            <a:r>
              <a:rPr lang="en-US">
                <a:solidFill>
                  <a:schemeClr val="accent2"/>
                </a:solidFill>
                <a:latin typeface="Times New Roman" panose="02020603050405020304" pitchFamily="18" charset="0"/>
              </a:rPr>
              <a:t>C</a:t>
            </a:r>
            <a:r>
              <a:rPr lang="en-US" baseline="-25000">
                <a:solidFill>
                  <a:schemeClr val="accent2"/>
                </a:solidFill>
                <a:latin typeface="Times New Roman" panose="02020603050405020304" pitchFamily="18" charset="0"/>
              </a:rPr>
              <a:t>1</a:t>
            </a:r>
            <a:r>
              <a:rPr lang="en-US">
                <a:solidFill>
                  <a:schemeClr val="accent2"/>
                </a:solidFill>
                <a:latin typeface="Times New Roman" panose="02020603050405020304" pitchFamily="18" charset="0"/>
              </a:rPr>
              <a:t>(0.56)</a:t>
            </a:r>
            <a:r>
              <a:rPr lang="en-US" baseline="30000">
                <a:solidFill>
                  <a:schemeClr val="accent2"/>
                </a:solidFill>
                <a:latin typeface="Times New Roman" panose="02020603050405020304" pitchFamily="18" charset="0"/>
              </a:rPr>
              <a:t>1</a:t>
            </a:r>
            <a:r>
              <a:rPr lang="en-US">
                <a:solidFill>
                  <a:schemeClr val="accent2"/>
                </a:solidFill>
                <a:latin typeface="Times New Roman" panose="02020603050405020304" pitchFamily="18" charset="0"/>
              </a:rPr>
              <a:t>(0.44)</a:t>
            </a:r>
            <a:r>
              <a:rPr lang="en-US" baseline="30000">
                <a:solidFill>
                  <a:schemeClr val="accent2"/>
                </a:solidFill>
                <a:latin typeface="Times New Roman" panose="02020603050405020304" pitchFamily="18" charset="0"/>
              </a:rPr>
              <a:t>6</a:t>
            </a:r>
            <a:r>
              <a:rPr lang="en-US">
                <a:solidFill>
                  <a:schemeClr val="accent2"/>
                </a:solidFill>
                <a:latin typeface="Times New Roman" panose="02020603050405020304" pitchFamily="18" charset="0"/>
              </a:rPr>
              <a:t> = 7(0.56)</a:t>
            </a:r>
            <a:r>
              <a:rPr lang="en-US" baseline="30000">
                <a:solidFill>
                  <a:schemeClr val="accent2"/>
                </a:solidFill>
                <a:latin typeface="Times New Roman" panose="02020603050405020304" pitchFamily="18" charset="0"/>
              </a:rPr>
              <a:t>1</a:t>
            </a:r>
            <a:r>
              <a:rPr lang="en-US">
                <a:solidFill>
                  <a:schemeClr val="accent2"/>
                </a:solidFill>
                <a:latin typeface="Times New Roman" panose="02020603050405020304" pitchFamily="18" charset="0"/>
              </a:rPr>
              <a:t>(0.44)</a:t>
            </a:r>
            <a:r>
              <a:rPr lang="en-US" baseline="30000">
                <a:solidFill>
                  <a:schemeClr val="accent2"/>
                </a:solidFill>
                <a:latin typeface="Times New Roman" panose="02020603050405020304" pitchFamily="18" charset="0"/>
              </a:rPr>
              <a:t>6</a:t>
            </a:r>
            <a:r>
              <a:rPr lang="en-US">
                <a:solidFill>
                  <a:schemeClr val="accent2"/>
                </a:solidFill>
                <a:latin typeface="Times New Roman" panose="02020603050405020304" pitchFamily="18" charset="0"/>
              </a:rPr>
              <a:t> ≈ 0.0284</a:t>
            </a:r>
          </a:p>
          <a:p>
            <a:pPr eaLnBrk="1" hangingPunct="1">
              <a:spcAft>
                <a:spcPts val="600"/>
              </a:spcAft>
              <a:buClr>
                <a:schemeClr val="accent1"/>
              </a:buClr>
            </a:pPr>
            <a:r>
              <a:rPr lang="en-US" i="1">
                <a:solidFill>
                  <a:schemeClr val="accent2"/>
                </a:solidFill>
                <a:latin typeface="Times New Roman" panose="02020603050405020304" pitchFamily="18" charset="0"/>
              </a:rPr>
              <a:t>P</a:t>
            </a:r>
            <a:r>
              <a:rPr lang="en-US">
                <a:solidFill>
                  <a:schemeClr val="accent2"/>
                </a:solidFill>
                <a:latin typeface="Times New Roman" panose="02020603050405020304" pitchFamily="18" charset="0"/>
              </a:rPr>
              <a:t>(2) = </a:t>
            </a:r>
            <a:r>
              <a:rPr lang="en-US" baseline="-25000">
                <a:solidFill>
                  <a:schemeClr val="accent2"/>
                </a:solidFill>
                <a:latin typeface="Times New Roman" panose="02020603050405020304" pitchFamily="18" charset="0"/>
              </a:rPr>
              <a:t>7</a:t>
            </a:r>
            <a:r>
              <a:rPr lang="en-US">
                <a:solidFill>
                  <a:schemeClr val="accent2"/>
                </a:solidFill>
                <a:latin typeface="Times New Roman" panose="02020603050405020304" pitchFamily="18" charset="0"/>
              </a:rPr>
              <a:t>C</a:t>
            </a:r>
            <a:r>
              <a:rPr lang="en-US" baseline="-25000">
                <a:solidFill>
                  <a:schemeClr val="accent2"/>
                </a:solidFill>
                <a:latin typeface="Times New Roman" panose="02020603050405020304" pitchFamily="18" charset="0"/>
              </a:rPr>
              <a:t>2</a:t>
            </a:r>
            <a:r>
              <a:rPr lang="en-US">
                <a:solidFill>
                  <a:schemeClr val="accent2"/>
                </a:solidFill>
                <a:latin typeface="Times New Roman" panose="02020603050405020304" pitchFamily="18" charset="0"/>
              </a:rPr>
              <a:t>(0.56)</a:t>
            </a:r>
            <a:r>
              <a:rPr lang="en-US" baseline="30000">
                <a:solidFill>
                  <a:schemeClr val="accent2"/>
                </a:solidFill>
                <a:latin typeface="Times New Roman" panose="02020603050405020304" pitchFamily="18" charset="0"/>
              </a:rPr>
              <a:t>2</a:t>
            </a:r>
            <a:r>
              <a:rPr lang="en-US">
                <a:solidFill>
                  <a:schemeClr val="accent2"/>
                </a:solidFill>
                <a:latin typeface="Times New Roman" panose="02020603050405020304" pitchFamily="18" charset="0"/>
              </a:rPr>
              <a:t>(0.44)</a:t>
            </a:r>
            <a:r>
              <a:rPr lang="en-US" baseline="30000">
                <a:solidFill>
                  <a:schemeClr val="accent2"/>
                </a:solidFill>
                <a:latin typeface="Times New Roman" panose="02020603050405020304" pitchFamily="18" charset="0"/>
              </a:rPr>
              <a:t>5</a:t>
            </a:r>
            <a:r>
              <a:rPr lang="en-US">
                <a:solidFill>
                  <a:schemeClr val="accent2"/>
                </a:solidFill>
                <a:latin typeface="Times New Roman" panose="02020603050405020304" pitchFamily="18" charset="0"/>
              </a:rPr>
              <a:t> = 21(0.56)</a:t>
            </a:r>
            <a:r>
              <a:rPr lang="en-US" baseline="30000">
                <a:solidFill>
                  <a:schemeClr val="accent2"/>
                </a:solidFill>
                <a:latin typeface="Times New Roman" panose="02020603050405020304" pitchFamily="18" charset="0"/>
              </a:rPr>
              <a:t>2</a:t>
            </a:r>
            <a:r>
              <a:rPr lang="en-US">
                <a:solidFill>
                  <a:schemeClr val="accent2"/>
                </a:solidFill>
                <a:latin typeface="Times New Roman" panose="02020603050405020304" pitchFamily="18" charset="0"/>
              </a:rPr>
              <a:t>(0.44)</a:t>
            </a:r>
            <a:r>
              <a:rPr lang="en-US" baseline="30000">
                <a:solidFill>
                  <a:schemeClr val="accent2"/>
                </a:solidFill>
                <a:latin typeface="Times New Roman" panose="02020603050405020304" pitchFamily="18" charset="0"/>
              </a:rPr>
              <a:t>5</a:t>
            </a:r>
            <a:r>
              <a:rPr lang="en-US">
                <a:solidFill>
                  <a:schemeClr val="accent2"/>
                </a:solidFill>
                <a:latin typeface="Times New Roman" panose="02020603050405020304" pitchFamily="18" charset="0"/>
              </a:rPr>
              <a:t> ≈ 0.1086</a:t>
            </a:r>
          </a:p>
          <a:p>
            <a:pPr eaLnBrk="1" hangingPunct="1">
              <a:spcAft>
                <a:spcPts val="600"/>
              </a:spcAft>
              <a:buClr>
                <a:schemeClr val="accent1"/>
              </a:buClr>
            </a:pPr>
            <a:r>
              <a:rPr lang="en-US" i="1">
                <a:solidFill>
                  <a:schemeClr val="accent2"/>
                </a:solidFill>
                <a:latin typeface="Times New Roman" panose="02020603050405020304" pitchFamily="18" charset="0"/>
              </a:rPr>
              <a:t>P</a:t>
            </a:r>
            <a:r>
              <a:rPr lang="en-US">
                <a:solidFill>
                  <a:schemeClr val="accent2"/>
                </a:solidFill>
                <a:latin typeface="Times New Roman" panose="02020603050405020304" pitchFamily="18" charset="0"/>
              </a:rPr>
              <a:t>(3) = </a:t>
            </a:r>
            <a:r>
              <a:rPr lang="en-US" baseline="-25000">
                <a:solidFill>
                  <a:schemeClr val="accent2"/>
                </a:solidFill>
                <a:latin typeface="Times New Roman" panose="02020603050405020304" pitchFamily="18" charset="0"/>
              </a:rPr>
              <a:t>7</a:t>
            </a:r>
            <a:r>
              <a:rPr lang="en-US">
                <a:solidFill>
                  <a:schemeClr val="accent2"/>
                </a:solidFill>
                <a:latin typeface="Times New Roman" panose="02020603050405020304" pitchFamily="18" charset="0"/>
              </a:rPr>
              <a:t>C</a:t>
            </a:r>
            <a:r>
              <a:rPr lang="en-US" baseline="-25000">
                <a:solidFill>
                  <a:schemeClr val="accent2"/>
                </a:solidFill>
                <a:latin typeface="Times New Roman" panose="02020603050405020304" pitchFamily="18" charset="0"/>
              </a:rPr>
              <a:t>3</a:t>
            </a:r>
            <a:r>
              <a:rPr lang="en-US">
                <a:solidFill>
                  <a:schemeClr val="accent2"/>
                </a:solidFill>
                <a:latin typeface="Times New Roman" panose="02020603050405020304" pitchFamily="18" charset="0"/>
              </a:rPr>
              <a:t>(0.56)</a:t>
            </a:r>
            <a:r>
              <a:rPr lang="en-US" baseline="30000">
                <a:solidFill>
                  <a:schemeClr val="accent2"/>
                </a:solidFill>
                <a:latin typeface="Times New Roman" panose="02020603050405020304" pitchFamily="18" charset="0"/>
              </a:rPr>
              <a:t>3</a:t>
            </a:r>
            <a:r>
              <a:rPr lang="en-US">
                <a:solidFill>
                  <a:schemeClr val="accent2"/>
                </a:solidFill>
                <a:latin typeface="Times New Roman" panose="02020603050405020304" pitchFamily="18" charset="0"/>
              </a:rPr>
              <a:t>(0.44)</a:t>
            </a:r>
            <a:r>
              <a:rPr lang="en-US" baseline="30000">
                <a:solidFill>
                  <a:schemeClr val="accent2"/>
                </a:solidFill>
                <a:latin typeface="Times New Roman" panose="02020603050405020304" pitchFamily="18" charset="0"/>
              </a:rPr>
              <a:t>4</a:t>
            </a:r>
            <a:r>
              <a:rPr lang="en-US">
                <a:solidFill>
                  <a:schemeClr val="accent2"/>
                </a:solidFill>
                <a:latin typeface="Times New Roman" panose="02020603050405020304" pitchFamily="18" charset="0"/>
              </a:rPr>
              <a:t> = 35(0.56)</a:t>
            </a:r>
            <a:r>
              <a:rPr lang="en-US" baseline="30000">
                <a:solidFill>
                  <a:schemeClr val="accent2"/>
                </a:solidFill>
                <a:latin typeface="Times New Roman" panose="02020603050405020304" pitchFamily="18" charset="0"/>
              </a:rPr>
              <a:t>3</a:t>
            </a:r>
            <a:r>
              <a:rPr lang="en-US">
                <a:solidFill>
                  <a:schemeClr val="accent2"/>
                </a:solidFill>
                <a:latin typeface="Times New Roman" panose="02020603050405020304" pitchFamily="18" charset="0"/>
              </a:rPr>
              <a:t>(0.44)</a:t>
            </a:r>
            <a:r>
              <a:rPr lang="en-US" baseline="30000">
                <a:solidFill>
                  <a:schemeClr val="accent2"/>
                </a:solidFill>
                <a:latin typeface="Times New Roman" panose="02020603050405020304" pitchFamily="18" charset="0"/>
              </a:rPr>
              <a:t>4</a:t>
            </a:r>
            <a:r>
              <a:rPr lang="en-US">
                <a:solidFill>
                  <a:schemeClr val="accent2"/>
                </a:solidFill>
                <a:latin typeface="Times New Roman" panose="02020603050405020304" pitchFamily="18" charset="0"/>
              </a:rPr>
              <a:t> ≈ 0.2304</a:t>
            </a:r>
          </a:p>
          <a:p>
            <a:pPr eaLnBrk="1" hangingPunct="1">
              <a:spcAft>
                <a:spcPts val="600"/>
              </a:spcAft>
              <a:buClr>
                <a:schemeClr val="accent1"/>
              </a:buClr>
            </a:pPr>
            <a:r>
              <a:rPr lang="en-US" i="1">
                <a:solidFill>
                  <a:schemeClr val="accent2"/>
                </a:solidFill>
                <a:latin typeface="Times New Roman" panose="02020603050405020304" pitchFamily="18" charset="0"/>
              </a:rPr>
              <a:t>P</a:t>
            </a:r>
            <a:r>
              <a:rPr lang="en-US">
                <a:solidFill>
                  <a:schemeClr val="accent2"/>
                </a:solidFill>
                <a:latin typeface="Times New Roman" panose="02020603050405020304" pitchFamily="18" charset="0"/>
              </a:rPr>
              <a:t>(4) = </a:t>
            </a:r>
            <a:r>
              <a:rPr lang="en-US" baseline="-25000">
                <a:solidFill>
                  <a:schemeClr val="accent2"/>
                </a:solidFill>
                <a:latin typeface="Times New Roman" panose="02020603050405020304" pitchFamily="18" charset="0"/>
              </a:rPr>
              <a:t>7</a:t>
            </a:r>
            <a:r>
              <a:rPr lang="en-US">
                <a:solidFill>
                  <a:schemeClr val="accent2"/>
                </a:solidFill>
                <a:latin typeface="Times New Roman" panose="02020603050405020304" pitchFamily="18" charset="0"/>
              </a:rPr>
              <a:t>C</a:t>
            </a:r>
            <a:r>
              <a:rPr lang="en-US" baseline="-25000">
                <a:solidFill>
                  <a:schemeClr val="accent2"/>
                </a:solidFill>
                <a:latin typeface="Times New Roman" panose="02020603050405020304" pitchFamily="18" charset="0"/>
              </a:rPr>
              <a:t>4</a:t>
            </a:r>
            <a:r>
              <a:rPr lang="en-US">
                <a:solidFill>
                  <a:schemeClr val="accent2"/>
                </a:solidFill>
                <a:latin typeface="Times New Roman" panose="02020603050405020304" pitchFamily="18" charset="0"/>
              </a:rPr>
              <a:t>(0.56)</a:t>
            </a:r>
            <a:r>
              <a:rPr lang="en-US" baseline="30000">
                <a:solidFill>
                  <a:schemeClr val="accent2"/>
                </a:solidFill>
                <a:latin typeface="Times New Roman" panose="02020603050405020304" pitchFamily="18" charset="0"/>
              </a:rPr>
              <a:t>4</a:t>
            </a:r>
            <a:r>
              <a:rPr lang="en-US">
                <a:solidFill>
                  <a:schemeClr val="accent2"/>
                </a:solidFill>
                <a:latin typeface="Times New Roman" panose="02020603050405020304" pitchFamily="18" charset="0"/>
              </a:rPr>
              <a:t>(0.44)</a:t>
            </a:r>
            <a:r>
              <a:rPr lang="en-US" baseline="30000">
                <a:solidFill>
                  <a:schemeClr val="accent2"/>
                </a:solidFill>
                <a:latin typeface="Times New Roman" panose="02020603050405020304" pitchFamily="18" charset="0"/>
              </a:rPr>
              <a:t>3</a:t>
            </a:r>
            <a:r>
              <a:rPr lang="en-US">
                <a:solidFill>
                  <a:schemeClr val="accent2"/>
                </a:solidFill>
                <a:latin typeface="Times New Roman" panose="02020603050405020304" pitchFamily="18" charset="0"/>
              </a:rPr>
              <a:t> = 35(0.56)</a:t>
            </a:r>
            <a:r>
              <a:rPr lang="en-US" baseline="30000">
                <a:solidFill>
                  <a:schemeClr val="accent2"/>
                </a:solidFill>
                <a:latin typeface="Times New Roman" panose="02020603050405020304" pitchFamily="18" charset="0"/>
              </a:rPr>
              <a:t>4</a:t>
            </a:r>
            <a:r>
              <a:rPr lang="en-US">
                <a:solidFill>
                  <a:schemeClr val="accent2"/>
                </a:solidFill>
                <a:latin typeface="Times New Roman" panose="02020603050405020304" pitchFamily="18" charset="0"/>
              </a:rPr>
              <a:t>(0.44)</a:t>
            </a:r>
            <a:r>
              <a:rPr lang="en-US" baseline="30000">
                <a:solidFill>
                  <a:schemeClr val="accent2"/>
                </a:solidFill>
                <a:latin typeface="Times New Roman" panose="02020603050405020304" pitchFamily="18" charset="0"/>
              </a:rPr>
              <a:t>3</a:t>
            </a:r>
            <a:r>
              <a:rPr lang="en-US">
                <a:solidFill>
                  <a:schemeClr val="accent2"/>
                </a:solidFill>
                <a:latin typeface="Times New Roman" panose="02020603050405020304" pitchFamily="18" charset="0"/>
              </a:rPr>
              <a:t> ≈ 0.2932</a:t>
            </a:r>
          </a:p>
          <a:p>
            <a:pPr eaLnBrk="1" hangingPunct="1">
              <a:spcAft>
                <a:spcPts val="600"/>
              </a:spcAft>
              <a:buClr>
                <a:schemeClr val="accent1"/>
              </a:buClr>
            </a:pPr>
            <a:r>
              <a:rPr lang="en-US" i="1">
                <a:solidFill>
                  <a:schemeClr val="accent2"/>
                </a:solidFill>
                <a:latin typeface="Times New Roman" panose="02020603050405020304" pitchFamily="18" charset="0"/>
              </a:rPr>
              <a:t>P</a:t>
            </a:r>
            <a:r>
              <a:rPr lang="en-US">
                <a:solidFill>
                  <a:schemeClr val="accent2"/>
                </a:solidFill>
                <a:latin typeface="Times New Roman" panose="02020603050405020304" pitchFamily="18" charset="0"/>
              </a:rPr>
              <a:t>(5) = </a:t>
            </a:r>
            <a:r>
              <a:rPr lang="en-US" baseline="-25000">
                <a:solidFill>
                  <a:schemeClr val="accent2"/>
                </a:solidFill>
                <a:latin typeface="Times New Roman" panose="02020603050405020304" pitchFamily="18" charset="0"/>
              </a:rPr>
              <a:t>7</a:t>
            </a:r>
            <a:r>
              <a:rPr lang="en-US">
                <a:solidFill>
                  <a:schemeClr val="accent2"/>
                </a:solidFill>
                <a:latin typeface="Times New Roman" panose="02020603050405020304" pitchFamily="18" charset="0"/>
              </a:rPr>
              <a:t>C</a:t>
            </a:r>
            <a:r>
              <a:rPr lang="en-US" baseline="-25000">
                <a:solidFill>
                  <a:schemeClr val="accent2"/>
                </a:solidFill>
                <a:latin typeface="Times New Roman" panose="02020603050405020304" pitchFamily="18" charset="0"/>
              </a:rPr>
              <a:t>5</a:t>
            </a:r>
            <a:r>
              <a:rPr lang="en-US">
                <a:solidFill>
                  <a:schemeClr val="accent2"/>
                </a:solidFill>
                <a:latin typeface="Times New Roman" panose="02020603050405020304" pitchFamily="18" charset="0"/>
              </a:rPr>
              <a:t>(0.56)</a:t>
            </a:r>
            <a:r>
              <a:rPr lang="en-US" baseline="30000">
                <a:solidFill>
                  <a:schemeClr val="accent2"/>
                </a:solidFill>
                <a:latin typeface="Times New Roman" panose="02020603050405020304" pitchFamily="18" charset="0"/>
              </a:rPr>
              <a:t>5</a:t>
            </a:r>
            <a:r>
              <a:rPr lang="en-US">
                <a:solidFill>
                  <a:schemeClr val="accent2"/>
                </a:solidFill>
                <a:latin typeface="Times New Roman" panose="02020603050405020304" pitchFamily="18" charset="0"/>
              </a:rPr>
              <a:t>(0.44)</a:t>
            </a:r>
            <a:r>
              <a:rPr lang="en-US" baseline="30000">
                <a:solidFill>
                  <a:schemeClr val="accent2"/>
                </a:solidFill>
                <a:latin typeface="Times New Roman" panose="02020603050405020304" pitchFamily="18" charset="0"/>
              </a:rPr>
              <a:t>2</a:t>
            </a:r>
            <a:r>
              <a:rPr lang="en-US">
                <a:solidFill>
                  <a:schemeClr val="accent2"/>
                </a:solidFill>
                <a:latin typeface="Times New Roman" panose="02020603050405020304" pitchFamily="18" charset="0"/>
              </a:rPr>
              <a:t> = 21(0.56)</a:t>
            </a:r>
            <a:r>
              <a:rPr lang="en-US" baseline="30000">
                <a:solidFill>
                  <a:schemeClr val="accent2"/>
                </a:solidFill>
                <a:latin typeface="Times New Roman" panose="02020603050405020304" pitchFamily="18" charset="0"/>
              </a:rPr>
              <a:t>5</a:t>
            </a:r>
            <a:r>
              <a:rPr lang="en-US">
                <a:solidFill>
                  <a:schemeClr val="accent2"/>
                </a:solidFill>
                <a:latin typeface="Times New Roman" panose="02020603050405020304" pitchFamily="18" charset="0"/>
              </a:rPr>
              <a:t>(0.44)</a:t>
            </a:r>
            <a:r>
              <a:rPr lang="en-US" baseline="30000">
                <a:solidFill>
                  <a:schemeClr val="accent2"/>
                </a:solidFill>
                <a:latin typeface="Times New Roman" panose="02020603050405020304" pitchFamily="18" charset="0"/>
              </a:rPr>
              <a:t>2</a:t>
            </a:r>
            <a:r>
              <a:rPr lang="en-US">
                <a:solidFill>
                  <a:schemeClr val="accent2"/>
                </a:solidFill>
                <a:latin typeface="Times New Roman" panose="02020603050405020304" pitchFamily="18" charset="0"/>
              </a:rPr>
              <a:t> ≈ 0.2239</a:t>
            </a:r>
          </a:p>
          <a:p>
            <a:pPr eaLnBrk="1" hangingPunct="1">
              <a:spcAft>
                <a:spcPts val="600"/>
              </a:spcAft>
              <a:buClr>
                <a:schemeClr val="accent1"/>
              </a:buClr>
            </a:pPr>
            <a:r>
              <a:rPr lang="en-US" i="1">
                <a:solidFill>
                  <a:schemeClr val="accent2"/>
                </a:solidFill>
                <a:latin typeface="Times New Roman" panose="02020603050405020304" pitchFamily="18" charset="0"/>
              </a:rPr>
              <a:t>P</a:t>
            </a:r>
            <a:r>
              <a:rPr lang="en-US">
                <a:solidFill>
                  <a:schemeClr val="accent2"/>
                </a:solidFill>
                <a:latin typeface="Times New Roman" panose="02020603050405020304" pitchFamily="18" charset="0"/>
              </a:rPr>
              <a:t>(6) = </a:t>
            </a:r>
            <a:r>
              <a:rPr lang="en-US" baseline="-25000">
                <a:solidFill>
                  <a:schemeClr val="accent2"/>
                </a:solidFill>
                <a:latin typeface="Times New Roman" panose="02020603050405020304" pitchFamily="18" charset="0"/>
              </a:rPr>
              <a:t>7</a:t>
            </a:r>
            <a:r>
              <a:rPr lang="en-US">
                <a:solidFill>
                  <a:schemeClr val="accent2"/>
                </a:solidFill>
                <a:latin typeface="Times New Roman" panose="02020603050405020304" pitchFamily="18" charset="0"/>
              </a:rPr>
              <a:t>C</a:t>
            </a:r>
            <a:r>
              <a:rPr lang="en-US" baseline="-25000">
                <a:solidFill>
                  <a:schemeClr val="accent2"/>
                </a:solidFill>
                <a:latin typeface="Times New Roman" panose="02020603050405020304" pitchFamily="18" charset="0"/>
              </a:rPr>
              <a:t>6</a:t>
            </a:r>
            <a:r>
              <a:rPr lang="en-US">
                <a:solidFill>
                  <a:schemeClr val="accent2"/>
                </a:solidFill>
                <a:latin typeface="Times New Roman" panose="02020603050405020304" pitchFamily="18" charset="0"/>
              </a:rPr>
              <a:t>(0.56)</a:t>
            </a:r>
            <a:r>
              <a:rPr lang="en-US" baseline="30000">
                <a:solidFill>
                  <a:schemeClr val="accent2"/>
                </a:solidFill>
                <a:latin typeface="Times New Roman" panose="02020603050405020304" pitchFamily="18" charset="0"/>
              </a:rPr>
              <a:t>6</a:t>
            </a:r>
            <a:r>
              <a:rPr lang="en-US">
                <a:solidFill>
                  <a:schemeClr val="accent2"/>
                </a:solidFill>
                <a:latin typeface="Times New Roman" panose="02020603050405020304" pitchFamily="18" charset="0"/>
              </a:rPr>
              <a:t>(0.44)</a:t>
            </a:r>
            <a:r>
              <a:rPr lang="en-US" baseline="30000">
                <a:solidFill>
                  <a:schemeClr val="accent2"/>
                </a:solidFill>
                <a:latin typeface="Times New Roman" panose="02020603050405020304" pitchFamily="18" charset="0"/>
              </a:rPr>
              <a:t>1</a:t>
            </a:r>
            <a:r>
              <a:rPr lang="en-US">
                <a:solidFill>
                  <a:schemeClr val="accent2"/>
                </a:solidFill>
                <a:latin typeface="Times New Roman" panose="02020603050405020304" pitchFamily="18" charset="0"/>
              </a:rPr>
              <a:t> = 7(0.56)</a:t>
            </a:r>
            <a:r>
              <a:rPr lang="en-US" baseline="30000">
                <a:solidFill>
                  <a:schemeClr val="accent2"/>
                </a:solidFill>
                <a:latin typeface="Times New Roman" panose="02020603050405020304" pitchFamily="18" charset="0"/>
              </a:rPr>
              <a:t>6</a:t>
            </a:r>
            <a:r>
              <a:rPr lang="en-US">
                <a:solidFill>
                  <a:schemeClr val="accent2"/>
                </a:solidFill>
                <a:latin typeface="Times New Roman" panose="02020603050405020304" pitchFamily="18" charset="0"/>
              </a:rPr>
              <a:t>(0.44)</a:t>
            </a:r>
            <a:r>
              <a:rPr lang="en-US" baseline="30000">
                <a:solidFill>
                  <a:schemeClr val="accent2"/>
                </a:solidFill>
                <a:latin typeface="Times New Roman" panose="02020603050405020304" pitchFamily="18" charset="0"/>
              </a:rPr>
              <a:t>1</a:t>
            </a:r>
            <a:r>
              <a:rPr lang="en-US">
                <a:solidFill>
                  <a:schemeClr val="accent2"/>
                </a:solidFill>
                <a:latin typeface="Times New Roman" panose="02020603050405020304" pitchFamily="18" charset="0"/>
              </a:rPr>
              <a:t> ≈ 0.0950</a:t>
            </a:r>
          </a:p>
          <a:p>
            <a:pPr eaLnBrk="1" hangingPunct="1">
              <a:spcAft>
                <a:spcPts val="600"/>
              </a:spcAft>
              <a:buClr>
                <a:schemeClr val="accent1"/>
              </a:buClr>
            </a:pPr>
            <a:r>
              <a:rPr lang="en-US" i="1">
                <a:solidFill>
                  <a:schemeClr val="accent2"/>
                </a:solidFill>
                <a:latin typeface="Times New Roman" panose="02020603050405020304" pitchFamily="18" charset="0"/>
              </a:rPr>
              <a:t>P</a:t>
            </a:r>
            <a:r>
              <a:rPr lang="en-US">
                <a:solidFill>
                  <a:schemeClr val="accent2"/>
                </a:solidFill>
                <a:latin typeface="Times New Roman" panose="02020603050405020304" pitchFamily="18" charset="0"/>
              </a:rPr>
              <a:t>(7) = </a:t>
            </a:r>
            <a:r>
              <a:rPr lang="en-US" baseline="-25000">
                <a:solidFill>
                  <a:schemeClr val="accent2"/>
                </a:solidFill>
                <a:latin typeface="Times New Roman" panose="02020603050405020304" pitchFamily="18" charset="0"/>
              </a:rPr>
              <a:t>7</a:t>
            </a:r>
            <a:r>
              <a:rPr lang="en-US">
                <a:solidFill>
                  <a:schemeClr val="accent2"/>
                </a:solidFill>
                <a:latin typeface="Times New Roman" panose="02020603050405020304" pitchFamily="18" charset="0"/>
              </a:rPr>
              <a:t>C</a:t>
            </a:r>
            <a:r>
              <a:rPr lang="en-US" baseline="-25000">
                <a:solidFill>
                  <a:schemeClr val="accent2"/>
                </a:solidFill>
                <a:latin typeface="Times New Roman" panose="02020603050405020304" pitchFamily="18" charset="0"/>
              </a:rPr>
              <a:t>7</a:t>
            </a:r>
            <a:r>
              <a:rPr lang="en-US">
                <a:solidFill>
                  <a:schemeClr val="accent2"/>
                </a:solidFill>
                <a:latin typeface="Times New Roman" panose="02020603050405020304" pitchFamily="18" charset="0"/>
              </a:rPr>
              <a:t>(0.56)</a:t>
            </a:r>
            <a:r>
              <a:rPr lang="en-US" baseline="30000">
                <a:solidFill>
                  <a:schemeClr val="accent2"/>
                </a:solidFill>
                <a:latin typeface="Times New Roman" panose="02020603050405020304" pitchFamily="18" charset="0"/>
              </a:rPr>
              <a:t>7</a:t>
            </a:r>
            <a:r>
              <a:rPr lang="en-US">
                <a:solidFill>
                  <a:schemeClr val="accent2"/>
                </a:solidFill>
                <a:latin typeface="Times New Roman" panose="02020603050405020304" pitchFamily="18" charset="0"/>
              </a:rPr>
              <a:t>(0.44)</a:t>
            </a:r>
            <a:r>
              <a:rPr lang="en-US" baseline="30000">
                <a:solidFill>
                  <a:schemeClr val="accent2"/>
                </a:solidFill>
                <a:latin typeface="Times New Roman" panose="02020603050405020304" pitchFamily="18" charset="0"/>
              </a:rPr>
              <a:t>0</a:t>
            </a:r>
            <a:r>
              <a:rPr lang="en-US">
                <a:solidFill>
                  <a:schemeClr val="accent2"/>
                </a:solidFill>
                <a:latin typeface="Times New Roman" panose="02020603050405020304" pitchFamily="18" charset="0"/>
              </a:rPr>
              <a:t> = 1(0.56)</a:t>
            </a:r>
            <a:r>
              <a:rPr lang="en-US" baseline="30000">
                <a:solidFill>
                  <a:schemeClr val="accent2"/>
                </a:solidFill>
                <a:latin typeface="Times New Roman" panose="02020603050405020304" pitchFamily="18" charset="0"/>
              </a:rPr>
              <a:t>7</a:t>
            </a:r>
            <a:r>
              <a:rPr lang="en-US">
                <a:solidFill>
                  <a:schemeClr val="accent2"/>
                </a:solidFill>
                <a:latin typeface="Times New Roman" panose="02020603050405020304" pitchFamily="18" charset="0"/>
              </a:rPr>
              <a:t>(0.44)</a:t>
            </a:r>
            <a:r>
              <a:rPr lang="en-US" baseline="30000">
                <a:solidFill>
                  <a:schemeClr val="accent2"/>
                </a:solidFill>
                <a:latin typeface="Times New Roman" panose="02020603050405020304" pitchFamily="18" charset="0"/>
              </a:rPr>
              <a:t>0</a:t>
            </a:r>
            <a:r>
              <a:rPr lang="en-US">
                <a:solidFill>
                  <a:schemeClr val="accent2"/>
                </a:solidFill>
                <a:latin typeface="Times New Roman" panose="02020603050405020304" pitchFamily="18" charset="0"/>
              </a:rPr>
              <a:t> ≈ 0.0173</a:t>
            </a:r>
          </a:p>
        </p:txBody>
      </p:sp>
      <p:sp>
        <p:nvSpPr>
          <p:cNvPr id="65541"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1200"/>
              <a:t>© 2012 Pearson Education, Inc. All rights reserved.</a:t>
            </a:r>
          </a:p>
        </p:txBody>
      </p:sp>
      <p:sp>
        <p:nvSpPr>
          <p:cNvPr id="65542"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eaLnBrk="1" hangingPunct="1"/>
            <a:fld id="{D4B466E4-495E-4A79-AEF7-2869E65946DA}" type="slidenum">
              <a:rPr lang="en-US" sz="1200"/>
              <a:pPr algn="r" eaLnBrk="1" hangingPunct="1"/>
              <a:t>44</a:t>
            </a:fld>
            <a:r>
              <a:rPr lang="en-US" sz="1200"/>
              <a:t> of 63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3254"/>
                                        </p:tgtEl>
                                        <p:attrNameLst>
                                          <p:attrName>style.visibility</p:attrName>
                                        </p:attrNameLst>
                                      </p:cBhvr>
                                      <p:to>
                                        <p:strVal val="visible"/>
                                      </p:to>
                                    </p:set>
                                    <p:animEffect transition="in" filter="wipe(up)">
                                      <p:cBhvr>
                                        <p:cTn id="7" dur="1000"/>
                                        <p:tgtEl>
                                          <p:spTgt spid="53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hangingPunct="1"/>
            <a:r>
              <a:rPr lang="en-US" smtClean="0">
                <a:solidFill>
                  <a:srgbClr val="83BB35"/>
                </a:solidFill>
                <a:ea typeface="ＭＳ Ｐゴシック" panose="020B0600070205080204" pitchFamily="34" charset="-128"/>
              </a:rPr>
              <a:t>Solution: Constructing a Binomial Distribution</a:t>
            </a:r>
            <a:endParaRPr lang="en-US" smtClean="0">
              <a:ea typeface="ＭＳ Ｐゴシック" panose="020B0600070205080204" pitchFamily="34" charset="-128"/>
            </a:endParaRPr>
          </a:p>
        </p:txBody>
      </p:sp>
      <p:graphicFrame>
        <p:nvGraphicFramePr>
          <p:cNvPr id="54306" name="Group 34"/>
          <p:cNvGraphicFramePr>
            <a:graphicFrameLocks noGrp="1"/>
          </p:cNvGraphicFramePr>
          <p:nvPr/>
        </p:nvGraphicFramePr>
        <p:xfrm>
          <a:off x="860425" y="1738313"/>
          <a:ext cx="2179638" cy="4114800"/>
        </p:xfrm>
        <a:graphic>
          <a:graphicData uri="http://schemas.openxmlformats.org/drawingml/2006/table">
            <a:tbl>
              <a:tblPr/>
              <a:tblGrid>
                <a:gridCol w="752475"/>
                <a:gridCol w="1427163"/>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a:ln>
                            <a:noFill/>
                          </a:ln>
                          <a:solidFill>
                            <a:schemeClr val="bg1"/>
                          </a:solidFill>
                          <a:effectLst/>
                          <a:latin typeface="Times New Roman" charset="0"/>
                          <a:ea typeface="Arial" charset="0"/>
                          <a:cs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a:ln>
                            <a:noFill/>
                          </a:ln>
                          <a:solidFill>
                            <a:schemeClr val="bg1"/>
                          </a:solidFill>
                          <a:effectLst/>
                          <a:latin typeface="Times New Roman" charset="0"/>
                          <a:ea typeface="Arial" charset="0"/>
                          <a:cs typeface="Arial" charset="0"/>
                        </a:rPr>
                        <a:t>P(x)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New Roman" charset="0"/>
                          <a:ea typeface="Arial" charset="0"/>
                          <a:cs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New Roman" charset="0"/>
                          <a:ea typeface="Arial" charset="0"/>
                          <a:cs typeface="Arial" charset="0"/>
                        </a:rPr>
                        <a:t>0.0032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New Roman" charset="0"/>
                          <a:ea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New Roman" charset="0"/>
                          <a:ea typeface="Arial" charset="0"/>
                          <a:cs typeface="Arial" charset="0"/>
                        </a:rPr>
                        <a:t>0.0284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New Roman" charset="0"/>
                          <a:ea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New Roman" charset="0"/>
                          <a:ea typeface="Arial" charset="0"/>
                          <a:cs typeface="Arial" charset="0"/>
                        </a:rPr>
                        <a:t>0.1086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New Roman" charset="0"/>
                          <a:ea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New Roman" charset="0"/>
                          <a:ea typeface="Arial" charset="0"/>
                          <a:cs typeface="Arial" charset="0"/>
                        </a:rPr>
                        <a:t>0.2304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New Roman" charset="0"/>
                          <a:ea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New Roman" charset="0"/>
                          <a:ea typeface="Arial" charset="0"/>
                          <a:cs typeface="Arial" charset="0"/>
                        </a:rPr>
                        <a:t>0.2932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New Roman" charset="0"/>
                          <a:ea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New Roman" charset="0"/>
                          <a:ea typeface="Arial" charset="0"/>
                          <a:cs typeface="Arial" charset="0"/>
                        </a:rPr>
                        <a:t>0.2239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New Roman" charset="0"/>
                          <a:ea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New Roman" charset="0"/>
                          <a:ea typeface="Arial" charset="0"/>
                          <a:cs typeface="Arial" charset="0"/>
                        </a:rPr>
                        <a:t>0.0950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New Roman" charset="0"/>
                          <a:ea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New Roman" charset="0"/>
                          <a:ea typeface="Arial" charset="0"/>
                          <a:cs typeface="Arial" charset="0"/>
                        </a:rPr>
                        <a:t>0.0173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6588" name="TextBox 10"/>
          <p:cNvSpPr txBox="1">
            <a:spLocks noChangeArrowheads="1"/>
          </p:cNvSpPr>
          <p:nvPr/>
        </p:nvSpPr>
        <p:spPr bwMode="auto">
          <a:xfrm>
            <a:off x="3444875" y="2127250"/>
            <a:ext cx="5253038"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2800">
                <a:latin typeface="Times New Roman" panose="02020603050405020304" pitchFamily="18" charset="0"/>
              </a:rPr>
              <a:t>All of the probabilities are between 0 and 1 and the sum of the probabilities is 1.</a:t>
            </a:r>
          </a:p>
        </p:txBody>
      </p:sp>
      <p:sp>
        <p:nvSpPr>
          <p:cNvPr id="66589"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1200"/>
              <a:t>© 2012 Pearson Education, Inc. All rights reserved.</a:t>
            </a:r>
          </a:p>
        </p:txBody>
      </p:sp>
      <p:sp>
        <p:nvSpPr>
          <p:cNvPr id="66590"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eaLnBrk="1" hangingPunct="1"/>
            <a:fld id="{9B05C220-B1A0-4985-AFAB-E782ADEAE834}" type="slidenum">
              <a:rPr lang="en-US" sz="1200"/>
              <a:pPr algn="r" eaLnBrk="1" hangingPunct="1"/>
              <a:t>45</a:t>
            </a:fld>
            <a:r>
              <a:rPr lang="en-US" sz="1200"/>
              <a:t> of 63</a:t>
            </a:r>
          </a:p>
        </p:txBody>
      </p:sp>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smtClean="0">
                <a:solidFill>
                  <a:srgbClr val="83BB35"/>
                </a:solidFill>
                <a:ea typeface="ＭＳ Ｐゴシック" panose="020B0600070205080204" pitchFamily="34" charset="-128"/>
              </a:rPr>
              <a:t>Example: Finding Binomial Probabilities Using Technology</a:t>
            </a:r>
          </a:p>
        </p:txBody>
      </p:sp>
      <p:sp>
        <p:nvSpPr>
          <p:cNvPr id="67587" name="Content Placeholder 2"/>
          <p:cNvSpPr>
            <a:spLocks noGrp="1"/>
          </p:cNvSpPr>
          <p:nvPr>
            <p:ph idx="1"/>
          </p:nvPr>
        </p:nvSpPr>
        <p:spPr>
          <a:xfrm>
            <a:off x="457200" y="1600200"/>
            <a:ext cx="8229600" cy="3001963"/>
          </a:xfrm>
        </p:spPr>
        <p:txBody>
          <a:bodyPr/>
          <a:lstStyle/>
          <a:p>
            <a:pPr marL="0" indent="0" eaLnBrk="1" hangingPunct="1">
              <a:buFont typeface="Arial" panose="020B0604020202020204" pitchFamily="34" charset="0"/>
              <a:buNone/>
            </a:pPr>
            <a:r>
              <a:rPr lang="en-US" smtClean="0"/>
              <a:t>The results of a recent survey indicate that 67% of U.S. adults consider air conditioning a necessity. If you randomly select 100 adults, what is the probability that exactly 75 adults consider air conditioning a necessity? Use a technology tool to find the probability. </a:t>
            </a:r>
            <a:r>
              <a:rPr lang="en-US" sz="2400" i="1" smtClean="0">
                <a:solidFill>
                  <a:schemeClr val="tx2"/>
                </a:solidFill>
              </a:rPr>
              <a:t>(Source: Opinion Research Corporation)</a:t>
            </a:r>
          </a:p>
          <a:p>
            <a:pPr marL="0" indent="0" eaLnBrk="1" hangingPunct="1">
              <a:buFont typeface="Arial" panose="020B0604020202020204" pitchFamily="34" charset="0"/>
              <a:buNone/>
            </a:pPr>
            <a:endParaRPr lang="en-US" smtClean="0"/>
          </a:p>
        </p:txBody>
      </p:sp>
      <p:sp>
        <p:nvSpPr>
          <p:cNvPr id="6" name="TextBox 5"/>
          <p:cNvSpPr txBox="1">
            <a:spLocks noChangeArrowheads="1"/>
          </p:cNvSpPr>
          <p:nvPr/>
        </p:nvSpPr>
        <p:spPr bwMode="auto">
          <a:xfrm>
            <a:off x="457200" y="4721225"/>
            <a:ext cx="78692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3688" indent="-293688"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2800" b="1">
                <a:solidFill>
                  <a:srgbClr val="83BB35"/>
                </a:solidFill>
                <a:latin typeface="Times New Roman" panose="02020603050405020304" pitchFamily="18" charset="0"/>
              </a:rPr>
              <a:t>Solution:</a:t>
            </a:r>
          </a:p>
          <a:p>
            <a:pPr eaLnBrk="1" hangingPunct="1">
              <a:buClr>
                <a:schemeClr val="accent1"/>
              </a:buClr>
              <a:buFont typeface="Arial" panose="020B0604020202020204" pitchFamily="34" charset="0"/>
              <a:buChar char="•"/>
            </a:pPr>
            <a:r>
              <a:rPr lang="en-US" sz="2800">
                <a:latin typeface="Times New Roman" panose="02020603050405020304" pitchFamily="18" charset="0"/>
              </a:rPr>
              <a:t>Binomial with </a:t>
            </a:r>
            <a:r>
              <a:rPr lang="en-US" sz="2800" i="1">
                <a:latin typeface="Times New Roman" panose="02020603050405020304" pitchFamily="18" charset="0"/>
              </a:rPr>
              <a:t>n</a:t>
            </a:r>
            <a:r>
              <a:rPr lang="en-US" sz="2800">
                <a:latin typeface="Times New Roman" panose="02020603050405020304" pitchFamily="18" charset="0"/>
              </a:rPr>
              <a:t> = 100, </a:t>
            </a:r>
            <a:r>
              <a:rPr lang="en-US" sz="2800" i="1">
                <a:latin typeface="Times New Roman" panose="02020603050405020304" pitchFamily="18" charset="0"/>
              </a:rPr>
              <a:t>p</a:t>
            </a:r>
            <a:r>
              <a:rPr lang="en-US" sz="2800">
                <a:latin typeface="Times New Roman" panose="02020603050405020304" pitchFamily="18" charset="0"/>
              </a:rPr>
              <a:t> = 0.67, </a:t>
            </a:r>
            <a:r>
              <a:rPr lang="en-US" sz="2800" i="1">
                <a:latin typeface="Times New Roman" panose="02020603050405020304" pitchFamily="18" charset="0"/>
              </a:rPr>
              <a:t>x</a:t>
            </a:r>
            <a:r>
              <a:rPr lang="en-US" sz="2800">
                <a:latin typeface="Times New Roman" panose="02020603050405020304" pitchFamily="18" charset="0"/>
              </a:rPr>
              <a:t> = 75</a:t>
            </a:r>
          </a:p>
        </p:txBody>
      </p:sp>
      <p:sp>
        <p:nvSpPr>
          <p:cNvPr id="67589"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1200"/>
              <a:t>© 2012 Pearson Education, Inc. All rights reserved.</a:t>
            </a:r>
          </a:p>
        </p:txBody>
      </p:sp>
      <p:sp>
        <p:nvSpPr>
          <p:cNvPr id="67590"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eaLnBrk="1" hangingPunct="1"/>
            <a:fld id="{3E3773EC-7C63-41FA-BAD6-D00A6010FC3D}" type="slidenum">
              <a:rPr lang="en-US" sz="1200"/>
              <a:pPr algn="r" eaLnBrk="1" hangingPunct="1"/>
              <a:t>46</a:t>
            </a:fld>
            <a:r>
              <a:rPr lang="en-US" sz="1200"/>
              <a:t> of 63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smtClean="0">
                <a:solidFill>
                  <a:srgbClr val="83BB35"/>
                </a:solidFill>
                <a:ea typeface="ＭＳ Ｐゴシック" panose="020B0600070205080204" pitchFamily="34" charset="-128"/>
              </a:rPr>
              <a:t>Solution: Finding Binomial Probabilities Using Technology</a:t>
            </a:r>
          </a:p>
        </p:txBody>
      </p:sp>
      <p:sp>
        <p:nvSpPr>
          <p:cNvPr id="68611" name="TextBox 14"/>
          <p:cNvSpPr txBox="1">
            <a:spLocks noChangeArrowheads="1"/>
          </p:cNvSpPr>
          <p:nvPr/>
        </p:nvSpPr>
        <p:spPr bwMode="auto">
          <a:xfrm>
            <a:off x="531812" y="3628231"/>
            <a:ext cx="8080375"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2800" dirty="0">
                <a:latin typeface="Times New Roman" panose="02020603050405020304" pitchFamily="18" charset="0"/>
              </a:rPr>
              <a:t>From the displays, you can see that the probability that exactly 75 adults consider air conditioning a necessity is about 0.02.</a:t>
            </a:r>
          </a:p>
        </p:txBody>
      </p:sp>
      <p:sp>
        <p:nvSpPr>
          <p:cNvPr id="68612"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1200"/>
              <a:t>© 2012 Pearson Education, Inc. All rights reserved.</a:t>
            </a:r>
          </a:p>
        </p:txBody>
      </p:sp>
      <p:sp>
        <p:nvSpPr>
          <p:cNvPr id="68613"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eaLnBrk="1" hangingPunct="1"/>
            <a:fld id="{FD3201CB-F166-4977-BBCB-1166DEFD44EE}" type="slidenum">
              <a:rPr lang="en-US" sz="1200"/>
              <a:pPr algn="r" eaLnBrk="1" hangingPunct="1"/>
              <a:t>47</a:t>
            </a:fld>
            <a:r>
              <a:rPr lang="en-US" sz="1200"/>
              <a:t> of 63</a:t>
            </a:r>
          </a:p>
        </p:txBody>
      </p:sp>
      <p:pic>
        <p:nvPicPr>
          <p:cNvPr id="68615" name="Picture 18" descr="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410" y="1417638"/>
            <a:ext cx="2497137"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6" name="Picture 19" descr="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3630" y="1417638"/>
            <a:ext cx="4595813"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r>
              <a:rPr lang="en-US" smtClean="0">
                <a:solidFill>
                  <a:srgbClr val="83BB35"/>
                </a:solidFill>
                <a:ea typeface="ＭＳ Ｐゴシック" panose="020B0600070205080204" pitchFamily="34" charset="-128"/>
              </a:rPr>
              <a:t>Example: Finding Binomial Probabilities</a:t>
            </a:r>
          </a:p>
        </p:txBody>
      </p:sp>
      <p:sp>
        <p:nvSpPr>
          <p:cNvPr id="69635" name="Content Placeholder 5"/>
          <p:cNvSpPr>
            <a:spLocks noGrp="1"/>
          </p:cNvSpPr>
          <p:nvPr>
            <p:ph idx="1"/>
          </p:nvPr>
        </p:nvSpPr>
        <p:spPr>
          <a:xfrm>
            <a:off x="457200" y="1600200"/>
            <a:ext cx="8229600" cy="2886075"/>
          </a:xfrm>
        </p:spPr>
        <p:txBody>
          <a:bodyPr/>
          <a:lstStyle/>
          <a:p>
            <a:pPr marL="0" indent="0" eaLnBrk="1" hangingPunct="1">
              <a:buFont typeface="Arial" panose="020B0604020202020204" pitchFamily="34" charset="0"/>
              <a:buNone/>
            </a:pPr>
            <a:r>
              <a:rPr lang="en-US" smtClean="0"/>
              <a:t>A survey indicates that 41% of women in the U.S. consider reading their favorite leisure-time activity. You randomly select four U.S. women and ask them if reading is their favorite leisure-time activity. Find the probability that at least two of them respond yes.</a:t>
            </a:r>
          </a:p>
        </p:txBody>
      </p:sp>
      <p:sp>
        <p:nvSpPr>
          <p:cNvPr id="7" name="TextBox 6"/>
          <p:cNvSpPr txBox="1">
            <a:spLocks noChangeArrowheads="1"/>
          </p:cNvSpPr>
          <p:nvPr/>
        </p:nvSpPr>
        <p:spPr bwMode="auto">
          <a:xfrm>
            <a:off x="468313" y="4083050"/>
            <a:ext cx="7910512"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3688" indent="-293688"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2800" b="1">
                <a:solidFill>
                  <a:srgbClr val="83BB35"/>
                </a:solidFill>
                <a:latin typeface="Times New Roman" panose="02020603050405020304" pitchFamily="18" charset="0"/>
              </a:rPr>
              <a:t>Solution:  </a:t>
            </a:r>
          </a:p>
          <a:p>
            <a:pPr eaLnBrk="1" hangingPunct="1">
              <a:buClr>
                <a:schemeClr val="accent1"/>
              </a:buClr>
              <a:buFont typeface="Arial" panose="020B0604020202020204" pitchFamily="34" charset="0"/>
              <a:buChar char="•"/>
            </a:pPr>
            <a:r>
              <a:rPr lang="en-US" sz="2800" i="1">
                <a:latin typeface="Times New Roman" panose="02020603050405020304" pitchFamily="18" charset="0"/>
              </a:rPr>
              <a:t>n</a:t>
            </a:r>
            <a:r>
              <a:rPr lang="en-US" sz="2800">
                <a:latin typeface="Times New Roman" panose="02020603050405020304" pitchFamily="18" charset="0"/>
              </a:rPr>
              <a:t> = 4,  </a:t>
            </a:r>
            <a:r>
              <a:rPr lang="en-US" sz="2800" i="1">
                <a:latin typeface="Times New Roman" panose="02020603050405020304" pitchFamily="18" charset="0"/>
              </a:rPr>
              <a:t>p</a:t>
            </a:r>
            <a:r>
              <a:rPr lang="en-US" sz="2800">
                <a:latin typeface="Times New Roman" panose="02020603050405020304" pitchFamily="18" charset="0"/>
              </a:rPr>
              <a:t> = 0.41, </a:t>
            </a:r>
            <a:r>
              <a:rPr lang="en-US" sz="2800" i="1">
                <a:latin typeface="Times New Roman" panose="02020603050405020304" pitchFamily="18" charset="0"/>
              </a:rPr>
              <a:t>q</a:t>
            </a:r>
            <a:r>
              <a:rPr lang="en-US" sz="2800">
                <a:latin typeface="Times New Roman" panose="02020603050405020304" pitchFamily="18" charset="0"/>
              </a:rPr>
              <a:t> = 0.59</a:t>
            </a:r>
          </a:p>
          <a:p>
            <a:pPr eaLnBrk="1" hangingPunct="1">
              <a:buClr>
                <a:schemeClr val="accent1"/>
              </a:buClr>
              <a:buFont typeface="Arial" panose="020B0604020202020204" pitchFamily="34" charset="0"/>
              <a:buChar char="•"/>
            </a:pPr>
            <a:r>
              <a:rPr lang="en-US" sz="2800">
                <a:latin typeface="Times New Roman" panose="02020603050405020304" pitchFamily="18" charset="0"/>
              </a:rPr>
              <a:t>At least two means two or more.</a:t>
            </a:r>
          </a:p>
          <a:p>
            <a:pPr eaLnBrk="1" hangingPunct="1">
              <a:buClr>
                <a:schemeClr val="accent1"/>
              </a:buClr>
              <a:buFont typeface="Arial" panose="020B0604020202020204" pitchFamily="34" charset="0"/>
              <a:buChar char="•"/>
            </a:pPr>
            <a:r>
              <a:rPr lang="en-US" sz="2800">
                <a:latin typeface="Times New Roman" panose="02020603050405020304" pitchFamily="18" charset="0"/>
              </a:rPr>
              <a:t>Find the sum of </a:t>
            </a:r>
            <a:r>
              <a:rPr lang="en-US" sz="2800" i="1">
                <a:latin typeface="Times New Roman" panose="02020603050405020304" pitchFamily="18" charset="0"/>
              </a:rPr>
              <a:t>P</a:t>
            </a:r>
            <a:r>
              <a:rPr lang="en-US" sz="2800">
                <a:latin typeface="Times New Roman" panose="02020603050405020304" pitchFamily="18" charset="0"/>
              </a:rPr>
              <a:t>(2), </a:t>
            </a:r>
            <a:r>
              <a:rPr lang="en-US" sz="2800" i="1">
                <a:latin typeface="Times New Roman" panose="02020603050405020304" pitchFamily="18" charset="0"/>
              </a:rPr>
              <a:t>P</a:t>
            </a:r>
            <a:r>
              <a:rPr lang="en-US" sz="2800">
                <a:latin typeface="Times New Roman" panose="02020603050405020304" pitchFamily="18" charset="0"/>
              </a:rPr>
              <a:t>(3), and </a:t>
            </a:r>
            <a:r>
              <a:rPr lang="en-US" sz="2800" i="1">
                <a:latin typeface="Times New Roman" panose="02020603050405020304" pitchFamily="18" charset="0"/>
              </a:rPr>
              <a:t>P</a:t>
            </a:r>
            <a:r>
              <a:rPr lang="en-US" sz="2800">
                <a:latin typeface="Times New Roman" panose="02020603050405020304" pitchFamily="18" charset="0"/>
              </a:rPr>
              <a:t>(4).</a:t>
            </a:r>
          </a:p>
        </p:txBody>
      </p:sp>
      <p:pic>
        <p:nvPicPr>
          <p:cNvPr id="69637" name="Picture 7" descr="C:\Documents and Settings\Lyn\Local Settings\Temporary Internet Files\Content.IE5\QBYNAX2V\MCj0157237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7488" y="3838575"/>
            <a:ext cx="893762"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8"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1200"/>
              <a:t>© 2012 Pearson Education, Inc. All rights reserved.</a:t>
            </a:r>
          </a:p>
        </p:txBody>
      </p:sp>
      <p:sp>
        <p:nvSpPr>
          <p:cNvPr id="69639"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eaLnBrk="1" hangingPunct="1"/>
            <a:fld id="{E0516BBB-93AC-4ABF-AB27-2A075CCC9944}" type="slidenum">
              <a:rPr lang="en-US" sz="1200"/>
              <a:pPr algn="r" eaLnBrk="1" hangingPunct="1"/>
              <a:t>48</a:t>
            </a:fld>
            <a:r>
              <a:rPr lang="en-US" sz="1200"/>
              <a:t> of 63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r>
              <a:rPr lang="en-US" smtClean="0">
                <a:solidFill>
                  <a:srgbClr val="83BB35"/>
                </a:solidFill>
                <a:ea typeface="ＭＳ Ｐゴシック" panose="020B0600070205080204" pitchFamily="34" charset="-128"/>
              </a:rPr>
              <a:t>Solution: Finding Binomial Probabilities</a:t>
            </a:r>
          </a:p>
        </p:txBody>
      </p:sp>
      <p:sp>
        <p:nvSpPr>
          <p:cNvPr id="70659" name="TextBox 7"/>
          <p:cNvSpPr txBox="1">
            <a:spLocks noChangeArrowheads="1"/>
          </p:cNvSpPr>
          <p:nvPr/>
        </p:nvSpPr>
        <p:spPr bwMode="auto">
          <a:xfrm>
            <a:off x="658813" y="1871663"/>
            <a:ext cx="761365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8313" indent="-468313"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Aft>
                <a:spcPts val="600"/>
              </a:spcAft>
              <a:buClr>
                <a:schemeClr val="accent1"/>
              </a:buClr>
            </a:pPr>
            <a:r>
              <a:rPr lang="en-US" i="1">
                <a:solidFill>
                  <a:schemeClr val="accent2"/>
                </a:solidFill>
                <a:latin typeface="Times New Roman" panose="02020603050405020304" pitchFamily="18" charset="0"/>
              </a:rPr>
              <a:t>P</a:t>
            </a:r>
            <a:r>
              <a:rPr lang="en-US">
                <a:solidFill>
                  <a:schemeClr val="accent2"/>
                </a:solidFill>
                <a:latin typeface="Times New Roman" panose="02020603050405020304" pitchFamily="18" charset="0"/>
              </a:rPr>
              <a:t>(2) = </a:t>
            </a:r>
            <a:r>
              <a:rPr lang="en-US" baseline="-25000">
                <a:solidFill>
                  <a:schemeClr val="accent2"/>
                </a:solidFill>
                <a:latin typeface="Times New Roman" panose="02020603050405020304" pitchFamily="18" charset="0"/>
              </a:rPr>
              <a:t>4</a:t>
            </a:r>
            <a:r>
              <a:rPr lang="en-US">
                <a:solidFill>
                  <a:schemeClr val="accent2"/>
                </a:solidFill>
                <a:latin typeface="Times New Roman" panose="02020603050405020304" pitchFamily="18" charset="0"/>
              </a:rPr>
              <a:t>C</a:t>
            </a:r>
            <a:r>
              <a:rPr lang="en-US" baseline="-25000">
                <a:solidFill>
                  <a:schemeClr val="accent2"/>
                </a:solidFill>
                <a:latin typeface="Times New Roman" panose="02020603050405020304" pitchFamily="18" charset="0"/>
              </a:rPr>
              <a:t>2</a:t>
            </a:r>
            <a:r>
              <a:rPr lang="en-US">
                <a:solidFill>
                  <a:schemeClr val="accent2"/>
                </a:solidFill>
                <a:latin typeface="Times New Roman" panose="02020603050405020304" pitchFamily="18" charset="0"/>
              </a:rPr>
              <a:t>(0.41)</a:t>
            </a:r>
            <a:r>
              <a:rPr lang="en-US" baseline="30000">
                <a:solidFill>
                  <a:schemeClr val="accent2"/>
                </a:solidFill>
                <a:latin typeface="Times New Roman" panose="02020603050405020304" pitchFamily="18" charset="0"/>
              </a:rPr>
              <a:t>2</a:t>
            </a:r>
            <a:r>
              <a:rPr lang="en-US">
                <a:solidFill>
                  <a:schemeClr val="accent2"/>
                </a:solidFill>
                <a:latin typeface="Times New Roman" panose="02020603050405020304" pitchFamily="18" charset="0"/>
              </a:rPr>
              <a:t>(0.59)</a:t>
            </a:r>
            <a:r>
              <a:rPr lang="en-US" baseline="30000">
                <a:solidFill>
                  <a:schemeClr val="accent2"/>
                </a:solidFill>
                <a:latin typeface="Times New Roman" panose="02020603050405020304" pitchFamily="18" charset="0"/>
              </a:rPr>
              <a:t>2</a:t>
            </a:r>
            <a:r>
              <a:rPr lang="en-US">
                <a:solidFill>
                  <a:schemeClr val="accent2"/>
                </a:solidFill>
                <a:latin typeface="Times New Roman" panose="02020603050405020304" pitchFamily="18" charset="0"/>
              </a:rPr>
              <a:t> = 6(0.41)</a:t>
            </a:r>
            <a:r>
              <a:rPr lang="en-US" baseline="30000">
                <a:solidFill>
                  <a:schemeClr val="accent2"/>
                </a:solidFill>
                <a:latin typeface="Times New Roman" panose="02020603050405020304" pitchFamily="18" charset="0"/>
              </a:rPr>
              <a:t>2</a:t>
            </a:r>
            <a:r>
              <a:rPr lang="en-US">
                <a:solidFill>
                  <a:schemeClr val="accent2"/>
                </a:solidFill>
                <a:latin typeface="Times New Roman" panose="02020603050405020304" pitchFamily="18" charset="0"/>
              </a:rPr>
              <a:t>(0.59)</a:t>
            </a:r>
            <a:r>
              <a:rPr lang="en-US" baseline="30000">
                <a:solidFill>
                  <a:schemeClr val="accent2"/>
                </a:solidFill>
                <a:latin typeface="Times New Roman" panose="02020603050405020304" pitchFamily="18" charset="0"/>
              </a:rPr>
              <a:t>2</a:t>
            </a:r>
            <a:r>
              <a:rPr lang="en-US">
                <a:solidFill>
                  <a:schemeClr val="accent2"/>
                </a:solidFill>
                <a:latin typeface="Times New Roman" panose="02020603050405020304" pitchFamily="18" charset="0"/>
              </a:rPr>
              <a:t>  ≈ 0.351094</a:t>
            </a:r>
          </a:p>
          <a:p>
            <a:pPr eaLnBrk="1" hangingPunct="1">
              <a:spcAft>
                <a:spcPts val="600"/>
              </a:spcAft>
              <a:buClr>
                <a:schemeClr val="accent1"/>
              </a:buClr>
            </a:pPr>
            <a:r>
              <a:rPr lang="en-US" i="1">
                <a:solidFill>
                  <a:schemeClr val="accent2"/>
                </a:solidFill>
                <a:latin typeface="Times New Roman" panose="02020603050405020304" pitchFamily="18" charset="0"/>
              </a:rPr>
              <a:t>P</a:t>
            </a:r>
            <a:r>
              <a:rPr lang="en-US">
                <a:solidFill>
                  <a:schemeClr val="accent2"/>
                </a:solidFill>
                <a:latin typeface="Times New Roman" panose="02020603050405020304" pitchFamily="18" charset="0"/>
              </a:rPr>
              <a:t>(3) = </a:t>
            </a:r>
            <a:r>
              <a:rPr lang="en-US" baseline="-25000">
                <a:solidFill>
                  <a:schemeClr val="accent2"/>
                </a:solidFill>
                <a:latin typeface="Times New Roman" panose="02020603050405020304" pitchFamily="18" charset="0"/>
              </a:rPr>
              <a:t>4</a:t>
            </a:r>
            <a:r>
              <a:rPr lang="en-US">
                <a:solidFill>
                  <a:schemeClr val="accent2"/>
                </a:solidFill>
                <a:latin typeface="Times New Roman" panose="02020603050405020304" pitchFamily="18" charset="0"/>
              </a:rPr>
              <a:t>C</a:t>
            </a:r>
            <a:r>
              <a:rPr lang="en-US" baseline="-25000">
                <a:solidFill>
                  <a:schemeClr val="accent2"/>
                </a:solidFill>
                <a:latin typeface="Times New Roman" panose="02020603050405020304" pitchFamily="18" charset="0"/>
              </a:rPr>
              <a:t>3</a:t>
            </a:r>
            <a:r>
              <a:rPr lang="en-US">
                <a:solidFill>
                  <a:schemeClr val="accent2"/>
                </a:solidFill>
                <a:latin typeface="Times New Roman" panose="02020603050405020304" pitchFamily="18" charset="0"/>
              </a:rPr>
              <a:t>(0.41)</a:t>
            </a:r>
            <a:r>
              <a:rPr lang="en-US" baseline="30000">
                <a:solidFill>
                  <a:schemeClr val="accent2"/>
                </a:solidFill>
                <a:latin typeface="Times New Roman" panose="02020603050405020304" pitchFamily="18" charset="0"/>
              </a:rPr>
              <a:t>3</a:t>
            </a:r>
            <a:r>
              <a:rPr lang="en-US">
                <a:solidFill>
                  <a:schemeClr val="accent2"/>
                </a:solidFill>
                <a:latin typeface="Times New Roman" panose="02020603050405020304" pitchFamily="18" charset="0"/>
              </a:rPr>
              <a:t>(0.59)</a:t>
            </a:r>
            <a:r>
              <a:rPr lang="en-US" baseline="30000">
                <a:solidFill>
                  <a:schemeClr val="accent2"/>
                </a:solidFill>
                <a:latin typeface="Times New Roman" panose="02020603050405020304" pitchFamily="18" charset="0"/>
              </a:rPr>
              <a:t>1</a:t>
            </a:r>
            <a:r>
              <a:rPr lang="en-US">
                <a:solidFill>
                  <a:schemeClr val="accent2"/>
                </a:solidFill>
                <a:latin typeface="Times New Roman" panose="02020603050405020304" pitchFamily="18" charset="0"/>
              </a:rPr>
              <a:t> = 4(0.41)</a:t>
            </a:r>
            <a:r>
              <a:rPr lang="en-US" baseline="30000">
                <a:solidFill>
                  <a:schemeClr val="accent2"/>
                </a:solidFill>
                <a:latin typeface="Times New Roman" panose="02020603050405020304" pitchFamily="18" charset="0"/>
              </a:rPr>
              <a:t>3</a:t>
            </a:r>
            <a:r>
              <a:rPr lang="en-US">
                <a:solidFill>
                  <a:schemeClr val="accent2"/>
                </a:solidFill>
                <a:latin typeface="Times New Roman" panose="02020603050405020304" pitchFamily="18" charset="0"/>
              </a:rPr>
              <a:t>(0.59)</a:t>
            </a:r>
            <a:r>
              <a:rPr lang="en-US" baseline="30000">
                <a:solidFill>
                  <a:schemeClr val="accent2"/>
                </a:solidFill>
                <a:latin typeface="Times New Roman" panose="02020603050405020304" pitchFamily="18" charset="0"/>
              </a:rPr>
              <a:t>1</a:t>
            </a:r>
            <a:r>
              <a:rPr lang="en-US">
                <a:solidFill>
                  <a:schemeClr val="accent2"/>
                </a:solidFill>
                <a:latin typeface="Times New Roman" panose="02020603050405020304" pitchFamily="18" charset="0"/>
              </a:rPr>
              <a:t> ≈ 0.162654</a:t>
            </a:r>
          </a:p>
          <a:p>
            <a:pPr eaLnBrk="1" hangingPunct="1">
              <a:spcAft>
                <a:spcPts val="600"/>
              </a:spcAft>
              <a:buClr>
                <a:schemeClr val="accent1"/>
              </a:buClr>
            </a:pPr>
            <a:r>
              <a:rPr lang="en-US" i="1">
                <a:solidFill>
                  <a:schemeClr val="accent2"/>
                </a:solidFill>
                <a:latin typeface="Times New Roman" panose="02020603050405020304" pitchFamily="18" charset="0"/>
              </a:rPr>
              <a:t>P</a:t>
            </a:r>
            <a:r>
              <a:rPr lang="en-US">
                <a:solidFill>
                  <a:schemeClr val="accent2"/>
                </a:solidFill>
                <a:latin typeface="Times New Roman" panose="02020603050405020304" pitchFamily="18" charset="0"/>
              </a:rPr>
              <a:t>(4) = </a:t>
            </a:r>
            <a:r>
              <a:rPr lang="en-US" baseline="-25000">
                <a:solidFill>
                  <a:schemeClr val="accent2"/>
                </a:solidFill>
                <a:latin typeface="Times New Roman" panose="02020603050405020304" pitchFamily="18" charset="0"/>
              </a:rPr>
              <a:t>4</a:t>
            </a:r>
            <a:r>
              <a:rPr lang="en-US">
                <a:solidFill>
                  <a:schemeClr val="accent2"/>
                </a:solidFill>
                <a:latin typeface="Times New Roman" panose="02020603050405020304" pitchFamily="18" charset="0"/>
              </a:rPr>
              <a:t>C</a:t>
            </a:r>
            <a:r>
              <a:rPr lang="en-US" baseline="-25000">
                <a:solidFill>
                  <a:schemeClr val="accent2"/>
                </a:solidFill>
                <a:latin typeface="Times New Roman" panose="02020603050405020304" pitchFamily="18" charset="0"/>
              </a:rPr>
              <a:t>4</a:t>
            </a:r>
            <a:r>
              <a:rPr lang="en-US">
                <a:solidFill>
                  <a:schemeClr val="accent2"/>
                </a:solidFill>
                <a:latin typeface="Times New Roman" panose="02020603050405020304" pitchFamily="18" charset="0"/>
              </a:rPr>
              <a:t>(0.41)</a:t>
            </a:r>
            <a:r>
              <a:rPr lang="en-US" baseline="30000">
                <a:solidFill>
                  <a:schemeClr val="accent2"/>
                </a:solidFill>
                <a:latin typeface="Times New Roman" panose="02020603050405020304" pitchFamily="18" charset="0"/>
              </a:rPr>
              <a:t>4</a:t>
            </a:r>
            <a:r>
              <a:rPr lang="en-US">
                <a:solidFill>
                  <a:schemeClr val="accent2"/>
                </a:solidFill>
                <a:latin typeface="Times New Roman" panose="02020603050405020304" pitchFamily="18" charset="0"/>
              </a:rPr>
              <a:t>(0.59)</a:t>
            </a:r>
            <a:r>
              <a:rPr lang="en-US" baseline="30000">
                <a:solidFill>
                  <a:schemeClr val="accent2"/>
                </a:solidFill>
                <a:latin typeface="Times New Roman" panose="02020603050405020304" pitchFamily="18" charset="0"/>
              </a:rPr>
              <a:t>0</a:t>
            </a:r>
            <a:r>
              <a:rPr lang="en-US">
                <a:solidFill>
                  <a:schemeClr val="accent2"/>
                </a:solidFill>
                <a:latin typeface="Times New Roman" panose="02020603050405020304" pitchFamily="18" charset="0"/>
              </a:rPr>
              <a:t> = 1(0.41)</a:t>
            </a:r>
            <a:r>
              <a:rPr lang="en-US" baseline="30000">
                <a:solidFill>
                  <a:schemeClr val="accent2"/>
                </a:solidFill>
                <a:latin typeface="Times New Roman" panose="02020603050405020304" pitchFamily="18" charset="0"/>
              </a:rPr>
              <a:t>4</a:t>
            </a:r>
            <a:r>
              <a:rPr lang="en-US">
                <a:solidFill>
                  <a:schemeClr val="accent2"/>
                </a:solidFill>
                <a:latin typeface="Times New Roman" panose="02020603050405020304" pitchFamily="18" charset="0"/>
              </a:rPr>
              <a:t>(0.59)</a:t>
            </a:r>
            <a:r>
              <a:rPr lang="en-US" baseline="30000">
                <a:solidFill>
                  <a:schemeClr val="accent2"/>
                </a:solidFill>
                <a:latin typeface="Times New Roman" panose="02020603050405020304" pitchFamily="18" charset="0"/>
              </a:rPr>
              <a:t>0</a:t>
            </a:r>
            <a:r>
              <a:rPr lang="en-US">
                <a:solidFill>
                  <a:schemeClr val="accent2"/>
                </a:solidFill>
                <a:latin typeface="Times New Roman" panose="02020603050405020304" pitchFamily="18" charset="0"/>
              </a:rPr>
              <a:t> ≈ 0.028258</a:t>
            </a:r>
          </a:p>
        </p:txBody>
      </p:sp>
      <p:sp>
        <p:nvSpPr>
          <p:cNvPr id="70660" name="TextBox 8"/>
          <p:cNvSpPr txBox="1">
            <a:spLocks noChangeArrowheads="1"/>
          </p:cNvSpPr>
          <p:nvPr/>
        </p:nvSpPr>
        <p:spPr bwMode="auto">
          <a:xfrm>
            <a:off x="638175" y="3487738"/>
            <a:ext cx="7548563"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2800" i="1">
                <a:latin typeface="Times New Roman" panose="02020603050405020304" pitchFamily="18" charset="0"/>
              </a:rPr>
              <a:t>P</a:t>
            </a:r>
            <a:r>
              <a:rPr lang="en-US" sz="2800">
                <a:latin typeface="Times New Roman" panose="02020603050405020304" pitchFamily="18" charset="0"/>
              </a:rPr>
              <a:t>(</a:t>
            </a:r>
            <a:r>
              <a:rPr lang="en-US" sz="2800" i="1">
                <a:latin typeface="Times New Roman" panose="02020603050405020304" pitchFamily="18" charset="0"/>
              </a:rPr>
              <a:t>x</a:t>
            </a:r>
            <a:r>
              <a:rPr lang="en-US" sz="2800">
                <a:latin typeface="Times New Roman" panose="02020603050405020304" pitchFamily="18" charset="0"/>
              </a:rPr>
              <a:t> ≥ 2) = </a:t>
            </a:r>
            <a:r>
              <a:rPr lang="en-US" sz="2800" i="1">
                <a:latin typeface="Times New Roman" panose="02020603050405020304" pitchFamily="18" charset="0"/>
              </a:rPr>
              <a:t>P</a:t>
            </a:r>
            <a:r>
              <a:rPr lang="en-US" sz="2800">
                <a:latin typeface="Times New Roman" panose="02020603050405020304" pitchFamily="18" charset="0"/>
              </a:rPr>
              <a:t>(2) + </a:t>
            </a:r>
            <a:r>
              <a:rPr lang="en-US" sz="2800" i="1">
                <a:latin typeface="Times New Roman" panose="02020603050405020304" pitchFamily="18" charset="0"/>
              </a:rPr>
              <a:t>P</a:t>
            </a:r>
            <a:r>
              <a:rPr lang="en-US" sz="2800">
                <a:latin typeface="Times New Roman" panose="02020603050405020304" pitchFamily="18" charset="0"/>
              </a:rPr>
              <a:t>(3) + </a:t>
            </a:r>
            <a:r>
              <a:rPr lang="en-US" sz="2800" i="1">
                <a:latin typeface="Times New Roman" panose="02020603050405020304" pitchFamily="18" charset="0"/>
              </a:rPr>
              <a:t>P</a:t>
            </a:r>
            <a:r>
              <a:rPr lang="en-US" sz="2800">
                <a:latin typeface="Times New Roman" panose="02020603050405020304" pitchFamily="18" charset="0"/>
              </a:rPr>
              <a:t>(4)</a:t>
            </a:r>
          </a:p>
          <a:p>
            <a:pPr eaLnBrk="1" hangingPunct="1"/>
            <a:r>
              <a:rPr lang="en-US" sz="2800">
                <a:latin typeface="Times New Roman" panose="02020603050405020304" pitchFamily="18" charset="0"/>
              </a:rPr>
              <a:t>              ≈ 0.351094 + 0.162654 + 0.028258</a:t>
            </a:r>
          </a:p>
          <a:p>
            <a:pPr eaLnBrk="1" hangingPunct="1"/>
            <a:r>
              <a:rPr lang="en-US" sz="2800">
                <a:latin typeface="Times New Roman" panose="02020603050405020304" pitchFamily="18" charset="0"/>
              </a:rPr>
              <a:t> 	    ≈ 0.542</a:t>
            </a:r>
          </a:p>
        </p:txBody>
      </p:sp>
      <p:pic>
        <p:nvPicPr>
          <p:cNvPr id="70661" name="Picture 7" descr="C:\Documents and Settings\Lyn\Local Settings\Temporary Internet Files\Content.IE5\QBYNAX2V\MCj0157237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7488" y="3838575"/>
            <a:ext cx="893762"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2"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1200"/>
              <a:t>© 2012 Pearson Education, Inc. All rights reserved.</a:t>
            </a:r>
          </a:p>
        </p:txBody>
      </p:sp>
      <p:sp>
        <p:nvSpPr>
          <p:cNvPr id="70663"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eaLnBrk="1" hangingPunct="1"/>
            <a:fld id="{FE91B929-8F70-499C-AFD1-7DE5852DB288}" type="slidenum">
              <a:rPr lang="en-US" sz="1200"/>
              <a:pPr algn="r" eaLnBrk="1" hangingPunct="1"/>
              <a:t>49</a:t>
            </a:fld>
            <a:r>
              <a:rPr lang="en-US" sz="1200"/>
              <a:t> of 63</a:t>
            </a: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3"/>
          <p:cNvSpPr>
            <a:spLocks noGrp="1" noChangeArrowheads="1"/>
          </p:cNvSpPr>
          <p:nvPr>
            <p:ph type="title"/>
          </p:nvPr>
        </p:nvSpPr>
        <p:spPr>
          <a:noFill/>
        </p:spPr>
        <p:txBody>
          <a:bodyPr/>
          <a:lstStyle/>
          <a:p>
            <a:pPr eaLnBrk="1" hangingPunct="1"/>
            <a:r>
              <a:rPr lang="en-US" smtClean="0">
                <a:ea typeface="ＭＳ Ｐゴシック" panose="020B0600070205080204" pitchFamily="34" charset="-128"/>
              </a:rPr>
              <a:t>Random Variables</a:t>
            </a:r>
          </a:p>
        </p:txBody>
      </p:sp>
      <p:sp>
        <p:nvSpPr>
          <p:cNvPr id="24579" name="Content Placeholder 40"/>
          <p:cNvSpPr>
            <a:spLocks noGrp="1"/>
          </p:cNvSpPr>
          <p:nvPr>
            <p:ph idx="1"/>
          </p:nvPr>
        </p:nvSpPr>
        <p:spPr>
          <a:xfrm>
            <a:off x="530225" y="1323975"/>
            <a:ext cx="8229600" cy="4525963"/>
          </a:xfrm>
        </p:spPr>
        <p:txBody>
          <a:bodyPr/>
          <a:lstStyle/>
          <a:p>
            <a:pPr eaLnBrk="1" hangingPunct="1">
              <a:buFont typeface="Arial" panose="020B0604020202020204" pitchFamily="34" charset="0"/>
              <a:buNone/>
            </a:pPr>
            <a:r>
              <a:rPr lang="en-US" b="1" smtClean="0">
                <a:solidFill>
                  <a:schemeClr val="accent2"/>
                </a:solidFill>
              </a:rPr>
              <a:t>Random Variable</a:t>
            </a:r>
          </a:p>
          <a:p>
            <a:pPr eaLnBrk="1" hangingPunct="1"/>
            <a:r>
              <a:rPr lang="en-US" smtClean="0"/>
              <a:t>Represents a numerical value associated with each outcome of a probability distribution.</a:t>
            </a:r>
          </a:p>
          <a:p>
            <a:pPr eaLnBrk="1" hangingPunct="1"/>
            <a:r>
              <a:rPr lang="en-US" smtClean="0"/>
              <a:t>Denoted by </a:t>
            </a:r>
            <a:r>
              <a:rPr lang="en-US" b="1" i="1" smtClean="0"/>
              <a:t>x</a:t>
            </a:r>
          </a:p>
          <a:p>
            <a:pPr eaLnBrk="1" hangingPunct="1"/>
            <a:r>
              <a:rPr lang="en-US" smtClean="0"/>
              <a:t>Examples</a:t>
            </a:r>
          </a:p>
          <a:p>
            <a:pPr lvl="1" eaLnBrk="1" hangingPunct="1"/>
            <a:r>
              <a:rPr lang="en-US" i="1" smtClean="0"/>
              <a:t>x</a:t>
            </a:r>
            <a:r>
              <a:rPr lang="en-US" smtClean="0"/>
              <a:t> = Number of sales calls a salesperson makes in one day.</a:t>
            </a:r>
          </a:p>
          <a:p>
            <a:pPr lvl="1" eaLnBrk="1" hangingPunct="1"/>
            <a:r>
              <a:rPr lang="en-US" i="1" smtClean="0"/>
              <a:t>x</a:t>
            </a:r>
            <a:r>
              <a:rPr lang="en-US" smtClean="0"/>
              <a:t> = Hours spent on sales calls in one day.</a:t>
            </a:r>
          </a:p>
        </p:txBody>
      </p:sp>
      <p:sp>
        <p:nvSpPr>
          <p:cNvPr id="14340"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1200"/>
              <a:t>© 2012 Pearson Education, Inc. All rights reserved.</a:t>
            </a:r>
          </a:p>
        </p:txBody>
      </p:sp>
      <p:sp>
        <p:nvSpPr>
          <p:cNvPr id="14341"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eaLnBrk="1" hangingPunct="1"/>
            <a:fld id="{FC3EC46F-63AA-4864-94CD-DE74B4BFA642}" type="slidenum">
              <a:rPr lang="en-US" sz="1200"/>
              <a:pPr algn="r" eaLnBrk="1" hangingPunct="1"/>
              <a:t>5</a:t>
            </a:fld>
            <a:r>
              <a:rPr lang="en-US" sz="1200"/>
              <a:t> of 63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5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4"/>
          <p:cNvSpPr>
            <a:spLocks noGrp="1"/>
          </p:cNvSpPr>
          <p:nvPr>
            <p:ph type="title"/>
          </p:nvPr>
        </p:nvSpPr>
        <p:spPr/>
        <p:txBody>
          <a:bodyPr/>
          <a:lstStyle/>
          <a:p>
            <a:pPr eaLnBrk="1" hangingPunct="1"/>
            <a:r>
              <a:rPr lang="en-US" smtClean="0">
                <a:solidFill>
                  <a:srgbClr val="83BB35"/>
                </a:solidFill>
                <a:ea typeface="ＭＳ Ｐゴシック" panose="020B0600070205080204" pitchFamily="34" charset="-128"/>
              </a:rPr>
              <a:t>Example: Finding Binomial Probabilities Using a Table</a:t>
            </a:r>
            <a:endParaRPr lang="en-US" smtClean="0">
              <a:ea typeface="ＭＳ Ｐゴシック" panose="020B0600070205080204" pitchFamily="34" charset="-128"/>
            </a:endParaRPr>
          </a:p>
        </p:txBody>
      </p:sp>
      <p:sp>
        <p:nvSpPr>
          <p:cNvPr id="71683" name="Content Placeholder 5"/>
          <p:cNvSpPr>
            <a:spLocks noGrp="1"/>
          </p:cNvSpPr>
          <p:nvPr>
            <p:ph idx="1"/>
          </p:nvPr>
        </p:nvSpPr>
        <p:spPr/>
        <p:txBody>
          <a:bodyPr/>
          <a:lstStyle/>
          <a:p>
            <a:pPr marL="0" indent="0" eaLnBrk="1" hangingPunct="1">
              <a:buFont typeface="Arial" panose="020B0604020202020204" pitchFamily="34" charset="0"/>
              <a:buNone/>
            </a:pPr>
            <a:r>
              <a:rPr lang="en-US" smtClean="0"/>
              <a:t>About ten percent of workers (16 years and over) in the United States commute to their jobs by carpooling. You randomly select eight workers. What is the probability that exactly four of them carpool to work? Use a table to find the probability. </a:t>
            </a:r>
            <a:r>
              <a:rPr lang="en-US" sz="2400" i="1" smtClean="0">
                <a:solidFill>
                  <a:schemeClr val="tx2"/>
                </a:solidFill>
              </a:rPr>
              <a:t>(Source: American Community Survey)</a:t>
            </a:r>
          </a:p>
          <a:p>
            <a:pPr marL="0" indent="0" eaLnBrk="1" hangingPunct="1">
              <a:buFont typeface="Arial" panose="020B0604020202020204" pitchFamily="34" charset="0"/>
              <a:buNone/>
            </a:pPr>
            <a:endParaRPr lang="en-US" smtClean="0"/>
          </a:p>
        </p:txBody>
      </p:sp>
      <p:sp>
        <p:nvSpPr>
          <p:cNvPr id="7" name="TextBox 6"/>
          <p:cNvSpPr txBox="1">
            <a:spLocks noChangeArrowheads="1"/>
          </p:cNvSpPr>
          <p:nvPr/>
        </p:nvSpPr>
        <p:spPr bwMode="auto">
          <a:xfrm>
            <a:off x="457200" y="4721225"/>
            <a:ext cx="78692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3688" indent="-293688"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2800" b="1">
                <a:solidFill>
                  <a:srgbClr val="83BB35"/>
                </a:solidFill>
                <a:latin typeface="Times New Roman" panose="02020603050405020304" pitchFamily="18" charset="0"/>
              </a:rPr>
              <a:t>Solution:</a:t>
            </a:r>
          </a:p>
          <a:p>
            <a:pPr eaLnBrk="1" hangingPunct="1">
              <a:buClr>
                <a:schemeClr val="accent1"/>
              </a:buClr>
              <a:buFont typeface="Arial" panose="020B0604020202020204" pitchFamily="34" charset="0"/>
              <a:buChar char="•"/>
            </a:pPr>
            <a:r>
              <a:rPr lang="en-US" sz="2800">
                <a:latin typeface="Times New Roman" panose="02020603050405020304" pitchFamily="18" charset="0"/>
              </a:rPr>
              <a:t>Binomial with </a:t>
            </a:r>
            <a:r>
              <a:rPr lang="en-US" sz="2800" i="1">
                <a:latin typeface="Times New Roman" panose="02020603050405020304" pitchFamily="18" charset="0"/>
              </a:rPr>
              <a:t>n</a:t>
            </a:r>
            <a:r>
              <a:rPr lang="en-US" sz="2800">
                <a:latin typeface="Times New Roman" panose="02020603050405020304" pitchFamily="18" charset="0"/>
              </a:rPr>
              <a:t> = 8, </a:t>
            </a:r>
            <a:r>
              <a:rPr lang="en-US" sz="2800" i="1">
                <a:latin typeface="Times New Roman" panose="02020603050405020304" pitchFamily="18" charset="0"/>
              </a:rPr>
              <a:t>p</a:t>
            </a:r>
            <a:r>
              <a:rPr lang="en-US" sz="2800">
                <a:latin typeface="Times New Roman" panose="02020603050405020304" pitchFamily="18" charset="0"/>
              </a:rPr>
              <a:t> = 0.10, </a:t>
            </a:r>
            <a:r>
              <a:rPr lang="en-US" sz="2800" i="1">
                <a:latin typeface="Times New Roman" panose="02020603050405020304" pitchFamily="18" charset="0"/>
              </a:rPr>
              <a:t>x</a:t>
            </a:r>
            <a:r>
              <a:rPr lang="en-US" sz="2800">
                <a:latin typeface="Times New Roman" panose="02020603050405020304" pitchFamily="18" charset="0"/>
              </a:rPr>
              <a:t> = 4</a:t>
            </a:r>
          </a:p>
        </p:txBody>
      </p:sp>
      <p:sp>
        <p:nvSpPr>
          <p:cNvPr id="71685"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1200"/>
              <a:t>© 2012 Pearson Education, Inc. All rights reserved.</a:t>
            </a:r>
          </a:p>
        </p:txBody>
      </p:sp>
      <p:sp>
        <p:nvSpPr>
          <p:cNvPr id="71686"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eaLnBrk="1" hangingPunct="1"/>
            <a:fld id="{A058C646-619E-4426-99CE-9C13DF254377}" type="slidenum">
              <a:rPr lang="en-US" sz="1200"/>
              <a:pPr algn="r" eaLnBrk="1" hangingPunct="1"/>
              <a:t>50</a:t>
            </a:fld>
            <a:r>
              <a:rPr lang="en-US" sz="1200"/>
              <a:t> of 63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pPr eaLnBrk="1" hangingPunct="1"/>
            <a:r>
              <a:rPr lang="en-US" smtClean="0">
                <a:solidFill>
                  <a:srgbClr val="83BB35"/>
                </a:solidFill>
                <a:ea typeface="ＭＳ Ｐゴシック" panose="020B0600070205080204" pitchFamily="34" charset="-128"/>
              </a:rPr>
              <a:t>Solution: Finding Binomial Probabilities Using a Table</a:t>
            </a:r>
            <a:endParaRPr lang="en-US" smtClean="0">
              <a:ea typeface="ＭＳ Ｐゴシック" panose="020B0600070205080204" pitchFamily="34" charset="-128"/>
            </a:endParaRPr>
          </a:p>
        </p:txBody>
      </p:sp>
      <p:sp>
        <p:nvSpPr>
          <p:cNvPr id="72707" name="Content Placeholder 4"/>
          <p:cNvSpPr>
            <a:spLocks noGrp="1"/>
          </p:cNvSpPr>
          <p:nvPr>
            <p:ph idx="1"/>
          </p:nvPr>
        </p:nvSpPr>
        <p:spPr>
          <a:xfrm>
            <a:off x="457200" y="1495425"/>
            <a:ext cx="7562850" cy="1427163"/>
          </a:xfrm>
        </p:spPr>
        <p:txBody>
          <a:bodyPr/>
          <a:lstStyle/>
          <a:p>
            <a:pPr eaLnBrk="1" hangingPunct="1"/>
            <a:r>
              <a:rPr lang="en-US" smtClean="0"/>
              <a:t>A portion of Table 2 is shown</a:t>
            </a:r>
          </a:p>
        </p:txBody>
      </p:sp>
      <p:sp>
        <p:nvSpPr>
          <p:cNvPr id="72708" name="TextBox 6"/>
          <p:cNvSpPr txBox="1">
            <a:spLocks noChangeArrowheads="1"/>
          </p:cNvSpPr>
          <p:nvPr/>
        </p:nvSpPr>
        <p:spPr bwMode="auto">
          <a:xfrm>
            <a:off x="584200" y="5051425"/>
            <a:ext cx="78708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2800">
                <a:latin typeface="Times New Roman" panose="02020603050405020304" pitchFamily="18" charset="0"/>
              </a:rPr>
              <a:t>The probability that exactly four of the eight workers carpool to work is 0.005.</a:t>
            </a:r>
          </a:p>
        </p:txBody>
      </p:sp>
      <p:sp>
        <p:nvSpPr>
          <p:cNvPr id="72709"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1200"/>
              <a:t>© 2012 Pearson Education, Inc. All rights reserved.</a:t>
            </a:r>
          </a:p>
        </p:txBody>
      </p:sp>
      <p:sp>
        <p:nvSpPr>
          <p:cNvPr id="72710"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eaLnBrk="1" hangingPunct="1"/>
            <a:fld id="{98E13F5B-3716-49A3-B3C1-C23003C2E25A}" type="slidenum">
              <a:rPr lang="en-US" sz="1200"/>
              <a:pPr algn="r" eaLnBrk="1" hangingPunct="1"/>
              <a:t>51</a:t>
            </a:fld>
            <a:r>
              <a:rPr lang="en-US" sz="1200"/>
              <a:t> of 63</a:t>
            </a:r>
          </a:p>
        </p:txBody>
      </p:sp>
      <p:pic>
        <p:nvPicPr>
          <p:cNvPr id="72711" name="Picture 12" descr="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1150" y="1933575"/>
            <a:ext cx="5484813" cy="322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r>
              <a:rPr lang="en-US" smtClean="0">
                <a:solidFill>
                  <a:srgbClr val="83BB35"/>
                </a:solidFill>
                <a:ea typeface="ＭＳ Ｐゴシック" panose="020B0600070205080204" pitchFamily="34" charset="-128"/>
              </a:rPr>
              <a:t>Example: Graphing a Binomial Distribution</a:t>
            </a:r>
          </a:p>
        </p:txBody>
      </p:sp>
      <p:sp>
        <p:nvSpPr>
          <p:cNvPr id="73731" name="Content Placeholder 5"/>
          <p:cNvSpPr>
            <a:spLocks noGrp="1"/>
          </p:cNvSpPr>
          <p:nvPr>
            <p:ph idx="1"/>
          </p:nvPr>
        </p:nvSpPr>
        <p:spPr>
          <a:xfrm>
            <a:off x="457200" y="1600200"/>
            <a:ext cx="8229600" cy="2355850"/>
          </a:xfrm>
        </p:spPr>
        <p:txBody>
          <a:bodyPr/>
          <a:lstStyle/>
          <a:p>
            <a:pPr marL="0" indent="0" eaLnBrk="1" hangingPunct="1">
              <a:buFont typeface="Arial" panose="020B0604020202020204" pitchFamily="34" charset="0"/>
              <a:buNone/>
            </a:pPr>
            <a:r>
              <a:rPr lang="en-US" smtClean="0"/>
              <a:t>Sixty percent of households in the U.S. own a video game console. You randomly select six households and ask each if they own a video game console. Construct a probability distribution for the random variable </a:t>
            </a:r>
            <a:r>
              <a:rPr lang="en-US" i="1" smtClean="0"/>
              <a:t>x.</a:t>
            </a:r>
            <a:r>
              <a:rPr lang="en-US" smtClean="0"/>
              <a:t> Then graph the distribution. </a:t>
            </a:r>
            <a:r>
              <a:rPr lang="en-US" sz="2400" i="1" smtClean="0">
                <a:solidFill>
                  <a:schemeClr val="tx2"/>
                </a:solidFill>
              </a:rPr>
              <a:t>(Source: Deloitte, LLP)</a:t>
            </a:r>
          </a:p>
        </p:txBody>
      </p:sp>
      <p:sp>
        <p:nvSpPr>
          <p:cNvPr id="7" name="TextBox 6"/>
          <p:cNvSpPr txBox="1">
            <a:spLocks noChangeArrowheads="1"/>
          </p:cNvSpPr>
          <p:nvPr/>
        </p:nvSpPr>
        <p:spPr bwMode="auto">
          <a:xfrm>
            <a:off x="574675" y="4040188"/>
            <a:ext cx="7761288"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3688" indent="-293688"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2800" b="1">
                <a:solidFill>
                  <a:srgbClr val="83BB35"/>
                </a:solidFill>
                <a:latin typeface="Times New Roman" panose="02020603050405020304" pitchFamily="18" charset="0"/>
              </a:rPr>
              <a:t>Solution:  </a:t>
            </a:r>
          </a:p>
          <a:p>
            <a:pPr eaLnBrk="1" hangingPunct="1">
              <a:buClr>
                <a:schemeClr val="accent1"/>
              </a:buClr>
              <a:buFont typeface="Arial" panose="020B0604020202020204" pitchFamily="34" charset="0"/>
              <a:buChar char="•"/>
            </a:pPr>
            <a:r>
              <a:rPr lang="en-US" sz="2800" i="1">
                <a:latin typeface="Times New Roman" panose="02020603050405020304" pitchFamily="18" charset="0"/>
              </a:rPr>
              <a:t>n</a:t>
            </a:r>
            <a:r>
              <a:rPr lang="en-US" sz="2800">
                <a:latin typeface="Times New Roman" panose="02020603050405020304" pitchFamily="18" charset="0"/>
              </a:rPr>
              <a:t> = 6, </a:t>
            </a:r>
            <a:r>
              <a:rPr lang="en-US" sz="2800" i="1">
                <a:latin typeface="Times New Roman" panose="02020603050405020304" pitchFamily="18" charset="0"/>
              </a:rPr>
              <a:t>p</a:t>
            </a:r>
            <a:r>
              <a:rPr lang="en-US" sz="2800">
                <a:latin typeface="Times New Roman" panose="02020603050405020304" pitchFamily="18" charset="0"/>
              </a:rPr>
              <a:t> = 0.6, </a:t>
            </a:r>
            <a:r>
              <a:rPr lang="en-US" sz="2800" i="1">
                <a:latin typeface="Times New Roman" panose="02020603050405020304" pitchFamily="18" charset="0"/>
              </a:rPr>
              <a:t>q</a:t>
            </a:r>
            <a:r>
              <a:rPr lang="en-US" sz="2800">
                <a:latin typeface="Times New Roman" panose="02020603050405020304" pitchFamily="18" charset="0"/>
              </a:rPr>
              <a:t> = 0.4</a:t>
            </a:r>
          </a:p>
          <a:p>
            <a:pPr eaLnBrk="1" hangingPunct="1">
              <a:buClr>
                <a:schemeClr val="accent1"/>
              </a:buClr>
              <a:buFont typeface="Arial" panose="020B0604020202020204" pitchFamily="34" charset="0"/>
              <a:buChar char="•"/>
            </a:pPr>
            <a:r>
              <a:rPr lang="en-US" sz="2800">
                <a:latin typeface="Times New Roman" panose="02020603050405020304" pitchFamily="18" charset="0"/>
              </a:rPr>
              <a:t>Find the probability for each value of </a:t>
            </a:r>
            <a:r>
              <a:rPr lang="en-US" sz="2800" i="1">
                <a:latin typeface="Times New Roman" panose="02020603050405020304" pitchFamily="18" charset="0"/>
              </a:rPr>
              <a:t>x</a:t>
            </a:r>
          </a:p>
        </p:txBody>
      </p:sp>
      <p:sp>
        <p:nvSpPr>
          <p:cNvPr id="73733"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1200"/>
              <a:t>© 2012 Pearson Education, Inc. All rights reserved.</a:t>
            </a:r>
          </a:p>
        </p:txBody>
      </p:sp>
      <p:sp>
        <p:nvSpPr>
          <p:cNvPr id="73734"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eaLnBrk="1" hangingPunct="1"/>
            <a:fld id="{4EAE46B1-641B-4BD8-BDA2-66036E2C2DA6}" type="slidenum">
              <a:rPr lang="en-US" sz="1200"/>
              <a:pPr algn="r" eaLnBrk="1" hangingPunct="1"/>
              <a:t>52</a:t>
            </a:fld>
            <a:r>
              <a:rPr lang="en-US" sz="1200"/>
              <a:t> of 63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r>
              <a:rPr lang="en-US" smtClean="0">
                <a:solidFill>
                  <a:srgbClr val="83BB35"/>
                </a:solidFill>
                <a:ea typeface="ＭＳ Ｐゴシック" panose="020B0600070205080204" pitchFamily="34" charset="-128"/>
              </a:rPr>
              <a:t>Solution: Graphing a Binomial Distribution</a:t>
            </a:r>
          </a:p>
        </p:txBody>
      </p:sp>
      <p:graphicFrame>
        <p:nvGraphicFramePr>
          <p:cNvPr id="62504" name="Group 40"/>
          <p:cNvGraphicFramePr>
            <a:graphicFrameLocks noGrp="1"/>
          </p:cNvGraphicFramePr>
          <p:nvPr/>
        </p:nvGraphicFramePr>
        <p:xfrm>
          <a:off x="914400" y="1911350"/>
          <a:ext cx="7123113" cy="792408"/>
        </p:xfrm>
        <a:graphic>
          <a:graphicData uri="http://schemas.openxmlformats.org/drawingml/2006/table">
            <a:tbl>
              <a:tblPr/>
              <a:tblGrid>
                <a:gridCol w="987425"/>
                <a:gridCol w="876300"/>
                <a:gridCol w="876300"/>
                <a:gridCol w="876300"/>
                <a:gridCol w="877888"/>
                <a:gridCol w="876300"/>
                <a:gridCol w="876300"/>
                <a:gridCol w="876300"/>
              </a:tblGrid>
              <a:tr h="3960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a:ln>
                            <a:noFill/>
                          </a:ln>
                          <a:solidFill>
                            <a:schemeClr val="bg1"/>
                          </a:solidFill>
                          <a:effectLst/>
                          <a:latin typeface="Times New Roman" charset="0"/>
                          <a:ea typeface="Arial" charset="0"/>
                          <a:cs typeface="Arial" charset="0"/>
                        </a:rPr>
                        <a:t>x</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Arial" charset="0"/>
                          <a:cs typeface="Arial" charset="0"/>
                        </a:rPr>
                        <a:t>0</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Arial" charset="0"/>
                          <a:cs typeface="Arial" charset="0"/>
                        </a:rPr>
                        <a:t>1</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Arial" charset="0"/>
                          <a:cs typeface="Arial" charset="0"/>
                        </a:rPr>
                        <a:t>2</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Arial" charset="0"/>
                          <a:cs typeface="Arial" charset="0"/>
                        </a:rPr>
                        <a:t>3</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Arial" charset="0"/>
                          <a:cs typeface="Arial" charset="0"/>
                        </a:rPr>
                        <a:t>4</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Arial" charset="0"/>
                          <a:cs typeface="Arial" charset="0"/>
                        </a:rPr>
                        <a:t>5</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Arial" charset="0"/>
                          <a:cs typeface="Arial" charset="0"/>
                        </a:rPr>
                        <a:t>6</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0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err="1">
                          <a:ln>
                            <a:noFill/>
                          </a:ln>
                          <a:solidFill>
                            <a:schemeClr val="bg1"/>
                          </a:solidFill>
                          <a:effectLst/>
                          <a:latin typeface="Times New Roman" charset="0"/>
                          <a:ea typeface="Arial" charset="0"/>
                          <a:cs typeface="Arial" charset="0"/>
                        </a:rPr>
                        <a:t>P</a:t>
                      </a:r>
                      <a:r>
                        <a:rPr kumimoji="0" lang="en-US" sz="2000" b="1" i="0" u="none" strike="noStrike" cap="none" normalizeH="0" baseline="0" dirty="0" err="1">
                          <a:ln>
                            <a:noFill/>
                          </a:ln>
                          <a:solidFill>
                            <a:schemeClr val="bg1"/>
                          </a:solidFill>
                          <a:effectLst/>
                          <a:latin typeface="Times New Roman" charset="0"/>
                          <a:ea typeface="Arial" charset="0"/>
                          <a:cs typeface="Arial" charset="0"/>
                        </a:rPr>
                        <a:t>(</a:t>
                      </a:r>
                      <a:r>
                        <a:rPr kumimoji="0" lang="en-US" sz="2000" b="1" i="1" u="none" strike="noStrike" cap="none" normalizeH="0" baseline="0" dirty="0" err="1">
                          <a:ln>
                            <a:noFill/>
                          </a:ln>
                          <a:solidFill>
                            <a:schemeClr val="bg1"/>
                          </a:solidFill>
                          <a:effectLst/>
                          <a:latin typeface="Times New Roman" charset="0"/>
                          <a:ea typeface="Arial" charset="0"/>
                          <a:cs typeface="Arial" charset="0"/>
                        </a:rPr>
                        <a:t>x</a:t>
                      </a:r>
                      <a:r>
                        <a:rPr kumimoji="0" lang="en-US" sz="2000" b="1" i="0" u="none" strike="noStrike" cap="none" normalizeH="0" baseline="0" dirty="0">
                          <a:ln>
                            <a:noFill/>
                          </a:ln>
                          <a:solidFill>
                            <a:schemeClr val="bg1"/>
                          </a:solidFill>
                          <a:effectLst/>
                          <a:latin typeface="Times New Roman" charset="0"/>
                          <a:ea typeface="Arial" charset="0"/>
                          <a:cs typeface="Arial" charset="0"/>
                        </a:rPr>
                        <a:t>)</a:t>
                      </a:r>
                    </a:p>
                  </a:txBody>
                  <a:tcPr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Arial" charset="0"/>
                          <a:cs typeface="Arial" charset="0"/>
                        </a:rPr>
                        <a:t>0.004</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Arial" charset="0"/>
                          <a:cs typeface="Arial" charset="0"/>
                        </a:rPr>
                        <a:t>0.037</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Arial" charset="0"/>
                          <a:cs typeface="Arial" charset="0"/>
                        </a:rPr>
                        <a:t>0.138</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Arial" charset="0"/>
                          <a:cs typeface="Arial" charset="0"/>
                        </a:rPr>
                        <a:t>0.276</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Arial" charset="0"/>
                          <a:cs typeface="Arial" charset="0"/>
                        </a:rPr>
                        <a:t>0.311</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Arial" charset="0"/>
                          <a:cs typeface="Arial" charset="0"/>
                        </a:rPr>
                        <a:t>0.187</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charset="0"/>
                          <a:ea typeface="Arial" charset="0"/>
                          <a:cs typeface="Arial" charset="0"/>
                        </a:rPr>
                        <a:t>0.047</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4784" name="TextBox 9"/>
          <p:cNvSpPr txBox="1">
            <a:spLocks noChangeArrowheads="1"/>
          </p:cNvSpPr>
          <p:nvPr/>
        </p:nvSpPr>
        <p:spPr bwMode="auto">
          <a:xfrm>
            <a:off x="914400" y="2795588"/>
            <a:ext cx="3232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2800">
                <a:latin typeface="Times New Roman" panose="02020603050405020304" pitchFamily="18" charset="0"/>
              </a:rPr>
              <a:t>Histogram:</a:t>
            </a:r>
          </a:p>
        </p:txBody>
      </p:sp>
      <p:sp>
        <p:nvSpPr>
          <p:cNvPr id="74785"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1200"/>
              <a:t>© 2012 Pearson Education, Inc. All rights reserved.</a:t>
            </a:r>
          </a:p>
        </p:txBody>
      </p:sp>
      <p:sp>
        <p:nvSpPr>
          <p:cNvPr id="74786"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eaLnBrk="1" hangingPunct="1"/>
            <a:fld id="{041A173E-CC3E-4BD6-B120-22BDABBE5BC4}" type="slidenum">
              <a:rPr lang="en-US" sz="1200"/>
              <a:pPr algn="r" eaLnBrk="1" hangingPunct="1"/>
              <a:t>53</a:t>
            </a:fld>
            <a:r>
              <a:rPr lang="en-US" sz="1200"/>
              <a:t> of 63</a:t>
            </a:r>
          </a:p>
        </p:txBody>
      </p:sp>
      <p:pic>
        <p:nvPicPr>
          <p:cNvPr id="74787" name="Picture 41" descr="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5" y="3305175"/>
            <a:ext cx="5262563"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itle 4"/>
          <p:cNvSpPr>
            <a:spLocks noGrp="1"/>
          </p:cNvSpPr>
          <p:nvPr>
            <p:ph type="title"/>
          </p:nvPr>
        </p:nvSpPr>
        <p:spPr/>
        <p:txBody>
          <a:bodyPr/>
          <a:lstStyle/>
          <a:p>
            <a:pPr eaLnBrk="1" hangingPunct="1"/>
            <a:r>
              <a:rPr lang="en-US" smtClean="0">
                <a:ea typeface="ＭＳ Ｐゴシック" panose="020B0600070205080204" pitchFamily="34" charset="-128"/>
              </a:rPr>
              <a:t>Mean, Variance, and Standard Deviation</a:t>
            </a:r>
          </a:p>
        </p:txBody>
      </p:sp>
      <p:sp>
        <p:nvSpPr>
          <p:cNvPr id="75780" name="Content Placeholder 5"/>
          <p:cNvSpPr>
            <a:spLocks noGrp="1"/>
          </p:cNvSpPr>
          <p:nvPr>
            <p:ph idx="1"/>
          </p:nvPr>
        </p:nvSpPr>
        <p:spPr/>
        <p:txBody>
          <a:bodyPr/>
          <a:lstStyle/>
          <a:p>
            <a:pPr eaLnBrk="1" hangingPunct="1"/>
            <a:r>
              <a:rPr lang="en-US" b="1" smtClean="0">
                <a:solidFill>
                  <a:schemeClr val="accent2"/>
                </a:solidFill>
              </a:rPr>
              <a:t>Mean:  </a:t>
            </a:r>
            <a:r>
              <a:rPr lang="el-GR" i="1" smtClean="0">
                <a:solidFill>
                  <a:schemeClr val="accent2"/>
                </a:solidFill>
              </a:rPr>
              <a:t>μ</a:t>
            </a:r>
            <a:r>
              <a:rPr lang="en-US" i="1" smtClean="0">
                <a:solidFill>
                  <a:schemeClr val="accent2"/>
                </a:solidFill>
              </a:rPr>
              <a:t> </a:t>
            </a:r>
            <a:r>
              <a:rPr lang="en-US" smtClean="0">
                <a:solidFill>
                  <a:schemeClr val="accent2"/>
                </a:solidFill>
              </a:rPr>
              <a:t>= </a:t>
            </a:r>
            <a:r>
              <a:rPr lang="en-US" i="1" smtClean="0">
                <a:solidFill>
                  <a:schemeClr val="accent2"/>
                </a:solidFill>
              </a:rPr>
              <a:t>np</a:t>
            </a:r>
          </a:p>
          <a:p>
            <a:pPr eaLnBrk="1" hangingPunct="1"/>
            <a:endParaRPr lang="en-US" smtClean="0">
              <a:solidFill>
                <a:schemeClr val="accent2"/>
              </a:solidFill>
            </a:endParaRPr>
          </a:p>
          <a:p>
            <a:pPr eaLnBrk="1" hangingPunct="1"/>
            <a:r>
              <a:rPr lang="en-US" b="1" smtClean="0">
                <a:solidFill>
                  <a:schemeClr val="accent2"/>
                </a:solidFill>
              </a:rPr>
              <a:t>Variance:  </a:t>
            </a:r>
            <a:r>
              <a:rPr lang="el-GR" i="1" smtClean="0">
                <a:solidFill>
                  <a:schemeClr val="accent2"/>
                </a:solidFill>
              </a:rPr>
              <a:t>σ</a:t>
            </a:r>
            <a:r>
              <a:rPr lang="en-US" baseline="30000" smtClean="0">
                <a:solidFill>
                  <a:schemeClr val="accent2"/>
                </a:solidFill>
              </a:rPr>
              <a:t>2</a:t>
            </a:r>
            <a:r>
              <a:rPr lang="en-US" smtClean="0">
                <a:solidFill>
                  <a:schemeClr val="accent2"/>
                </a:solidFill>
              </a:rPr>
              <a:t> = </a:t>
            </a:r>
            <a:r>
              <a:rPr lang="en-US" i="1" smtClean="0">
                <a:solidFill>
                  <a:schemeClr val="accent2"/>
                </a:solidFill>
              </a:rPr>
              <a:t>npq</a:t>
            </a:r>
          </a:p>
          <a:p>
            <a:pPr eaLnBrk="1" hangingPunct="1"/>
            <a:endParaRPr lang="en-US" i="1" smtClean="0">
              <a:solidFill>
                <a:schemeClr val="accent2"/>
              </a:solidFill>
            </a:endParaRPr>
          </a:p>
          <a:p>
            <a:pPr eaLnBrk="1" hangingPunct="1"/>
            <a:r>
              <a:rPr lang="en-US" b="1" smtClean="0">
                <a:solidFill>
                  <a:schemeClr val="accent2"/>
                </a:solidFill>
              </a:rPr>
              <a:t>Standard Deviation: </a:t>
            </a:r>
          </a:p>
        </p:txBody>
      </p:sp>
      <p:graphicFrame>
        <p:nvGraphicFramePr>
          <p:cNvPr id="75778" name="Object 2"/>
          <p:cNvGraphicFramePr>
            <a:graphicFrameLocks noChangeAspect="1"/>
          </p:cNvGraphicFramePr>
          <p:nvPr/>
        </p:nvGraphicFramePr>
        <p:xfrm>
          <a:off x="4008438" y="3641725"/>
          <a:ext cx="1422400" cy="547688"/>
        </p:xfrm>
        <a:graphic>
          <a:graphicData uri="http://schemas.openxmlformats.org/presentationml/2006/ole">
            <mc:AlternateContent xmlns:mc="http://schemas.openxmlformats.org/markup-compatibility/2006">
              <mc:Choice xmlns:v="urn:schemas-microsoft-com:vml" Requires="v">
                <p:oleObj spid="_x0000_s75785" name="Equation" r:id="rId4" imgW="660240" imgH="253800" progId="Equation.DSMT4">
                  <p:embed/>
                </p:oleObj>
              </mc:Choice>
              <mc:Fallback>
                <p:oleObj name="Equation" r:id="rId4" imgW="660240" imgH="2538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8438" y="3641725"/>
                        <a:ext cx="1422400" cy="54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5781"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1200"/>
              <a:t>© 2012 Pearson Education, Inc. All rights reserved.</a:t>
            </a:r>
          </a:p>
        </p:txBody>
      </p:sp>
      <p:sp>
        <p:nvSpPr>
          <p:cNvPr id="75782"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eaLnBrk="1" hangingPunct="1"/>
            <a:fld id="{1CC0FBCE-27C5-4976-8E8B-BD5A65B5A2EF}" type="slidenum">
              <a:rPr lang="en-US" sz="1200"/>
              <a:pPr algn="r" eaLnBrk="1" hangingPunct="1"/>
              <a:t>54</a:t>
            </a:fld>
            <a:r>
              <a:rPr lang="en-US" sz="1200"/>
              <a:t> of 63</a:t>
            </a:r>
          </a:p>
        </p:txBody>
      </p:sp>
    </p:spTree>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smtClean="0">
                <a:solidFill>
                  <a:srgbClr val="83BB35"/>
                </a:solidFill>
                <a:ea typeface="ＭＳ Ｐゴシック" panose="020B0600070205080204" pitchFamily="34" charset="-128"/>
              </a:rPr>
              <a:t>Example: Finding the Mean, Variance, and Standard Deviation</a:t>
            </a:r>
          </a:p>
        </p:txBody>
      </p:sp>
      <p:sp>
        <p:nvSpPr>
          <p:cNvPr id="76804" name="Content Placeholder 2"/>
          <p:cNvSpPr>
            <a:spLocks noGrp="1"/>
          </p:cNvSpPr>
          <p:nvPr>
            <p:ph idx="1"/>
          </p:nvPr>
        </p:nvSpPr>
        <p:spPr>
          <a:xfrm>
            <a:off x="457200" y="1600200"/>
            <a:ext cx="8229600" cy="2333625"/>
          </a:xfrm>
        </p:spPr>
        <p:txBody>
          <a:bodyPr/>
          <a:lstStyle/>
          <a:p>
            <a:pPr marL="0" indent="0" eaLnBrk="1" hangingPunct="1">
              <a:buFont typeface="Arial" panose="020B0604020202020204" pitchFamily="34" charset="0"/>
              <a:buNone/>
            </a:pPr>
            <a:r>
              <a:rPr lang="en-US" dirty="0" smtClean="0"/>
              <a:t>In Pittsburgh, Pennsylvania, </a:t>
            </a:r>
            <a:r>
              <a:rPr lang="en-US" dirty="0" smtClean="0"/>
              <a:t>the likelihood of a June day being cloudy is 56%. </a:t>
            </a:r>
            <a:r>
              <a:rPr lang="en-US" dirty="0" smtClean="0"/>
              <a:t>Find the mean, variance, and standard deviation for the number of cloudy days during the month of June. Interpret the results and determine any unusual values.</a:t>
            </a:r>
            <a:r>
              <a:rPr lang="en-US" sz="2400" i="1" dirty="0" smtClean="0">
                <a:solidFill>
                  <a:schemeClr val="tx2"/>
                </a:solidFill>
              </a:rPr>
              <a:t> (Source: National Climatic Data Center)</a:t>
            </a:r>
          </a:p>
        </p:txBody>
      </p:sp>
      <p:sp>
        <p:nvSpPr>
          <p:cNvPr id="6" name="TextBox 5"/>
          <p:cNvSpPr txBox="1"/>
          <p:nvPr/>
        </p:nvSpPr>
        <p:spPr>
          <a:xfrm>
            <a:off x="574675" y="4019550"/>
            <a:ext cx="7888288" cy="519113"/>
          </a:xfrm>
          <a:prstGeom prst="rect">
            <a:avLst/>
          </a:prstGeom>
          <a:noFill/>
        </p:spPr>
        <p:txBody>
          <a:bodyPr>
            <a:spAutoFit/>
          </a:bodyPr>
          <a:lstStyle/>
          <a:p>
            <a:pPr fontAlgn="auto">
              <a:spcBef>
                <a:spcPts val="0"/>
              </a:spcBef>
              <a:spcAft>
                <a:spcPts val="0"/>
              </a:spcAft>
              <a:defRPr/>
            </a:pPr>
            <a:r>
              <a:rPr lang="en-US" sz="2800" b="1" dirty="0">
                <a:solidFill>
                  <a:schemeClr val="accent3"/>
                </a:solidFill>
                <a:latin typeface="+mn-lt"/>
                <a:cs typeface="+mn-cs"/>
              </a:rPr>
              <a:t>Solution:</a:t>
            </a:r>
            <a:r>
              <a:rPr lang="en-US" sz="2800" dirty="0">
                <a:latin typeface="+mn-lt"/>
                <a:cs typeface="+mn-cs"/>
              </a:rPr>
              <a:t>  </a:t>
            </a:r>
            <a:r>
              <a:rPr lang="en-US" sz="2800" i="1" dirty="0">
                <a:latin typeface="+mn-lt"/>
                <a:cs typeface="+mn-cs"/>
              </a:rPr>
              <a:t>n</a:t>
            </a:r>
            <a:r>
              <a:rPr lang="en-US" sz="2800" dirty="0">
                <a:latin typeface="+mn-lt"/>
                <a:cs typeface="+mn-cs"/>
              </a:rPr>
              <a:t> = 30,  </a:t>
            </a:r>
            <a:r>
              <a:rPr lang="en-US" sz="2800" i="1" dirty="0">
                <a:latin typeface="+mn-lt"/>
                <a:cs typeface="+mn-cs"/>
              </a:rPr>
              <a:t>p</a:t>
            </a:r>
            <a:r>
              <a:rPr lang="en-US" sz="2800" dirty="0">
                <a:latin typeface="+mn-lt"/>
                <a:cs typeface="+mn-cs"/>
              </a:rPr>
              <a:t> = 0.56,  </a:t>
            </a:r>
            <a:r>
              <a:rPr lang="en-US" sz="2800" i="1" dirty="0">
                <a:latin typeface="+mn-lt"/>
                <a:cs typeface="+mn-cs"/>
              </a:rPr>
              <a:t>q</a:t>
            </a:r>
            <a:r>
              <a:rPr lang="en-US" sz="2800" dirty="0">
                <a:latin typeface="+mn-lt"/>
                <a:cs typeface="+mn-cs"/>
              </a:rPr>
              <a:t> = 0.44</a:t>
            </a:r>
          </a:p>
        </p:txBody>
      </p:sp>
      <p:sp>
        <p:nvSpPr>
          <p:cNvPr id="10248" name="TextBox 6"/>
          <p:cNvSpPr txBox="1">
            <a:spLocks noChangeArrowheads="1"/>
          </p:cNvSpPr>
          <p:nvPr/>
        </p:nvSpPr>
        <p:spPr bwMode="auto">
          <a:xfrm>
            <a:off x="658813" y="4635500"/>
            <a:ext cx="6656387"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2800">
                <a:solidFill>
                  <a:schemeClr val="accent2"/>
                </a:solidFill>
                <a:latin typeface="Times New Roman" panose="02020603050405020304" pitchFamily="18" charset="0"/>
              </a:rPr>
              <a:t>Mean:  </a:t>
            </a:r>
            <a:r>
              <a:rPr lang="el-GR" sz="2800" i="1">
                <a:solidFill>
                  <a:schemeClr val="accent2"/>
                </a:solidFill>
                <a:latin typeface="Times New Roman" panose="02020603050405020304" pitchFamily="18" charset="0"/>
              </a:rPr>
              <a:t>μ</a:t>
            </a:r>
            <a:r>
              <a:rPr lang="en-US" sz="2800">
                <a:solidFill>
                  <a:schemeClr val="accent2"/>
                </a:solidFill>
                <a:latin typeface="Times New Roman" panose="02020603050405020304" pitchFamily="18" charset="0"/>
              </a:rPr>
              <a:t> = </a:t>
            </a:r>
            <a:r>
              <a:rPr lang="en-US" sz="2800" i="1">
                <a:solidFill>
                  <a:schemeClr val="accent2"/>
                </a:solidFill>
                <a:latin typeface="Times New Roman" panose="02020603050405020304" pitchFamily="18" charset="0"/>
              </a:rPr>
              <a:t>np</a:t>
            </a:r>
            <a:r>
              <a:rPr lang="en-US" sz="2800">
                <a:solidFill>
                  <a:schemeClr val="accent2"/>
                </a:solidFill>
                <a:latin typeface="Times New Roman" panose="02020603050405020304" pitchFamily="18" charset="0"/>
              </a:rPr>
              <a:t> = 30∙0.56 = 16.8</a:t>
            </a:r>
            <a:endParaRPr lang="en-US" sz="2800" i="1">
              <a:solidFill>
                <a:schemeClr val="accent2"/>
              </a:solidFill>
              <a:latin typeface="Times New Roman" panose="02020603050405020304" pitchFamily="18" charset="0"/>
            </a:endParaRPr>
          </a:p>
          <a:p>
            <a:pPr eaLnBrk="1" hangingPunct="1"/>
            <a:r>
              <a:rPr lang="en-US" sz="2800">
                <a:solidFill>
                  <a:schemeClr val="accent2"/>
                </a:solidFill>
                <a:latin typeface="Times New Roman" panose="02020603050405020304" pitchFamily="18" charset="0"/>
              </a:rPr>
              <a:t>Variance:  </a:t>
            </a:r>
            <a:r>
              <a:rPr lang="el-GR" sz="2800" i="1">
                <a:solidFill>
                  <a:schemeClr val="accent2"/>
                </a:solidFill>
                <a:latin typeface="Times New Roman" panose="02020603050405020304" pitchFamily="18" charset="0"/>
                <a:cs typeface="Times New Roman" panose="02020603050405020304" pitchFamily="18" charset="0"/>
              </a:rPr>
              <a:t>σ</a:t>
            </a:r>
            <a:r>
              <a:rPr lang="en-US" sz="2800" baseline="30000">
                <a:solidFill>
                  <a:schemeClr val="accent2"/>
                </a:solidFill>
                <a:latin typeface="Times New Roman" panose="02020603050405020304" pitchFamily="18" charset="0"/>
                <a:cs typeface="Times New Roman" panose="02020603050405020304" pitchFamily="18" charset="0"/>
              </a:rPr>
              <a:t>2</a:t>
            </a:r>
            <a:r>
              <a:rPr lang="en-US" sz="2800">
                <a:solidFill>
                  <a:schemeClr val="accent2"/>
                </a:solidFill>
                <a:latin typeface="Times New Roman" panose="02020603050405020304" pitchFamily="18" charset="0"/>
                <a:cs typeface="Times New Roman" panose="02020603050405020304" pitchFamily="18" charset="0"/>
              </a:rPr>
              <a:t> = </a:t>
            </a:r>
            <a:r>
              <a:rPr lang="en-US" sz="2800" i="1">
                <a:solidFill>
                  <a:schemeClr val="accent2"/>
                </a:solidFill>
                <a:latin typeface="Times New Roman" panose="02020603050405020304" pitchFamily="18" charset="0"/>
                <a:cs typeface="Times New Roman" panose="02020603050405020304" pitchFamily="18" charset="0"/>
              </a:rPr>
              <a:t>npq</a:t>
            </a:r>
            <a:r>
              <a:rPr lang="en-US" sz="2800">
                <a:solidFill>
                  <a:schemeClr val="accent2"/>
                </a:solidFill>
                <a:latin typeface="Times New Roman" panose="02020603050405020304" pitchFamily="18" charset="0"/>
                <a:cs typeface="Times New Roman" panose="02020603050405020304" pitchFamily="18" charset="0"/>
              </a:rPr>
              <a:t> = </a:t>
            </a:r>
            <a:r>
              <a:rPr lang="en-US" sz="2800">
                <a:solidFill>
                  <a:schemeClr val="accent2"/>
                </a:solidFill>
                <a:latin typeface="Times New Roman" panose="02020603050405020304" pitchFamily="18" charset="0"/>
              </a:rPr>
              <a:t>30∙0.56∙0.44 ≈ 7.4</a:t>
            </a:r>
            <a:endParaRPr lang="en-US" sz="2800" i="1">
              <a:solidFill>
                <a:schemeClr val="accent2"/>
              </a:solidFill>
              <a:latin typeface="Times New Roman" panose="02020603050405020304" pitchFamily="18" charset="0"/>
              <a:cs typeface="Times New Roman" panose="02020603050405020304" pitchFamily="18" charset="0"/>
            </a:endParaRPr>
          </a:p>
          <a:p>
            <a:pPr eaLnBrk="1" hangingPunct="1"/>
            <a:r>
              <a:rPr lang="en-US" sz="2800">
                <a:solidFill>
                  <a:schemeClr val="accent2"/>
                </a:solidFill>
                <a:latin typeface="Times New Roman" panose="02020603050405020304" pitchFamily="18" charset="0"/>
                <a:cs typeface="Times New Roman" panose="02020603050405020304" pitchFamily="18" charset="0"/>
              </a:rPr>
              <a:t>Standard Deviation:</a:t>
            </a:r>
            <a:r>
              <a:rPr lang="en-US" sz="2800">
                <a:latin typeface="Times New Roman" panose="02020603050405020304" pitchFamily="18" charset="0"/>
              </a:rPr>
              <a:t> </a:t>
            </a:r>
          </a:p>
        </p:txBody>
      </p:sp>
      <p:graphicFrame>
        <p:nvGraphicFramePr>
          <p:cNvPr id="10242" name="Object 2"/>
          <p:cNvGraphicFramePr>
            <a:graphicFrameLocks noChangeAspect="1"/>
          </p:cNvGraphicFramePr>
          <p:nvPr/>
        </p:nvGraphicFramePr>
        <p:xfrm>
          <a:off x="3697288" y="5491163"/>
          <a:ext cx="4594225" cy="547687"/>
        </p:xfrm>
        <a:graphic>
          <a:graphicData uri="http://schemas.openxmlformats.org/presentationml/2006/ole">
            <mc:AlternateContent xmlns:mc="http://schemas.openxmlformats.org/markup-compatibility/2006">
              <mc:Choice xmlns:v="urn:schemas-microsoft-com:vml" Requires="v">
                <p:oleObj spid="_x0000_s76813" name="Equation" r:id="rId4" imgW="2133360" imgH="253800" progId="Equation.DSMT4">
                  <p:embed/>
                </p:oleObj>
              </mc:Choice>
              <mc:Fallback>
                <p:oleObj name="Equation" r:id="rId4" imgW="2133360" imgH="2538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7288" y="5491163"/>
                        <a:ext cx="4594225" cy="547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76807" name="Picture 10" descr="C:\Documents and Settings\Lyn\Local Settings\Temporary Internet Files\Content.IE5\TNMFU2EO\MCj03111180000[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07263" y="3911600"/>
            <a:ext cx="1341437"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8"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1200"/>
              <a:t>© 2012 Pearson Education, Inc. All rights reserved.</a:t>
            </a:r>
          </a:p>
        </p:txBody>
      </p:sp>
      <p:sp>
        <p:nvSpPr>
          <p:cNvPr id="76809"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eaLnBrk="1" hangingPunct="1"/>
            <a:fld id="{8668D3B2-DAA0-4C0E-9BDB-192B2C8CB9DF}" type="slidenum">
              <a:rPr lang="en-US" sz="1200"/>
              <a:pPr algn="r" eaLnBrk="1" hangingPunct="1"/>
              <a:t>55</a:t>
            </a:fld>
            <a:r>
              <a:rPr lang="en-US" sz="1200"/>
              <a:t> of 63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0248">
                                            <p:txEl>
                                              <p:pRg st="0" end="0"/>
                                            </p:txEl>
                                          </p:spTgt>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248">
                                            <p:txEl>
                                              <p:pRg st="1" end="1"/>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248">
                                            <p:txEl>
                                              <p:pRg st="2" end="2"/>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0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248"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smtClean="0">
                <a:solidFill>
                  <a:srgbClr val="83BB35"/>
                </a:solidFill>
                <a:ea typeface="ＭＳ Ｐゴシック" panose="020B0600070205080204" pitchFamily="34" charset="-128"/>
              </a:rPr>
              <a:t>Solution: Finding the Mean, Variance, and Standard Deviation</a:t>
            </a:r>
          </a:p>
        </p:txBody>
      </p:sp>
      <p:sp>
        <p:nvSpPr>
          <p:cNvPr id="77827" name="TextBox 6"/>
          <p:cNvSpPr txBox="1">
            <a:spLocks noChangeArrowheads="1"/>
          </p:cNvSpPr>
          <p:nvPr/>
        </p:nvSpPr>
        <p:spPr bwMode="auto">
          <a:xfrm>
            <a:off x="468313" y="1679575"/>
            <a:ext cx="6654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l-GR" sz="2800" i="1">
                <a:latin typeface="Times New Roman" panose="02020603050405020304" pitchFamily="18" charset="0"/>
              </a:rPr>
              <a:t>μ</a:t>
            </a:r>
            <a:r>
              <a:rPr lang="en-US" sz="2800">
                <a:latin typeface="Times New Roman" panose="02020603050405020304" pitchFamily="18" charset="0"/>
              </a:rPr>
              <a:t> = 16.8   </a:t>
            </a:r>
            <a:r>
              <a:rPr lang="el-GR" sz="2800" i="1">
                <a:latin typeface="Times New Roman" panose="02020603050405020304" pitchFamily="18" charset="0"/>
                <a:cs typeface="Times New Roman" panose="02020603050405020304" pitchFamily="18" charset="0"/>
              </a:rPr>
              <a:t>σ</a:t>
            </a:r>
            <a:r>
              <a:rPr lang="en-US" sz="2800" baseline="30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rPr>
              <a:t>≈ 7.4      </a:t>
            </a:r>
            <a:r>
              <a:rPr lang="el-GR" sz="2800" i="1">
                <a:latin typeface="Times New Roman" panose="02020603050405020304" pitchFamily="18" charset="0"/>
                <a:cs typeface="Times New Roman" panose="02020603050405020304" pitchFamily="18" charset="0"/>
              </a:rPr>
              <a:t>σ</a:t>
            </a:r>
            <a:r>
              <a:rPr lang="en-US"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rPr>
              <a:t>≈ 2.7 </a:t>
            </a:r>
          </a:p>
        </p:txBody>
      </p:sp>
      <p:sp>
        <p:nvSpPr>
          <p:cNvPr id="63494" name="TextBox 9"/>
          <p:cNvSpPr txBox="1">
            <a:spLocks noChangeArrowheads="1"/>
          </p:cNvSpPr>
          <p:nvPr/>
        </p:nvSpPr>
        <p:spPr bwMode="auto">
          <a:xfrm>
            <a:off x="468313" y="2254250"/>
            <a:ext cx="7888287"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39725" indent="-339725" eaLnBrk="0" hangingPunct="0">
              <a:defRPr sz="2400">
                <a:solidFill>
                  <a:schemeClr val="tx1"/>
                </a:solidFill>
                <a:latin typeface="Arial" panose="020B0604020202020204" pitchFamily="34" charset="0"/>
                <a:cs typeface="Arial" panose="020B0604020202020204" pitchFamily="34" charset="0"/>
              </a:defRPr>
            </a:lvl1pPr>
            <a:lvl2pPr marL="796925" indent="-3397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buClr>
                <a:schemeClr val="accent1"/>
              </a:buClr>
              <a:buFont typeface="Arial" panose="020B0604020202020204" pitchFamily="34" charset="0"/>
              <a:buChar char="•"/>
            </a:pPr>
            <a:r>
              <a:rPr lang="en-US" sz="2800">
                <a:latin typeface="Times New Roman" panose="02020603050405020304" pitchFamily="18" charset="0"/>
              </a:rPr>
              <a:t>On average, there are 16.8 cloudy days during the month of June. </a:t>
            </a:r>
          </a:p>
          <a:p>
            <a:pPr eaLnBrk="1" hangingPunct="1">
              <a:buClr>
                <a:schemeClr val="accent1"/>
              </a:buClr>
              <a:buFont typeface="Arial" panose="020B0604020202020204" pitchFamily="34" charset="0"/>
              <a:buChar char="•"/>
            </a:pPr>
            <a:r>
              <a:rPr lang="en-US" sz="2800">
                <a:latin typeface="Times New Roman" panose="02020603050405020304" pitchFamily="18" charset="0"/>
              </a:rPr>
              <a:t>The standard deviation is about 2.7 days. </a:t>
            </a:r>
          </a:p>
          <a:p>
            <a:pPr eaLnBrk="1" hangingPunct="1">
              <a:buClr>
                <a:schemeClr val="accent1"/>
              </a:buClr>
              <a:buFont typeface="Arial" panose="020B0604020202020204" pitchFamily="34" charset="0"/>
              <a:buChar char="•"/>
            </a:pPr>
            <a:r>
              <a:rPr lang="en-US" sz="2800">
                <a:latin typeface="Times New Roman" panose="02020603050405020304" pitchFamily="18" charset="0"/>
              </a:rPr>
              <a:t>Values that are more than two standard deviations from the mean are considered unusual.</a:t>
            </a:r>
          </a:p>
          <a:p>
            <a:pPr lvl="1" eaLnBrk="1" hangingPunct="1">
              <a:buClr>
                <a:schemeClr val="accent1"/>
              </a:buClr>
              <a:buFont typeface="Wingdings" panose="05000000000000000000" pitchFamily="2" charset="2"/>
              <a:buChar char="§"/>
            </a:pPr>
            <a:r>
              <a:rPr lang="en-US" sz="2800">
                <a:latin typeface="Times New Roman" panose="02020603050405020304" pitchFamily="18" charset="0"/>
              </a:rPr>
              <a:t>16.8 – 2(2.7) =11.4, a June with 11 cloudy days or fewer would be unusual.</a:t>
            </a:r>
          </a:p>
          <a:p>
            <a:pPr lvl="1" eaLnBrk="1" hangingPunct="1">
              <a:buClr>
                <a:schemeClr val="accent1"/>
              </a:buClr>
              <a:buFont typeface="Wingdings" panose="05000000000000000000" pitchFamily="2" charset="2"/>
              <a:buChar char="§"/>
            </a:pPr>
            <a:r>
              <a:rPr lang="en-US" sz="2800">
                <a:latin typeface="Times New Roman" panose="02020603050405020304" pitchFamily="18" charset="0"/>
              </a:rPr>
              <a:t>16.8 + 2(2.7) = 22.2, a June with 23 cloudy days or more would also be unusual.</a:t>
            </a:r>
          </a:p>
        </p:txBody>
      </p:sp>
      <p:pic>
        <p:nvPicPr>
          <p:cNvPr id="77829" name="Picture 10" descr="C:\Documents and Settings\Lyn\Local Settings\Temporary Internet Files\Content.IE5\TNMFU2EO\MCj0311118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4900" y="1212850"/>
            <a:ext cx="13414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0"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1200"/>
              <a:t>© 2012 Pearson Education, Inc. All rights reserved.</a:t>
            </a:r>
          </a:p>
        </p:txBody>
      </p:sp>
      <p:sp>
        <p:nvSpPr>
          <p:cNvPr id="77831"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eaLnBrk="1" hangingPunct="1"/>
            <a:fld id="{9996717A-9E4A-4E8E-9BA5-1B4620A13A9F}" type="slidenum">
              <a:rPr lang="en-US" sz="1200"/>
              <a:pPr algn="r" eaLnBrk="1" hangingPunct="1"/>
              <a:t>56</a:t>
            </a:fld>
            <a:r>
              <a:rPr lang="en-US" sz="1200"/>
              <a:t> of 63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49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349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349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4"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pPr eaLnBrk="1" hangingPunct="1"/>
            <a:r>
              <a:rPr lang="en-US" smtClean="0">
                <a:ea typeface="ＭＳ Ｐゴシック" panose="020B0600070205080204" pitchFamily="34" charset="-128"/>
              </a:rPr>
              <a:t>Section 4.2 Summary</a:t>
            </a:r>
          </a:p>
        </p:txBody>
      </p:sp>
      <p:sp>
        <p:nvSpPr>
          <p:cNvPr id="78851" name="Content Placeholder 2"/>
          <p:cNvSpPr>
            <a:spLocks noGrp="1"/>
          </p:cNvSpPr>
          <p:nvPr>
            <p:ph idx="1"/>
          </p:nvPr>
        </p:nvSpPr>
        <p:spPr>
          <a:xfrm>
            <a:off x="457200" y="1600200"/>
            <a:ext cx="8086725" cy="4525963"/>
          </a:xfrm>
        </p:spPr>
        <p:txBody>
          <a:bodyPr/>
          <a:lstStyle/>
          <a:p>
            <a:pPr eaLnBrk="1" hangingPunct="1"/>
            <a:r>
              <a:rPr lang="en-US" smtClean="0"/>
              <a:t>Determined if a probability experiment is a binomial experiment</a:t>
            </a:r>
          </a:p>
          <a:p>
            <a:pPr eaLnBrk="1" hangingPunct="1"/>
            <a:r>
              <a:rPr lang="en-US" smtClean="0"/>
              <a:t>Found binomial probabilities using the binomial probability formula</a:t>
            </a:r>
          </a:p>
          <a:p>
            <a:pPr eaLnBrk="1" hangingPunct="1"/>
            <a:r>
              <a:rPr lang="en-US" smtClean="0"/>
              <a:t>Found binomial probabilities using technology and a binomial table</a:t>
            </a:r>
          </a:p>
          <a:p>
            <a:pPr eaLnBrk="1" hangingPunct="1"/>
            <a:r>
              <a:rPr lang="en-US" smtClean="0"/>
              <a:t>Graphed a binomial distribution</a:t>
            </a:r>
          </a:p>
          <a:p>
            <a:pPr eaLnBrk="1" hangingPunct="1"/>
            <a:r>
              <a:rPr lang="en-US" smtClean="0"/>
              <a:t>Found the mean, variance, and standard deviation of a binomial probability distribution</a:t>
            </a:r>
          </a:p>
        </p:txBody>
      </p:sp>
      <p:sp>
        <p:nvSpPr>
          <p:cNvPr id="78852"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1200"/>
              <a:t>© 2012 Pearson Education, Inc. All rights reserved.</a:t>
            </a:r>
          </a:p>
        </p:txBody>
      </p:sp>
      <p:sp>
        <p:nvSpPr>
          <p:cNvPr id="78853"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eaLnBrk="1" hangingPunct="1"/>
            <a:fld id="{B7686815-E284-4A16-A7B1-C174FD27A085}" type="slidenum">
              <a:rPr lang="en-US" sz="1200"/>
              <a:pPr algn="r" eaLnBrk="1" hangingPunct="1"/>
              <a:t>57</a:t>
            </a:fld>
            <a:r>
              <a:rPr lang="en-US" sz="1200"/>
              <a:t> of 63</a:t>
            </a: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3"/>
          <p:cNvSpPr>
            <a:spLocks noGrp="1" noChangeArrowheads="1"/>
          </p:cNvSpPr>
          <p:nvPr>
            <p:ph type="title"/>
          </p:nvPr>
        </p:nvSpPr>
        <p:spPr>
          <a:noFill/>
        </p:spPr>
        <p:txBody>
          <a:bodyPr/>
          <a:lstStyle/>
          <a:p>
            <a:pPr eaLnBrk="1" hangingPunct="1"/>
            <a:r>
              <a:rPr lang="en-US" smtClean="0">
                <a:ea typeface="ＭＳ Ｐゴシック" panose="020B0600070205080204" pitchFamily="34" charset="-128"/>
              </a:rPr>
              <a:t>Random Variables</a:t>
            </a:r>
          </a:p>
        </p:txBody>
      </p:sp>
      <p:sp>
        <p:nvSpPr>
          <p:cNvPr id="25603" name="Content Placeholder 40"/>
          <p:cNvSpPr>
            <a:spLocks noGrp="1"/>
          </p:cNvSpPr>
          <p:nvPr>
            <p:ph idx="1"/>
          </p:nvPr>
        </p:nvSpPr>
        <p:spPr>
          <a:xfrm>
            <a:off x="530225" y="1323975"/>
            <a:ext cx="8229600" cy="2978150"/>
          </a:xfrm>
        </p:spPr>
        <p:txBody>
          <a:bodyPr/>
          <a:lstStyle/>
          <a:p>
            <a:pPr eaLnBrk="1" hangingPunct="1">
              <a:buFont typeface="Arial" panose="020B0604020202020204" pitchFamily="34" charset="0"/>
              <a:buNone/>
            </a:pPr>
            <a:r>
              <a:rPr lang="en-US" b="1" smtClean="0">
                <a:solidFill>
                  <a:schemeClr val="accent2"/>
                </a:solidFill>
              </a:rPr>
              <a:t>Discrete Random Variable</a:t>
            </a:r>
          </a:p>
          <a:p>
            <a:pPr eaLnBrk="1" hangingPunct="1"/>
            <a:r>
              <a:rPr lang="en-US" smtClean="0"/>
              <a:t>Has a finite or countable number of possible outcomes that can be listed.</a:t>
            </a:r>
          </a:p>
          <a:p>
            <a:pPr eaLnBrk="1" hangingPunct="1"/>
            <a:r>
              <a:rPr lang="en-US" smtClean="0"/>
              <a:t>Example</a:t>
            </a:r>
          </a:p>
          <a:p>
            <a:pPr lvl="1" eaLnBrk="1" hangingPunct="1"/>
            <a:r>
              <a:rPr lang="en-US" i="1" smtClean="0"/>
              <a:t>x</a:t>
            </a:r>
            <a:r>
              <a:rPr lang="en-US" smtClean="0"/>
              <a:t> = Number of sales calls a salesperson makes in one day. </a:t>
            </a:r>
          </a:p>
          <a:p>
            <a:pPr eaLnBrk="1" hangingPunct="1"/>
            <a:endParaRPr lang="en-US" smtClean="0"/>
          </a:p>
          <a:p>
            <a:pPr eaLnBrk="1" hangingPunct="1"/>
            <a:endParaRPr lang="en-US" smtClean="0"/>
          </a:p>
        </p:txBody>
      </p:sp>
      <p:grpSp>
        <p:nvGrpSpPr>
          <p:cNvPr id="2" name="Group 45"/>
          <p:cNvGrpSpPr>
            <a:grpSpLocks/>
          </p:cNvGrpSpPr>
          <p:nvPr/>
        </p:nvGrpSpPr>
        <p:grpSpPr bwMode="auto">
          <a:xfrm>
            <a:off x="2314575" y="4276725"/>
            <a:ext cx="4114800" cy="842963"/>
            <a:chOff x="2313958" y="4276774"/>
            <a:chExt cx="4114800" cy="842963"/>
          </a:xfrm>
        </p:grpSpPr>
        <p:sp>
          <p:nvSpPr>
            <p:cNvPr id="16391" name="Line 73"/>
            <p:cNvSpPr>
              <a:spLocks noChangeShapeType="1"/>
            </p:cNvSpPr>
            <p:nvPr/>
          </p:nvSpPr>
          <p:spPr bwMode="auto">
            <a:xfrm>
              <a:off x="2313958" y="4559349"/>
              <a:ext cx="3624263"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92" name="Line 74"/>
            <p:cNvSpPr>
              <a:spLocks noChangeShapeType="1"/>
            </p:cNvSpPr>
            <p:nvPr/>
          </p:nvSpPr>
          <p:spPr bwMode="auto">
            <a:xfrm>
              <a:off x="4431683" y="4406949"/>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3" name="Text Box 75"/>
            <p:cNvSpPr txBox="1">
              <a:spLocks noChangeArrowheads="1"/>
            </p:cNvSpPr>
            <p:nvPr/>
          </p:nvSpPr>
          <p:spPr bwMode="auto">
            <a:xfrm>
              <a:off x="5971558" y="4276774"/>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sz="1800" i="1">
                  <a:latin typeface="Times New Roman" panose="02020603050405020304" pitchFamily="18" charset="0"/>
                </a:rPr>
                <a:t>x</a:t>
              </a:r>
            </a:p>
          </p:txBody>
        </p:sp>
        <p:sp>
          <p:nvSpPr>
            <p:cNvPr id="16394" name="Line 76"/>
            <p:cNvSpPr>
              <a:spLocks noChangeShapeType="1"/>
            </p:cNvSpPr>
            <p:nvPr/>
          </p:nvSpPr>
          <p:spPr bwMode="auto">
            <a:xfrm>
              <a:off x="3272808" y="4406949"/>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5" name="Line 78"/>
            <p:cNvSpPr>
              <a:spLocks noChangeShapeType="1"/>
            </p:cNvSpPr>
            <p:nvPr/>
          </p:nvSpPr>
          <p:spPr bwMode="auto">
            <a:xfrm>
              <a:off x="2694958" y="4406949"/>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6" name="Line 79"/>
            <p:cNvSpPr>
              <a:spLocks noChangeShapeType="1"/>
            </p:cNvSpPr>
            <p:nvPr/>
          </p:nvSpPr>
          <p:spPr bwMode="auto">
            <a:xfrm>
              <a:off x="5011121" y="4406949"/>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7" name="Line 80"/>
            <p:cNvSpPr>
              <a:spLocks noChangeShapeType="1"/>
            </p:cNvSpPr>
            <p:nvPr/>
          </p:nvSpPr>
          <p:spPr bwMode="auto">
            <a:xfrm>
              <a:off x="5590558" y="4406949"/>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8" name="Text Box 81"/>
            <p:cNvSpPr txBox="1">
              <a:spLocks noChangeArrowheads="1"/>
            </p:cNvSpPr>
            <p:nvPr/>
          </p:nvSpPr>
          <p:spPr bwMode="auto">
            <a:xfrm>
              <a:off x="3053733" y="4722862"/>
              <a:ext cx="465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r>
                <a:rPr lang="en-US" sz="2000">
                  <a:latin typeface="Times New Roman" panose="02020603050405020304" pitchFamily="18" charset="0"/>
                </a:rPr>
                <a:t>1</a:t>
              </a:r>
            </a:p>
          </p:txBody>
        </p:sp>
        <p:sp>
          <p:nvSpPr>
            <p:cNvPr id="16399" name="Text Box 82"/>
            <p:cNvSpPr txBox="1">
              <a:spLocks noChangeArrowheads="1"/>
            </p:cNvSpPr>
            <p:nvPr/>
          </p:nvSpPr>
          <p:spPr bwMode="auto">
            <a:xfrm>
              <a:off x="5277821" y="4722862"/>
              <a:ext cx="631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r>
                <a:rPr lang="en-US" sz="2000">
                  <a:latin typeface="Times New Roman" panose="02020603050405020304" pitchFamily="18" charset="0"/>
                </a:rPr>
                <a:t>5</a:t>
              </a:r>
            </a:p>
          </p:txBody>
        </p:sp>
        <p:sp>
          <p:nvSpPr>
            <p:cNvPr id="16400" name="Line 83"/>
            <p:cNvSpPr>
              <a:spLocks noChangeShapeType="1"/>
            </p:cNvSpPr>
            <p:nvPr/>
          </p:nvSpPr>
          <p:spPr bwMode="auto">
            <a:xfrm>
              <a:off x="3852246" y="4394249"/>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1" name="Text Box 84"/>
            <p:cNvSpPr txBox="1">
              <a:spLocks noChangeArrowheads="1"/>
            </p:cNvSpPr>
            <p:nvPr/>
          </p:nvSpPr>
          <p:spPr bwMode="auto">
            <a:xfrm>
              <a:off x="4207846" y="4722862"/>
              <a:ext cx="465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r>
                <a:rPr lang="en-US" sz="2000">
                  <a:latin typeface="Times New Roman" panose="02020603050405020304" pitchFamily="18" charset="0"/>
                </a:rPr>
                <a:t>3</a:t>
              </a:r>
            </a:p>
          </p:txBody>
        </p:sp>
        <p:sp>
          <p:nvSpPr>
            <p:cNvPr id="16402" name="Text Box 87"/>
            <p:cNvSpPr txBox="1">
              <a:spLocks noChangeArrowheads="1"/>
            </p:cNvSpPr>
            <p:nvPr/>
          </p:nvSpPr>
          <p:spPr bwMode="auto">
            <a:xfrm>
              <a:off x="2463183" y="4722862"/>
              <a:ext cx="465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r>
                <a:rPr lang="en-US" sz="2000">
                  <a:latin typeface="Times New Roman" panose="02020603050405020304" pitchFamily="18" charset="0"/>
                </a:rPr>
                <a:t>0</a:t>
              </a:r>
            </a:p>
          </p:txBody>
        </p:sp>
        <p:sp>
          <p:nvSpPr>
            <p:cNvPr id="16403" name="Text Box 88"/>
            <p:cNvSpPr txBox="1">
              <a:spLocks noChangeArrowheads="1"/>
            </p:cNvSpPr>
            <p:nvPr/>
          </p:nvSpPr>
          <p:spPr bwMode="auto">
            <a:xfrm>
              <a:off x="3617296" y="4722862"/>
              <a:ext cx="465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r>
                <a:rPr lang="en-US" sz="2000">
                  <a:latin typeface="Times New Roman" panose="02020603050405020304" pitchFamily="18" charset="0"/>
                </a:rPr>
                <a:t>2</a:t>
              </a:r>
            </a:p>
          </p:txBody>
        </p:sp>
        <p:sp>
          <p:nvSpPr>
            <p:cNvPr id="16404" name="Text Box 89"/>
            <p:cNvSpPr txBox="1">
              <a:spLocks noChangeArrowheads="1"/>
            </p:cNvSpPr>
            <p:nvPr/>
          </p:nvSpPr>
          <p:spPr bwMode="auto">
            <a:xfrm>
              <a:off x="4785696" y="4722862"/>
              <a:ext cx="465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r>
                <a:rPr lang="en-US" sz="2000">
                  <a:latin typeface="Times New Roman" panose="02020603050405020304" pitchFamily="18" charset="0"/>
                </a:rPr>
                <a:t>4</a:t>
              </a:r>
            </a:p>
          </p:txBody>
        </p:sp>
        <p:sp>
          <p:nvSpPr>
            <p:cNvPr id="16405" name="Oval 86"/>
            <p:cNvSpPr>
              <a:spLocks noChangeAspect="1" noChangeArrowheads="1"/>
            </p:cNvSpPr>
            <p:nvPr/>
          </p:nvSpPr>
          <p:spPr bwMode="auto">
            <a:xfrm>
              <a:off x="3213368" y="4490605"/>
              <a:ext cx="92075" cy="92075"/>
            </a:xfrm>
            <a:prstGeom prst="ellipse">
              <a:avLst/>
            </a:prstGeom>
            <a:solidFill>
              <a:schemeClr val="hlink"/>
            </a:solidFill>
            <a:ln w="9525">
              <a:solidFill>
                <a:schemeClr val="hlink"/>
              </a:solidFill>
              <a:round/>
              <a:headEnd/>
              <a:tailEnd/>
            </a:ln>
          </p:spPr>
          <p:txBody>
            <a:bodyPr wrap="none" anchor="ct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sz="1800">
                <a:latin typeface="Times New Roman" panose="02020603050405020304" pitchFamily="18" charset="0"/>
              </a:endParaRPr>
            </a:p>
          </p:txBody>
        </p:sp>
        <p:sp>
          <p:nvSpPr>
            <p:cNvPr id="16406" name="Oval 91"/>
            <p:cNvSpPr>
              <a:spLocks noChangeAspect="1" noChangeArrowheads="1"/>
            </p:cNvSpPr>
            <p:nvPr/>
          </p:nvSpPr>
          <p:spPr bwMode="auto">
            <a:xfrm>
              <a:off x="3807796" y="4490605"/>
              <a:ext cx="92075" cy="92075"/>
            </a:xfrm>
            <a:prstGeom prst="ellipse">
              <a:avLst/>
            </a:prstGeom>
            <a:solidFill>
              <a:schemeClr val="hlink"/>
            </a:solidFill>
            <a:ln w="9525">
              <a:solidFill>
                <a:schemeClr val="hlink"/>
              </a:solidFill>
              <a:round/>
              <a:headEnd/>
              <a:tailEnd/>
            </a:ln>
          </p:spPr>
          <p:txBody>
            <a:bodyPr wrap="none" anchor="ct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sz="1800">
                <a:latin typeface="Times New Roman" panose="02020603050405020304" pitchFamily="18" charset="0"/>
              </a:endParaRPr>
            </a:p>
          </p:txBody>
        </p:sp>
        <p:sp>
          <p:nvSpPr>
            <p:cNvPr id="16407" name="Oval 92"/>
            <p:cNvSpPr>
              <a:spLocks noChangeAspect="1" noChangeArrowheads="1"/>
            </p:cNvSpPr>
            <p:nvPr/>
          </p:nvSpPr>
          <p:spPr bwMode="auto">
            <a:xfrm>
              <a:off x="4379296" y="4490605"/>
              <a:ext cx="92075" cy="92075"/>
            </a:xfrm>
            <a:prstGeom prst="ellipse">
              <a:avLst/>
            </a:prstGeom>
            <a:solidFill>
              <a:schemeClr val="hlink"/>
            </a:solidFill>
            <a:ln w="9525">
              <a:solidFill>
                <a:schemeClr val="hlink"/>
              </a:solidFill>
              <a:round/>
              <a:headEnd/>
              <a:tailEnd/>
            </a:ln>
          </p:spPr>
          <p:txBody>
            <a:bodyPr wrap="none" anchor="ct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sz="1800">
                <a:latin typeface="Times New Roman" panose="02020603050405020304" pitchFamily="18" charset="0"/>
              </a:endParaRPr>
            </a:p>
          </p:txBody>
        </p:sp>
        <p:sp>
          <p:nvSpPr>
            <p:cNvPr id="16408" name="Oval 93"/>
            <p:cNvSpPr>
              <a:spLocks noChangeAspect="1" noChangeArrowheads="1"/>
            </p:cNvSpPr>
            <p:nvPr/>
          </p:nvSpPr>
          <p:spPr bwMode="auto">
            <a:xfrm>
              <a:off x="4965083" y="4490605"/>
              <a:ext cx="92075" cy="92075"/>
            </a:xfrm>
            <a:prstGeom prst="ellipse">
              <a:avLst/>
            </a:prstGeom>
            <a:solidFill>
              <a:schemeClr val="hlink"/>
            </a:solidFill>
            <a:ln w="9525">
              <a:solidFill>
                <a:schemeClr val="hlink"/>
              </a:solidFill>
              <a:round/>
              <a:headEnd/>
              <a:tailEnd/>
            </a:ln>
          </p:spPr>
          <p:txBody>
            <a:bodyPr wrap="none" anchor="ct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sz="1800">
                <a:latin typeface="Times New Roman" panose="02020603050405020304" pitchFamily="18" charset="0"/>
              </a:endParaRPr>
            </a:p>
          </p:txBody>
        </p:sp>
        <p:sp>
          <p:nvSpPr>
            <p:cNvPr id="16409" name="Oval 86"/>
            <p:cNvSpPr>
              <a:spLocks noChangeAspect="1" noChangeArrowheads="1"/>
            </p:cNvSpPr>
            <p:nvPr/>
          </p:nvSpPr>
          <p:spPr bwMode="auto">
            <a:xfrm>
              <a:off x="2646248" y="4490605"/>
              <a:ext cx="92075" cy="92075"/>
            </a:xfrm>
            <a:prstGeom prst="ellipse">
              <a:avLst/>
            </a:prstGeom>
            <a:solidFill>
              <a:schemeClr val="hlink"/>
            </a:solidFill>
            <a:ln w="9525">
              <a:solidFill>
                <a:schemeClr val="hlink"/>
              </a:solidFill>
              <a:round/>
              <a:headEnd/>
              <a:tailEnd/>
            </a:ln>
          </p:spPr>
          <p:txBody>
            <a:bodyPr wrap="none" anchor="ct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sz="1800">
                <a:latin typeface="Times New Roman" panose="02020603050405020304" pitchFamily="18" charset="0"/>
              </a:endParaRPr>
            </a:p>
          </p:txBody>
        </p:sp>
        <p:sp>
          <p:nvSpPr>
            <p:cNvPr id="16410" name="Oval 93"/>
            <p:cNvSpPr>
              <a:spLocks noChangeAspect="1" noChangeArrowheads="1"/>
            </p:cNvSpPr>
            <p:nvPr/>
          </p:nvSpPr>
          <p:spPr bwMode="auto">
            <a:xfrm>
              <a:off x="5537203" y="4490605"/>
              <a:ext cx="92075" cy="92075"/>
            </a:xfrm>
            <a:prstGeom prst="ellipse">
              <a:avLst/>
            </a:prstGeom>
            <a:solidFill>
              <a:schemeClr val="hlink"/>
            </a:solidFill>
            <a:ln w="9525">
              <a:solidFill>
                <a:schemeClr val="hlink"/>
              </a:solidFill>
              <a:round/>
              <a:headEnd/>
              <a:tailEnd/>
            </a:ln>
          </p:spPr>
          <p:txBody>
            <a:bodyPr wrap="none" anchor="ct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sz="1800">
                <a:latin typeface="Times New Roman" panose="02020603050405020304" pitchFamily="18" charset="0"/>
              </a:endParaRPr>
            </a:p>
          </p:txBody>
        </p:sp>
      </p:grpSp>
      <p:sp>
        <p:nvSpPr>
          <p:cNvPr id="16389"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1200"/>
              <a:t>© 2012 Pearson Education, Inc. All rights reserved.</a:t>
            </a:r>
          </a:p>
        </p:txBody>
      </p:sp>
      <p:sp>
        <p:nvSpPr>
          <p:cNvPr id="16390"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eaLnBrk="1" hangingPunct="1"/>
            <a:fld id="{2571E180-3265-4DAB-BB88-9E1EC172ED68}" type="slidenum">
              <a:rPr lang="en-US" sz="1200"/>
              <a:pPr algn="r" eaLnBrk="1" hangingPunct="1"/>
              <a:t>6</a:t>
            </a:fld>
            <a:r>
              <a:rPr lang="en-US" sz="1200"/>
              <a:t> of 63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60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3"/>
          <p:cNvSpPr>
            <a:spLocks noGrp="1" noChangeArrowheads="1"/>
          </p:cNvSpPr>
          <p:nvPr>
            <p:ph type="title"/>
          </p:nvPr>
        </p:nvSpPr>
        <p:spPr>
          <a:noFill/>
        </p:spPr>
        <p:txBody>
          <a:bodyPr/>
          <a:lstStyle/>
          <a:p>
            <a:pPr eaLnBrk="1" hangingPunct="1"/>
            <a:r>
              <a:rPr lang="en-US" smtClean="0">
                <a:ea typeface="ＭＳ Ｐゴシック" panose="020B0600070205080204" pitchFamily="34" charset="-128"/>
              </a:rPr>
              <a:t>Random Variables</a:t>
            </a:r>
          </a:p>
        </p:txBody>
      </p:sp>
      <p:sp>
        <p:nvSpPr>
          <p:cNvPr id="26627" name="Content Placeholder 40"/>
          <p:cNvSpPr>
            <a:spLocks noGrp="1"/>
          </p:cNvSpPr>
          <p:nvPr>
            <p:ph idx="1"/>
          </p:nvPr>
        </p:nvSpPr>
        <p:spPr>
          <a:xfrm>
            <a:off x="530225" y="1323975"/>
            <a:ext cx="8229600" cy="4525963"/>
          </a:xfrm>
        </p:spPr>
        <p:txBody>
          <a:bodyPr/>
          <a:lstStyle/>
          <a:p>
            <a:pPr eaLnBrk="1" hangingPunct="1">
              <a:buFont typeface="Arial" panose="020B0604020202020204" pitchFamily="34" charset="0"/>
              <a:buNone/>
            </a:pPr>
            <a:r>
              <a:rPr lang="en-US" b="1" smtClean="0">
                <a:solidFill>
                  <a:schemeClr val="accent2"/>
                </a:solidFill>
              </a:rPr>
              <a:t>Continuous Random Variable</a:t>
            </a:r>
          </a:p>
          <a:p>
            <a:pPr eaLnBrk="1" hangingPunct="1"/>
            <a:r>
              <a:rPr lang="en-US" smtClean="0"/>
              <a:t>Has an uncountable number of possible outcomes, represented by an interval on the number line.</a:t>
            </a:r>
          </a:p>
          <a:p>
            <a:pPr eaLnBrk="1" hangingPunct="1"/>
            <a:r>
              <a:rPr lang="en-US" smtClean="0"/>
              <a:t>Example</a:t>
            </a:r>
          </a:p>
          <a:p>
            <a:pPr lvl="1" eaLnBrk="1" hangingPunct="1"/>
            <a:r>
              <a:rPr lang="en-US" i="1" smtClean="0"/>
              <a:t>x</a:t>
            </a:r>
            <a:r>
              <a:rPr lang="en-US" smtClean="0"/>
              <a:t> = Hours spent on sales calls in one day.</a:t>
            </a:r>
          </a:p>
          <a:p>
            <a:pPr eaLnBrk="1" hangingPunct="1"/>
            <a:endParaRPr lang="en-US" smtClean="0"/>
          </a:p>
          <a:p>
            <a:pPr eaLnBrk="1" hangingPunct="1"/>
            <a:endParaRPr lang="en-US" smtClean="0"/>
          </a:p>
        </p:txBody>
      </p:sp>
      <p:grpSp>
        <p:nvGrpSpPr>
          <p:cNvPr id="2" name="Group 41"/>
          <p:cNvGrpSpPr>
            <a:grpSpLocks/>
          </p:cNvGrpSpPr>
          <p:nvPr/>
        </p:nvGrpSpPr>
        <p:grpSpPr bwMode="auto">
          <a:xfrm>
            <a:off x="2144713" y="4530725"/>
            <a:ext cx="4124325" cy="842963"/>
            <a:chOff x="2144124" y="5075657"/>
            <a:chExt cx="4124325" cy="842962"/>
          </a:xfrm>
        </p:grpSpPr>
        <p:grpSp>
          <p:nvGrpSpPr>
            <p:cNvPr id="18439" name="Group 23"/>
            <p:cNvGrpSpPr>
              <a:grpSpLocks/>
            </p:cNvGrpSpPr>
            <p:nvPr/>
          </p:nvGrpSpPr>
          <p:grpSpPr bwMode="auto">
            <a:xfrm>
              <a:off x="2144124" y="5075657"/>
              <a:ext cx="4124325" cy="842962"/>
              <a:chOff x="2054183" y="4131274"/>
              <a:chExt cx="4124325" cy="842962"/>
            </a:xfrm>
          </p:grpSpPr>
          <p:sp>
            <p:nvSpPr>
              <p:cNvPr id="18441" name="Line 96"/>
              <p:cNvSpPr>
                <a:spLocks noChangeShapeType="1"/>
              </p:cNvSpPr>
              <p:nvPr/>
            </p:nvSpPr>
            <p:spPr bwMode="auto">
              <a:xfrm>
                <a:off x="2063708" y="4413849"/>
                <a:ext cx="3624263"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2" name="Line 97"/>
              <p:cNvSpPr>
                <a:spLocks noChangeShapeType="1"/>
              </p:cNvSpPr>
              <p:nvPr/>
            </p:nvSpPr>
            <p:spPr bwMode="auto">
              <a:xfrm>
                <a:off x="4181433" y="4261449"/>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3" name="Text Box 98"/>
              <p:cNvSpPr txBox="1">
                <a:spLocks noChangeArrowheads="1"/>
              </p:cNvSpPr>
              <p:nvPr/>
            </p:nvSpPr>
            <p:spPr bwMode="auto">
              <a:xfrm>
                <a:off x="5721308" y="4131274"/>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sz="1800" i="1">
                    <a:latin typeface="Times New Roman" panose="02020603050405020304" pitchFamily="18" charset="0"/>
                  </a:rPr>
                  <a:t>x</a:t>
                </a:r>
              </a:p>
            </p:txBody>
          </p:sp>
          <p:sp>
            <p:nvSpPr>
              <p:cNvPr id="18444" name="Line 99"/>
              <p:cNvSpPr>
                <a:spLocks noChangeShapeType="1"/>
              </p:cNvSpPr>
              <p:nvPr/>
            </p:nvSpPr>
            <p:spPr bwMode="auto">
              <a:xfrm>
                <a:off x="3022558" y="4261449"/>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5" name="Line 100"/>
              <p:cNvSpPr>
                <a:spLocks noChangeShapeType="1"/>
              </p:cNvSpPr>
              <p:nvPr/>
            </p:nvSpPr>
            <p:spPr bwMode="auto">
              <a:xfrm>
                <a:off x="2444708" y="4261449"/>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6" name="Line 101"/>
              <p:cNvSpPr>
                <a:spLocks noChangeShapeType="1"/>
              </p:cNvSpPr>
              <p:nvPr/>
            </p:nvSpPr>
            <p:spPr bwMode="auto">
              <a:xfrm>
                <a:off x="4760871" y="4261449"/>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7" name="Line 102"/>
              <p:cNvSpPr>
                <a:spLocks noChangeShapeType="1"/>
              </p:cNvSpPr>
              <p:nvPr/>
            </p:nvSpPr>
            <p:spPr bwMode="auto">
              <a:xfrm>
                <a:off x="5340308" y="4261449"/>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8" name="Text Box 103"/>
              <p:cNvSpPr txBox="1">
                <a:spLocks noChangeArrowheads="1"/>
              </p:cNvSpPr>
              <p:nvPr/>
            </p:nvSpPr>
            <p:spPr bwMode="auto">
              <a:xfrm>
                <a:off x="2803483" y="4577361"/>
                <a:ext cx="465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r>
                  <a:rPr lang="en-US" sz="2000">
                    <a:latin typeface="Times New Roman" panose="02020603050405020304" pitchFamily="18" charset="0"/>
                  </a:rPr>
                  <a:t>1</a:t>
                </a:r>
              </a:p>
            </p:txBody>
          </p:sp>
          <p:sp>
            <p:nvSpPr>
              <p:cNvPr id="18449" name="Text Box 104"/>
              <p:cNvSpPr txBox="1">
                <a:spLocks noChangeArrowheads="1"/>
              </p:cNvSpPr>
              <p:nvPr/>
            </p:nvSpPr>
            <p:spPr bwMode="auto">
              <a:xfrm>
                <a:off x="5027571" y="4577361"/>
                <a:ext cx="631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r>
                  <a:rPr lang="en-US" sz="2000">
                    <a:latin typeface="Times New Roman" panose="02020603050405020304" pitchFamily="18" charset="0"/>
                  </a:rPr>
                  <a:t>24</a:t>
                </a:r>
              </a:p>
            </p:txBody>
          </p:sp>
          <p:sp>
            <p:nvSpPr>
              <p:cNvPr id="18450" name="Line 105"/>
              <p:cNvSpPr>
                <a:spLocks noChangeShapeType="1"/>
              </p:cNvSpPr>
              <p:nvPr/>
            </p:nvSpPr>
            <p:spPr bwMode="auto">
              <a:xfrm>
                <a:off x="3601996" y="4248749"/>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1" name="Text Box 106"/>
              <p:cNvSpPr txBox="1">
                <a:spLocks noChangeArrowheads="1"/>
              </p:cNvSpPr>
              <p:nvPr/>
            </p:nvSpPr>
            <p:spPr bwMode="auto">
              <a:xfrm>
                <a:off x="3957596" y="4577361"/>
                <a:ext cx="465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r>
                  <a:rPr lang="en-US" sz="2000">
                    <a:latin typeface="Times New Roman" panose="02020603050405020304" pitchFamily="18" charset="0"/>
                  </a:rPr>
                  <a:t>3</a:t>
                </a:r>
              </a:p>
            </p:txBody>
          </p:sp>
          <p:sp>
            <p:nvSpPr>
              <p:cNvPr id="18452" name="Text Box 107"/>
              <p:cNvSpPr txBox="1">
                <a:spLocks noChangeArrowheads="1"/>
              </p:cNvSpPr>
              <p:nvPr/>
            </p:nvSpPr>
            <p:spPr bwMode="auto">
              <a:xfrm>
                <a:off x="2212933" y="4577361"/>
                <a:ext cx="465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r>
                  <a:rPr lang="en-US" sz="2000">
                    <a:latin typeface="Times New Roman" panose="02020603050405020304" pitchFamily="18" charset="0"/>
                  </a:rPr>
                  <a:t>0</a:t>
                </a:r>
              </a:p>
            </p:txBody>
          </p:sp>
          <p:sp>
            <p:nvSpPr>
              <p:cNvPr id="18453" name="Text Box 108"/>
              <p:cNvSpPr txBox="1">
                <a:spLocks noChangeArrowheads="1"/>
              </p:cNvSpPr>
              <p:nvPr/>
            </p:nvSpPr>
            <p:spPr bwMode="auto">
              <a:xfrm>
                <a:off x="3367046" y="4577361"/>
                <a:ext cx="465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r>
                  <a:rPr lang="en-US" sz="2000">
                    <a:latin typeface="Times New Roman" panose="02020603050405020304" pitchFamily="18" charset="0"/>
                  </a:rPr>
                  <a:t>2</a:t>
                </a:r>
              </a:p>
            </p:txBody>
          </p:sp>
          <p:sp>
            <p:nvSpPr>
              <p:cNvPr id="18454" name="Text Box 109"/>
              <p:cNvSpPr txBox="1">
                <a:spLocks noChangeArrowheads="1"/>
              </p:cNvSpPr>
              <p:nvPr/>
            </p:nvSpPr>
            <p:spPr bwMode="auto">
              <a:xfrm>
                <a:off x="4535446" y="4577361"/>
                <a:ext cx="465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r>
                  <a:rPr lang="en-US" sz="2000">
                    <a:latin typeface="Times New Roman" panose="02020603050405020304" pitchFamily="18" charset="0"/>
                  </a:rPr>
                  <a:t>…</a:t>
                </a:r>
              </a:p>
            </p:txBody>
          </p:sp>
          <p:sp>
            <p:nvSpPr>
              <p:cNvPr id="18455" name="Line 110"/>
              <p:cNvSpPr>
                <a:spLocks noChangeShapeType="1"/>
              </p:cNvSpPr>
              <p:nvPr/>
            </p:nvSpPr>
            <p:spPr bwMode="auto">
              <a:xfrm>
                <a:off x="2054183" y="4407499"/>
                <a:ext cx="3657600" cy="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grpSp>
        <p:cxnSp>
          <p:nvCxnSpPr>
            <p:cNvPr id="24" name="Straight Connector 23"/>
            <p:cNvCxnSpPr/>
            <p:nvPr/>
          </p:nvCxnSpPr>
          <p:spPr>
            <a:xfrm>
              <a:off x="2533061" y="5336007"/>
              <a:ext cx="2878138" cy="1588"/>
            </a:xfrm>
            <a:prstGeom prst="line">
              <a:avLst/>
            </a:prstGeom>
            <a:ln w="38100">
              <a:solidFill>
                <a:srgbClr val="0070C0"/>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18437"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1200"/>
              <a:t>© 2012 Pearson Education, Inc. All rights reserved.</a:t>
            </a:r>
          </a:p>
        </p:txBody>
      </p:sp>
      <p:sp>
        <p:nvSpPr>
          <p:cNvPr id="18438"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eaLnBrk="1" hangingPunct="1"/>
            <a:fld id="{13AA4F6D-E1E2-495B-87BD-849BB59444F3}" type="slidenum">
              <a:rPr lang="en-US" sz="1200"/>
              <a:pPr algn="r" eaLnBrk="1" hangingPunct="1"/>
              <a:t>7</a:t>
            </a:fld>
            <a:r>
              <a:rPr lang="en-US" sz="1200"/>
              <a:t> of 63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2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solidFill>
                  <a:srgbClr val="83BB35"/>
                </a:solidFill>
                <a:ea typeface="ＭＳ Ｐゴシック" panose="020B0600070205080204" pitchFamily="34" charset="-128"/>
              </a:rPr>
              <a:t>Example: Random Variables</a:t>
            </a:r>
          </a:p>
        </p:txBody>
      </p:sp>
      <p:sp>
        <p:nvSpPr>
          <p:cNvPr id="20483" name="Content Placeholder 7"/>
          <p:cNvSpPr>
            <a:spLocks noGrp="1"/>
          </p:cNvSpPr>
          <p:nvPr>
            <p:ph idx="1"/>
          </p:nvPr>
        </p:nvSpPr>
        <p:spPr>
          <a:xfrm>
            <a:off x="466725" y="1600200"/>
            <a:ext cx="8229600" cy="4525963"/>
          </a:xfrm>
        </p:spPr>
        <p:txBody>
          <a:bodyPr/>
          <a:lstStyle/>
          <a:p>
            <a:pPr marL="0" indent="0" eaLnBrk="1" hangingPunct="1">
              <a:buFont typeface="Arial" panose="020B0604020202020204" pitchFamily="34" charset="0"/>
              <a:buNone/>
            </a:pPr>
            <a:r>
              <a:rPr lang="en-US" smtClean="0"/>
              <a:t>Decide whether the random variable </a:t>
            </a:r>
            <a:r>
              <a:rPr lang="en-US" i="1" smtClean="0"/>
              <a:t>x</a:t>
            </a:r>
            <a:r>
              <a:rPr lang="en-US" smtClean="0"/>
              <a:t> is discrete or continuous.</a:t>
            </a:r>
          </a:p>
        </p:txBody>
      </p:sp>
      <p:sp>
        <p:nvSpPr>
          <p:cNvPr id="9" name="TextBox 8"/>
          <p:cNvSpPr txBox="1">
            <a:spLocks noChangeArrowheads="1"/>
          </p:cNvSpPr>
          <p:nvPr/>
        </p:nvSpPr>
        <p:spPr bwMode="auto">
          <a:xfrm>
            <a:off x="523875" y="3854450"/>
            <a:ext cx="8066088"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2800" b="1">
                <a:solidFill>
                  <a:srgbClr val="83BB35"/>
                </a:solidFill>
                <a:latin typeface="Times New Roman" panose="02020603050405020304" pitchFamily="18" charset="0"/>
              </a:rPr>
              <a:t>Solution:</a:t>
            </a:r>
            <a:r>
              <a:rPr lang="en-US" sz="2800">
                <a:latin typeface="Times New Roman" panose="02020603050405020304" pitchFamily="18" charset="0"/>
              </a:rPr>
              <a:t/>
            </a:r>
            <a:br>
              <a:rPr lang="en-US" sz="2800">
                <a:latin typeface="Times New Roman" panose="02020603050405020304" pitchFamily="18" charset="0"/>
              </a:rPr>
            </a:br>
            <a:r>
              <a:rPr lang="en-US" sz="2800" b="1">
                <a:solidFill>
                  <a:schemeClr val="accent2"/>
                </a:solidFill>
                <a:latin typeface="Times New Roman" panose="02020603050405020304" pitchFamily="18" charset="0"/>
              </a:rPr>
              <a:t>Discrete random variable </a:t>
            </a:r>
            <a:r>
              <a:rPr lang="en-US" sz="2800">
                <a:latin typeface="Times New Roman" panose="02020603050405020304" pitchFamily="18" charset="0"/>
              </a:rPr>
              <a:t>(The number of companies that lost money in the previous year can be counted.)</a:t>
            </a:r>
          </a:p>
          <a:p>
            <a:pPr eaLnBrk="1" hangingPunct="1"/>
            <a:endParaRPr lang="en-US" sz="2800">
              <a:latin typeface="Times New Roman" panose="02020603050405020304" pitchFamily="18" charset="0"/>
            </a:endParaRPr>
          </a:p>
          <a:p>
            <a:pPr eaLnBrk="1" hangingPunct="1"/>
            <a:r>
              <a:rPr lang="en-US" sz="2800">
                <a:latin typeface="Times New Roman" panose="02020603050405020304" pitchFamily="18" charset="0"/>
              </a:rPr>
              <a:t>	{0, 1, 2, 3, …, 500}</a:t>
            </a:r>
          </a:p>
        </p:txBody>
      </p:sp>
      <p:sp>
        <p:nvSpPr>
          <p:cNvPr id="20486" name="Text Box 28"/>
          <p:cNvSpPr txBox="1">
            <a:spLocks noChangeArrowheads="1"/>
          </p:cNvSpPr>
          <p:nvPr/>
        </p:nvSpPr>
        <p:spPr bwMode="auto">
          <a:xfrm>
            <a:off x="449263" y="2392363"/>
            <a:ext cx="805338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chemeClr val="accent1"/>
              </a:buClr>
              <a:buFont typeface="Arial" panose="020B0604020202020204" pitchFamily="34" charset="0"/>
              <a:buAutoNum type="arabicPeriod"/>
            </a:pPr>
            <a:r>
              <a:rPr lang="en-US" sz="2800">
                <a:solidFill>
                  <a:schemeClr val="bg1"/>
                </a:solidFill>
                <a:latin typeface="Times New Roman" panose="02020603050405020304" pitchFamily="18" charset="0"/>
                <a:cs typeface="Times New Roman" panose="02020603050405020304" pitchFamily="18" charset="0"/>
              </a:rPr>
              <a:t>x</a:t>
            </a:r>
            <a:r>
              <a:rPr lang="en-US" sz="2800" i="1">
                <a:latin typeface="Times New Roman" panose="02020603050405020304" pitchFamily="18" charset="0"/>
                <a:cs typeface="Times New Roman" panose="02020603050405020304" pitchFamily="18" charset="0"/>
              </a:rPr>
              <a:t>x</a:t>
            </a:r>
            <a:r>
              <a:rPr lang="en-US" sz="2800">
                <a:latin typeface="Times New Roman" panose="02020603050405020304" pitchFamily="18" charset="0"/>
                <a:cs typeface="Times New Roman" panose="02020603050405020304" pitchFamily="18" charset="0"/>
              </a:rPr>
              <a:t> = The number of Fortune 500 companies that lost money in the previous year.</a:t>
            </a:r>
          </a:p>
        </p:txBody>
      </p:sp>
      <p:sp>
        <p:nvSpPr>
          <p:cNvPr id="20487"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1200"/>
              <a:t>© 2012 Pearson Education, Inc. All rights reserved.</a:t>
            </a:r>
          </a:p>
        </p:txBody>
      </p:sp>
      <p:sp>
        <p:nvSpPr>
          <p:cNvPr id="20488"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eaLnBrk="1" hangingPunct="1"/>
            <a:fld id="{BC30FCCC-21E5-4D07-9B92-15B8E7CD244F}" type="slidenum">
              <a:rPr lang="en-US" sz="1200"/>
              <a:pPr algn="r" eaLnBrk="1" hangingPunct="1"/>
              <a:t>8</a:t>
            </a:fld>
            <a:r>
              <a:rPr lang="en-US" sz="1200"/>
              <a:t> of 63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solidFill>
                  <a:srgbClr val="83BB35"/>
                </a:solidFill>
                <a:ea typeface="ＭＳ Ｐゴシック" panose="020B0600070205080204" pitchFamily="34" charset="-128"/>
              </a:rPr>
              <a:t>Example: Random Variables</a:t>
            </a:r>
          </a:p>
        </p:txBody>
      </p:sp>
      <p:sp>
        <p:nvSpPr>
          <p:cNvPr id="22531" name="Content Placeholder 7"/>
          <p:cNvSpPr>
            <a:spLocks noGrp="1"/>
          </p:cNvSpPr>
          <p:nvPr>
            <p:ph idx="1"/>
          </p:nvPr>
        </p:nvSpPr>
        <p:spPr/>
        <p:txBody>
          <a:bodyPr/>
          <a:lstStyle/>
          <a:p>
            <a:pPr marL="0" indent="0" eaLnBrk="1" hangingPunct="1">
              <a:buFont typeface="Arial" panose="020B0604020202020204" pitchFamily="34" charset="0"/>
              <a:buNone/>
            </a:pPr>
            <a:r>
              <a:rPr lang="en-US" smtClean="0"/>
              <a:t>Decide whether the random variable </a:t>
            </a:r>
            <a:r>
              <a:rPr lang="en-US" i="1" smtClean="0"/>
              <a:t>x</a:t>
            </a:r>
            <a:r>
              <a:rPr lang="en-US" smtClean="0"/>
              <a:t> is discrete or continuous.</a:t>
            </a:r>
          </a:p>
        </p:txBody>
      </p:sp>
      <p:sp>
        <p:nvSpPr>
          <p:cNvPr id="9" name="TextBox 8"/>
          <p:cNvSpPr txBox="1">
            <a:spLocks noChangeArrowheads="1"/>
          </p:cNvSpPr>
          <p:nvPr/>
        </p:nvSpPr>
        <p:spPr bwMode="auto">
          <a:xfrm>
            <a:off x="495300" y="3671888"/>
            <a:ext cx="80645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2800" b="1">
                <a:solidFill>
                  <a:srgbClr val="83BB35"/>
                </a:solidFill>
                <a:latin typeface="Times New Roman" panose="02020603050405020304" pitchFamily="18" charset="0"/>
              </a:rPr>
              <a:t>Solution:</a:t>
            </a:r>
            <a:r>
              <a:rPr lang="en-US" sz="2800">
                <a:latin typeface="Times New Roman" panose="02020603050405020304" pitchFamily="18" charset="0"/>
              </a:rPr>
              <a:t/>
            </a:r>
            <a:br>
              <a:rPr lang="en-US" sz="2800">
                <a:latin typeface="Times New Roman" panose="02020603050405020304" pitchFamily="18" charset="0"/>
              </a:rPr>
            </a:br>
            <a:r>
              <a:rPr lang="en-US" sz="2800" b="1">
                <a:solidFill>
                  <a:schemeClr val="accent2"/>
                </a:solidFill>
                <a:latin typeface="Times New Roman" panose="02020603050405020304" pitchFamily="18" charset="0"/>
              </a:rPr>
              <a:t>Continuous random variable </a:t>
            </a:r>
            <a:r>
              <a:rPr lang="en-US" sz="2800">
                <a:latin typeface="Times New Roman" panose="02020603050405020304" pitchFamily="18" charset="0"/>
              </a:rPr>
              <a:t>(The amount of gasoline in the tank can be any volume between 0 gallons and 21 gallons.)</a:t>
            </a:r>
          </a:p>
        </p:txBody>
      </p:sp>
      <p:pic>
        <p:nvPicPr>
          <p:cNvPr id="22534"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669213" y="2166938"/>
            <a:ext cx="671512" cy="149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Text Box 27"/>
          <p:cNvSpPr txBox="1">
            <a:spLocks noChangeArrowheads="1"/>
          </p:cNvSpPr>
          <p:nvPr/>
        </p:nvSpPr>
        <p:spPr bwMode="auto">
          <a:xfrm>
            <a:off x="457200" y="2595563"/>
            <a:ext cx="713581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chemeClr val="accent1"/>
              </a:buClr>
              <a:buFont typeface="Arial" panose="020B0604020202020204" pitchFamily="34" charset="0"/>
              <a:buAutoNum type="arabicPeriod" startAt="2"/>
            </a:pPr>
            <a:r>
              <a:rPr lang="en-US" sz="2800">
                <a:solidFill>
                  <a:schemeClr val="bg1"/>
                </a:solidFill>
                <a:latin typeface="Times New Roman" panose="02020603050405020304" pitchFamily="18" charset="0"/>
                <a:cs typeface="Times New Roman" panose="02020603050405020304" pitchFamily="18" charset="0"/>
              </a:rPr>
              <a:t>x</a:t>
            </a:r>
            <a:r>
              <a:rPr lang="en-US" sz="2800" i="1">
                <a:latin typeface="Times New Roman" panose="02020603050405020304" pitchFamily="18" charset="0"/>
                <a:cs typeface="Times New Roman" panose="02020603050405020304" pitchFamily="18" charset="0"/>
              </a:rPr>
              <a:t>x</a:t>
            </a:r>
            <a:r>
              <a:rPr lang="en-US" sz="2800">
                <a:latin typeface="Times New Roman" panose="02020603050405020304" pitchFamily="18" charset="0"/>
                <a:cs typeface="Times New Roman" panose="02020603050405020304" pitchFamily="18" charset="0"/>
              </a:rPr>
              <a:t> = The volume of gasoline in a 21-gallon tank.</a:t>
            </a:r>
            <a:endParaRPr lang="en-US" sz="1800"/>
          </a:p>
        </p:txBody>
      </p:sp>
      <p:sp>
        <p:nvSpPr>
          <p:cNvPr id="22536"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sz="1200"/>
              <a:t>© 2012 Pearson Education, Inc. All rights reserved.</a:t>
            </a:r>
          </a:p>
        </p:txBody>
      </p:sp>
      <p:sp>
        <p:nvSpPr>
          <p:cNvPr id="22537"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eaLnBrk="1" hangingPunct="1"/>
            <a:fld id="{8EF83EEC-6620-4826-9870-980DF8A7A05D}" type="slidenum">
              <a:rPr lang="en-US" sz="1200"/>
              <a:pPr algn="r" eaLnBrk="1" hangingPunct="1"/>
              <a:t>9</a:t>
            </a:fld>
            <a:r>
              <a:rPr lang="en-US" sz="1200"/>
              <a:t> of 63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lf4template">
  <a:themeElements>
    <a:clrScheme name="Custom 1">
      <a:dk1>
        <a:sysClr val="windowText" lastClr="000000"/>
      </a:dk1>
      <a:lt1>
        <a:srgbClr val="FFFFFF"/>
      </a:lt1>
      <a:dk2>
        <a:srgbClr val="004988"/>
      </a:dk2>
      <a:lt2>
        <a:srgbClr val="EEECE1"/>
      </a:lt2>
      <a:accent1>
        <a:srgbClr val="D17230"/>
      </a:accent1>
      <a:accent2>
        <a:srgbClr val="AE0337"/>
      </a:accent2>
      <a:accent3>
        <a:srgbClr val="83BB35"/>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err="1" smtClean="0">
            <a:latin typeface="+mn-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lf4template</Template>
  <TotalTime>13208</TotalTime>
  <Words>3777</Words>
  <Application>Microsoft Office PowerPoint</Application>
  <PresentationFormat>On-screen Show (4:3)</PresentationFormat>
  <Paragraphs>559</Paragraphs>
  <Slides>57</Slides>
  <Notes>57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57</vt:i4>
      </vt:variant>
    </vt:vector>
  </HeadingPairs>
  <TitlesOfParts>
    <vt:vector size="67" baseType="lpstr">
      <vt:lpstr>Arial</vt:lpstr>
      <vt:lpstr>ＭＳ Ｐゴシック</vt:lpstr>
      <vt:lpstr>Times New Roman</vt:lpstr>
      <vt:lpstr>Wingdings</vt:lpstr>
      <vt:lpstr>Calibri</vt:lpstr>
      <vt:lpstr>Symbol</vt:lpstr>
      <vt:lpstr>+mj-lt</vt:lpstr>
      <vt:lpstr>lf4template</vt:lpstr>
      <vt:lpstr>MathType 5.0 Equation</vt:lpstr>
      <vt:lpstr>MathType 6.0 Equation</vt:lpstr>
      <vt:lpstr>PowerPoint Presentation</vt:lpstr>
      <vt:lpstr>Chapter Outline</vt:lpstr>
      <vt:lpstr>Section 4.1</vt:lpstr>
      <vt:lpstr>Section 4.1 Objectives</vt:lpstr>
      <vt:lpstr>Random Variables</vt:lpstr>
      <vt:lpstr>Random Variables</vt:lpstr>
      <vt:lpstr>Random Variables</vt:lpstr>
      <vt:lpstr>Example: Random Variables</vt:lpstr>
      <vt:lpstr>Example: Random Variables</vt:lpstr>
      <vt:lpstr>Discrete Probability Distributions</vt:lpstr>
      <vt:lpstr>Constructing a Discrete Probability Distribution given data</vt:lpstr>
      <vt:lpstr>Example: Constructing a Discrete Probability Distribution</vt:lpstr>
      <vt:lpstr>Solution: Constructing a Discrete Probability Distribution</vt:lpstr>
      <vt:lpstr>Solution: Constructing a Discrete Probability Distribution</vt:lpstr>
      <vt:lpstr>Solution: Constructing a Discrete Probability Distribution</vt:lpstr>
      <vt:lpstr>Mean</vt:lpstr>
      <vt:lpstr>Example: Finding the Mean</vt:lpstr>
      <vt:lpstr>Variance and Standard Deviation</vt:lpstr>
      <vt:lpstr>Example: Finding the Variance and Standard Deviation</vt:lpstr>
      <vt:lpstr>Solution: Finding the Variance and Standard Deviation</vt:lpstr>
      <vt:lpstr>Expected Value</vt:lpstr>
      <vt:lpstr>Example: Finding an Expected Value</vt:lpstr>
      <vt:lpstr>Solution: Finding an Expected Value</vt:lpstr>
      <vt:lpstr>Solution: Finding an Expected Value</vt:lpstr>
      <vt:lpstr>Section 4.1 Summary</vt:lpstr>
      <vt:lpstr>Section 4.2</vt:lpstr>
      <vt:lpstr>Section 4.2 Objectives</vt:lpstr>
      <vt:lpstr>Binomial Experiments</vt:lpstr>
      <vt:lpstr>Notation for Binomial Experiments</vt:lpstr>
      <vt:lpstr>Example: Binomial Experiment?</vt:lpstr>
      <vt:lpstr>Solution: Binomial Experiment</vt:lpstr>
      <vt:lpstr>Solution: Binomial Experiment</vt:lpstr>
      <vt:lpstr>Example: Binomial Experiment?</vt:lpstr>
      <vt:lpstr>Solution: Binomial Experiment</vt:lpstr>
      <vt:lpstr>Solution: Binomial Experiment</vt:lpstr>
      <vt:lpstr>Example: Binomial Experiments?</vt:lpstr>
      <vt:lpstr>Solution: Not a Binomial Experiment</vt:lpstr>
      <vt:lpstr>Binomial Probability Formula</vt:lpstr>
      <vt:lpstr>Example: Finding Binomial Probabilities</vt:lpstr>
      <vt:lpstr>Solution: Finding Binomial Probabilities</vt:lpstr>
      <vt:lpstr>Solution: Finding Binomial Probabilities</vt:lpstr>
      <vt:lpstr>Binomial Probability Distribution</vt:lpstr>
      <vt:lpstr>Example: Constructing a Binomial Distribution</vt:lpstr>
      <vt:lpstr>Solution: Constructing a Binomial Distribution</vt:lpstr>
      <vt:lpstr>Solution: Constructing a Binomial Distribution</vt:lpstr>
      <vt:lpstr>Example: Finding Binomial Probabilities Using Technology</vt:lpstr>
      <vt:lpstr>Solution: Finding Binomial Probabilities Using Technology</vt:lpstr>
      <vt:lpstr>Example: Finding Binomial Probabilities</vt:lpstr>
      <vt:lpstr>Solution: Finding Binomial Probabilities</vt:lpstr>
      <vt:lpstr>Example: Finding Binomial Probabilities Using a Table</vt:lpstr>
      <vt:lpstr>Solution: Finding Binomial Probabilities Using a Table</vt:lpstr>
      <vt:lpstr>Example: Graphing a Binomial Distribution</vt:lpstr>
      <vt:lpstr>Solution: Graphing a Binomial Distribution</vt:lpstr>
      <vt:lpstr>Mean, Variance, and Standard Deviation</vt:lpstr>
      <vt:lpstr>Example: Finding the Mean, Variance, and Standard Deviation</vt:lpstr>
      <vt:lpstr>Solution: Finding the Mean, Variance, and Standard Deviation</vt:lpstr>
      <vt:lpstr>Section 4.2 Summary</vt:lpstr>
    </vt:vector>
  </TitlesOfParts>
  <Company>© 2012 Pearson Prentice Hall. All rights reserved.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dc:title>
  <dc:subject>Discrete Probability Distributions</dc:subject>
  <dc:creator>Ron Larson, Betsy Farber</dc:creator>
  <dc:description/>
  <cp:lastModifiedBy>Next Step</cp:lastModifiedBy>
  <cp:revision>150</cp:revision>
  <dcterms:created xsi:type="dcterms:W3CDTF">2011-08-24T13:37:43Z</dcterms:created>
  <dcterms:modified xsi:type="dcterms:W3CDTF">2014-03-17T02:07:20Z</dcterms:modified>
</cp:coreProperties>
</file>