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handoutMasterIdLst>
    <p:handoutMasterId r:id="rId127"/>
  </p:handoutMasterIdLst>
  <p:sldIdLst>
    <p:sldId id="257" r:id="rId2"/>
    <p:sldId id="256" r:id="rId3"/>
    <p:sldId id="406" r:id="rId4"/>
    <p:sldId id="258" r:id="rId5"/>
    <p:sldId id="259" r:id="rId6"/>
    <p:sldId id="261" r:id="rId7"/>
    <p:sldId id="263" r:id="rId8"/>
    <p:sldId id="264" r:id="rId9"/>
    <p:sldId id="265" r:id="rId10"/>
    <p:sldId id="266" r:id="rId11"/>
    <p:sldId id="267" r:id="rId12"/>
    <p:sldId id="268" r:id="rId13"/>
    <p:sldId id="400" r:id="rId14"/>
    <p:sldId id="272" r:id="rId15"/>
    <p:sldId id="273" r:id="rId16"/>
    <p:sldId id="275" r:id="rId17"/>
    <p:sldId id="276" r:id="rId18"/>
    <p:sldId id="418" r:id="rId19"/>
    <p:sldId id="277" r:id="rId20"/>
    <p:sldId id="278" r:id="rId21"/>
    <p:sldId id="280" r:id="rId22"/>
    <p:sldId id="402" r:id="rId23"/>
    <p:sldId id="282" r:id="rId24"/>
    <p:sldId id="403" r:id="rId25"/>
    <p:sldId id="284" r:id="rId26"/>
    <p:sldId id="285" r:id="rId27"/>
    <p:sldId id="286" r:id="rId28"/>
    <p:sldId id="288" r:id="rId29"/>
    <p:sldId id="289" r:id="rId30"/>
    <p:sldId id="290" r:id="rId31"/>
    <p:sldId id="405" r:id="rId32"/>
    <p:sldId id="291" r:id="rId33"/>
    <p:sldId id="407" r:id="rId34"/>
    <p:sldId id="293" r:id="rId35"/>
    <p:sldId id="294" r:id="rId36"/>
    <p:sldId id="295" r:id="rId37"/>
    <p:sldId id="296" r:id="rId38"/>
    <p:sldId id="297" r:id="rId39"/>
    <p:sldId id="299" r:id="rId40"/>
    <p:sldId id="301" r:id="rId41"/>
    <p:sldId id="302" r:id="rId42"/>
    <p:sldId id="303" r:id="rId43"/>
    <p:sldId id="304" r:id="rId44"/>
    <p:sldId id="305" r:id="rId45"/>
    <p:sldId id="306" r:id="rId46"/>
    <p:sldId id="40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409" r:id="rId79"/>
    <p:sldId id="351" r:id="rId80"/>
    <p:sldId id="352" r:id="rId81"/>
    <p:sldId id="353" r:id="rId82"/>
    <p:sldId id="354" r:id="rId83"/>
    <p:sldId id="355" r:id="rId84"/>
    <p:sldId id="356" r:id="rId85"/>
    <p:sldId id="357" r:id="rId86"/>
    <p:sldId id="358" r:id="rId87"/>
    <p:sldId id="412" r:id="rId88"/>
    <p:sldId id="413" r:id="rId89"/>
    <p:sldId id="360" r:id="rId90"/>
    <p:sldId id="361" r:id="rId91"/>
    <p:sldId id="362" r:id="rId92"/>
    <p:sldId id="363" r:id="rId93"/>
    <p:sldId id="414" r:id="rId94"/>
    <p:sldId id="415" r:id="rId95"/>
    <p:sldId id="365" r:id="rId96"/>
    <p:sldId id="366" r:id="rId97"/>
    <p:sldId id="367" r:id="rId98"/>
    <p:sldId id="368" r:id="rId99"/>
    <p:sldId id="369" r:id="rId100"/>
    <p:sldId id="370" r:id="rId101"/>
    <p:sldId id="371" r:id="rId102"/>
    <p:sldId id="372" r:id="rId103"/>
    <p:sldId id="376" r:id="rId104"/>
    <p:sldId id="377" r:id="rId105"/>
    <p:sldId id="378" r:id="rId106"/>
    <p:sldId id="379" r:id="rId107"/>
    <p:sldId id="380" r:id="rId108"/>
    <p:sldId id="410" r:id="rId109"/>
    <p:sldId id="382" r:id="rId110"/>
    <p:sldId id="401" r:id="rId111"/>
    <p:sldId id="411" r:id="rId112"/>
    <p:sldId id="385" r:id="rId113"/>
    <p:sldId id="387" r:id="rId114"/>
    <p:sldId id="384" r:id="rId115"/>
    <p:sldId id="386" r:id="rId116"/>
    <p:sldId id="389" r:id="rId117"/>
    <p:sldId id="390" r:id="rId118"/>
    <p:sldId id="391" r:id="rId119"/>
    <p:sldId id="392" r:id="rId120"/>
    <p:sldId id="393" r:id="rId121"/>
    <p:sldId id="394" r:id="rId122"/>
    <p:sldId id="395" r:id="rId123"/>
    <p:sldId id="396" r:id="rId124"/>
    <p:sldId id="397" r:id="rId125"/>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CC5"/>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2" y="402"/>
      </p:cViewPr>
      <p:guideLst>
        <p:guide orient="horz" pos="2160"/>
        <p:guide pos="2880"/>
      </p:guideLst>
    </p:cSldViewPr>
  </p:slideViewPr>
  <p:notesTextViewPr>
    <p:cViewPr>
      <p:scale>
        <a:sx n="100" d="100"/>
        <a:sy n="100" d="100"/>
      </p:scale>
      <p:origin x="0" y="0"/>
    </p:cViewPr>
  </p:notesTextViewPr>
  <p:notesViewPr>
    <p:cSldViewPr snapToGrid="0">
      <p:cViewPr varScale="1">
        <p:scale>
          <a:sx n="76" d="100"/>
          <a:sy n="76" d="100"/>
        </p:scale>
        <p:origin x="-216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Prices in $ for GPS Navigators</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Sheet2!$E$3:$E$11</c:f>
              <c:strCache>
                <c:ptCount val="9"/>
                <c:pt idx="0">
                  <c:v>50-99</c:v>
                </c:pt>
                <c:pt idx="1">
                  <c:v>100-149</c:v>
                </c:pt>
                <c:pt idx="2">
                  <c:v>150-199</c:v>
                </c:pt>
                <c:pt idx="3">
                  <c:v>200-249</c:v>
                </c:pt>
                <c:pt idx="4">
                  <c:v>250-299</c:v>
                </c:pt>
                <c:pt idx="5">
                  <c:v>300-349</c:v>
                </c:pt>
                <c:pt idx="6">
                  <c:v>350-399</c:v>
                </c:pt>
                <c:pt idx="7">
                  <c:v>400-449</c:v>
                </c:pt>
                <c:pt idx="8">
                  <c:v>450-499</c:v>
                </c:pt>
              </c:strCache>
            </c:strRef>
          </c:cat>
          <c:val>
            <c:numRef>
              <c:f>Sheet2!$F$3:$F$11</c:f>
              <c:numCache>
                <c:formatCode>General</c:formatCode>
                <c:ptCount val="9"/>
                <c:pt idx="0">
                  <c:v>4</c:v>
                </c:pt>
                <c:pt idx="1">
                  <c:v>4</c:v>
                </c:pt>
                <c:pt idx="2">
                  <c:v>6</c:v>
                </c:pt>
                <c:pt idx="3">
                  <c:v>5</c:v>
                </c:pt>
                <c:pt idx="4">
                  <c:v>5</c:v>
                </c:pt>
                <c:pt idx="5">
                  <c:v>2</c:v>
                </c:pt>
                <c:pt idx="6">
                  <c:v>1</c:v>
                </c:pt>
                <c:pt idx="7">
                  <c:v>2</c:v>
                </c:pt>
                <c:pt idx="8">
                  <c:v>1</c:v>
                </c:pt>
              </c:numCache>
            </c:numRef>
          </c:val>
        </c:ser>
        <c:dLbls>
          <c:showLegendKey val="0"/>
          <c:showVal val="0"/>
          <c:showCatName val="0"/>
          <c:showSerName val="0"/>
          <c:showPercent val="0"/>
          <c:showBubbleSize val="0"/>
        </c:dLbls>
        <c:gapWidth val="9"/>
        <c:overlap val="-27"/>
        <c:axId val="416445120"/>
        <c:axId val="416444000"/>
      </c:barChart>
      <c:catAx>
        <c:axId val="41644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6444000"/>
        <c:crosses val="autoZero"/>
        <c:auto val="1"/>
        <c:lblAlgn val="ctr"/>
        <c:lblOffset val="100"/>
        <c:noMultiLvlLbl val="0"/>
      </c:catAx>
      <c:valAx>
        <c:axId val="41644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44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dk1">
                    <a:lumMod val="50000"/>
                    <a:lumOff val="50000"/>
                  </a:schemeClr>
                </a:solidFill>
                <a:latin typeface="+mn-lt"/>
                <a:ea typeface="+mn-ea"/>
                <a:cs typeface="+mn-cs"/>
              </a:defRPr>
            </a:pPr>
            <a:r>
              <a:rPr lang="en-US" sz="1800"/>
              <a:t>Prices in $ for GPS Navigators</a:t>
            </a:r>
          </a:p>
        </c:rich>
      </c:tx>
      <c:layout/>
      <c:overlay val="0"/>
      <c:spPr>
        <a:noFill/>
        <a:ln>
          <a:noFill/>
        </a:ln>
        <a:effectLst/>
      </c:spPr>
      <c:txPr>
        <a:bodyPr rot="0" spcFirstLastPara="1" vertOverflow="ellipsis" vert="horz" wrap="square" anchor="ctr" anchorCtr="1"/>
        <a:lstStyle/>
        <a:p>
          <a:pPr>
            <a:defRPr sz="18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Sheet2!$G$2:$G$12</c:f>
              <c:numCache>
                <c:formatCode>General</c:formatCode>
                <c:ptCount val="11"/>
                <c:pt idx="0">
                  <c:v>24.5</c:v>
                </c:pt>
                <c:pt idx="1">
                  <c:v>74.5</c:v>
                </c:pt>
                <c:pt idx="2">
                  <c:v>124.5</c:v>
                </c:pt>
                <c:pt idx="3">
                  <c:v>174.5</c:v>
                </c:pt>
                <c:pt idx="4">
                  <c:v>224.5</c:v>
                </c:pt>
                <c:pt idx="5">
                  <c:v>274.5</c:v>
                </c:pt>
                <c:pt idx="6">
                  <c:v>324.5</c:v>
                </c:pt>
                <c:pt idx="7">
                  <c:v>374.5</c:v>
                </c:pt>
                <c:pt idx="8">
                  <c:v>424.5</c:v>
                </c:pt>
                <c:pt idx="9">
                  <c:v>474.5</c:v>
                </c:pt>
                <c:pt idx="10">
                  <c:v>524.5</c:v>
                </c:pt>
              </c:numCache>
            </c:numRef>
          </c:cat>
          <c:val>
            <c:numRef>
              <c:f>Sheet2!$F$2:$F$12</c:f>
              <c:numCache>
                <c:formatCode>General</c:formatCode>
                <c:ptCount val="11"/>
                <c:pt idx="0">
                  <c:v>0</c:v>
                </c:pt>
                <c:pt idx="1">
                  <c:v>4</c:v>
                </c:pt>
                <c:pt idx="2">
                  <c:v>4</c:v>
                </c:pt>
                <c:pt idx="3">
                  <c:v>6</c:v>
                </c:pt>
                <c:pt idx="4">
                  <c:v>5</c:v>
                </c:pt>
                <c:pt idx="5">
                  <c:v>5</c:v>
                </c:pt>
                <c:pt idx="6">
                  <c:v>2</c:v>
                </c:pt>
                <c:pt idx="7">
                  <c:v>1</c:v>
                </c:pt>
                <c:pt idx="8">
                  <c:v>2</c:v>
                </c:pt>
                <c:pt idx="9">
                  <c:v>1</c:v>
                </c:pt>
                <c:pt idx="10">
                  <c:v>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37114416"/>
        <c:axId val="437113856"/>
      </c:lineChart>
      <c:catAx>
        <c:axId val="43711441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spc="20" baseline="0">
                <a:solidFill>
                  <a:schemeClr val="dk1">
                    <a:lumMod val="65000"/>
                    <a:lumOff val="35000"/>
                  </a:schemeClr>
                </a:solidFill>
                <a:latin typeface="+mn-lt"/>
                <a:ea typeface="+mn-ea"/>
                <a:cs typeface="+mn-cs"/>
              </a:defRPr>
            </a:pPr>
            <a:endParaRPr lang="en-US"/>
          </a:p>
        </c:txPr>
        <c:crossAx val="437113856"/>
        <c:crosses val="autoZero"/>
        <c:auto val="1"/>
        <c:lblAlgn val="ctr"/>
        <c:lblOffset val="100"/>
        <c:noMultiLvlLbl val="0"/>
      </c:catAx>
      <c:valAx>
        <c:axId val="437113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437114416"/>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t>Prices in $ for GPS Navigators</a:t>
            </a:r>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Sheet2!$E$3:$E$11</c:f>
              <c:strCache>
                <c:ptCount val="9"/>
                <c:pt idx="0">
                  <c:v>50-99</c:v>
                </c:pt>
                <c:pt idx="1">
                  <c:v>100-149</c:v>
                </c:pt>
                <c:pt idx="2">
                  <c:v>150-199</c:v>
                </c:pt>
                <c:pt idx="3">
                  <c:v>200-249</c:v>
                </c:pt>
                <c:pt idx="4">
                  <c:v>250-299</c:v>
                </c:pt>
                <c:pt idx="5">
                  <c:v>300-349</c:v>
                </c:pt>
                <c:pt idx="6">
                  <c:v>350-399</c:v>
                </c:pt>
                <c:pt idx="7">
                  <c:v>400-449</c:v>
                </c:pt>
                <c:pt idx="8">
                  <c:v>450-499</c:v>
                </c:pt>
              </c:strCache>
            </c:strRef>
          </c:cat>
          <c:val>
            <c:numRef>
              <c:f>Sheet2!$H$3:$H$11</c:f>
              <c:numCache>
                <c:formatCode>0%</c:formatCode>
                <c:ptCount val="9"/>
                <c:pt idx="0">
                  <c:v>0.13333333333333333</c:v>
                </c:pt>
                <c:pt idx="1">
                  <c:v>0.13333333333333333</c:v>
                </c:pt>
                <c:pt idx="2">
                  <c:v>0.2</c:v>
                </c:pt>
                <c:pt idx="3">
                  <c:v>0.16666666666666666</c:v>
                </c:pt>
                <c:pt idx="4">
                  <c:v>0.16666666666666666</c:v>
                </c:pt>
                <c:pt idx="5">
                  <c:v>6.6666666666666666E-2</c:v>
                </c:pt>
                <c:pt idx="6">
                  <c:v>3.3333333333333333E-2</c:v>
                </c:pt>
                <c:pt idx="7">
                  <c:v>6.6666666666666666E-2</c:v>
                </c:pt>
                <c:pt idx="8">
                  <c:v>3.3333333333333333E-2</c:v>
                </c:pt>
              </c:numCache>
            </c:numRef>
          </c:val>
        </c:ser>
        <c:dLbls>
          <c:showLegendKey val="0"/>
          <c:showVal val="0"/>
          <c:showCatName val="0"/>
          <c:showSerName val="0"/>
          <c:showPercent val="0"/>
          <c:showBubbleSize val="0"/>
        </c:dLbls>
        <c:gapWidth val="9"/>
        <c:overlap val="-27"/>
        <c:axId val="380732096"/>
        <c:axId val="380737696"/>
      </c:barChart>
      <c:catAx>
        <c:axId val="38073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0737696"/>
        <c:crosses val="autoZero"/>
        <c:auto val="1"/>
        <c:lblAlgn val="ctr"/>
        <c:lblOffset val="100"/>
        <c:noMultiLvlLbl val="0"/>
      </c:catAx>
      <c:valAx>
        <c:axId val="38073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073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b="0" i="0" baseline="0">
                <a:effectLst/>
              </a:rPr>
              <a:t>Prices in $ for GPS Navigators</a:t>
            </a:r>
            <a:endParaRPr lang="en-US" sz="2800">
              <a:effectLst/>
            </a:endParaRPr>
          </a:p>
        </c:rich>
      </c:tx>
      <c:layout>
        <c:manualLayout>
          <c:xMode val="edge"/>
          <c:yMode val="edge"/>
          <c:x val="0.18394599323733182"/>
          <c:y val="1.769874927854347E-3"/>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Sheet2!$D$2:$D$11</c:f>
              <c:numCache>
                <c:formatCode>General</c:formatCode>
                <c:ptCount val="10"/>
                <c:pt idx="0">
                  <c:v>49.5</c:v>
                </c:pt>
                <c:pt idx="1">
                  <c:v>99.5</c:v>
                </c:pt>
                <c:pt idx="2">
                  <c:v>149.5</c:v>
                </c:pt>
                <c:pt idx="3">
                  <c:v>199.5</c:v>
                </c:pt>
                <c:pt idx="4">
                  <c:v>249.5</c:v>
                </c:pt>
                <c:pt idx="5">
                  <c:v>299.5</c:v>
                </c:pt>
                <c:pt idx="6">
                  <c:v>349.5</c:v>
                </c:pt>
                <c:pt idx="7">
                  <c:v>399.5</c:v>
                </c:pt>
                <c:pt idx="8">
                  <c:v>449.5</c:v>
                </c:pt>
                <c:pt idx="9">
                  <c:v>499.5</c:v>
                </c:pt>
              </c:numCache>
            </c:numRef>
          </c:xVal>
          <c:yVal>
            <c:numRef>
              <c:f>Sheet2!$I$2:$I$11</c:f>
              <c:numCache>
                <c:formatCode>General</c:formatCode>
                <c:ptCount val="10"/>
                <c:pt idx="0">
                  <c:v>0</c:v>
                </c:pt>
                <c:pt idx="1">
                  <c:v>4</c:v>
                </c:pt>
                <c:pt idx="2">
                  <c:v>8</c:v>
                </c:pt>
                <c:pt idx="3">
                  <c:v>14</c:v>
                </c:pt>
                <c:pt idx="4">
                  <c:v>19</c:v>
                </c:pt>
                <c:pt idx="5">
                  <c:v>24</c:v>
                </c:pt>
                <c:pt idx="6">
                  <c:v>26</c:v>
                </c:pt>
                <c:pt idx="7">
                  <c:v>27</c:v>
                </c:pt>
                <c:pt idx="8">
                  <c:v>29</c:v>
                </c:pt>
                <c:pt idx="9">
                  <c:v>30</c:v>
                </c:pt>
              </c:numCache>
            </c:numRef>
          </c:yVal>
          <c:smooth val="0"/>
        </c:ser>
        <c:dLbls>
          <c:showLegendKey val="0"/>
          <c:showVal val="0"/>
          <c:showCatName val="0"/>
          <c:showSerName val="0"/>
          <c:showPercent val="0"/>
          <c:showBubbleSize val="0"/>
        </c:dLbls>
        <c:axId val="445091952"/>
        <c:axId val="445091392"/>
      </c:scatterChart>
      <c:valAx>
        <c:axId val="445091952"/>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091392"/>
        <c:crosses val="autoZero"/>
        <c:crossBetween val="midCat"/>
      </c:valAx>
      <c:valAx>
        <c:axId val="44509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50919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71.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8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spcBef>
                <a:spcPct val="0"/>
              </a:spcBef>
              <a:defRPr sz="1200">
                <a:latin typeface="Arial" charset="0"/>
                <a:ea typeface="+mn-ea"/>
                <a:cs typeface="Arial" charset="0"/>
              </a:defRPr>
            </a:lvl1pPr>
          </a:lstStyle>
          <a:p>
            <a:pPr>
              <a:defRPr/>
            </a:pPr>
            <a:r>
              <a:rPr lang="en-US"/>
              <a:t>Chapter 2</a:t>
            </a:r>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spcBef>
                <a:spcPct val="0"/>
              </a:spcBef>
              <a:defRPr sz="1200">
                <a:latin typeface="Arial" charset="0"/>
                <a:ea typeface="Arial" charset="0"/>
                <a:cs typeface="Arial" charset="0"/>
              </a:defRPr>
            </a:lvl1pPr>
          </a:lstStyle>
          <a:p>
            <a:pPr>
              <a:defRPr/>
            </a:pPr>
            <a:r>
              <a:rPr lang="en-US"/>
              <a:t>Larson/Farber 5</a:t>
            </a:r>
            <a:r>
              <a:rPr lang="en-US" baseline="30000"/>
              <a:t>th</a:t>
            </a:r>
            <a:r>
              <a:rPr lang="en-US"/>
              <a:t> ed</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spcBef>
                <a:spcPct val="0"/>
              </a:spcBef>
              <a:defRPr sz="1200" smtClean="0">
                <a:latin typeface="Arial" panose="020B0604020202020204" pitchFamily="34" charset="0"/>
              </a:defRPr>
            </a:lvl1pPr>
          </a:lstStyle>
          <a:p>
            <a:pPr>
              <a:defRPr/>
            </a:pPr>
            <a:fld id="{C9F58A4A-A6F5-42D1-918C-24FF16632BFA}" type="slidenum">
              <a:rPr lang="en-US"/>
              <a:pPr>
                <a:defRPr/>
              </a:pPr>
              <a:t>‹#›</a:t>
            </a:fld>
            <a:endParaRPr lang="en-US"/>
          </a:p>
        </p:txBody>
      </p:sp>
    </p:spTree>
    <p:extLst>
      <p:ext uri="{BB962C8B-B14F-4D97-AF65-F5344CB8AC3E}">
        <p14:creationId xmlns:p14="http://schemas.microsoft.com/office/powerpoint/2010/main" val="200898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r>
              <a:rPr lang="en-US"/>
              <a:t>Chapter 2</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spcBef>
                <a:spcPct val="0"/>
              </a:spcBef>
              <a:defRPr sz="1200">
                <a:latin typeface="Calibri" charset="0"/>
                <a:ea typeface="Arial" charset="0"/>
                <a:cs typeface="Arial" charset="0"/>
              </a:defRPr>
            </a:lvl1pPr>
          </a:lstStyle>
          <a:p>
            <a:pPr>
              <a:defRPr/>
            </a:pPr>
            <a:r>
              <a:rPr lang="en-US"/>
              <a:t>Larson/Farber 5</a:t>
            </a:r>
            <a:r>
              <a:rPr lang="en-US" baseline="30000"/>
              <a:t>th</a:t>
            </a:r>
            <a:r>
              <a:rPr lang="en-US"/>
              <a:t> ed.</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spcBef>
                <a:spcPct val="0"/>
              </a:spcBef>
              <a:defRPr sz="1200" smtClean="0">
                <a:latin typeface="Calibri" panose="020F0502020204030204" pitchFamily="34" charset="0"/>
              </a:defRPr>
            </a:lvl1pPr>
          </a:lstStyle>
          <a:p>
            <a:pPr>
              <a:defRPr/>
            </a:pPr>
            <a:fld id="{BF5887D8-C104-4329-BA20-1267E5A254C2}" type="slidenum">
              <a:rPr lang="en-US"/>
              <a:pPr>
                <a:defRPr/>
              </a:pPr>
              <a:t>‹#›</a:t>
            </a:fld>
            <a:endParaRPr lang="en-US"/>
          </a:p>
        </p:txBody>
      </p:sp>
    </p:spTree>
    <p:extLst>
      <p:ext uri="{BB962C8B-B14F-4D97-AF65-F5344CB8AC3E}">
        <p14:creationId xmlns:p14="http://schemas.microsoft.com/office/powerpoint/2010/main" val="28338252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1686855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4807727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8604313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2004103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anose="020B0600070205080204" pitchFamily="34" charset="-128"/>
              </a:rPr>
              <a:t>	</a:t>
            </a:r>
          </a:p>
        </p:txBody>
      </p:sp>
    </p:spTree>
    <p:extLst>
      <p:ext uri="{BB962C8B-B14F-4D97-AF65-F5344CB8AC3E}">
        <p14:creationId xmlns:p14="http://schemas.microsoft.com/office/powerpoint/2010/main" val="10290254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528377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4707163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90426830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645379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2756085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64792709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72297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33367852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424780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61733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504013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19031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7932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96924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38102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7921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67347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3210889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071408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67110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29940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79921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246238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41432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4286100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2467530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59117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5454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2194801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293390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961931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3484045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785221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006135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205040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001276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748748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261049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95784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931022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189860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653835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646421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67108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220541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798242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761800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480833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604368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05217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105664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448681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504965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754125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710873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2725377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1930555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276401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697954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48850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57722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716986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00915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184320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905629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262699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3873060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6675423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9065731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2662710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9547007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01515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9157206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8738441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467791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5013080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3581681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6017479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2138982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472214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7748533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7138016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44945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9384685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0464422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5935610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3736410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9293600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2639885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3813073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8595976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8748378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1289138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74280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7326360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4858964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0703741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7622663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6222845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382629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29132687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40636204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4993929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7746441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val="114738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5" name="Slide Number Placeholder 5"/>
          <p:cNvSpPr>
            <a:spLocks noGrp="1"/>
          </p:cNvSpPr>
          <p:nvPr>
            <p:ph type="sldNum" sz="quarter" idx="11"/>
          </p:nvPr>
        </p:nvSpPr>
        <p:spPr/>
        <p:txBody>
          <a:bodyPr/>
          <a:lstStyle>
            <a:lvl1pPr>
              <a:defRPr smtClean="0">
                <a:solidFill>
                  <a:schemeClr val="tx2"/>
                </a:solidFill>
              </a:defRPr>
            </a:lvl1pPr>
          </a:lstStyle>
          <a:p>
            <a:pPr>
              <a:defRPr/>
            </a:pPr>
            <a:fld id="{5EB4D6B5-E858-4B28-92FB-9D7F1383A61B}" type="slidenum">
              <a:rPr lang="en-US"/>
              <a:pPr>
                <a:defRPr/>
              </a:pPr>
              <a:t>‹#›</a:t>
            </a:fld>
            <a:endParaRPr lang="en-US"/>
          </a:p>
        </p:txBody>
      </p:sp>
    </p:spTree>
    <p:extLst>
      <p:ext uri="{BB962C8B-B14F-4D97-AF65-F5344CB8AC3E}">
        <p14:creationId xmlns:p14="http://schemas.microsoft.com/office/powerpoint/2010/main" val="27294386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5" name="Slide Number Placeholder 5"/>
          <p:cNvSpPr>
            <a:spLocks noGrp="1"/>
          </p:cNvSpPr>
          <p:nvPr>
            <p:ph type="sldNum" sz="quarter" idx="11"/>
          </p:nvPr>
        </p:nvSpPr>
        <p:spPr/>
        <p:txBody>
          <a:bodyPr/>
          <a:lstStyle>
            <a:lvl1pPr>
              <a:defRPr smtClean="0">
                <a:solidFill>
                  <a:schemeClr val="tx2"/>
                </a:solidFill>
              </a:defRPr>
            </a:lvl1pPr>
          </a:lstStyle>
          <a:p>
            <a:pPr>
              <a:defRPr/>
            </a:pPr>
            <a:fld id="{EC652EDF-EFE7-4ECF-A0CB-C78FF5EE5770}" type="slidenum">
              <a:rPr lang="en-US"/>
              <a:pPr>
                <a:defRPr/>
              </a:pPr>
              <a:t>‹#›</a:t>
            </a:fld>
            <a:endParaRPr lang="en-US"/>
          </a:p>
        </p:txBody>
      </p:sp>
    </p:spTree>
    <p:extLst>
      <p:ext uri="{BB962C8B-B14F-4D97-AF65-F5344CB8AC3E}">
        <p14:creationId xmlns:p14="http://schemas.microsoft.com/office/powerpoint/2010/main" val="42593408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6" name="Slide Number Placeholder 5"/>
          <p:cNvSpPr>
            <a:spLocks noGrp="1"/>
          </p:cNvSpPr>
          <p:nvPr>
            <p:ph type="sldNum" sz="quarter" idx="11"/>
          </p:nvPr>
        </p:nvSpPr>
        <p:spPr/>
        <p:txBody>
          <a:bodyPr/>
          <a:lstStyle>
            <a:lvl1pPr>
              <a:defRPr smtClean="0">
                <a:solidFill>
                  <a:schemeClr val="tx2"/>
                </a:solidFill>
              </a:defRPr>
            </a:lvl1pPr>
          </a:lstStyle>
          <a:p>
            <a:pPr>
              <a:defRPr/>
            </a:pPr>
            <a:fld id="{B74839D8-1F43-4F2F-94CA-D24610F9BE8B}" type="slidenum">
              <a:rPr lang="en-US"/>
              <a:pPr>
                <a:defRPr/>
              </a:pPr>
              <a:t>‹#›</a:t>
            </a:fld>
            <a:endParaRPr lang="en-US"/>
          </a:p>
        </p:txBody>
      </p:sp>
    </p:spTree>
    <p:extLst>
      <p:ext uri="{BB962C8B-B14F-4D97-AF65-F5344CB8AC3E}">
        <p14:creationId xmlns:p14="http://schemas.microsoft.com/office/powerpoint/2010/main" val="234127145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8" name="Slide Number Placeholder 5"/>
          <p:cNvSpPr>
            <a:spLocks noGrp="1"/>
          </p:cNvSpPr>
          <p:nvPr>
            <p:ph type="sldNum" sz="quarter" idx="11"/>
          </p:nvPr>
        </p:nvSpPr>
        <p:spPr/>
        <p:txBody>
          <a:bodyPr/>
          <a:lstStyle>
            <a:lvl1pPr>
              <a:defRPr smtClean="0">
                <a:solidFill>
                  <a:schemeClr val="tx2"/>
                </a:solidFill>
              </a:defRPr>
            </a:lvl1pPr>
          </a:lstStyle>
          <a:p>
            <a:pPr>
              <a:defRPr/>
            </a:pPr>
            <a:fld id="{8518B3CE-8E3B-4B42-B61C-6F479F1F3844}" type="slidenum">
              <a:rPr lang="en-US"/>
              <a:pPr>
                <a:defRPr/>
              </a:pPr>
              <a:t>‹#›</a:t>
            </a:fld>
            <a:endParaRPr lang="en-US"/>
          </a:p>
        </p:txBody>
      </p:sp>
    </p:spTree>
    <p:extLst>
      <p:ext uri="{BB962C8B-B14F-4D97-AF65-F5344CB8AC3E}">
        <p14:creationId xmlns:p14="http://schemas.microsoft.com/office/powerpoint/2010/main" val="413119622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solidFill>
                  <a:schemeClr val="tx2"/>
                </a:solidFill>
              </a:defRPr>
            </a:lvl1pPr>
          </a:lstStyle>
          <a:p>
            <a:pPr>
              <a:defRPr/>
            </a:pPr>
            <a:r>
              <a:rPr lang="en-US"/>
              <a:t>Larson/Farber 5th ed.</a:t>
            </a:r>
          </a:p>
        </p:txBody>
      </p:sp>
      <p:sp>
        <p:nvSpPr>
          <p:cNvPr id="4" name="Slide Number Placeholder 5"/>
          <p:cNvSpPr>
            <a:spLocks noGrp="1"/>
          </p:cNvSpPr>
          <p:nvPr>
            <p:ph type="sldNum" sz="quarter" idx="11"/>
          </p:nvPr>
        </p:nvSpPr>
        <p:spPr/>
        <p:txBody>
          <a:bodyPr/>
          <a:lstStyle>
            <a:lvl1pPr>
              <a:defRPr smtClean="0">
                <a:solidFill>
                  <a:schemeClr val="tx2"/>
                </a:solidFill>
              </a:defRPr>
            </a:lvl1pPr>
          </a:lstStyle>
          <a:p>
            <a:pPr>
              <a:defRPr/>
            </a:pPr>
            <a:fld id="{31C1175A-B724-47CD-BAEA-8CBC87B155F6}" type="slidenum">
              <a:rPr lang="en-US"/>
              <a:pPr>
                <a:defRPr/>
              </a:pPr>
              <a:t>‹#›</a:t>
            </a:fld>
            <a:endParaRPr lang="en-US"/>
          </a:p>
        </p:txBody>
      </p:sp>
    </p:spTree>
    <p:extLst>
      <p:ext uri="{BB962C8B-B14F-4D97-AF65-F5344CB8AC3E}">
        <p14:creationId xmlns:p14="http://schemas.microsoft.com/office/powerpoint/2010/main" val="57958373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09600" y="457200"/>
            <a:ext cx="8077200" cy="1066800"/>
          </a:xfrm>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13"/>
          </p:nvPr>
        </p:nvSpPr>
        <p:spPr/>
        <p:txBody>
          <a:bodyPr/>
          <a:lstStyle>
            <a:lvl1pPr>
              <a:defRPr>
                <a:solidFill>
                  <a:schemeClr val="tx2"/>
                </a:solidFill>
              </a:defRPr>
            </a:lvl1pPr>
          </a:lstStyle>
          <a:p>
            <a:pPr>
              <a:defRPr/>
            </a:pPr>
            <a:r>
              <a:rPr lang="en-US"/>
              <a:t>Larson/Farber 5th ed.</a:t>
            </a:r>
          </a:p>
        </p:txBody>
      </p:sp>
      <p:sp>
        <p:nvSpPr>
          <p:cNvPr id="4" name="Slide Number Placeholder 5"/>
          <p:cNvSpPr>
            <a:spLocks noGrp="1"/>
          </p:cNvSpPr>
          <p:nvPr>
            <p:ph type="sldNum" sz="quarter" idx="14"/>
          </p:nvPr>
        </p:nvSpPr>
        <p:spPr/>
        <p:txBody>
          <a:bodyPr/>
          <a:lstStyle>
            <a:lvl1pPr>
              <a:defRPr smtClean="0">
                <a:solidFill>
                  <a:schemeClr val="tx2"/>
                </a:solidFill>
              </a:defRPr>
            </a:lvl1pPr>
          </a:lstStyle>
          <a:p>
            <a:pPr>
              <a:defRPr/>
            </a:pPr>
            <a:fld id="{A8EADB0B-1AA5-40CB-BB6F-4A1ED8B540EA}" type="slidenum">
              <a:rPr lang="en-US"/>
              <a:pPr>
                <a:defRPr/>
              </a:pPr>
              <a:t>‹#›</a:t>
            </a:fld>
            <a:endParaRPr lang="en-US"/>
          </a:p>
        </p:txBody>
      </p:sp>
    </p:spTree>
    <p:extLst>
      <p:ext uri="{BB962C8B-B14F-4D97-AF65-F5344CB8AC3E}">
        <p14:creationId xmlns:p14="http://schemas.microsoft.com/office/powerpoint/2010/main" val="153896583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228600" y="6416675"/>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spcBef>
                <a:spcPct val="0"/>
              </a:spcBef>
              <a:defRPr sz="1200" i="1">
                <a:latin typeface="Times New Roman" charset="0"/>
                <a:ea typeface="Arial" charset="0"/>
                <a:cs typeface="Arial" charset="0"/>
              </a:defRPr>
            </a:lvl1pPr>
          </a:lstStyle>
          <a:p>
            <a:pPr>
              <a:defRPr/>
            </a:pPr>
            <a:r>
              <a:rPr lang="en-US"/>
              <a:t>Larson/Farber 5th ed.</a:t>
            </a:r>
          </a:p>
        </p:txBody>
      </p:sp>
      <p:sp>
        <p:nvSpPr>
          <p:cNvPr id="8" name="Slide Number Placeholder 5"/>
          <p:cNvSpPr>
            <a:spLocks noGrp="1"/>
          </p:cNvSpPr>
          <p:nvPr>
            <p:ph type="sldNum" sz="quarter" idx="4"/>
          </p:nvPr>
        </p:nvSpPr>
        <p:spPr>
          <a:xfrm>
            <a:off x="68580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0"/>
              </a:spcBef>
              <a:defRPr sz="1800" smtClean="0"/>
            </a:lvl1pPr>
          </a:lstStyle>
          <a:p>
            <a:pPr>
              <a:defRPr/>
            </a:pPr>
            <a:fld id="{A3C70356-CD58-494A-A886-FDB0155BA1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Lst>
  <p:transition>
    <p:wipe dir="r"/>
  </p:transition>
  <p:hf hdr="0" dt="0"/>
  <p:txStyles>
    <p:titleStyle>
      <a:lvl1pPr algn="ctr" rtl="0" eaLnBrk="0" fontAlgn="base" hangingPunct="0">
        <a:spcBef>
          <a:spcPct val="0"/>
        </a:spcBef>
        <a:spcAft>
          <a:spcPct val="0"/>
        </a:spcAft>
        <a:defRPr sz="4400" b="1" kern="1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tx1"/>
          </a:solidFill>
          <a:latin typeface="Arial" charset="0"/>
        </a:defRPr>
      </a:lvl6pPr>
      <a:lvl7pPr marL="914400" algn="ctr" rtl="0" eaLnBrk="1" fontAlgn="base" hangingPunct="1">
        <a:spcBef>
          <a:spcPct val="0"/>
        </a:spcBef>
        <a:spcAft>
          <a:spcPct val="0"/>
        </a:spcAft>
        <a:defRPr sz="4400" b="1">
          <a:solidFill>
            <a:schemeClr val="tx1"/>
          </a:solidFill>
          <a:latin typeface="Arial" charset="0"/>
        </a:defRPr>
      </a:lvl7pPr>
      <a:lvl8pPr marL="1371600" algn="ctr" rtl="0" eaLnBrk="1" fontAlgn="base" hangingPunct="1">
        <a:spcBef>
          <a:spcPct val="0"/>
        </a:spcBef>
        <a:spcAft>
          <a:spcPct val="0"/>
        </a:spcAft>
        <a:defRPr sz="4400" b="1">
          <a:solidFill>
            <a:schemeClr val="tx1"/>
          </a:solidFill>
          <a:latin typeface="Arial" charset="0"/>
        </a:defRPr>
      </a:lvl8pPr>
      <a:lvl9pPr marL="1828800" algn="ctr" rtl="0" eaLnBrk="1" fontAlgn="base" hangingPunct="1">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Times New Roman" pitchFamily="18" charset="0"/>
          <a:ea typeface="Times New Roman" charset="0"/>
          <a:cs typeface="Times New Roman" pitchFamily="18" charset="0"/>
        </a:defRPr>
      </a:lvl2pPr>
      <a:lvl3pPr marL="11430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3pPr>
      <a:lvl4pPr marL="16002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imes New Roman" pitchFamily="18" charset="0"/>
          <a:ea typeface="Times New Roman"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oleObject" Target="../embeddings/oleObject54.bin"/><Relationship Id="rId18" Type="http://schemas.openxmlformats.org/officeDocument/2006/relationships/image" Target="../media/image71.wmf"/><Relationship Id="rId3" Type="http://schemas.openxmlformats.org/officeDocument/2006/relationships/notesSlide" Target="../notesSlides/notesSlide100.xml"/><Relationship Id="rId7" Type="http://schemas.openxmlformats.org/officeDocument/2006/relationships/oleObject" Target="../embeddings/oleObject51.bin"/><Relationship Id="rId12" Type="http://schemas.openxmlformats.org/officeDocument/2006/relationships/image" Target="../media/image68.wmf"/><Relationship Id="rId17" Type="http://schemas.openxmlformats.org/officeDocument/2006/relationships/oleObject" Target="../embeddings/oleObject56.bin"/><Relationship Id="rId2" Type="http://schemas.openxmlformats.org/officeDocument/2006/relationships/slideLayout" Target="../slideLayouts/slideLayout5.xml"/><Relationship Id="rId16" Type="http://schemas.openxmlformats.org/officeDocument/2006/relationships/image" Target="../media/image70.wmf"/><Relationship Id="rId1" Type="http://schemas.openxmlformats.org/officeDocument/2006/relationships/vmlDrawing" Target="../drawings/vmlDrawing26.vml"/><Relationship Id="rId6" Type="http://schemas.openxmlformats.org/officeDocument/2006/relationships/image" Target="../media/image65.wmf"/><Relationship Id="rId11" Type="http://schemas.openxmlformats.org/officeDocument/2006/relationships/oleObject" Target="../embeddings/oleObject53.bin"/><Relationship Id="rId5" Type="http://schemas.openxmlformats.org/officeDocument/2006/relationships/oleObject" Target="../embeddings/oleObject50.bin"/><Relationship Id="rId15" Type="http://schemas.openxmlformats.org/officeDocument/2006/relationships/oleObject" Target="../embeddings/oleObject55.bin"/><Relationship Id="rId10" Type="http://schemas.openxmlformats.org/officeDocument/2006/relationships/image" Target="../media/image67.wmf"/><Relationship Id="rId4" Type="http://schemas.openxmlformats.org/officeDocument/2006/relationships/image" Target="../media/image72.jpeg"/><Relationship Id="rId9" Type="http://schemas.openxmlformats.org/officeDocument/2006/relationships/oleObject" Target="../embeddings/oleObject52.bin"/><Relationship Id="rId14" Type="http://schemas.openxmlformats.org/officeDocument/2006/relationships/image" Target="../media/image69.w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74.wmf"/><Relationship Id="rId4" Type="http://schemas.openxmlformats.org/officeDocument/2006/relationships/oleObject" Target="../embeddings/oleObject57.bin"/></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75.wmf"/><Relationship Id="rId4" Type="http://schemas.openxmlformats.org/officeDocument/2006/relationships/oleObject" Target="../embeddings/oleObject58.bin"/></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06.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60.bin"/><Relationship Id="rId11" Type="http://schemas.openxmlformats.org/officeDocument/2006/relationships/image" Target="../media/image79.wmf"/><Relationship Id="rId5" Type="http://schemas.openxmlformats.org/officeDocument/2006/relationships/image" Target="../media/image76.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8.wmf"/></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107.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4.bin"/><Relationship Id="rId11" Type="http://schemas.openxmlformats.org/officeDocument/2006/relationships/image" Target="../media/image80.wmf"/><Relationship Id="rId5" Type="http://schemas.openxmlformats.org/officeDocument/2006/relationships/image" Target="../media/image76.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8.w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84.wmf"/></Relationships>
</file>

<file path=ppt/slides/_rels/slide1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8.bin"/><Relationship Id="rId7"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7.wmf"/><Relationship Id="rId5" Type="http://schemas.openxmlformats.org/officeDocument/2006/relationships/oleObject" Target="../embeddings/oleObject69.bin"/><Relationship Id="rId4" Type="http://schemas.openxmlformats.org/officeDocument/2006/relationships/image" Target="../media/image86.wmf"/></Relationships>
</file>

<file path=ppt/slides/_rels/slide1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1.wmf"/><Relationship Id="rId3" Type="http://schemas.openxmlformats.org/officeDocument/2006/relationships/notesSlide" Target="../notesSlides/notesSlide42.xml"/><Relationship Id="rId7" Type="http://schemas.openxmlformats.org/officeDocument/2006/relationships/image" Target="../media/image18.wmf"/><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9.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4.wmf"/><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image" Target="../media/image27.wmf"/><Relationship Id="rId4" Type="http://schemas.openxmlformats.org/officeDocument/2006/relationships/oleObject" Target="../embeddings/oleObject19.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31.w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embeddings/oleObject23.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5.wmf"/><Relationship Id="rId4" Type="http://schemas.openxmlformats.org/officeDocument/2006/relationships/oleObject" Target="../embeddings/oleObject25.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71.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8.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40.wmf"/><Relationship Id="rId4" Type="http://schemas.openxmlformats.org/officeDocument/2006/relationships/oleObject" Target="../embeddings/oleObject30.bin"/></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5.wmf"/><Relationship Id="rId4" Type="http://schemas.openxmlformats.org/officeDocument/2006/relationships/oleObject" Target="../embeddings/oleObject31.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6.wmf"/><Relationship Id="rId4" Type="http://schemas.openxmlformats.org/officeDocument/2006/relationships/oleObject" Target="../embeddings/oleObject32.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47.wmf"/><Relationship Id="rId4" Type="http://schemas.openxmlformats.org/officeDocument/2006/relationships/oleObject" Target="../embeddings/oleObject3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9.wmf"/><Relationship Id="rId4" Type="http://schemas.openxmlformats.org/officeDocument/2006/relationships/oleObject" Target="../embeddings/oleObject3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51.wmf"/><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oleObject" Target="../embeddings/oleObject37.bin"/><Relationship Id="rId5" Type="http://schemas.openxmlformats.org/officeDocument/2006/relationships/image" Target="../media/image50.wmf"/><Relationship Id="rId4" Type="http://schemas.openxmlformats.org/officeDocument/2006/relationships/oleObject" Target="../embeddings/oleObject36.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53.wmf"/><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image" Target="../media/image52.wmf"/><Relationship Id="rId4" Type="http://schemas.openxmlformats.org/officeDocument/2006/relationships/oleObject" Target="../embeddings/oleObject38.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54.wmf"/><Relationship Id="rId4" Type="http://schemas.openxmlformats.org/officeDocument/2006/relationships/oleObject" Target="../embeddings/oleObject40.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93.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3.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8.wmf"/></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61.wmf"/><Relationship Id="rId2" Type="http://schemas.openxmlformats.org/officeDocument/2006/relationships/slideLayout" Target="../slideLayouts/slideLayout5.xml"/><Relationship Id="rId1" Type="http://schemas.openxmlformats.org/officeDocument/2006/relationships/vmlDrawing" Target="../drawings/vmlDrawing24.vml"/><Relationship Id="rId6" Type="http://schemas.openxmlformats.org/officeDocument/2006/relationships/oleObject" Target="../embeddings/oleObject47.bin"/><Relationship Id="rId5" Type="http://schemas.openxmlformats.org/officeDocument/2006/relationships/image" Target="../media/image60.wmf"/><Relationship Id="rId4" Type="http://schemas.openxmlformats.org/officeDocument/2006/relationships/oleObject" Target="../embeddings/oleObject46.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63.wmf"/><Relationship Id="rId2" Type="http://schemas.openxmlformats.org/officeDocument/2006/relationships/slideLayout" Target="../slideLayouts/slideLayout5.xml"/><Relationship Id="rId1" Type="http://schemas.openxmlformats.org/officeDocument/2006/relationships/vmlDrawing" Target="../drawings/vmlDrawing25.vml"/><Relationship Id="rId6" Type="http://schemas.openxmlformats.org/officeDocument/2006/relationships/oleObject" Target="../embeddings/oleObject49.bin"/><Relationship Id="rId5" Type="http://schemas.openxmlformats.org/officeDocument/2006/relationships/image" Target="../media/image62.wmf"/><Relationship Id="rId4" Type="http://schemas.openxmlformats.org/officeDocument/2006/relationships/oleObject" Target="../embeddings/oleObject48.bin"/></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Larson_0321693620_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700088"/>
            <a:ext cx="4176713"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228600" y="533400"/>
            <a:ext cx="4191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4800" dirty="0">
                <a:latin typeface="Arial" panose="020B0604020202020204" pitchFamily="34" charset="0"/>
                <a:cs typeface="Arial" panose="020B0604020202020204" pitchFamily="34" charset="0"/>
              </a:rPr>
              <a:t>Chapter</a:t>
            </a:r>
          </a:p>
        </p:txBody>
      </p:sp>
      <p:sp>
        <p:nvSpPr>
          <p:cNvPr id="10244" name="Rectangle 3"/>
          <p:cNvSpPr>
            <a:spLocks noChangeArrowheads="1"/>
          </p:cNvSpPr>
          <p:nvPr/>
        </p:nvSpPr>
        <p:spPr bwMode="auto">
          <a:xfrm>
            <a:off x="228600" y="1905000"/>
            <a:ext cx="419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buFont typeface="Arial" panose="020B0604020202020204" pitchFamily="34" charset="0"/>
              <a:buNone/>
            </a:pPr>
            <a:r>
              <a:rPr lang="en-US" sz="3200" dirty="0">
                <a:latin typeface="Arial" panose="020B0604020202020204" pitchFamily="34" charset="0"/>
              </a:rPr>
              <a:t>Descriptive Statistics</a:t>
            </a:r>
          </a:p>
        </p:txBody>
      </p:sp>
      <p:sp>
        <p:nvSpPr>
          <p:cNvPr id="1024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20FAD12-0595-47BE-954C-945E82791D94}" type="slidenum">
              <a:rPr lang="en-US" sz="1200">
                <a:latin typeface="Arial" panose="020B0604020202020204" pitchFamily="34" charset="0"/>
                <a:cs typeface="Arial" panose="020B0604020202020204" pitchFamily="34" charset="0"/>
              </a:rPr>
              <a:pPr algn="r" eaLnBrk="1" hangingPunct="1">
                <a:spcBef>
                  <a:spcPct val="0"/>
                </a:spcBef>
                <a:buClrTx/>
                <a:buFontTx/>
                <a:buNone/>
              </a:pPr>
              <a:t>1</a:t>
            </a:fld>
            <a:r>
              <a:rPr lang="en-US" sz="1200" dirty="0">
                <a:latin typeface="Arial" panose="020B0604020202020204" pitchFamily="34" charset="0"/>
                <a:cs typeface="Arial" panose="020B0604020202020204" pitchFamily="34" charset="0"/>
              </a:rPr>
              <a:t> of 149</a:t>
            </a:r>
          </a:p>
        </p:txBody>
      </p:sp>
      <p:pic>
        <p:nvPicPr>
          <p:cNvPr id="10246" name="Picture 12" descr="pearson_pp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92850"/>
            <a:ext cx="1295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descr="chapter_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685800"/>
            <a:ext cx="1020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5"/>
          <p:cNvSpPr txBox="1">
            <a:spLocks noChangeArrowheads="1"/>
          </p:cNvSpPr>
          <p:nvPr/>
        </p:nvSpPr>
        <p:spPr bwMode="auto">
          <a:xfrm>
            <a:off x="2865438" y="685800"/>
            <a:ext cx="685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sz="6600" dirty="0">
                <a:solidFill>
                  <a:schemeClr val="bg1"/>
                </a:solidFill>
                <a:latin typeface="Arial" panose="020B0604020202020204" pitchFamily="34" charset="0"/>
                <a:cs typeface="Arial" panose="020B0604020202020204" pitchFamily="34" charset="0"/>
              </a:rPr>
              <a:t>2</a:t>
            </a:r>
          </a:p>
        </p:txBody>
      </p:sp>
      <p:sp>
        <p:nvSpPr>
          <p:cNvPr id="10249" name="Footer Placeholder 9"/>
          <p:cNvSpPr>
            <a:spLocks/>
          </p:cNvSpPr>
          <p:nvPr/>
        </p:nvSpPr>
        <p:spPr bwMode="auto">
          <a:xfrm>
            <a:off x="1525588" y="6307138"/>
            <a:ext cx="24717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dirty="0">
                <a:latin typeface="Arial" panose="020B0604020202020204" pitchFamily="34" charset="0"/>
                <a:cs typeface="Arial" panose="020B0604020202020204" pitchFamily="34" charset="0"/>
                <a:sym typeface="Symbol" panose="05050102010706020507" pitchFamily="18" charset="2"/>
              </a:rPr>
              <a:t>© 2012 Pearson Education, Inc.</a:t>
            </a:r>
          </a:p>
          <a:p>
            <a:pPr eaLnBrk="1" hangingPunct="1">
              <a:spcBef>
                <a:spcPct val="0"/>
              </a:spcBef>
              <a:buClrTx/>
              <a:buFont typeface="Symbol" panose="05050102010706020507" pitchFamily="18" charset="2"/>
              <a:buNone/>
            </a:pPr>
            <a:r>
              <a:rPr lang="en-US" sz="1200" dirty="0">
                <a:latin typeface="Arial" panose="020B0604020202020204" pitchFamily="34" charset="0"/>
                <a:cs typeface="Arial" panose="020B0604020202020204" pitchFamily="34" charset="0"/>
                <a:sym typeface="Symbol" panose="05050102010706020507" pitchFamily="18" charset="2"/>
              </a:rPr>
              <a:t>All rights reserved.</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Frequency Distribution</a:t>
            </a:r>
          </a:p>
        </p:txBody>
      </p:sp>
      <p:sp>
        <p:nvSpPr>
          <p:cNvPr id="1028" name="Content Placeholder 2"/>
          <p:cNvSpPr>
            <a:spLocks noGrp="1"/>
          </p:cNvSpPr>
          <p:nvPr>
            <p:ph idx="1"/>
          </p:nvPr>
        </p:nvSpPr>
        <p:spPr>
          <a:xfrm>
            <a:off x="382588" y="3284538"/>
            <a:ext cx="8229600" cy="1085850"/>
          </a:xfrm>
        </p:spPr>
        <p:txBody>
          <a:bodyPr/>
          <a:lstStyle/>
          <a:p>
            <a:pPr marL="514350" indent="-514350" eaLnBrk="1" hangingPunct="1">
              <a:buFont typeface="Arial" panose="020B0604020202020204" pitchFamily="34" charset="0"/>
              <a:buAutoNum type="arabicPeriod"/>
            </a:pPr>
            <a:r>
              <a:rPr lang="en-US" smtClean="0"/>
              <a:t>range = max – min = 450-59 = 391</a:t>
            </a:r>
          </a:p>
          <a:p>
            <a:pPr marL="514350" indent="-514350" eaLnBrk="1" hangingPunct="1">
              <a:buFont typeface="Arial" panose="020B0604020202020204" pitchFamily="34" charset="0"/>
              <a:buAutoNum type="arabicPeriod"/>
            </a:pPr>
            <a:r>
              <a:rPr lang="en-US" smtClean="0"/>
              <a:t>Find the class width:</a:t>
            </a:r>
          </a:p>
          <a:p>
            <a:pPr marL="514350" indent="-514350" eaLnBrk="1" hangingPunct="1">
              <a:buFont typeface="Arial" panose="020B0604020202020204" pitchFamily="34" charset="0"/>
              <a:buNone/>
            </a:pPr>
            <a:endParaRPr lang="en-US" smtClean="0"/>
          </a:p>
          <a:p>
            <a:pPr marL="514350" indent="-514350" eaLnBrk="1" hangingPunct="1">
              <a:buFont typeface="Arial" panose="020B0604020202020204" pitchFamily="34" charset="0"/>
              <a:buNone/>
            </a:pPr>
            <a:endParaRPr lang="en-US" smtClean="0"/>
          </a:p>
        </p:txBody>
      </p:sp>
      <p:graphicFrame>
        <p:nvGraphicFramePr>
          <p:cNvPr id="1026" name="Object 7"/>
          <p:cNvGraphicFramePr>
            <a:graphicFrameLocks noChangeAspect="1"/>
          </p:cNvGraphicFramePr>
          <p:nvPr/>
        </p:nvGraphicFramePr>
        <p:xfrm>
          <a:off x="1795463" y="4202113"/>
          <a:ext cx="4737100" cy="1684337"/>
        </p:xfrm>
        <a:graphic>
          <a:graphicData uri="http://schemas.openxmlformats.org/presentationml/2006/ole">
            <mc:AlternateContent xmlns:mc="http://schemas.openxmlformats.org/markup-compatibility/2006">
              <mc:Choice xmlns:v="urn:schemas-microsoft-com:vml" Requires="v">
                <p:oleObj spid="_x0000_s28684" name="Equation" r:id="rId4" imgW="2286000" imgH="812520" progId="Equation.DSMT4">
                  <p:embed/>
                </p:oleObj>
              </mc:Choice>
              <mc:Fallback>
                <p:oleObj name="Equation" r:id="rId4" imgW="2286000" imgH="81252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463" y="4202113"/>
                        <a:ext cx="4737100" cy="168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a:spLocks noChangeArrowheads="1"/>
          </p:cNvSpPr>
          <p:nvPr/>
        </p:nvSpPr>
        <p:spPr bwMode="auto">
          <a:xfrm>
            <a:off x="873125" y="5886450"/>
            <a:ext cx="4067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cs typeface="Arial" panose="020B0604020202020204" pitchFamily="34" charset="0"/>
              </a:rPr>
              <a:t>Choose 50 for the width</a:t>
            </a:r>
          </a:p>
        </p:txBody>
      </p:sp>
      <p:sp>
        <p:nvSpPr>
          <p:cNvPr id="28678" name="TextBox 8"/>
          <p:cNvSpPr txBox="1">
            <a:spLocks noChangeArrowheads="1"/>
          </p:cNvSpPr>
          <p:nvPr/>
        </p:nvSpPr>
        <p:spPr bwMode="auto">
          <a:xfrm>
            <a:off x="371475" y="1481138"/>
            <a:ext cx="813435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a:cs typeface="Arial" panose="020B0604020202020204" pitchFamily="34" charset="0"/>
              </a:rPr>
              <a:t>  90  130  400  200  350    70  325  250  150  250</a:t>
            </a:r>
          </a:p>
          <a:p>
            <a:pPr eaLnBrk="1" hangingPunct="1">
              <a:spcBef>
                <a:spcPct val="50000"/>
              </a:spcBef>
              <a:buClrTx/>
              <a:buFontTx/>
              <a:buNone/>
            </a:pPr>
            <a:r>
              <a:rPr lang="en-US">
                <a:cs typeface="Arial" panose="020B0604020202020204" pitchFamily="34" charset="0"/>
              </a:rPr>
              <a:t>275  270  150  130    59  200  160  450  300  130 </a:t>
            </a:r>
          </a:p>
          <a:p>
            <a:pPr eaLnBrk="1" hangingPunct="1">
              <a:spcBef>
                <a:spcPct val="50000"/>
              </a:spcBef>
              <a:buClrTx/>
              <a:buFontTx/>
              <a:buNone/>
            </a:pPr>
            <a:r>
              <a:rPr lang="en-US">
                <a:cs typeface="Arial" panose="020B0604020202020204" pitchFamily="34" charset="0"/>
              </a:rPr>
              <a:t>220  100  200  400  200  250    95  180  170  150</a:t>
            </a:r>
          </a:p>
        </p:txBody>
      </p:sp>
      <p:sp>
        <p:nvSpPr>
          <p:cNvPr id="2867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6DD7869-5636-4B69-A0FC-AAF6F52D7BB2}" type="slidenum">
              <a:rPr lang="en-US" sz="1200">
                <a:latin typeface="Arial" panose="020B0604020202020204" pitchFamily="34" charset="0"/>
                <a:cs typeface="Arial" panose="020B0604020202020204" pitchFamily="34" charset="0"/>
              </a:rPr>
              <a:pPr algn="r" eaLnBrk="1" hangingPunct="1">
                <a:spcBef>
                  <a:spcPct val="0"/>
                </a:spcBef>
                <a:buClrTx/>
                <a:buFontTx/>
                <a:buNone/>
              </a:pPr>
              <a:t>10</a:t>
            </a:fld>
            <a:r>
              <a:rPr lang="en-US" sz="1200">
                <a:latin typeface="Arial" panose="020B0604020202020204" pitchFamily="34" charset="0"/>
                <a:cs typeface="Arial" panose="020B0604020202020204" pitchFamily="34" charset="0"/>
              </a:rPr>
              <a:t> of 149</a:t>
            </a:r>
          </a:p>
        </p:txBody>
      </p:sp>
      <p:sp>
        <p:nvSpPr>
          <p:cNvPr id="2868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P spid="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45" descr="emprirical ru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413" y="3032125"/>
            <a:ext cx="78486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5" name="Title 1"/>
          <p:cNvSpPr>
            <a:spLocks noGrp="1"/>
          </p:cNvSpPr>
          <p:nvPr>
            <p:ph type="title"/>
          </p:nvPr>
        </p:nvSpPr>
        <p:spPr/>
        <p:txBody>
          <a:bodyPr/>
          <a:lstStyle/>
          <a:p>
            <a:r>
              <a:rPr lang="en-US" smtClean="0">
                <a:ea typeface="ＭＳ Ｐゴシック" panose="020B0600070205080204" pitchFamily="34" charset="-128"/>
              </a:rPr>
              <a:t>Interpreting Standard Deviation: Empirical Rule (68 – 95 – 99.7 Rule)</a:t>
            </a:r>
          </a:p>
        </p:txBody>
      </p:sp>
      <p:graphicFrame>
        <p:nvGraphicFramePr>
          <p:cNvPr id="253956" name="Object 3"/>
          <p:cNvGraphicFramePr>
            <a:graphicFrameLocks noChangeAspect="1"/>
          </p:cNvGraphicFramePr>
          <p:nvPr/>
        </p:nvGraphicFramePr>
        <p:xfrm>
          <a:off x="582613" y="5730875"/>
          <a:ext cx="652462" cy="284163"/>
        </p:xfrm>
        <a:graphic>
          <a:graphicData uri="http://schemas.openxmlformats.org/presentationml/2006/ole">
            <mc:AlternateContent xmlns:mc="http://schemas.openxmlformats.org/markup-compatibility/2006">
              <mc:Choice xmlns:v="urn:schemas-microsoft-com:vml" Requires="v">
                <p:oleObj spid="_x0000_s254013" name="Equation" r:id="rId5" imgW="405872" imgH="177569" progId="Equation.DSMT4">
                  <p:embed/>
                </p:oleObj>
              </mc:Choice>
              <mc:Fallback>
                <p:oleObj name="Equation" r:id="rId5" imgW="405872" imgH="177569"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3" y="5730875"/>
                        <a:ext cx="652462"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3957" name="Object 4"/>
          <p:cNvGraphicFramePr>
            <a:graphicFrameLocks noChangeAspect="1"/>
          </p:cNvGraphicFramePr>
          <p:nvPr/>
        </p:nvGraphicFramePr>
        <p:xfrm>
          <a:off x="5454650" y="5740400"/>
          <a:ext cx="550863" cy="263525"/>
        </p:xfrm>
        <a:graphic>
          <a:graphicData uri="http://schemas.openxmlformats.org/presentationml/2006/ole">
            <mc:AlternateContent xmlns:mc="http://schemas.openxmlformats.org/markup-compatibility/2006">
              <mc:Choice xmlns:v="urn:schemas-microsoft-com:vml" Requires="v">
                <p:oleObj spid="_x0000_s254014" name="Equation" r:id="rId7" imgW="342603" imgH="164957" progId="Equation.DSMT4">
                  <p:embed/>
                </p:oleObj>
              </mc:Choice>
              <mc:Fallback>
                <p:oleObj name="Equation" r:id="rId7" imgW="342603" imgH="164957"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4650" y="5740400"/>
                        <a:ext cx="550863"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3958" name="Object 5"/>
          <p:cNvGraphicFramePr>
            <a:graphicFrameLocks noChangeAspect="1"/>
          </p:cNvGraphicFramePr>
          <p:nvPr/>
        </p:nvGraphicFramePr>
        <p:xfrm>
          <a:off x="6815138" y="5730875"/>
          <a:ext cx="673100" cy="284163"/>
        </p:xfrm>
        <a:graphic>
          <a:graphicData uri="http://schemas.openxmlformats.org/presentationml/2006/ole">
            <mc:AlternateContent xmlns:mc="http://schemas.openxmlformats.org/markup-compatibility/2006">
              <mc:Choice xmlns:v="urn:schemas-microsoft-com:vml" Requires="v">
                <p:oleObj spid="_x0000_s254015" name="Equation" r:id="rId9" imgW="418918" imgH="177723" progId="Equation.DSMT4">
                  <p:embed/>
                </p:oleObj>
              </mc:Choice>
              <mc:Fallback>
                <p:oleObj name="Equation" r:id="rId9" imgW="418918" imgH="177723"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5138" y="5730875"/>
                        <a:ext cx="6731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3959" name="Object 6"/>
          <p:cNvGraphicFramePr>
            <a:graphicFrameLocks noChangeAspect="1"/>
          </p:cNvGraphicFramePr>
          <p:nvPr/>
        </p:nvGraphicFramePr>
        <p:xfrm>
          <a:off x="8034338" y="5730875"/>
          <a:ext cx="652462" cy="284163"/>
        </p:xfrm>
        <a:graphic>
          <a:graphicData uri="http://schemas.openxmlformats.org/presentationml/2006/ole">
            <mc:AlternateContent xmlns:mc="http://schemas.openxmlformats.org/markup-compatibility/2006">
              <mc:Choice xmlns:v="urn:schemas-microsoft-com:vml" Requires="v">
                <p:oleObj spid="_x0000_s254016" name="Equation" r:id="rId11" imgW="405872" imgH="177569" progId="Equation.DSMT4">
                  <p:embed/>
                </p:oleObj>
              </mc:Choice>
              <mc:Fallback>
                <p:oleObj name="Equation" r:id="rId11" imgW="405872" imgH="177569" progId="Equation.DSMT4">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34338" y="5730875"/>
                        <a:ext cx="652462"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3960" name="Object 7"/>
          <p:cNvGraphicFramePr>
            <a:graphicFrameLocks noChangeAspect="1"/>
          </p:cNvGraphicFramePr>
          <p:nvPr/>
        </p:nvGraphicFramePr>
        <p:xfrm>
          <a:off x="3233738" y="5740400"/>
          <a:ext cx="550862" cy="263525"/>
        </p:xfrm>
        <a:graphic>
          <a:graphicData uri="http://schemas.openxmlformats.org/presentationml/2006/ole">
            <mc:AlternateContent xmlns:mc="http://schemas.openxmlformats.org/markup-compatibility/2006">
              <mc:Choice xmlns:v="urn:schemas-microsoft-com:vml" Requires="v">
                <p:oleObj spid="_x0000_s254017" name="Equation" r:id="rId13" imgW="342603" imgH="164957" progId="Equation.DSMT4">
                  <p:embed/>
                </p:oleObj>
              </mc:Choice>
              <mc:Fallback>
                <p:oleObj name="Equation" r:id="rId13" imgW="342603" imgH="164957" progId="Equation.DSMT4">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3738" y="5740400"/>
                        <a:ext cx="550862"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3961" name="Object 8"/>
          <p:cNvGraphicFramePr>
            <a:graphicFrameLocks noChangeAspect="1"/>
          </p:cNvGraphicFramePr>
          <p:nvPr/>
        </p:nvGraphicFramePr>
        <p:xfrm>
          <a:off x="4541838" y="5740400"/>
          <a:ext cx="225425" cy="263525"/>
        </p:xfrm>
        <a:graphic>
          <a:graphicData uri="http://schemas.openxmlformats.org/presentationml/2006/ole">
            <mc:AlternateContent xmlns:mc="http://schemas.openxmlformats.org/markup-compatibility/2006">
              <mc:Choice xmlns:v="urn:schemas-microsoft-com:vml" Requires="v">
                <p:oleObj spid="_x0000_s254018" name="Equation" r:id="rId15" imgW="139579" imgH="164957" progId="Equation.DSMT4">
                  <p:embed/>
                </p:oleObj>
              </mc:Choice>
              <mc:Fallback>
                <p:oleObj name="Equation" r:id="rId15" imgW="139579" imgH="164957"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41838" y="5740400"/>
                        <a:ext cx="22542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3962" name="Object 9"/>
          <p:cNvGraphicFramePr>
            <a:graphicFrameLocks noChangeAspect="1"/>
          </p:cNvGraphicFramePr>
          <p:nvPr/>
        </p:nvGraphicFramePr>
        <p:xfrm>
          <a:off x="1833563" y="5730875"/>
          <a:ext cx="673100" cy="284163"/>
        </p:xfrm>
        <a:graphic>
          <a:graphicData uri="http://schemas.openxmlformats.org/presentationml/2006/ole">
            <mc:AlternateContent xmlns:mc="http://schemas.openxmlformats.org/markup-compatibility/2006">
              <mc:Choice xmlns:v="urn:schemas-microsoft-com:vml" Requires="v">
                <p:oleObj spid="_x0000_s254019" name="Equation" r:id="rId17" imgW="418918" imgH="177723" progId="Equation.DSMT4">
                  <p:embed/>
                </p:oleObj>
              </mc:Choice>
              <mc:Fallback>
                <p:oleObj name="Equation" r:id="rId17" imgW="418918" imgH="177723" progId="Equation.DSMT4">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33563" y="5730875"/>
                        <a:ext cx="6731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5"/>
          <p:cNvGrpSpPr>
            <a:grpSpLocks/>
          </p:cNvGrpSpPr>
          <p:nvPr/>
        </p:nvGrpSpPr>
        <p:grpSpPr bwMode="auto">
          <a:xfrm>
            <a:off x="3522663" y="2438400"/>
            <a:ext cx="2208212" cy="1938338"/>
            <a:chOff x="3522663" y="2438400"/>
            <a:chExt cx="2208212" cy="1938338"/>
          </a:xfrm>
        </p:grpSpPr>
        <p:cxnSp>
          <p:nvCxnSpPr>
            <p:cNvPr id="29" name="Straight Arrow Connector 28"/>
            <p:cNvCxnSpPr/>
            <p:nvPr/>
          </p:nvCxnSpPr>
          <p:spPr>
            <a:xfrm rot="10800000">
              <a:off x="3541713" y="2687638"/>
              <a:ext cx="3524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H="1">
              <a:off x="5318125" y="2687638"/>
              <a:ext cx="3524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3986" name="Group 54"/>
            <p:cNvGrpSpPr>
              <a:grpSpLocks/>
            </p:cNvGrpSpPr>
            <p:nvPr/>
          </p:nvGrpSpPr>
          <p:grpSpPr bwMode="auto">
            <a:xfrm>
              <a:off x="3522663" y="2438400"/>
              <a:ext cx="2208212" cy="1938338"/>
              <a:chOff x="3522663" y="2438400"/>
              <a:chExt cx="2208212" cy="1938338"/>
            </a:xfrm>
          </p:grpSpPr>
          <p:sp>
            <p:nvSpPr>
              <p:cNvPr id="16" name="TextBox 15"/>
              <p:cNvSpPr txBox="1"/>
              <p:nvPr/>
            </p:nvSpPr>
            <p:spPr>
              <a:xfrm>
                <a:off x="3594100" y="2438400"/>
                <a:ext cx="1973263" cy="641350"/>
              </a:xfrm>
              <a:prstGeom prst="rect">
                <a:avLst/>
              </a:prstGeom>
              <a:noFill/>
            </p:spPr>
            <p:txBody>
              <a:bodyPr>
                <a:spAutoFit/>
              </a:bodyPr>
              <a:lstStyle/>
              <a:p>
                <a:pPr algn="ctr" eaLnBrk="1" hangingPunct="1">
                  <a:defRPr/>
                </a:pPr>
                <a:r>
                  <a:rPr lang="en-US" sz="1800" dirty="0">
                    <a:latin typeface="+mn-lt"/>
                    <a:cs typeface="Arial" charset="0"/>
                  </a:rPr>
                  <a:t>68% within 1 standard deviation</a:t>
                </a:r>
              </a:p>
            </p:txBody>
          </p:sp>
          <p:cxnSp>
            <p:nvCxnSpPr>
              <p:cNvPr id="25" name="Straight Connector 24"/>
              <p:cNvCxnSpPr/>
              <p:nvPr/>
            </p:nvCxnSpPr>
            <p:spPr>
              <a:xfrm rot="16200000" flipV="1">
                <a:off x="2955925" y="3341688"/>
                <a:ext cx="1147763" cy="14287"/>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V="1">
                <a:off x="5149056" y="3309144"/>
                <a:ext cx="1147763" cy="15875"/>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54438" y="4010025"/>
                <a:ext cx="641350" cy="366713"/>
              </a:xfrm>
              <a:prstGeom prst="rect">
                <a:avLst/>
              </a:prstGeom>
              <a:noFill/>
            </p:spPr>
            <p:txBody>
              <a:bodyPr>
                <a:spAutoFit/>
              </a:bodyPr>
              <a:lstStyle/>
              <a:p>
                <a:pPr eaLnBrk="1" hangingPunct="1">
                  <a:defRPr/>
                </a:pPr>
                <a:r>
                  <a:rPr lang="en-US" sz="1800" dirty="0">
                    <a:latin typeface="+mn-lt"/>
                    <a:cs typeface="Arial" charset="0"/>
                  </a:rPr>
                  <a:t>34%</a:t>
                </a:r>
              </a:p>
            </p:txBody>
          </p:sp>
          <p:sp>
            <p:nvSpPr>
              <p:cNvPr id="38" name="TextBox 37"/>
              <p:cNvSpPr txBox="1"/>
              <p:nvPr/>
            </p:nvSpPr>
            <p:spPr>
              <a:xfrm>
                <a:off x="4772025" y="4010025"/>
                <a:ext cx="642938" cy="366713"/>
              </a:xfrm>
              <a:prstGeom prst="rect">
                <a:avLst/>
              </a:prstGeom>
              <a:noFill/>
            </p:spPr>
            <p:txBody>
              <a:bodyPr>
                <a:spAutoFit/>
              </a:bodyPr>
              <a:lstStyle/>
              <a:p>
                <a:pPr eaLnBrk="1" hangingPunct="1">
                  <a:defRPr/>
                </a:pPr>
                <a:r>
                  <a:rPr lang="en-US" sz="1800" dirty="0">
                    <a:latin typeface="+mn-lt"/>
                    <a:cs typeface="Arial" charset="0"/>
                  </a:rPr>
                  <a:t>34%</a:t>
                </a:r>
              </a:p>
            </p:txBody>
          </p:sp>
        </p:grpSp>
      </p:grpSp>
      <p:grpSp>
        <p:nvGrpSpPr>
          <p:cNvPr id="4" name="Group 57"/>
          <p:cNvGrpSpPr>
            <a:grpSpLocks/>
          </p:cNvGrpSpPr>
          <p:nvPr/>
        </p:nvGrpSpPr>
        <p:grpSpPr bwMode="auto">
          <a:xfrm>
            <a:off x="930275" y="1571625"/>
            <a:ext cx="7356475" cy="4003675"/>
            <a:chOff x="930277" y="1571625"/>
            <a:chExt cx="7356473" cy="4003675"/>
          </a:xfrm>
        </p:grpSpPr>
        <p:sp>
          <p:nvSpPr>
            <p:cNvPr id="18" name="TextBox 17"/>
            <p:cNvSpPr txBox="1"/>
            <p:nvPr/>
          </p:nvSpPr>
          <p:spPr>
            <a:xfrm>
              <a:off x="2806701" y="1571625"/>
              <a:ext cx="3546474" cy="366713"/>
            </a:xfrm>
            <a:prstGeom prst="rect">
              <a:avLst/>
            </a:prstGeom>
            <a:noFill/>
          </p:spPr>
          <p:txBody>
            <a:bodyPr>
              <a:spAutoFit/>
            </a:bodyPr>
            <a:lstStyle/>
            <a:p>
              <a:pPr algn="ctr" eaLnBrk="1" hangingPunct="1">
                <a:defRPr/>
              </a:pPr>
              <a:r>
                <a:rPr lang="en-US" sz="1800" dirty="0">
                  <a:latin typeface="+mn-lt"/>
                  <a:cs typeface="Arial" charset="0"/>
                </a:rPr>
                <a:t>99.7% within 3 standard deviations</a:t>
              </a:r>
            </a:p>
          </p:txBody>
        </p:sp>
        <p:cxnSp>
          <p:nvCxnSpPr>
            <p:cNvPr id="20" name="Straight Connector 19"/>
            <p:cNvCxnSpPr/>
            <p:nvPr/>
          </p:nvCxnSpPr>
          <p:spPr>
            <a:xfrm rot="5400000" flipH="1" flipV="1">
              <a:off x="-944560" y="3689350"/>
              <a:ext cx="3754438" cy="1587"/>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408738" y="3689350"/>
              <a:ext cx="3754438" cy="1587"/>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flipV="1">
              <a:off x="930277" y="1752600"/>
              <a:ext cx="2012949"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H="1" flipV="1">
              <a:off x="6232526" y="1758950"/>
              <a:ext cx="2036762" cy="79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27115" y="4884738"/>
              <a:ext cx="1017587" cy="366712"/>
            </a:xfrm>
            <a:prstGeom prst="rect">
              <a:avLst/>
            </a:prstGeom>
            <a:noFill/>
          </p:spPr>
          <p:txBody>
            <a:bodyPr>
              <a:spAutoFit/>
            </a:bodyPr>
            <a:lstStyle/>
            <a:p>
              <a:pPr eaLnBrk="1" hangingPunct="1">
                <a:defRPr/>
              </a:pPr>
              <a:r>
                <a:rPr lang="en-US" sz="1800" dirty="0">
                  <a:latin typeface="+mn-lt"/>
                  <a:cs typeface="Arial" charset="0"/>
                </a:rPr>
                <a:t>2.35%</a:t>
              </a:r>
            </a:p>
          </p:txBody>
        </p:sp>
        <p:sp>
          <p:nvSpPr>
            <p:cNvPr id="42" name="TextBox 41"/>
            <p:cNvSpPr txBox="1"/>
            <p:nvPr/>
          </p:nvSpPr>
          <p:spPr>
            <a:xfrm>
              <a:off x="7259638" y="4868863"/>
              <a:ext cx="1017587" cy="366712"/>
            </a:xfrm>
            <a:prstGeom prst="rect">
              <a:avLst/>
            </a:prstGeom>
            <a:noFill/>
          </p:spPr>
          <p:txBody>
            <a:bodyPr>
              <a:spAutoFit/>
            </a:bodyPr>
            <a:lstStyle/>
            <a:p>
              <a:pPr eaLnBrk="1" hangingPunct="1">
                <a:defRPr/>
              </a:pPr>
              <a:r>
                <a:rPr lang="en-US" sz="1800" dirty="0">
                  <a:latin typeface="+mn-lt"/>
                  <a:cs typeface="Arial" charset="0"/>
                </a:rPr>
                <a:t>2.35%</a:t>
              </a:r>
            </a:p>
          </p:txBody>
        </p:sp>
        <p:cxnSp>
          <p:nvCxnSpPr>
            <p:cNvPr id="44" name="Straight Arrow Connector 43"/>
            <p:cNvCxnSpPr/>
            <p:nvPr/>
          </p:nvCxnSpPr>
          <p:spPr>
            <a:xfrm rot="16200000" flipH="1">
              <a:off x="1477965" y="5353050"/>
              <a:ext cx="328612" cy="115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7373937" y="5319713"/>
              <a:ext cx="328613" cy="115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56"/>
          <p:cNvGrpSpPr>
            <a:grpSpLocks/>
          </p:cNvGrpSpPr>
          <p:nvPr/>
        </p:nvGrpSpPr>
        <p:grpSpPr bwMode="auto">
          <a:xfrm>
            <a:off x="2133600" y="2028825"/>
            <a:ext cx="4978400" cy="3430588"/>
            <a:chOff x="2133600" y="2028825"/>
            <a:chExt cx="4978400" cy="3430588"/>
          </a:xfrm>
        </p:grpSpPr>
        <p:sp>
          <p:nvSpPr>
            <p:cNvPr id="17" name="TextBox 16"/>
            <p:cNvSpPr txBox="1"/>
            <p:nvPr/>
          </p:nvSpPr>
          <p:spPr>
            <a:xfrm>
              <a:off x="2840038" y="2028825"/>
              <a:ext cx="3479800" cy="366713"/>
            </a:xfrm>
            <a:prstGeom prst="rect">
              <a:avLst/>
            </a:prstGeom>
            <a:noFill/>
          </p:spPr>
          <p:txBody>
            <a:bodyPr>
              <a:spAutoFit/>
            </a:bodyPr>
            <a:lstStyle/>
            <a:p>
              <a:pPr algn="ctr" eaLnBrk="1" hangingPunct="1">
                <a:defRPr/>
              </a:pPr>
              <a:r>
                <a:rPr lang="en-US" sz="1800" dirty="0">
                  <a:latin typeface="+mn-lt"/>
                  <a:cs typeface="Arial" charset="0"/>
                </a:rPr>
                <a:t>95% within 2 standard deviations</a:t>
              </a:r>
            </a:p>
          </p:txBody>
        </p:sp>
        <p:cxnSp>
          <p:nvCxnSpPr>
            <p:cNvPr id="22" name="Straight Connector 21"/>
            <p:cNvCxnSpPr/>
            <p:nvPr/>
          </p:nvCxnSpPr>
          <p:spPr>
            <a:xfrm rot="16200000" flipV="1">
              <a:off x="631825" y="3706813"/>
              <a:ext cx="3009900" cy="635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5603082" y="3706019"/>
              <a:ext cx="3009900" cy="7937"/>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H="1">
              <a:off x="6135688" y="2211388"/>
              <a:ext cx="938212" cy="4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30463" y="5092700"/>
              <a:ext cx="1019175" cy="366713"/>
            </a:xfrm>
            <a:prstGeom prst="rect">
              <a:avLst/>
            </a:prstGeom>
            <a:noFill/>
          </p:spPr>
          <p:txBody>
            <a:bodyPr>
              <a:spAutoFit/>
            </a:bodyPr>
            <a:lstStyle/>
            <a:p>
              <a:pPr eaLnBrk="1" hangingPunct="1">
                <a:defRPr/>
              </a:pPr>
              <a:r>
                <a:rPr lang="en-US" sz="1800" dirty="0">
                  <a:latin typeface="+mn-lt"/>
                  <a:cs typeface="Arial" charset="0"/>
                </a:rPr>
                <a:t>13.5%</a:t>
              </a:r>
            </a:p>
          </p:txBody>
        </p:sp>
        <p:sp>
          <p:nvSpPr>
            <p:cNvPr id="40" name="TextBox 39"/>
            <p:cNvSpPr txBox="1"/>
            <p:nvPr/>
          </p:nvSpPr>
          <p:spPr>
            <a:xfrm>
              <a:off x="5935663" y="5092700"/>
              <a:ext cx="1019175" cy="366713"/>
            </a:xfrm>
            <a:prstGeom prst="rect">
              <a:avLst/>
            </a:prstGeom>
            <a:noFill/>
          </p:spPr>
          <p:txBody>
            <a:bodyPr>
              <a:spAutoFit/>
            </a:bodyPr>
            <a:lstStyle/>
            <a:p>
              <a:pPr eaLnBrk="1" hangingPunct="1">
                <a:defRPr/>
              </a:pPr>
              <a:r>
                <a:rPr lang="en-US" sz="1800" dirty="0">
                  <a:latin typeface="+mn-lt"/>
                  <a:cs typeface="Arial" charset="0"/>
                </a:rPr>
                <a:t>13.5%</a:t>
              </a:r>
            </a:p>
          </p:txBody>
        </p:sp>
        <p:cxnSp>
          <p:nvCxnSpPr>
            <p:cNvPr id="52" name="Straight Arrow Connector 51"/>
            <p:cNvCxnSpPr/>
            <p:nvPr/>
          </p:nvCxnSpPr>
          <p:spPr>
            <a:xfrm rot="10800000" flipV="1">
              <a:off x="2163763" y="2225675"/>
              <a:ext cx="855662" cy="4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396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061F0DDE-1DA1-427C-BC43-D0727B2F6BF8}" type="slidenum">
              <a:rPr lang="en-US" sz="1200">
                <a:latin typeface="Arial" panose="020B0604020202020204" pitchFamily="34" charset="0"/>
                <a:cs typeface="Arial" panose="020B0604020202020204" pitchFamily="34" charset="0"/>
              </a:rPr>
              <a:pPr algn="r" eaLnBrk="1" hangingPunct="1">
                <a:spcBef>
                  <a:spcPct val="0"/>
                </a:spcBef>
                <a:buClrTx/>
                <a:buFontTx/>
                <a:buNone/>
              </a:pPr>
              <a:t>100</a:t>
            </a:fld>
            <a:r>
              <a:rPr lang="en-US" sz="1200">
                <a:latin typeface="Arial" panose="020B0604020202020204" pitchFamily="34" charset="0"/>
                <a:cs typeface="Arial" panose="020B0604020202020204" pitchFamily="34" charset="0"/>
              </a:rPr>
              <a:t> of 149</a:t>
            </a:r>
          </a:p>
        </p:txBody>
      </p:sp>
      <p:sp>
        <p:nvSpPr>
          <p:cNvPr id="25396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Using the Empirical Rule</a:t>
            </a:r>
          </a:p>
        </p:txBody>
      </p:sp>
      <p:sp>
        <p:nvSpPr>
          <p:cNvPr id="256003" name="Content Placeholder 2"/>
          <p:cNvSpPr>
            <a:spLocks noGrp="1"/>
          </p:cNvSpPr>
          <p:nvPr>
            <p:ph idx="1"/>
          </p:nvPr>
        </p:nvSpPr>
        <p:spPr>
          <a:xfrm>
            <a:off x="457200" y="1600200"/>
            <a:ext cx="8229600" cy="2682875"/>
          </a:xfrm>
        </p:spPr>
        <p:txBody>
          <a:bodyPr/>
          <a:lstStyle/>
          <a:p>
            <a:pPr marL="0" indent="0">
              <a:buFont typeface="Arial" panose="020B0604020202020204" pitchFamily="34" charset="0"/>
              <a:buNone/>
            </a:pPr>
            <a:r>
              <a:rPr lang="en-US" smtClean="0"/>
              <a:t>In a survey conducted by the National Center for Health Statistics, the sample mean height of women in the United States (ages 20-29) was 64.3 inches, with a sample standard deviation of 2.62 inches. Estimate the percent of the women whose heights are between 59.06 inches and 64.3 inches.</a:t>
            </a:r>
          </a:p>
          <a:p>
            <a:pPr marL="0" indent="0"/>
            <a:endParaRPr lang="en-US" smtClean="0"/>
          </a:p>
        </p:txBody>
      </p:sp>
      <p:sp>
        <p:nvSpPr>
          <p:cNvPr id="25600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BD62BFD-9816-4B40-9609-9F3E54980305}" type="slidenum">
              <a:rPr lang="en-US" sz="1200">
                <a:latin typeface="Arial" panose="020B0604020202020204" pitchFamily="34" charset="0"/>
                <a:cs typeface="Arial" panose="020B0604020202020204" pitchFamily="34" charset="0"/>
              </a:rPr>
              <a:pPr algn="r" eaLnBrk="1" hangingPunct="1">
                <a:spcBef>
                  <a:spcPct val="0"/>
                </a:spcBef>
                <a:buClrTx/>
                <a:buFontTx/>
                <a:buNone/>
              </a:pPr>
              <a:t>101</a:t>
            </a:fld>
            <a:r>
              <a:rPr lang="en-US" sz="1200">
                <a:latin typeface="Arial" panose="020B0604020202020204" pitchFamily="34" charset="0"/>
                <a:cs typeface="Arial" panose="020B0604020202020204" pitchFamily="34" charset="0"/>
              </a:rPr>
              <a:t> of 149</a:t>
            </a:r>
          </a:p>
        </p:txBody>
      </p:sp>
      <p:sp>
        <p:nvSpPr>
          <p:cNvPr id="25600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p:nvPr>
        </p:nvSpPr>
        <p:spPr>
          <a:xfrm>
            <a:off x="457200" y="0"/>
            <a:ext cx="8229600" cy="842682"/>
          </a:xfrm>
        </p:spPr>
        <p:txBody>
          <a:bodyPr/>
          <a:lstStyle/>
          <a:p>
            <a:r>
              <a:rPr lang="en-US" dirty="0" smtClean="0">
                <a:solidFill>
                  <a:srgbClr val="83BB35"/>
                </a:solidFill>
                <a:ea typeface="ＭＳ Ｐゴシック" panose="020B0600070205080204" pitchFamily="34" charset="-128"/>
              </a:rPr>
              <a:t>Solution: Using the Empirical Rule</a:t>
            </a:r>
          </a:p>
        </p:txBody>
      </p:sp>
      <p:sp>
        <p:nvSpPr>
          <p:cNvPr id="25" name="TextBox 24"/>
          <p:cNvSpPr txBox="1">
            <a:spLocks noChangeArrowheads="1"/>
          </p:cNvSpPr>
          <p:nvPr/>
        </p:nvSpPr>
        <p:spPr bwMode="auto">
          <a:xfrm>
            <a:off x="593725" y="5454650"/>
            <a:ext cx="7956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dirty="0">
                <a:solidFill>
                  <a:schemeClr val="accent2"/>
                </a:solidFill>
                <a:cs typeface="Arial" panose="020B0604020202020204" pitchFamily="34" charset="0"/>
              </a:rPr>
              <a:t>34% + 13.5% = 47.5% </a:t>
            </a:r>
            <a:r>
              <a:rPr lang="en-US" dirty="0">
                <a:cs typeface="Arial" panose="020B0604020202020204" pitchFamily="34" charset="0"/>
              </a:rPr>
              <a:t>of women are between 59.06 and 64.3 inches tall.</a:t>
            </a:r>
          </a:p>
        </p:txBody>
      </p:sp>
      <p:sp>
        <p:nvSpPr>
          <p:cNvPr id="25805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F86688F6-B94A-44F9-BF68-81D5C38C1103}" type="slidenum">
              <a:rPr lang="en-US" sz="1200">
                <a:latin typeface="Arial" panose="020B0604020202020204" pitchFamily="34" charset="0"/>
                <a:cs typeface="Arial" panose="020B0604020202020204" pitchFamily="34" charset="0"/>
              </a:rPr>
              <a:pPr algn="r" eaLnBrk="1" hangingPunct="1">
                <a:spcBef>
                  <a:spcPct val="0"/>
                </a:spcBef>
                <a:buClrTx/>
                <a:buFontTx/>
                <a:buNone/>
              </a:pPr>
              <a:t>102</a:t>
            </a:fld>
            <a:r>
              <a:rPr lang="en-US" sz="1200">
                <a:latin typeface="Arial" panose="020B0604020202020204" pitchFamily="34" charset="0"/>
                <a:cs typeface="Arial" panose="020B0604020202020204" pitchFamily="34" charset="0"/>
              </a:rPr>
              <a:t> of 149</a:t>
            </a:r>
          </a:p>
        </p:txBody>
      </p:sp>
      <p:sp>
        <p:nvSpPr>
          <p:cNvPr id="25805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pic>
        <p:nvPicPr>
          <p:cNvPr id="258055" name="Picture 2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36" y="858557"/>
            <a:ext cx="7789290" cy="435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p:cNvSpPr>
            <a:spLocks noGrp="1"/>
          </p:cNvSpPr>
          <p:nvPr>
            <p:ph type="title"/>
          </p:nvPr>
        </p:nvSpPr>
        <p:spPr/>
        <p:txBody>
          <a:bodyPr/>
          <a:lstStyle/>
          <a:p>
            <a:r>
              <a:rPr lang="en-US" smtClean="0">
                <a:ea typeface="ＭＳ Ｐゴシック" panose="020B0600070205080204" pitchFamily="34" charset="-128"/>
              </a:rPr>
              <a:t>Standard Deviation for Grouped Data</a:t>
            </a:r>
          </a:p>
        </p:txBody>
      </p:sp>
      <p:sp>
        <p:nvSpPr>
          <p:cNvPr id="32772" name="Content Placeholder 2"/>
          <p:cNvSpPr>
            <a:spLocks noGrp="1"/>
          </p:cNvSpPr>
          <p:nvPr>
            <p:ph idx="1"/>
          </p:nvPr>
        </p:nvSpPr>
        <p:spPr>
          <a:xfrm>
            <a:off x="336550" y="1600200"/>
            <a:ext cx="8583613" cy="646113"/>
          </a:xfrm>
        </p:spPr>
        <p:txBody>
          <a:bodyPr/>
          <a:lstStyle/>
          <a:p>
            <a:pPr>
              <a:buFont typeface="Arial" panose="020B0604020202020204" pitchFamily="34" charset="0"/>
              <a:buNone/>
            </a:pPr>
            <a:r>
              <a:rPr lang="en-US" b="1" smtClean="0">
                <a:solidFill>
                  <a:schemeClr val="accent2"/>
                </a:solidFill>
              </a:rPr>
              <a:t>Sample standard deviation for a frequency distribution</a:t>
            </a:r>
          </a:p>
          <a:p>
            <a:pPr>
              <a:buFont typeface="Arial" panose="020B0604020202020204" pitchFamily="34" charset="0"/>
              <a:buNone/>
            </a:pPr>
            <a:endParaRPr lang="en-US" b="1" smtClean="0">
              <a:solidFill>
                <a:schemeClr val="accent2"/>
              </a:solidFill>
            </a:endParaRPr>
          </a:p>
          <a:p>
            <a:r>
              <a:rPr lang="en-US" b="1" smtClean="0">
                <a:solidFill>
                  <a:schemeClr val="accent2"/>
                </a:solidFill>
              </a:rPr>
              <a:t> </a:t>
            </a:r>
          </a:p>
          <a:p>
            <a:endParaRPr lang="en-US" b="1" smtClean="0">
              <a:solidFill>
                <a:schemeClr val="accent2"/>
              </a:solidFill>
            </a:endParaRPr>
          </a:p>
          <a:p>
            <a:endParaRPr lang="en-US" b="1" smtClean="0">
              <a:solidFill>
                <a:schemeClr val="accent2"/>
              </a:solidFill>
            </a:endParaRPr>
          </a:p>
          <a:p>
            <a:r>
              <a:rPr lang="en-US" smtClean="0"/>
              <a:t>When a frequency distribution has classes, estimate the sample mean and the sample standard deviation by using the midpoint of each class. </a:t>
            </a:r>
          </a:p>
        </p:txBody>
      </p:sp>
      <p:graphicFrame>
        <p:nvGraphicFramePr>
          <p:cNvPr id="266244" name="Object 2"/>
          <p:cNvGraphicFramePr>
            <a:graphicFrameLocks noChangeAspect="1"/>
          </p:cNvGraphicFramePr>
          <p:nvPr/>
        </p:nvGraphicFramePr>
        <p:xfrm>
          <a:off x="920750" y="2270125"/>
          <a:ext cx="2744788" cy="1163638"/>
        </p:xfrm>
        <a:graphic>
          <a:graphicData uri="http://schemas.openxmlformats.org/presentationml/2006/ole">
            <mc:AlternateContent xmlns:mc="http://schemas.openxmlformats.org/markup-compatibility/2006">
              <mc:Choice xmlns:v="urn:schemas-microsoft-com:vml" Requires="v">
                <p:oleObj spid="_x0000_s266251" name="Equation" r:id="rId4" imgW="1079500" imgH="457200" progId="Equation.DSMT4">
                  <p:embed/>
                </p:oleObj>
              </mc:Choice>
              <mc:Fallback>
                <p:oleObj name="Equation" r:id="rId4" imgW="1079500" imgH="4572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2270125"/>
                        <a:ext cx="2744788"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45" name="TextBox 6"/>
          <p:cNvSpPr txBox="1">
            <a:spLocks noChangeArrowheads="1"/>
          </p:cNvSpPr>
          <p:nvPr/>
        </p:nvSpPr>
        <p:spPr bwMode="auto">
          <a:xfrm>
            <a:off x="3879850" y="2466975"/>
            <a:ext cx="45958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solidFill>
                  <a:schemeClr val="accent2"/>
                </a:solidFill>
                <a:cs typeface="Arial" panose="020B0604020202020204" pitchFamily="34" charset="0"/>
              </a:rPr>
              <a:t>where </a:t>
            </a:r>
            <a:r>
              <a:rPr lang="en-US" i="1">
                <a:solidFill>
                  <a:schemeClr val="accent2"/>
                </a:solidFill>
                <a:cs typeface="Arial" panose="020B0604020202020204" pitchFamily="34" charset="0"/>
              </a:rPr>
              <a:t>n </a:t>
            </a:r>
            <a:r>
              <a:rPr lang="en-US">
                <a:solidFill>
                  <a:schemeClr val="accent2"/>
                </a:solidFill>
                <a:cs typeface="Arial" panose="020B0604020202020204" pitchFamily="34" charset="0"/>
              </a:rPr>
              <a:t>= </a:t>
            </a:r>
            <a:r>
              <a:rPr lang="el-GR">
                <a:solidFill>
                  <a:schemeClr val="accent2"/>
                </a:solidFill>
                <a:cs typeface="Arial" panose="020B0604020202020204" pitchFamily="34" charset="0"/>
              </a:rPr>
              <a:t>Σ</a:t>
            </a:r>
            <a:r>
              <a:rPr lang="en-US" i="1">
                <a:solidFill>
                  <a:schemeClr val="accent2"/>
                </a:solidFill>
                <a:cs typeface="Arial" panose="020B0604020202020204" pitchFamily="34" charset="0"/>
              </a:rPr>
              <a:t>f  </a:t>
            </a:r>
            <a:r>
              <a:rPr lang="en-US">
                <a:solidFill>
                  <a:schemeClr val="accent2"/>
                </a:solidFill>
                <a:cs typeface="Arial" panose="020B0604020202020204" pitchFamily="34" charset="0"/>
              </a:rPr>
              <a:t>(the number of entries in the data set)</a:t>
            </a:r>
          </a:p>
        </p:txBody>
      </p:sp>
      <p:sp>
        <p:nvSpPr>
          <p:cNvPr id="26624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1AC8FBE-0C3E-465A-B344-62F7C85115CC}" type="slidenum">
              <a:rPr lang="en-US" sz="1200">
                <a:latin typeface="Arial" panose="020B0604020202020204" pitchFamily="34" charset="0"/>
                <a:cs typeface="Arial" panose="020B0604020202020204" pitchFamily="34" charset="0"/>
              </a:rPr>
              <a:pPr algn="r" eaLnBrk="1" hangingPunct="1">
                <a:spcBef>
                  <a:spcPct val="0"/>
                </a:spcBef>
                <a:buClrTx/>
                <a:buFontTx/>
                <a:buNone/>
              </a:pPr>
              <a:t>103</a:t>
            </a:fld>
            <a:r>
              <a:rPr lang="en-US" sz="1200">
                <a:latin typeface="Arial" panose="020B0604020202020204" pitchFamily="34" charset="0"/>
                <a:cs typeface="Arial" panose="020B0604020202020204" pitchFamily="34" charset="0"/>
              </a:rPr>
              <a:t> of 149</a:t>
            </a:r>
          </a:p>
        </p:txBody>
      </p:sp>
      <p:sp>
        <p:nvSpPr>
          <p:cNvPr id="26624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Standard Deviation for Grouped Data</a:t>
            </a:r>
          </a:p>
        </p:txBody>
      </p:sp>
      <p:sp>
        <p:nvSpPr>
          <p:cNvPr id="268291" name="Content Placeholder 2"/>
          <p:cNvSpPr>
            <a:spLocks noGrp="1"/>
          </p:cNvSpPr>
          <p:nvPr>
            <p:ph idx="4294967295"/>
          </p:nvPr>
        </p:nvSpPr>
        <p:spPr>
          <a:xfrm>
            <a:off x="481013" y="1760538"/>
            <a:ext cx="5373687" cy="2346325"/>
          </a:xfrm>
        </p:spPr>
        <p:txBody>
          <a:bodyPr/>
          <a:lstStyle/>
          <a:p>
            <a:pPr marL="0" indent="0">
              <a:buFont typeface="Arial" panose="020B0604020202020204" pitchFamily="34" charset="0"/>
              <a:buNone/>
            </a:pPr>
            <a:r>
              <a:rPr lang="en-US" smtClean="0"/>
              <a:t>You collect a random sample of the number of children per household in a region. Find the sample mean and the sample standard deviation of the data set.</a:t>
            </a:r>
          </a:p>
        </p:txBody>
      </p:sp>
      <p:graphicFrame>
        <p:nvGraphicFramePr>
          <p:cNvPr id="7" name="Table 6"/>
          <p:cNvGraphicFramePr>
            <a:graphicFrameLocks noGrp="1"/>
          </p:cNvGraphicFramePr>
          <p:nvPr/>
        </p:nvGraphicFramePr>
        <p:xfrm>
          <a:off x="6181725" y="1768475"/>
          <a:ext cx="2505075" cy="4348174"/>
        </p:xfrm>
        <a:graphic>
          <a:graphicData uri="http://schemas.openxmlformats.org/drawingml/2006/table">
            <a:tbl>
              <a:tblPr firstRow="1" bandRow="1">
                <a:tableStyleId>{2D5ABB26-0587-4C30-8999-92F81FD0307C}</a:tableStyleId>
              </a:tblPr>
              <a:tblGrid>
                <a:gridCol w="501015"/>
                <a:gridCol w="501015"/>
                <a:gridCol w="501015"/>
                <a:gridCol w="501015"/>
                <a:gridCol w="501015"/>
              </a:tblGrid>
              <a:tr h="640068">
                <a:tc gridSpan="5">
                  <a:txBody>
                    <a:bodyPr/>
                    <a:lstStyle/>
                    <a:p>
                      <a:pPr algn="ctr"/>
                      <a:r>
                        <a:rPr lang="en-US" sz="1800" b="1" dirty="0" smtClean="0">
                          <a:solidFill>
                            <a:schemeClr val="bg1"/>
                          </a:solidFill>
                        </a:rPr>
                        <a:t>Number of Children in</a:t>
                      </a:r>
                      <a:r>
                        <a:rPr lang="en-US" sz="1800" b="1" baseline="0" dirty="0" smtClean="0">
                          <a:solidFill>
                            <a:schemeClr val="bg1"/>
                          </a:solidFill>
                        </a:rPr>
                        <a:t> 50 Households</a:t>
                      </a:r>
                      <a:endParaRPr lang="en-US" sz="1800" b="1" dirty="0">
                        <a:solidFill>
                          <a:schemeClr val="bg1"/>
                        </a:solidFill>
                      </a:endParaRPr>
                    </a:p>
                  </a:txBody>
                  <a:tcPr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10">
                <a:tc>
                  <a:txBody>
                    <a:bodyPr/>
                    <a:lstStyle/>
                    <a:p>
                      <a:r>
                        <a:rPr lang="en-US" sz="1800" dirty="0" smtClean="0"/>
                        <a:t>1</a:t>
                      </a:r>
                      <a:endParaRPr lang="en-US" sz="1800" dirty="0"/>
                    </a:p>
                  </a:txBody>
                  <a:tcPr marT="45717" marB="4571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800" dirty="0" smtClean="0"/>
                        <a:t>3</a:t>
                      </a:r>
                      <a:endParaRPr lang="en-US" sz="1800" dirty="0"/>
                    </a:p>
                  </a:txBody>
                  <a:tcPr marT="45717" marB="45717">
                    <a:lnT w="12700" cap="flat" cmpd="sng" algn="ctr">
                      <a:solidFill>
                        <a:schemeClr val="tx1"/>
                      </a:solidFill>
                      <a:prstDash val="solid"/>
                      <a:round/>
                      <a:headEnd type="none" w="med" len="med"/>
                      <a:tailEnd type="none" w="med" len="med"/>
                    </a:lnT>
                  </a:tcPr>
                </a:tc>
                <a:tc>
                  <a:txBody>
                    <a:bodyPr/>
                    <a:lstStyle/>
                    <a:p>
                      <a:r>
                        <a:rPr lang="en-US" sz="1800" dirty="0" smtClean="0"/>
                        <a:t>1</a:t>
                      </a:r>
                      <a:endParaRPr lang="en-US" sz="1800" dirty="0"/>
                    </a:p>
                  </a:txBody>
                  <a:tcPr marT="45717" marB="45717">
                    <a:lnT w="12700" cap="flat" cmpd="sng" algn="ctr">
                      <a:solidFill>
                        <a:schemeClr val="tx1"/>
                      </a:solidFill>
                      <a:prstDash val="solid"/>
                      <a:round/>
                      <a:headEnd type="none" w="med" len="med"/>
                      <a:tailEnd type="none" w="med" len="med"/>
                    </a:lnT>
                  </a:tcPr>
                </a:tc>
                <a:tc>
                  <a:txBody>
                    <a:bodyPr/>
                    <a:lstStyle/>
                    <a:p>
                      <a:r>
                        <a:rPr lang="en-US" sz="1800" dirty="0" smtClean="0"/>
                        <a:t>1</a:t>
                      </a:r>
                      <a:endParaRPr lang="en-US" sz="1800" dirty="0"/>
                    </a:p>
                  </a:txBody>
                  <a:tcPr marT="45717" marB="45717">
                    <a:lnT w="12700" cap="flat" cmpd="sng" algn="ctr">
                      <a:solidFill>
                        <a:schemeClr val="tx1"/>
                      </a:solidFill>
                      <a:prstDash val="solid"/>
                      <a:round/>
                      <a:headEnd type="none" w="med" len="med"/>
                      <a:tailEnd type="none" w="med" len="med"/>
                    </a:lnT>
                  </a:tcPr>
                </a:tc>
                <a:tc>
                  <a:txBody>
                    <a:bodyPr/>
                    <a:lstStyle/>
                    <a:p>
                      <a:r>
                        <a:rPr lang="en-US" sz="1800" dirty="0" smtClean="0"/>
                        <a:t>1</a:t>
                      </a:r>
                      <a:endParaRPr lang="en-US" sz="1800" dirty="0"/>
                    </a:p>
                  </a:txBody>
                  <a:tcPr marT="45717" marB="45717">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10">
                <a:tc>
                  <a:txBody>
                    <a:bodyPr/>
                    <a:lstStyle/>
                    <a:p>
                      <a:r>
                        <a:rPr lang="en-US" sz="1800" dirty="0" smtClean="0"/>
                        <a:t>1</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2</a:t>
                      </a:r>
                      <a:endParaRPr lang="en-US" sz="1800" dirty="0"/>
                    </a:p>
                  </a:txBody>
                  <a:tcPr marT="45717" marB="45717"/>
                </a:tc>
                <a:tc>
                  <a:txBody>
                    <a:bodyPr/>
                    <a:lstStyle/>
                    <a:p>
                      <a:r>
                        <a:rPr lang="en-US" sz="1800" dirty="0" smtClean="0"/>
                        <a:t>2</a:t>
                      </a:r>
                      <a:endParaRPr lang="en-US" sz="1800" dirty="0"/>
                    </a:p>
                  </a:txBody>
                  <a:tcPr marT="45717" marB="45717"/>
                </a:tc>
                <a:tc>
                  <a:txBody>
                    <a:bodyPr/>
                    <a:lstStyle/>
                    <a:p>
                      <a:r>
                        <a:rPr lang="en-US" sz="1800" dirty="0" smtClean="0"/>
                        <a:t>1</a:t>
                      </a:r>
                      <a:endParaRPr lang="en-US" sz="1800" dirty="0"/>
                    </a:p>
                  </a:txBody>
                  <a:tcPr marT="45717" marB="45717"/>
                </a:tc>
                <a:tc>
                  <a:txBody>
                    <a:bodyPr/>
                    <a:lstStyle/>
                    <a:p>
                      <a:r>
                        <a:rPr lang="en-US" sz="1800" dirty="0" smtClean="0"/>
                        <a:t>0</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1</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1</a:t>
                      </a:r>
                      <a:endParaRPr lang="en-US" sz="1800" dirty="0"/>
                    </a:p>
                  </a:txBody>
                  <a:tcPr marT="45717" marB="45717"/>
                </a:tc>
                <a:tc>
                  <a:txBody>
                    <a:bodyPr/>
                    <a:lstStyle/>
                    <a:p>
                      <a:r>
                        <a:rPr lang="en-US" sz="1800" dirty="0" smtClean="0"/>
                        <a:t>0</a:t>
                      </a:r>
                      <a:endParaRPr lang="en-US" sz="1800" dirty="0"/>
                    </a:p>
                  </a:txBody>
                  <a:tcPr marT="45717" marB="45717"/>
                </a:tc>
                <a:tc>
                  <a:txBody>
                    <a:bodyPr/>
                    <a:lstStyle/>
                    <a:p>
                      <a:r>
                        <a:rPr lang="en-US" sz="1800" dirty="0" smtClean="0"/>
                        <a:t>0</a:t>
                      </a:r>
                      <a:endParaRPr lang="en-US" sz="1800" dirty="0"/>
                    </a:p>
                  </a:txBody>
                  <a:tcPr marT="45717" marB="45717"/>
                </a:tc>
                <a:tc>
                  <a:txBody>
                    <a:bodyPr/>
                    <a:lstStyle/>
                    <a:p>
                      <a:r>
                        <a:rPr lang="en-US" sz="1800" dirty="0" smtClean="0"/>
                        <a:t>0</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1</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5</a:t>
                      </a:r>
                      <a:endParaRPr lang="en-US" sz="1800" dirty="0"/>
                    </a:p>
                  </a:txBody>
                  <a:tcPr marT="45717" marB="45717"/>
                </a:tc>
                <a:tc>
                  <a:txBody>
                    <a:bodyPr/>
                    <a:lstStyle/>
                    <a:p>
                      <a:r>
                        <a:rPr lang="en-US" sz="1800" dirty="0" smtClean="0"/>
                        <a:t>0</a:t>
                      </a:r>
                      <a:endParaRPr lang="en-US" sz="1800" dirty="0"/>
                    </a:p>
                  </a:txBody>
                  <a:tcPr marT="45717" marB="45717"/>
                </a:tc>
                <a:tc>
                  <a:txBody>
                    <a:bodyPr/>
                    <a:lstStyle/>
                    <a:p>
                      <a:r>
                        <a:rPr lang="en-US" sz="1800" dirty="0" smtClean="0"/>
                        <a:t>3</a:t>
                      </a:r>
                      <a:endParaRPr lang="en-US" sz="1800" dirty="0"/>
                    </a:p>
                  </a:txBody>
                  <a:tcPr marT="45717" marB="45717"/>
                </a:tc>
                <a:tc>
                  <a:txBody>
                    <a:bodyPr/>
                    <a:lstStyle/>
                    <a:p>
                      <a:r>
                        <a:rPr lang="en-US" sz="1800" dirty="0" smtClean="0"/>
                        <a:t>6</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3</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0</a:t>
                      </a:r>
                      <a:endParaRPr lang="en-US" sz="1800" dirty="0"/>
                    </a:p>
                  </a:txBody>
                  <a:tcPr marT="45717" marB="45717"/>
                </a:tc>
                <a:tc>
                  <a:txBody>
                    <a:bodyPr/>
                    <a:lstStyle/>
                    <a:p>
                      <a:r>
                        <a:rPr lang="en-US" sz="1800" dirty="0" smtClean="0"/>
                        <a:t>3</a:t>
                      </a:r>
                      <a:endParaRPr lang="en-US" sz="1800" dirty="0"/>
                    </a:p>
                  </a:txBody>
                  <a:tcPr marT="45717" marB="45717"/>
                </a:tc>
                <a:tc>
                  <a:txBody>
                    <a:bodyPr/>
                    <a:lstStyle/>
                    <a:p>
                      <a:r>
                        <a:rPr lang="en-US" sz="1800" dirty="0" smtClean="0"/>
                        <a:t>1</a:t>
                      </a:r>
                      <a:endParaRPr lang="en-US" sz="1800" dirty="0"/>
                    </a:p>
                  </a:txBody>
                  <a:tcPr marT="45717" marB="45717"/>
                </a:tc>
                <a:tc>
                  <a:txBody>
                    <a:bodyPr/>
                    <a:lstStyle/>
                    <a:p>
                      <a:r>
                        <a:rPr lang="en-US" sz="1800" dirty="0" smtClean="0"/>
                        <a:t>1</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1</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1</a:t>
                      </a:r>
                      <a:endParaRPr lang="en-US" sz="1800" dirty="0"/>
                    </a:p>
                  </a:txBody>
                  <a:tcPr marT="45717" marB="45717"/>
                </a:tc>
                <a:tc>
                  <a:txBody>
                    <a:bodyPr/>
                    <a:lstStyle/>
                    <a:p>
                      <a:r>
                        <a:rPr lang="en-US" sz="1800" dirty="0" smtClean="0"/>
                        <a:t>6</a:t>
                      </a:r>
                      <a:endParaRPr lang="en-US" sz="1800" dirty="0"/>
                    </a:p>
                  </a:txBody>
                  <a:tcPr marT="45717" marB="45717"/>
                </a:tc>
                <a:tc>
                  <a:txBody>
                    <a:bodyPr/>
                    <a:lstStyle/>
                    <a:p>
                      <a:r>
                        <a:rPr lang="en-US" sz="1800" dirty="0" smtClean="0"/>
                        <a:t>0</a:t>
                      </a:r>
                      <a:endParaRPr lang="en-US" sz="1800" dirty="0"/>
                    </a:p>
                  </a:txBody>
                  <a:tcPr marT="45717" marB="45717"/>
                </a:tc>
                <a:tc>
                  <a:txBody>
                    <a:bodyPr/>
                    <a:lstStyle/>
                    <a:p>
                      <a:r>
                        <a:rPr lang="en-US" sz="1800" dirty="0" smtClean="0"/>
                        <a:t>1</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3</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6</a:t>
                      </a:r>
                      <a:endParaRPr lang="en-US" sz="1800" dirty="0"/>
                    </a:p>
                  </a:txBody>
                  <a:tcPr marT="45717" marB="45717"/>
                </a:tc>
                <a:tc>
                  <a:txBody>
                    <a:bodyPr/>
                    <a:lstStyle/>
                    <a:p>
                      <a:r>
                        <a:rPr lang="en-US" sz="1800" dirty="0" smtClean="0"/>
                        <a:t>6</a:t>
                      </a:r>
                      <a:endParaRPr lang="en-US" sz="1800" dirty="0"/>
                    </a:p>
                  </a:txBody>
                  <a:tcPr marT="45717" marB="45717"/>
                </a:tc>
                <a:tc>
                  <a:txBody>
                    <a:bodyPr/>
                    <a:lstStyle/>
                    <a:p>
                      <a:r>
                        <a:rPr lang="en-US" sz="1800" dirty="0" smtClean="0"/>
                        <a:t>1</a:t>
                      </a:r>
                      <a:endParaRPr lang="en-US" sz="1800" dirty="0"/>
                    </a:p>
                  </a:txBody>
                  <a:tcPr marT="45717" marB="45717"/>
                </a:tc>
                <a:tc>
                  <a:txBody>
                    <a:bodyPr/>
                    <a:lstStyle/>
                    <a:p>
                      <a:r>
                        <a:rPr lang="en-US" sz="1800" dirty="0" smtClean="0"/>
                        <a:t>2</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2</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3</a:t>
                      </a:r>
                      <a:endParaRPr lang="en-US" sz="1800" dirty="0"/>
                    </a:p>
                  </a:txBody>
                  <a:tcPr marT="45717" marB="45717"/>
                </a:tc>
                <a:tc>
                  <a:txBody>
                    <a:bodyPr/>
                    <a:lstStyle/>
                    <a:p>
                      <a:r>
                        <a:rPr lang="en-US" sz="1800" dirty="0" smtClean="0"/>
                        <a:t>0</a:t>
                      </a:r>
                      <a:endParaRPr lang="en-US" sz="1800" dirty="0"/>
                    </a:p>
                  </a:txBody>
                  <a:tcPr marT="45717" marB="45717"/>
                </a:tc>
                <a:tc>
                  <a:txBody>
                    <a:bodyPr/>
                    <a:lstStyle/>
                    <a:p>
                      <a:r>
                        <a:rPr lang="en-US" sz="1800" dirty="0" smtClean="0"/>
                        <a:t>1</a:t>
                      </a:r>
                      <a:endParaRPr lang="en-US" sz="1800" dirty="0"/>
                    </a:p>
                  </a:txBody>
                  <a:tcPr marT="45717" marB="45717"/>
                </a:tc>
                <a:tc>
                  <a:txBody>
                    <a:bodyPr/>
                    <a:lstStyle/>
                    <a:p>
                      <a:r>
                        <a:rPr lang="en-US" sz="1800" dirty="0" smtClean="0"/>
                        <a:t>1</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4</a:t>
                      </a:r>
                      <a:endParaRPr lang="en-US" sz="1800" dirty="0"/>
                    </a:p>
                  </a:txBody>
                  <a:tcPr marT="45717" marB="45717">
                    <a:lnL w="12700" cap="flat" cmpd="sng" algn="ctr">
                      <a:solidFill>
                        <a:schemeClr val="tx1"/>
                      </a:solidFill>
                      <a:prstDash val="solid"/>
                      <a:round/>
                      <a:headEnd type="none" w="med" len="med"/>
                      <a:tailEnd type="none" w="med" len="med"/>
                    </a:lnL>
                  </a:tcPr>
                </a:tc>
                <a:tc>
                  <a:txBody>
                    <a:bodyPr/>
                    <a:lstStyle/>
                    <a:p>
                      <a:r>
                        <a:rPr lang="en-US" sz="1800" dirty="0" smtClean="0"/>
                        <a:t>1</a:t>
                      </a:r>
                      <a:endParaRPr lang="en-US" sz="1800" dirty="0"/>
                    </a:p>
                  </a:txBody>
                  <a:tcPr marT="45717" marB="45717"/>
                </a:tc>
                <a:tc>
                  <a:txBody>
                    <a:bodyPr/>
                    <a:lstStyle/>
                    <a:p>
                      <a:r>
                        <a:rPr lang="en-US" sz="1800" dirty="0" smtClean="0"/>
                        <a:t>1</a:t>
                      </a:r>
                      <a:endParaRPr lang="en-US" sz="1800" dirty="0"/>
                    </a:p>
                  </a:txBody>
                  <a:tcPr marT="45717" marB="45717"/>
                </a:tc>
                <a:tc>
                  <a:txBody>
                    <a:bodyPr/>
                    <a:lstStyle/>
                    <a:p>
                      <a:r>
                        <a:rPr lang="en-US" sz="1800" dirty="0" smtClean="0"/>
                        <a:t>2</a:t>
                      </a:r>
                      <a:endParaRPr lang="en-US" sz="1800" dirty="0"/>
                    </a:p>
                  </a:txBody>
                  <a:tcPr marT="45717" marB="45717"/>
                </a:tc>
                <a:tc>
                  <a:txBody>
                    <a:bodyPr/>
                    <a:lstStyle/>
                    <a:p>
                      <a:r>
                        <a:rPr lang="en-US" sz="1800" dirty="0" smtClean="0"/>
                        <a:t>2</a:t>
                      </a:r>
                      <a:endParaRPr lang="en-US" sz="1800" dirty="0"/>
                    </a:p>
                  </a:txBody>
                  <a:tcPr marT="45717" marB="45717">
                    <a:lnR w="12700" cap="flat" cmpd="sng" algn="ctr">
                      <a:solidFill>
                        <a:schemeClr val="tx1"/>
                      </a:solidFill>
                      <a:prstDash val="solid"/>
                      <a:round/>
                      <a:headEnd type="none" w="med" len="med"/>
                      <a:tailEnd type="none" w="med" len="med"/>
                    </a:lnR>
                  </a:tcPr>
                </a:tc>
              </a:tr>
              <a:tr h="370810">
                <a:tc>
                  <a:txBody>
                    <a:bodyPr/>
                    <a:lstStyle/>
                    <a:p>
                      <a:r>
                        <a:rPr lang="en-US" sz="1800" dirty="0" smtClean="0"/>
                        <a:t>0</a:t>
                      </a:r>
                      <a:endParaRPr lang="en-US" sz="1800" dirty="0"/>
                    </a:p>
                  </a:txBody>
                  <a:tcPr marT="45717" marB="4571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800" dirty="0" smtClean="0"/>
                        <a:t>3</a:t>
                      </a:r>
                      <a:endParaRPr lang="en-US" sz="1800" dirty="0"/>
                    </a:p>
                  </a:txBody>
                  <a:tcPr marT="45717" marB="45717">
                    <a:lnB w="12700" cap="flat" cmpd="sng" algn="ctr">
                      <a:solidFill>
                        <a:schemeClr val="tx1"/>
                      </a:solidFill>
                      <a:prstDash val="solid"/>
                      <a:round/>
                      <a:headEnd type="none" w="med" len="med"/>
                      <a:tailEnd type="none" w="med" len="med"/>
                    </a:lnB>
                  </a:tcPr>
                </a:tc>
                <a:tc>
                  <a:txBody>
                    <a:bodyPr/>
                    <a:lstStyle/>
                    <a:p>
                      <a:r>
                        <a:rPr lang="en-US" sz="1800" dirty="0" smtClean="0"/>
                        <a:t>0</a:t>
                      </a:r>
                      <a:endParaRPr lang="en-US" sz="1800" dirty="0"/>
                    </a:p>
                  </a:txBody>
                  <a:tcPr marT="45717" marB="45717">
                    <a:lnB w="12700" cap="flat" cmpd="sng" algn="ctr">
                      <a:solidFill>
                        <a:schemeClr val="tx1"/>
                      </a:solidFill>
                      <a:prstDash val="solid"/>
                      <a:round/>
                      <a:headEnd type="none" w="med" len="med"/>
                      <a:tailEnd type="none" w="med" len="med"/>
                    </a:lnB>
                  </a:tcPr>
                </a:tc>
                <a:tc>
                  <a:txBody>
                    <a:bodyPr/>
                    <a:lstStyle/>
                    <a:p>
                      <a:r>
                        <a:rPr lang="en-US" sz="1800" dirty="0" smtClean="0"/>
                        <a:t>2</a:t>
                      </a:r>
                      <a:endParaRPr lang="en-US" sz="1800" dirty="0"/>
                    </a:p>
                  </a:txBody>
                  <a:tcPr marT="45717" marB="45717">
                    <a:lnB w="12700" cap="flat" cmpd="sng" algn="ctr">
                      <a:solidFill>
                        <a:schemeClr val="tx1"/>
                      </a:solidFill>
                      <a:prstDash val="solid"/>
                      <a:round/>
                      <a:headEnd type="none" w="med" len="med"/>
                      <a:tailEnd type="none" w="med" len="med"/>
                    </a:lnB>
                  </a:tcPr>
                </a:tc>
                <a:tc>
                  <a:txBody>
                    <a:bodyPr/>
                    <a:lstStyle/>
                    <a:p>
                      <a:r>
                        <a:rPr lang="en-US" sz="1800" dirty="0" smtClean="0"/>
                        <a:t>4</a:t>
                      </a:r>
                      <a:endParaRPr lang="en-US" sz="1800" dirty="0"/>
                    </a:p>
                  </a:txBody>
                  <a:tcPr marT="45717" marB="4571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6834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BA9993D-18C2-4BF0-B602-3C3118B2A33B}" type="slidenum">
              <a:rPr lang="en-US" sz="1200">
                <a:latin typeface="Arial" panose="020B0604020202020204" pitchFamily="34" charset="0"/>
                <a:cs typeface="Arial" panose="020B0604020202020204" pitchFamily="34" charset="0"/>
              </a:rPr>
              <a:pPr algn="r" eaLnBrk="1" hangingPunct="1">
                <a:spcBef>
                  <a:spcPct val="0"/>
                </a:spcBef>
                <a:buClrTx/>
                <a:buFontTx/>
                <a:buNone/>
              </a:pPr>
              <a:t>104</a:t>
            </a:fld>
            <a:r>
              <a:rPr lang="en-US" sz="1200">
                <a:latin typeface="Arial" panose="020B0604020202020204" pitchFamily="34" charset="0"/>
                <a:cs typeface="Arial" panose="020B0604020202020204" pitchFamily="34" charset="0"/>
              </a:rPr>
              <a:t> of 149</a:t>
            </a:r>
          </a:p>
        </p:txBody>
      </p:sp>
      <p:sp>
        <p:nvSpPr>
          <p:cNvPr id="26835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54" name="Group 42"/>
          <p:cNvGraphicFramePr>
            <a:graphicFrameLocks noGrp="1"/>
          </p:cNvGraphicFramePr>
          <p:nvPr/>
        </p:nvGraphicFramePr>
        <p:xfrm>
          <a:off x="5807075" y="2230438"/>
          <a:ext cx="2871788" cy="3170240"/>
        </p:xfrm>
        <a:graphic>
          <a:graphicData uri="http://schemas.openxmlformats.org/drawingml/2006/table">
            <a:tbl>
              <a:tblPr/>
              <a:tblGrid>
                <a:gridCol w="593725"/>
                <a:gridCol w="790575"/>
                <a:gridCol w="1487488"/>
              </a:tblGrid>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xf</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0(10) = 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1(19) = 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2(7) = 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3(7) =21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4(2) = 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5(1) = 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6(4) = 24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0370"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Standard Deviation for Grouped Data</a:t>
            </a:r>
          </a:p>
        </p:txBody>
      </p:sp>
      <p:sp>
        <p:nvSpPr>
          <p:cNvPr id="33796" name="Content Placeholder 6"/>
          <p:cNvSpPr>
            <a:spLocks noGrp="1"/>
          </p:cNvSpPr>
          <p:nvPr>
            <p:ph idx="1"/>
          </p:nvPr>
        </p:nvSpPr>
        <p:spPr>
          <a:xfrm>
            <a:off x="457200" y="1600200"/>
            <a:ext cx="6345238" cy="1511300"/>
          </a:xfrm>
        </p:spPr>
        <p:txBody>
          <a:bodyPr/>
          <a:lstStyle/>
          <a:p>
            <a:r>
              <a:rPr lang="en-US" smtClean="0"/>
              <a:t>First construct a frequency distribution.</a:t>
            </a:r>
          </a:p>
          <a:p>
            <a:endParaRPr lang="en-US" smtClean="0"/>
          </a:p>
          <a:p>
            <a:r>
              <a:rPr lang="en-US" smtClean="0"/>
              <a:t>Find the mean of the frequency distribution.</a:t>
            </a:r>
          </a:p>
        </p:txBody>
      </p:sp>
      <p:sp>
        <p:nvSpPr>
          <p:cNvPr id="270372" name="TextBox 9"/>
          <p:cNvSpPr txBox="1">
            <a:spLocks noChangeArrowheads="1"/>
          </p:cNvSpPr>
          <p:nvPr/>
        </p:nvSpPr>
        <p:spPr bwMode="auto">
          <a:xfrm>
            <a:off x="6400800" y="5405438"/>
            <a:ext cx="97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t>Σ</a:t>
            </a:r>
            <a:r>
              <a:rPr lang="en-US" sz="2000" i="1"/>
              <a:t>f</a:t>
            </a:r>
            <a:r>
              <a:rPr lang="en-US" sz="2000"/>
              <a:t> = 50</a:t>
            </a:r>
            <a:endParaRPr lang="en-US" sz="2000">
              <a:cs typeface="Arial" panose="020B0604020202020204" pitchFamily="34" charset="0"/>
            </a:endParaRPr>
          </a:p>
        </p:txBody>
      </p:sp>
      <p:sp>
        <p:nvSpPr>
          <p:cNvPr id="11" name="TextBox 10"/>
          <p:cNvSpPr txBox="1">
            <a:spLocks noChangeArrowheads="1"/>
          </p:cNvSpPr>
          <p:nvPr/>
        </p:nvSpPr>
        <p:spPr bwMode="auto">
          <a:xfrm>
            <a:off x="7354888" y="5414963"/>
            <a:ext cx="1387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solidFill>
                  <a:schemeClr val="accent2"/>
                </a:solidFill>
              </a:rPr>
              <a:t>Σ</a:t>
            </a:r>
            <a:r>
              <a:rPr lang="en-US" sz="2000">
                <a:solidFill>
                  <a:schemeClr val="accent2"/>
                </a:solidFill>
              </a:rPr>
              <a:t>(</a:t>
            </a:r>
            <a:r>
              <a:rPr lang="en-US" sz="2000" i="1">
                <a:solidFill>
                  <a:schemeClr val="accent2"/>
                </a:solidFill>
              </a:rPr>
              <a:t>xf</a:t>
            </a:r>
            <a:r>
              <a:rPr lang="en-US" sz="2000">
                <a:solidFill>
                  <a:schemeClr val="accent2"/>
                </a:solidFill>
              </a:rPr>
              <a:t> )= 91</a:t>
            </a:r>
            <a:endParaRPr lang="en-US" sz="2000">
              <a:solidFill>
                <a:schemeClr val="accent2"/>
              </a:solidFill>
              <a:cs typeface="Arial" panose="020B0604020202020204" pitchFamily="34" charset="0"/>
            </a:endParaRPr>
          </a:p>
        </p:txBody>
      </p:sp>
      <p:graphicFrame>
        <p:nvGraphicFramePr>
          <p:cNvPr id="33794" name="Object 2"/>
          <p:cNvGraphicFramePr>
            <a:graphicFrameLocks noChangeAspect="1"/>
          </p:cNvGraphicFramePr>
          <p:nvPr/>
        </p:nvGraphicFramePr>
        <p:xfrm>
          <a:off x="1404938" y="3552825"/>
          <a:ext cx="2844800" cy="938213"/>
        </p:xfrm>
        <a:graphic>
          <a:graphicData uri="http://schemas.openxmlformats.org/presentationml/2006/ole">
            <mc:AlternateContent xmlns:mc="http://schemas.openxmlformats.org/markup-compatibility/2006">
              <mc:Choice xmlns:v="urn:schemas-microsoft-com:vml" Requires="v">
                <p:oleObj spid="_x0000_s270381" name="Equation" r:id="rId4" imgW="1193800" imgH="393700" progId="Equation.DSMT4">
                  <p:embed/>
                </p:oleObj>
              </mc:Choice>
              <mc:Fallback>
                <p:oleObj name="Equation" r:id="rId4" imgW="11938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3552825"/>
                        <a:ext cx="28448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465138" y="4845050"/>
            <a:ext cx="5133975" cy="946150"/>
          </a:xfrm>
          <a:prstGeom prst="rect">
            <a:avLst/>
          </a:prstGeom>
          <a:noFill/>
        </p:spPr>
        <p:txBody>
          <a:bodyPr>
            <a:spAutoFit/>
          </a:bodyPr>
          <a:lstStyle/>
          <a:p>
            <a:pPr eaLnBrk="1" hangingPunct="1">
              <a:defRPr/>
            </a:pPr>
            <a:r>
              <a:rPr lang="en-US" dirty="0">
                <a:latin typeface="+mn-lt"/>
                <a:cs typeface="Arial" charset="0"/>
              </a:rPr>
              <a:t>The sample mean is about 1.8 children.</a:t>
            </a:r>
          </a:p>
        </p:txBody>
      </p:sp>
      <p:sp>
        <p:nvSpPr>
          <p:cNvPr id="27037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F8BA0FD-CCE0-4035-80F0-65A4B6069A52}" type="slidenum">
              <a:rPr lang="en-US" sz="1200">
                <a:latin typeface="Arial" panose="020B0604020202020204" pitchFamily="34" charset="0"/>
                <a:cs typeface="Arial" panose="020B0604020202020204" pitchFamily="34" charset="0"/>
              </a:rPr>
              <a:pPr algn="r" eaLnBrk="1" hangingPunct="1">
                <a:spcBef>
                  <a:spcPct val="0"/>
                </a:spcBef>
                <a:buClrTx/>
                <a:buFontTx/>
                <a:buNone/>
              </a:pPr>
              <a:t>105</a:t>
            </a:fld>
            <a:r>
              <a:rPr lang="en-US" sz="1200">
                <a:latin typeface="Arial" panose="020B0604020202020204" pitchFamily="34" charset="0"/>
                <a:cs typeface="Arial" panose="020B0604020202020204" pitchFamily="34" charset="0"/>
              </a:rPr>
              <a:t> of 149</a:t>
            </a:r>
          </a:p>
        </p:txBody>
      </p:sp>
      <p:sp>
        <p:nvSpPr>
          <p:cNvPr id="27037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0"/>
                                  </p:stCondLst>
                                  <p:childTnLst>
                                    <p:set>
                                      <p:cBhvr>
                                        <p:cTn id="11" dur="1" fill="hold">
                                          <p:stCondLst>
                                            <p:cond delay="0"/>
                                          </p:stCondLst>
                                        </p:cTn>
                                        <p:tgtEl>
                                          <p:spTgt spid="33794"/>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P spid="11" grpId="0"/>
      <p:bldP spid="1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Standard Deviation for Grouped Data</a:t>
            </a:r>
          </a:p>
        </p:txBody>
      </p:sp>
      <p:sp>
        <p:nvSpPr>
          <p:cNvPr id="272387" name="Content Placeholder 6"/>
          <p:cNvSpPr>
            <a:spLocks noGrp="1"/>
          </p:cNvSpPr>
          <p:nvPr>
            <p:ph idx="1"/>
          </p:nvPr>
        </p:nvSpPr>
        <p:spPr>
          <a:xfrm>
            <a:off x="457200" y="1600200"/>
            <a:ext cx="6345238" cy="1511300"/>
          </a:xfrm>
        </p:spPr>
        <p:txBody>
          <a:bodyPr/>
          <a:lstStyle/>
          <a:p>
            <a:r>
              <a:rPr lang="en-US" smtClean="0"/>
              <a:t>Determine the sum of squares.</a:t>
            </a:r>
          </a:p>
        </p:txBody>
      </p:sp>
      <p:graphicFrame>
        <p:nvGraphicFramePr>
          <p:cNvPr id="142397" name="Group 61"/>
          <p:cNvGraphicFramePr>
            <a:graphicFrameLocks noGrp="1"/>
          </p:cNvGraphicFramePr>
          <p:nvPr/>
        </p:nvGraphicFramePr>
        <p:xfrm>
          <a:off x="962025" y="2327275"/>
          <a:ext cx="6834188" cy="3170240"/>
        </p:xfrm>
        <a:graphic>
          <a:graphicData uri="http://schemas.openxmlformats.org/drawingml/2006/table">
            <a:tbl>
              <a:tblPr/>
              <a:tblGrid>
                <a:gridCol w="695325"/>
                <a:gridCol w="695325"/>
                <a:gridCol w="1785938"/>
                <a:gridCol w="1724025"/>
                <a:gridCol w="1933575"/>
              </a:tblGrid>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 – 1.8 = –1.8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(–1.8)</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3.24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3.24(10) = 32.40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19</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 – 1.8 = –0.8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(–0.8)</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0.64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0.64(19) = 12.16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 – 1.8 = 0.2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0.04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0.04(7) = 0.28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 – 1.8 = 1.2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(1.2)</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1.44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1.44(7) = 10.08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 – 1.8 = 2.2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(2.2)</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4.84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4.84(2) = 9.68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 – 1.8 = 3.2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(3.2)</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10.24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10.24(1) = 10.24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 – 1.8 = 4.2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(4.2)</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17.64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17.64(4) = 70.56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72438" name="Object 3"/>
          <p:cNvGraphicFramePr>
            <a:graphicFrameLocks noChangeAspect="1"/>
          </p:cNvGraphicFramePr>
          <p:nvPr/>
        </p:nvGraphicFramePr>
        <p:xfrm>
          <a:off x="2854325" y="2347913"/>
          <a:ext cx="739775" cy="342900"/>
        </p:xfrm>
        <a:graphic>
          <a:graphicData uri="http://schemas.openxmlformats.org/presentationml/2006/ole">
            <mc:AlternateContent xmlns:mc="http://schemas.openxmlformats.org/markup-compatibility/2006">
              <mc:Choice xmlns:v="urn:schemas-microsoft-com:vml" Requires="v">
                <p:oleObj spid="_x0000_s272456" name="Equation" r:id="rId4" imgW="355292" imgH="164957" progId="Equation.DSMT4">
                  <p:embed/>
                </p:oleObj>
              </mc:Choice>
              <mc:Fallback>
                <p:oleObj name="Equation" r:id="rId4" imgW="355292" imgH="164957"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325" y="2347913"/>
                        <a:ext cx="7397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2439" name="Object 4"/>
          <p:cNvGraphicFramePr>
            <a:graphicFrameLocks noChangeAspect="1"/>
          </p:cNvGraphicFramePr>
          <p:nvPr/>
        </p:nvGraphicFramePr>
        <p:xfrm>
          <a:off x="4494213" y="2281238"/>
          <a:ext cx="993775" cy="446087"/>
        </p:xfrm>
        <a:graphic>
          <a:graphicData uri="http://schemas.openxmlformats.org/presentationml/2006/ole">
            <mc:AlternateContent xmlns:mc="http://schemas.openxmlformats.org/markup-compatibility/2006">
              <mc:Choice xmlns:v="urn:schemas-microsoft-com:vml" Requires="v">
                <p:oleObj spid="_x0000_s272457" name="Equation" r:id="rId6" imgW="508000" imgH="228600" progId="Equation.DSMT4">
                  <p:embed/>
                </p:oleObj>
              </mc:Choice>
              <mc:Fallback>
                <p:oleObj name="Equation" r:id="rId6" imgW="508000" imgH="228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2281238"/>
                        <a:ext cx="993775"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2440" name="Object 5"/>
          <p:cNvGraphicFramePr>
            <a:graphicFrameLocks noChangeAspect="1"/>
          </p:cNvGraphicFramePr>
          <p:nvPr/>
        </p:nvGraphicFramePr>
        <p:xfrm>
          <a:off x="6176963" y="2284413"/>
          <a:ext cx="1219200" cy="438150"/>
        </p:xfrm>
        <a:graphic>
          <a:graphicData uri="http://schemas.openxmlformats.org/presentationml/2006/ole">
            <mc:AlternateContent xmlns:mc="http://schemas.openxmlformats.org/markup-compatibility/2006">
              <mc:Choice xmlns:v="urn:schemas-microsoft-com:vml" Requires="v">
                <p:oleObj spid="_x0000_s272458" name="Equation" r:id="rId8" imgW="634725" imgH="228501" progId="Equation.DSMT4">
                  <p:embed/>
                </p:oleObj>
              </mc:Choice>
              <mc:Fallback>
                <p:oleObj name="Equation" r:id="rId8" imgW="634725" imgH="228501"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6963" y="2284413"/>
                        <a:ext cx="12192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2441" name="Object 6"/>
          <p:cNvGraphicFramePr>
            <a:graphicFrameLocks noChangeAspect="1"/>
          </p:cNvGraphicFramePr>
          <p:nvPr/>
        </p:nvGraphicFramePr>
        <p:xfrm>
          <a:off x="5532438" y="5500688"/>
          <a:ext cx="2462212" cy="438150"/>
        </p:xfrm>
        <a:graphic>
          <a:graphicData uri="http://schemas.openxmlformats.org/presentationml/2006/ole">
            <mc:AlternateContent xmlns:mc="http://schemas.openxmlformats.org/markup-compatibility/2006">
              <mc:Choice xmlns:v="urn:schemas-microsoft-com:vml" Requires="v">
                <p:oleObj spid="_x0000_s272459" name="Equation" r:id="rId10" imgW="1282700" imgH="228600" progId="Equation.DSMT4">
                  <p:embed/>
                </p:oleObj>
              </mc:Choice>
              <mc:Fallback>
                <p:oleObj name="Equation" r:id="rId10" imgW="1282700" imgH="2286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2438" y="5500688"/>
                        <a:ext cx="246221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244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A500FB5-F257-474E-A540-C01E7A870569}" type="slidenum">
              <a:rPr lang="en-US" sz="1200">
                <a:latin typeface="Arial" panose="020B0604020202020204" pitchFamily="34" charset="0"/>
                <a:cs typeface="Arial" panose="020B0604020202020204" pitchFamily="34" charset="0"/>
              </a:rPr>
              <a:pPr algn="r" eaLnBrk="1" hangingPunct="1">
                <a:spcBef>
                  <a:spcPct val="0"/>
                </a:spcBef>
                <a:buClrTx/>
                <a:buFontTx/>
                <a:buNone/>
              </a:pPr>
              <a:t>106</a:t>
            </a:fld>
            <a:r>
              <a:rPr lang="en-US" sz="1200">
                <a:latin typeface="Arial" panose="020B0604020202020204" pitchFamily="34" charset="0"/>
                <a:cs typeface="Arial" panose="020B0604020202020204" pitchFamily="34" charset="0"/>
              </a:rPr>
              <a:t> of 149</a:t>
            </a:r>
          </a:p>
        </p:txBody>
      </p:sp>
      <p:sp>
        <p:nvSpPr>
          <p:cNvPr id="27244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Standard Deviation for Grouped Data</a:t>
            </a:r>
          </a:p>
        </p:txBody>
      </p:sp>
      <p:sp>
        <p:nvSpPr>
          <p:cNvPr id="274435" name="Content Placeholder 6"/>
          <p:cNvSpPr>
            <a:spLocks noGrp="1"/>
          </p:cNvSpPr>
          <p:nvPr>
            <p:ph idx="1"/>
          </p:nvPr>
        </p:nvSpPr>
        <p:spPr>
          <a:xfrm>
            <a:off x="457200" y="1600200"/>
            <a:ext cx="6345238" cy="1511300"/>
          </a:xfrm>
        </p:spPr>
        <p:txBody>
          <a:bodyPr/>
          <a:lstStyle/>
          <a:p>
            <a:r>
              <a:rPr lang="en-US" smtClean="0"/>
              <a:t>Find the sample standard deviation.</a:t>
            </a:r>
          </a:p>
        </p:txBody>
      </p:sp>
      <p:graphicFrame>
        <p:nvGraphicFramePr>
          <p:cNvPr id="274436" name="Object 2"/>
          <p:cNvGraphicFramePr>
            <a:graphicFrameLocks noChangeAspect="1"/>
          </p:cNvGraphicFramePr>
          <p:nvPr/>
        </p:nvGraphicFramePr>
        <p:xfrm>
          <a:off x="2854325" y="2347913"/>
          <a:ext cx="739775" cy="342900"/>
        </p:xfrm>
        <a:graphic>
          <a:graphicData uri="http://schemas.openxmlformats.org/presentationml/2006/ole">
            <mc:AlternateContent xmlns:mc="http://schemas.openxmlformats.org/markup-compatibility/2006">
              <mc:Choice xmlns:v="urn:schemas-microsoft-com:vml" Requires="v">
                <p:oleObj spid="_x0000_s274455" name="Equation" r:id="rId4" imgW="355292" imgH="164957" progId="Equation.DSMT4">
                  <p:embed/>
                </p:oleObj>
              </mc:Choice>
              <mc:Fallback>
                <p:oleObj name="Equation" r:id="rId4" imgW="355292" imgH="164957"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325" y="2347913"/>
                        <a:ext cx="7397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437" name="Object 3"/>
          <p:cNvGraphicFramePr>
            <a:graphicFrameLocks noChangeAspect="1"/>
          </p:cNvGraphicFramePr>
          <p:nvPr/>
        </p:nvGraphicFramePr>
        <p:xfrm>
          <a:off x="4494213" y="2281238"/>
          <a:ext cx="993775" cy="446087"/>
        </p:xfrm>
        <a:graphic>
          <a:graphicData uri="http://schemas.openxmlformats.org/presentationml/2006/ole">
            <mc:AlternateContent xmlns:mc="http://schemas.openxmlformats.org/markup-compatibility/2006">
              <mc:Choice xmlns:v="urn:schemas-microsoft-com:vml" Requires="v">
                <p:oleObj spid="_x0000_s274456" name="Equation" r:id="rId6" imgW="508000" imgH="228600" progId="Equation.DSMT4">
                  <p:embed/>
                </p:oleObj>
              </mc:Choice>
              <mc:Fallback>
                <p:oleObj name="Equation" r:id="rId6" imgW="508000" imgH="2286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4213" y="2281238"/>
                        <a:ext cx="993775"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438" name="Object 4"/>
          <p:cNvGraphicFramePr>
            <a:graphicFrameLocks noChangeAspect="1"/>
          </p:cNvGraphicFramePr>
          <p:nvPr/>
        </p:nvGraphicFramePr>
        <p:xfrm>
          <a:off x="6176963" y="2284413"/>
          <a:ext cx="1219200" cy="438150"/>
        </p:xfrm>
        <a:graphic>
          <a:graphicData uri="http://schemas.openxmlformats.org/presentationml/2006/ole">
            <mc:AlternateContent xmlns:mc="http://schemas.openxmlformats.org/markup-compatibility/2006">
              <mc:Choice xmlns:v="urn:schemas-microsoft-com:vml" Requires="v">
                <p:oleObj spid="_x0000_s274457" name="Equation" r:id="rId8" imgW="634725" imgH="228501" progId="Equation.DSMT4">
                  <p:embed/>
                </p:oleObj>
              </mc:Choice>
              <mc:Fallback>
                <p:oleObj name="Equation" r:id="rId8" imgW="634725" imgH="228501"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6963" y="2284413"/>
                        <a:ext cx="12192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439" name="Object 5"/>
          <p:cNvGraphicFramePr>
            <a:graphicFrameLocks noChangeAspect="1"/>
          </p:cNvGraphicFramePr>
          <p:nvPr/>
        </p:nvGraphicFramePr>
        <p:xfrm>
          <a:off x="1243013" y="2362200"/>
          <a:ext cx="4779962" cy="1035050"/>
        </p:xfrm>
        <a:graphic>
          <a:graphicData uri="http://schemas.openxmlformats.org/presentationml/2006/ole">
            <mc:AlternateContent xmlns:mc="http://schemas.openxmlformats.org/markup-compatibility/2006">
              <mc:Choice xmlns:v="urn:schemas-microsoft-com:vml" Requires="v">
                <p:oleObj spid="_x0000_s274458" name="Equation" r:id="rId10" imgW="2108200" imgH="457200" progId="Equation.DSMT4">
                  <p:embed/>
                </p:oleObj>
              </mc:Choice>
              <mc:Fallback>
                <p:oleObj name="Equation" r:id="rId10" imgW="2108200" imgH="4572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3013" y="2362200"/>
                        <a:ext cx="4779962"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641350" y="3962400"/>
            <a:ext cx="7556500" cy="519113"/>
          </a:xfrm>
          <a:prstGeom prst="rect">
            <a:avLst/>
          </a:prstGeom>
          <a:noFill/>
        </p:spPr>
        <p:txBody>
          <a:bodyPr>
            <a:spAutoFit/>
          </a:bodyPr>
          <a:lstStyle/>
          <a:p>
            <a:pPr eaLnBrk="1" hangingPunct="1">
              <a:defRPr/>
            </a:pPr>
            <a:r>
              <a:rPr lang="en-US" dirty="0">
                <a:latin typeface="+mn-lt"/>
                <a:cs typeface="Arial" charset="0"/>
              </a:rPr>
              <a:t>The standard deviation is about 1.7 children.</a:t>
            </a:r>
          </a:p>
        </p:txBody>
      </p:sp>
      <p:sp>
        <p:nvSpPr>
          <p:cNvPr id="27444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941EB09-A661-49F0-8573-4170DC63EEDE}" type="slidenum">
              <a:rPr lang="en-US" sz="1200">
                <a:latin typeface="Arial" panose="020B0604020202020204" pitchFamily="34" charset="0"/>
                <a:cs typeface="Arial" panose="020B0604020202020204" pitchFamily="34" charset="0"/>
              </a:rPr>
              <a:pPr algn="r" eaLnBrk="1" hangingPunct="1">
                <a:spcBef>
                  <a:spcPct val="0"/>
                </a:spcBef>
                <a:buClrTx/>
                <a:buFontTx/>
                <a:buNone/>
              </a:pPr>
              <a:t>107</a:t>
            </a:fld>
            <a:r>
              <a:rPr lang="en-US" sz="1200">
                <a:latin typeface="Arial" panose="020B0604020202020204" pitchFamily="34" charset="0"/>
                <a:cs typeface="Arial" panose="020B0604020202020204" pitchFamily="34" charset="0"/>
              </a:rPr>
              <a:t> of 149</a:t>
            </a:r>
          </a:p>
        </p:txBody>
      </p:sp>
      <p:sp>
        <p:nvSpPr>
          <p:cNvPr id="27444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ctrTitle"/>
          </p:nvPr>
        </p:nvSpPr>
        <p:spPr/>
        <p:txBody>
          <a:bodyPr/>
          <a:lstStyle/>
          <a:p>
            <a:r>
              <a:rPr lang="en-US" smtClean="0">
                <a:ea typeface="ＭＳ Ｐゴシック" panose="020B0600070205080204" pitchFamily="34" charset="-128"/>
              </a:rPr>
              <a:t>Section 2.5</a:t>
            </a:r>
          </a:p>
        </p:txBody>
      </p:sp>
      <p:sp>
        <p:nvSpPr>
          <p:cNvPr id="3" name="Subtitle 2"/>
          <p:cNvSpPr>
            <a:spLocks noGrp="1"/>
          </p:cNvSpPr>
          <p:nvPr>
            <p:ph type="subTitle" idx="1"/>
          </p:nvPr>
        </p:nvSpPr>
        <p:spPr/>
        <p:txBody>
          <a:bodyPr/>
          <a:lstStyle/>
          <a:p>
            <a:pPr>
              <a:defRPr/>
            </a:pPr>
            <a:r>
              <a:rPr lang="en-US" smtClean="0"/>
              <a:t>Measures of Position</a:t>
            </a:r>
          </a:p>
        </p:txBody>
      </p:sp>
      <p:sp>
        <p:nvSpPr>
          <p:cNvPr id="27853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30A44B22-E0D3-4EF6-BCCC-3EE144E7878F}" type="slidenum">
              <a:rPr lang="en-US" sz="1200">
                <a:latin typeface="Arial" panose="020B0604020202020204" pitchFamily="34" charset="0"/>
                <a:cs typeface="Arial" panose="020B0604020202020204" pitchFamily="34" charset="0"/>
              </a:rPr>
              <a:pPr algn="r" eaLnBrk="1" hangingPunct="1">
                <a:spcBef>
                  <a:spcPct val="0"/>
                </a:spcBef>
                <a:buClrTx/>
                <a:buFontTx/>
                <a:buNone/>
              </a:pPr>
              <a:t>108</a:t>
            </a:fld>
            <a:r>
              <a:rPr lang="en-US" sz="1200">
                <a:latin typeface="Arial" panose="020B0604020202020204" pitchFamily="34" charset="0"/>
                <a:cs typeface="Arial" panose="020B0604020202020204" pitchFamily="34" charset="0"/>
              </a:rPr>
              <a:t> of 149</a:t>
            </a:r>
          </a:p>
        </p:txBody>
      </p:sp>
      <p:sp>
        <p:nvSpPr>
          <p:cNvPr id="27853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pPr eaLnBrk="1" hangingPunct="1"/>
            <a:r>
              <a:rPr lang="en-US" smtClean="0">
                <a:ea typeface="ＭＳ Ｐゴシック" panose="020B0600070205080204" pitchFamily="34" charset="-128"/>
              </a:rPr>
              <a:t>Section 2.5 Objectives</a:t>
            </a:r>
          </a:p>
        </p:txBody>
      </p:sp>
      <p:sp>
        <p:nvSpPr>
          <p:cNvPr id="280579" name="Content Placeholder 2"/>
          <p:cNvSpPr>
            <a:spLocks noGrp="1"/>
          </p:cNvSpPr>
          <p:nvPr>
            <p:ph idx="1"/>
          </p:nvPr>
        </p:nvSpPr>
        <p:spPr/>
        <p:txBody>
          <a:bodyPr/>
          <a:lstStyle/>
          <a:p>
            <a:pPr eaLnBrk="1" hangingPunct="1"/>
            <a:r>
              <a:rPr lang="en-US" smtClean="0"/>
              <a:t>Determine the quartiles of a data set</a:t>
            </a:r>
          </a:p>
          <a:p>
            <a:pPr eaLnBrk="1" hangingPunct="1"/>
            <a:r>
              <a:rPr lang="en-US" smtClean="0"/>
              <a:t>Determine the interquartile range of a data set</a:t>
            </a:r>
          </a:p>
          <a:p>
            <a:pPr eaLnBrk="1" hangingPunct="1"/>
            <a:r>
              <a:rPr lang="en-US" smtClean="0"/>
              <a:t>Create a box-and-whisker plot</a:t>
            </a:r>
          </a:p>
          <a:p>
            <a:pPr eaLnBrk="1" hangingPunct="1"/>
            <a:r>
              <a:rPr lang="en-US" smtClean="0"/>
              <a:t>Interpret other fractiles such as percentiles</a:t>
            </a:r>
          </a:p>
          <a:p>
            <a:pPr eaLnBrk="1" hangingPunct="1"/>
            <a:r>
              <a:rPr lang="en-US" smtClean="0"/>
              <a:t>Determine and interpret the standard score (</a:t>
            </a:r>
            <a:r>
              <a:rPr lang="en-US" i="1" smtClean="0"/>
              <a:t>z-</a:t>
            </a:r>
            <a:r>
              <a:rPr lang="en-US" smtClean="0"/>
              <a:t>score)</a:t>
            </a:r>
          </a:p>
        </p:txBody>
      </p:sp>
      <p:sp>
        <p:nvSpPr>
          <p:cNvPr id="28058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CDB09B6-493B-47DA-8094-36C49B014464}" type="slidenum">
              <a:rPr lang="en-US" sz="1200">
                <a:latin typeface="Arial" panose="020B0604020202020204" pitchFamily="34" charset="0"/>
                <a:cs typeface="Arial" panose="020B0604020202020204" pitchFamily="34" charset="0"/>
              </a:rPr>
              <a:pPr algn="r" eaLnBrk="1" hangingPunct="1">
                <a:spcBef>
                  <a:spcPct val="0"/>
                </a:spcBef>
                <a:buClrTx/>
                <a:buFontTx/>
                <a:buNone/>
              </a:pPr>
              <a:t>109</a:t>
            </a:fld>
            <a:r>
              <a:rPr lang="en-US" sz="1200">
                <a:latin typeface="Arial" panose="020B0604020202020204" pitchFamily="34" charset="0"/>
                <a:cs typeface="Arial" panose="020B0604020202020204" pitchFamily="34" charset="0"/>
              </a:rPr>
              <a:t> of 149</a:t>
            </a:r>
          </a:p>
        </p:txBody>
      </p:sp>
      <p:sp>
        <p:nvSpPr>
          <p:cNvPr id="28058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Frequency Distribution</a:t>
            </a:r>
            <a:endParaRPr lang="en-US" smtClean="0">
              <a:ea typeface="ＭＳ Ｐゴシック" panose="020B0600070205080204" pitchFamily="34" charset="-128"/>
            </a:endParaRPr>
          </a:p>
        </p:txBody>
      </p:sp>
      <p:graphicFrame>
        <p:nvGraphicFramePr>
          <p:cNvPr id="57386" name="Group 42"/>
          <p:cNvGraphicFramePr>
            <a:graphicFrameLocks noGrp="1"/>
          </p:cNvGraphicFramePr>
          <p:nvPr/>
        </p:nvGraphicFramePr>
        <p:xfrm>
          <a:off x="6372225" y="1789113"/>
          <a:ext cx="2295525" cy="4754736"/>
        </p:xfrm>
        <a:graphic>
          <a:graphicData uri="http://schemas.openxmlformats.org/drawingml/2006/table">
            <a:tbl>
              <a:tblPr/>
              <a:tblGrid>
                <a:gridCol w="1149350"/>
                <a:gridCol w="1146175"/>
              </a:tblGrid>
              <a:tr h="822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charset="0"/>
                          <a:ea typeface="Arial" charset="0"/>
                          <a:cs typeface="Arial" charset="0"/>
                        </a:rPr>
                        <a:t>Lower limit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charset="0"/>
                          <a:ea typeface="Arial" charset="0"/>
                          <a:cs typeface="Arial" charset="0"/>
                        </a:rPr>
                        <a:t>Upper limit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50</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100</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150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200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250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300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1886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450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Curved Right Arrow 7"/>
          <p:cNvSpPr/>
          <p:nvPr/>
        </p:nvSpPr>
        <p:spPr>
          <a:xfrm>
            <a:off x="6337300" y="2800350"/>
            <a:ext cx="395288" cy="609600"/>
          </a:xfrm>
          <a:prstGeom prst="curved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chemeClr val="tx1"/>
              </a:solidFill>
            </a:endParaRPr>
          </a:p>
        </p:txBody>
      </p:sp>
      <p:sp>
        <p:nvSpPr>
          <p:cNvPr id="30747" name="TextBox 8"/>
          <p:cNvSpPr txBox="1">
            <a:spLocks noChangeArrowheads="1"/>
          </p:cNvSpPr>
          <p:nvPr/>
        </p:nvSpPr>
        <p:spPr bwMode="auto">
          <a:xfrm>
            <a:off x="4887913" y="2593975"/>
            <a:ext cx="1598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solidFill>
                  <a:schemeClr val="accent2"/>
                </a:solidFill>
                <a:cs typeface="Arial" panose="020B0604020202020204" pitchFamily="34" charset="0"/>
              </a:rPr>
              <a:t>Class width = 50</a:t>
            </a:r>
          </a:p>
        </p:txBody>
      </p:sp>
      <p:sp>
        <p:nvSpPr>
          <p:cNvPr id="55326" name="TextBox 8"/>
          <p:cNvSpPr txBox="1">
            <a:spLocks noChangeArrowheads="1"/>
          </p:cNvSpPr>
          <p:nvPr/>
        </p:nvSpPr>
        <p:spPr bwMode="auto">
          <a:xfrm>
            <a:off x="381000" y="1695450"/>
            <a:ext cx="42767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buClr>
                <a:srgbClr val="D17230"/>
              </a:buClr>
              <a:buFont typeface="Arial" panose="020B0604020202020204" pitchFamily="34" charset="0"/>
              <a:buAutoNum type="arabicPeriod" startAt="3"/>
            </a:pPr>
            <a:r>
              <a:rPr lang="en-US">
                <a:solidFill>
                  <a:srgbClr val="000000"/>
                </a:solidFill>
              </a:rPr>
              <a:t>Use 50 (multiple of 50 ≤ minimum value) as first lower limit. Add the class width of 50 to get the lower limit of the next class.</a:t>
            </a:r>
          </a:p>
          <a:p>
            <a:pPr eaLnBrk="1" hangingPunct="1">
              <a:buClr>
                <a:srgbClr val="D17230"/>
              </a:buClr>
              <a:buFontTx/>
              <a:buNone/>
            </a:pPr>
            <a:r>
              <a:rPr lang="en-US">
                <a:solidFill>
                  <a:srgbClr val="000000"/>
                </a:solidFill>
              </a:rPr>
              <a:t>		50+50= 100</a:t>
            </a:r>
          </a:p>
          <a:p>
            <a:pPr eaLnBrk="1" hangingPunct="1">
              <a:buClr>
                <a:srgbClr val="D17230"/>
              </a:buClr>
              <a:buFontTx/>
              <a:buNone/>
            </a:pPr>
            <a:r>
              <a:rPr lang="en-US">
                <a:solidFill>
                  <a:srgbClr val="000000"/>
                </a:solidFill>
              </a:rPr>
              <a:t>	Find the remaining lower limits.</a:t>
            </a:r>
          </a:p>
        </p:txBody>
      </p:sp>
      <p:sp>
        <p:nvSpPr>
          <p:cNvPr id="30749" name="Rectangle 8"/>
          <p:cNvSpPr>
            <a:spLocks noChangeArrowheads="1"/>
          </p:cNvSpPr>
          <p:nvPr/>
        </p:nvSpPr>
        <p:spPr bwMode="auto">
          <a:xfrm>
            <a:off x="6637338" y="3079750"/>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ClrTx/>
              <a:buFontTx/>
              <a:buNone/>
            </a:pPr>
            <a:endParaRPr lang="en-US" sz="2400">
              <a:solidFill>
                <a:schemeClr val="accent2"/>
              </a:solidFill>
              <a:cs typeface="Arial" panose="020B0604020202020204" pitchFamily="34" charset="0"/>
            </a:endParaRPr>
          </a:p>
        </p:txBody>
      </p:sp>
      <p:sp>
        <p:nvSpPr>
          <p:cNvPr id="12" name="Rectangle 11"/>
          <p:cNvSpPr>
            <a:spLocks noChangeArrowheads="1"/>
          </p:cNvSpPr>
          <p:nvPr/>
        </p:nvSpPr>
        <p:spPr bwMode="auto">
          <a:xfrm>
            <a:off x="6791325" y="4430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50000"/>
              </a:spcBef>
              <a:buClrTx/>
              <a:buFontTx/>
              <a:buNone/>
            </a:pPr>
            <a:endParaRPr lang="en-US" sz="2400">
              <a:cs typeface="Arial" panose="020B0604020202020204" pitchFamily="34" charset="0"/>
            </a:endParaRPr>
          </a:p>
        </p:txBody>
      </p:sp>
      <p:sp>
        <p:nvSpPr>
          <p:cNvPr id="3075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EC3483F-B0EC-451B-B9A5-EA134F219057}" type="slidenum">
              <a:rPr lang="en-US" sz="1200">
                <a:latin typeface="Arial" panose="020B0604020202020204" pitchFamily="34" charset="0"/>
                <a:cs typeface="Arial" panose="020B0604020202020204" pitchFamily="34" charset="0"/>
              </a:rPr>
              <a:pPr algn="r" eaLnBrk="1" hangingPunct="1">
                <a:spcBef>
                  <a:spcPct val="0"/>
                </a:spcBef>
                <a:buClrTx/>
                <a:buFontTx/>
                <a:buNone/>
              </a:pPr>
              <a:t>11</a:t>
            </a:fld>
            <a:r>
              <a:rPr lang="en-US" sz="1200">
                <a:latin typeface="Arial" panose="020B0604020202020204" pitchFamily="34" charset="0"/>
                <a:cs typeface="Arial" panose="020B0604020202020204" pitchFamily="34" charset="0"/>
              </a:rPr>
              <a:t> of 149</a:t>
            </a:r>
          </a:p>
        </p:txBody>
      </p:sp>
      <p:sp>
        <p:nvSpPr>
          <p:cNvPr id="3075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26">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nodePh="1">
                                  <p:stCondLst>
                                    <p:cond delay="50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r>
              <a:rPr lang="en-US" smtClean="0">
                <a:ea typeface="ＭＳ Ｐゴシック" panose="020B0600070205080204" pitchFamily="34" charset="-128"/>
              </a:rPr>
              <a:t>Quartiles</a:t>
            </a:r>
          </a:p>
        </p:txBody>
      </p:sp>
      <p:sp>
        <p:nvSpPr>
          <p:cNvPr id="142339" name="Content Placeholder 2"/>
          <p:cNvSpPr>
            <a:spLocks noGrp="1"/>
          </p:cNvSpPr>
          <p:nvPr>
            <p:ph idx="1"/>
          </p:nvPr>
        </p:nvSpPr>
        <p:spPr>
          <a:xfrm>
            <a:off x="457200" y="1314450"/>
            <a:ext cx="8229600" cy="4525963"/>
          </a:xfrm>
        </p:spPr>
        <p:txBody>
          <a:bodyPr/>
          <a:lstStyle/>
          <a:p>
            <a:r>
              <a:rPr lang="en-US" b="1" smtClean="0">
                <a:solidFill>
                  <a:schemeClr val="accent2"/>
                </a:solidFill>
              </a:rPr>
              <a:t>Fractiles</a:t>
            </a:r>
            <a:r>
              <a:rPr lang="en-US" smtClean="0"/>
              <a:t> are numbers that partition (divide) an ordered data set into equal parts.</a:t>
            </a:r>
          </a:p>
          <a:p>
            <a:r>
              <a:rPr lang="en-US" b="1" smtClean="0">
                <a:solidFill>
                  <a:schemeClr val="accent2"/>
                </a:solidFill>
              </a:rPr>
              <a:t>Quartiles</a:t>
            </a:r>
            <a:r>
              <a:rPr lang="en-US" smtClean="0"/>
              <a:t> approximately divide an ordered data set into four equal parts.</a:t>
            </a:r>
          </a:p>
          <a:p>
            <a:pPr lvl="1"/>
            <a:r>
              <a:rPr lang="en-US" b="1" smtClean="0">
                <a:solidFill>
                  <a:schemeClr val="accent2"/>
                </a:solidFill>
              </a:rPr>
              <a:t>First quartile, </a:t>
            </a:r>
            <a:r>
              <a:rPr lang="en-US" b="1" i="1" smtClean="0">
                <a:solidFill>
                  <a:schemeClr val="accent2"/>
                </a:solidFill>
              </a:rPr>
              <a:t>Q</a:t>
            </a:r>
            <a:r>
              <a:rPr lang="en-US" b="1" baseline="-25000" smtClean="0">
                <a:solidFill>
                  <a:schemeClr val="accent2"/>
                </a:solidFill>
              </a:rPr>
              <a:t>1</a:t>
            </a:r>
            <a:r>
              <a:rPr lang="en-US" smtClean="0"/>
              <a:t>: About one quarter of the data fall on or below </a:t>
            </a:r>
            <a:r>
              <a:rPr lang="en-US" i="1" smtClean="0"/>
              <a:t>Q</a:t>
            </a:r>
            <a:r>
              <a:rPr lang="en-US" baseline="-25000" smtClean="0"/>
              <a:t>1</a:t>
            </a:r>
            <a:r>
              <a:rPr lang="en-US" smtClean="0"/>
              <a:t>.</a:t>
            </a:r>
          </a:p>
          <a:p>
            <a:pPr lvl="1"/>
            <a:r>
              <a:rPr lang="en-US" b="1" smtClean="0">
                <a:solidFill>
                  <a:schemeClr val="accent2"/>
                </a:solidFill>
              </a:rPr>
              <a:t>Second quartile, </a:t>
            </a:r>
            <a:r>
              <a:rPr lang="en-US" b="1" i="1" smtClean="0">
                <a:solidFill>
                  <a:schemeClr val="accent2"/>
                </a:solidFill>
              </a:rPr>
              <a:t>Q</a:t>
            </a:r>
            <a:r>
              <a:rPr lang="en-US" b="1" baseline="-25000" smtClean="0">
                <a:solidFill>
                  <a:schemeClr val="accent2"/>
                </a:solidFill>
              </a:rPr>
              <a:t>2</a:t>
            </a:r>
            <a:r>
              <a:rPr lang="en-US" smtClean="0"/>
              <a:t>: About one half of the data fall on or below </a:t>
            </a:r>
            <a:r>
              <a:rPr lang="en-US" i="1" smtClean="0"/>
              <a:t>Q</a:t>
            </a:r>
            <a:r>
              <a:rPr lang="en-US" baseline="-25000" smtClean="0"/>
              <a:t>2</a:t>
            </a:r>
            <a:r>
              <a:rPr lang="en-US" smtClean="0"/>
              <a:t> (median).</a:t>
            </a:r>
          </a:p>
          <a:p>
            <a:pPr lvl="1"/>
            <a:r>
              <a:rPr lang="en-US" b="1" smtClean="0">
                <a:solidFill>
                  <a:schemeClr val="accent2"/>
                </a:solidFill>
              </a:rPr>
              <a:t>Third quartile, </a:t>
            </a:r>
            <a:r>
              <a:rPr lang="en-US" b="1" i="1" smtClean="0">
                <a:solidFill>
                  <a:schemeClr val="accent2"/>
                </a:solidFill>
              </a:rPr>
              <a:t>Q</a:t>
            </a:r>
            <a:r>
              <a:rPr lang="en-US" b="1" baseline="-25000" smtClean="0">
                <a:solidFill>
                  <a:schemeClr val="accent2"/>
                </a:solidFill>
              </a:rPr>
              <a:t>3</a:t>
            </a:r>
            <a:r>
              <a:rPr lang="en-US" smtClean="0"/>
              <a:t>: About three quarters of the data fall on or below </a:t>
            </a:r>
            <a:r>
              <a:rPr lang="en-US" i="1" smtClean="0"/>
              <a:t>Q</a:t>
            </a:r>
            <a:r>
              <a:rPr lang="en-US" baseline="-25000" smtClean="0"/>
              <a:t>3</a:t>
            </a:r>
            <a:r>
              <a:rPr lang="en-US" smtClean="0"/>
              <a:t>.</a:t>
            </a:r>
          </a:p>
        </p:txBody>
      </p:sp>
      <p:sp>
        <p:nvSpPr>
          <p:cNvPr id="28262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BBD9FD3-0E59-40F7-A27C-E18A6F977FB0}" type="slidenum">
              <a:rPr lang="en-US" sz="1200">
                <a:latin typeface="Arial" panose="020B0604020202020204" pitchFamily="34" charset="0"/>
                <a:cs typeface="Arial" panose="020B0604020202020204" pitchFamily="34" charset="0"/>
              </a:rPr>
              <a:pPr algn="r" eaLnBrk="1" hangingPunct="1">
                <a:spcBef>
                  <a:spcPct val="0"/>
                </a:spcBef>
                <a:buClrTx/>
                <a:buFontTx/>
                <a:buNone/>
              </a:pPr>
              <a:t>110</a:t>
            </a:fld>
            <a:r>
              <a:rPr lang="en-US" sz="1200">
                <a:latin typeface="Arial" panose="020B0604020202020204" pitchFamily="34" charset="0"/>
                <a:cs typeface="Arial" panose="020B0604020202020204" pitchFamily="34" charset="0"/>
              </a:rPr>
              <a:t> of 149</a:t>
            </a:r>
          </a:p>
        </p:txBody>
      </p:sp>
      <p:sp>
        <p:nvSpPr>
          <p:cNvPr id="28262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Quartiles</a:t>
            </a:r>
          </a:p>
        </p:txBody>
      </p:sp>
      <p:sp>
        <p:nvSpPr>
          <p:cNvPr id="284675" name="Content Placeholder 2"/>
          <p:cNvSpPr>
            <a:spLocks noGrp="1"/>
          </p:cNvSpPr>
          <p:nvPr>
            <p:ph idx="1"/>
          </p:nvPr>
        </p:nvSpPr>
        <p:spPr>
          <a:xfrm>
            <a:off x="457200" y="1503363"/>
            <a:ext cx="8229600" cy="1946275"/>
          </a:xfrm>
        </p:spPr>
        <p:txBody>
          <a:bodyPr/>
          <a:lstStyle/>
          <a:p>
            <a:pPr marL="0" indent="0">
              <a:buFont typeface="Arial" panose="020B0604020202020204" pitchFamily="34" charset="0"/>
              <a:buNone/>
            </a:pPr>
            <a:r>
              <a:rPr lang="en-US" smtClean="0"/>
              <a:t>The number of nuclear power plants in the top 15 nuclear power-producing countries in the world are listed. Find the first, second, and third quartiles of the data set.</a:t>
            </a:r>
          </a:p>
          <a:p>
            <a:pPr marL="0" indent="0">
              <a:buFont typeface="Arial" panose="020B0604020202020204" pitchFamily="34" charset="0"/>
              <a:buNone/>
            </a:pPr>
            <a:r>
              <a:rPr lang="en-US" smtClean="0"/>
              <a:t>7  18  11  6  59  17  18  54  104  20  31  8  10  15  19</a:t>
            </a:r>
          </a:p>
        </p:txBody>
      </p:sp>
      <p:sp>
        <p:nvSpPr>
          <p:cNvPr id="8" name="Content Placeholder 2"/>
          <p:cNvSpPr txBox="1">
            <a:spLocks/>
          </p:cNvSpPr>
          <p:nvPr/>
        </p:nvSpPr>
        <p:spPr bwMode="auto">
          <a:xfrm>
            <a:off x="457200" y="3573463"/>
            <a:ext cx="82391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FontTx/>
              <a:buNone/>
            </a:pPr>
            <a:r>
              <a:rPr lang="en-US" b="1">
                <a:solidFill>
                  <a:srgbClr val="83BB35"/>
                </a:solidFill>
              </a:rPr>
              <a:t>Solution:</a:t>
            </a:r>
          </a:p>
          <a:p>
            <a:r>
              <a:rPr lang="en-US" i="1"/>
              <a:t>Q</a:t>
            </a:r>
            <a:r>
              <a:rPr lang="en-US" baseline="-25000"/>
              <a:t>2</a:t>
            </a:r>
            <a:r>
              <a:rPr lang="en-US"/>
              <a:t> divides the data set into two halves. </a:t>
            </a:r>
          </a:p>
          <a:p>
            <a:endParaRPr lang="en-US"/>
          </a:p>
          <a:p>
            <a:pPr>
              <a:buFont typeface="Arial" panose="020B0604020202020204" pitchFamily="34" charset="0"/>
              <a:buNone/>
            </a:pPr>
            <a:r>
              <a:rPr lang="en-US"/>
              <a:t>6  7  8 10  11  15  17  18  18  19  20  31  54  59  104</a:t>
            </a:r>
          </a:p>
        </p:txBody>
      </p:sp>
      <p:grpSp>
        <p:nvGrpSpPr>
          <p:cNvPr id="3" name="Group 15"/>
          <p:cNvGrpSpPr>
            <a:grpSpLocks/>
          </p:cNvGrpSpPr>
          <p:nvPr/>
        </p:nvGrpSpPr>
        <p:grpSpPr bwMode="auto">
          <a:xfrm>
            <a:off x="3595688" y="5461000"/>
            <a:ext cx="625475" cy="855663"/>
            <a:chOff x="3545306" y="3016710"/>
            <a:chExt cx="625642" cy="856134"/>
          </a:xfrm>
        </p:grpSpPr>
        <p:sp>
          <p:nvSpPr>
            <p:cNvPr id="284685" name="TextBox 10"/>
            <p:cNvSpPr txBox="1">
              <a:spLocks noChangeArrowheads="1"/>
            </p:cNvSpPr>
            <p:nvPr/>
          </p:nvSpPr>
          <p:spPr bwMode="auto">
            <a:xfrm>
              <a:off x="3545306" y="3353445"/>
              <a:ext cx="625642" cy="5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b="1" i="1">
                  <a:solidFill>
                    <a:schemeClr val="accent2"/>
                  </a:solidFill>
                  <a:cs typeface="Arial" panose="020B0604020202020204" pitchFamily="34" charset="0"/>
                </a:rPr>
                <a:t>Q</a:t>
              </a:r>
              <a:r>
                <a:rPr lang="en-US" b="1" baseline="-25000">
                  <a:solidFill>
                    <a:schemeClr val="accent2"/>
                  </a:solidFill>
                  <a:cs typeface="Arial" panose="020B0604020202020204" pitchFamily="34" charset="0"/>
                </a:rPr>
                <a:t>2</a:t>
              </a:r>
            </a:p>
          </p:txBody>
        </p:sp>
        <p:cxnSp>
          <p:nvCxnSpPr>
            <p:cNvPr id="12" name="Straight Arrow Connector 11"/>
            <p:cNvCxnSpPr/>
            <p:nvPr/>
          </p:nvCxnSpPr>
          <p:spPr>
            <a:xfrm rot="5400000" flipH="1" flipV="1">
              <a:off x="3593682" y="3208110"/>
              <a:ext cx="384386"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4"/>
          <p:cNvGrpSpPr>
            <a:grpSpLocks/>
          </p:cNvGrpSpPr>
          <p:nvPr/>
        </p:nvGrpSpPr>
        <p:grpSpPr bwMode="auto">
          <a:xfrm>
            <a:off x="587375" y="4529138"/>
            <a:ext cx="7123113" cy="561975"/>
            <a:chOff x="577516" y="2085474"/>
            <a:chExt cx="7122694" cy="561476"/>
          </a:xfrm>
        </p:grpSpPr>
        <p:sp>
          <p:nvSpPr>
            <p:cNvPr id="14" name="Left Brace 13"/>
            <p:cNvSpPr/>
            <p:nvPr/>
          </p:nvSpPr>
          <p:spPr>
            <a:xfrm rot="5400000">
              <a:off x="1917360" y="1131049"/>
              <a:ext cx="176057" cy="2855745"/>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15" name="Left Brace 14"/>
            <p:cNvSpPr/>
            <p:nvPr/>
          </p:nvSpPr>
          <p:spPr>
            <a:xfrm rot="5400000">
              <a:off x="5871587" y="810396"/>
              <a:ext cx="168126" cy="348912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16" name="TextBox 15"/>
            <p:cNvSpPr txBox="1"/>
            <p:nvPr/>
          </p:nvSpPr>
          <p:spPr>
            <a:xfrm>
              <a:off x="1234702" y="2085474"/>
              <a:ext cx="1636617" cy="456794"/>
            </a:xfrm>
            <a:prstGeom prst="rect">
              <a:avLst/>
            </a:prstGeom>
            <a:noFill/>
          </p:spPr>
          <p:txBody>
            <a:bodyPr>
              <a:spAutoFit/>
            </a:bodyPr>
            <a:lstStyle/>
            <a:p>
              <a:pPr eaLnBrk="1" hangingPunct="1">
                <a:defRPr/>
              </a:pPr>
              <a:r>
                <a:rPr lang="en-US" sz="2400" dirty="0">
                  <a:solidFill>
                    <a:schemeClr val="accent2"/>
                  </a:solidFill>
                  <a:latin typeface="+mn-lt"/>
                  <a:cs typeface="Arial" charset="0"/>
                </a:rPr>
                <a:t>Lower half</a:t>
              </a:r>
            </a:p>
          </p:txBody>
        </p:sp>
        <p:sp>
          <p:nvSpPr>
            <p:cNvPr id="17" name="TextBox 16"/>
            <p:cNvSpPr txBox="1"/>
            <p:nvPr/>
          </p:nvSpPr>
          <p:spPr>
            <a:xfrm>
              <a:off x="5109562" y="2125126"/>
              <a:ext cx="1636616" cy="456794"/>
            </a:xfrm>
            <a:prstGeom prst="rect">
              <a:avLst/>
            </a:prstGeom>
            <a:noFill/>
          </p:spPr>
          <p:txBody>
            <a:bodyPr>
              <a:spAutoFit/>
            </a:bodyPr>
            <a:lstStyle/>
            <a:p>
              <a:pPr eaLnBrk="1" hangingPunct="1">
                <a:defRPr/>
              </a:pPr>
              <a:r>
                <a:rPr lang="en-US" sz="2400" dirty="0">
                  <a:solidFill>
                    <a:schemeClr val="accent2"/>
                  </a:solidFill>
                  <a:latin typeface="+mn-lt"/>
                  <a:cs typeface="Arial" charset="0"/>
                </a:rPr>
                <a:t>Upper half</a:t>
              </a:r>
            </a:p>
          </p:txBody>
        </p:sp>
      </p:grpSp>
      <p:sp>
        <p:nvSpPr>
          <p:cNvPr id="28467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F3442E42-B913-4596-8524-BCBF882D580F}" type="slidenum">
              <a:rPr lang="en-US" sz="1200">
                <a:latin typeface="Arial" panose="020B0604020202020204" pitchFamily="34" charset="0"/>
                <a:cs typeface="Arial" panose="020B0604020202020204" pitchFamily="34" charset="0"/>
              </a:rPr>
              <a:pPr algn="r" eaLnBrk="1" hangingPunct="1">
                <a:spcBef>
                  <a:spcPct val="0"/>
                </a:spcBef>
                <a:buClrTx/>
                <a:buFontTx/>
                <a:buNone/>
              </a:pPr>
              <a:t>111</a:t>
            </a:fld>
            <a:r>
              <a:rPr lang="en-US" sz="1200">
                <a:latin typeface="Arial" panose="020B0604020202020204" pitchFamily="34" charset="0"/>
                <a:cs typeface="Arial" panose="020B0604020202020204" pitchFamily="34" charset="0"/>
              </a:rPr>
              <a:t> of 149</a:t>
            </a:r>
          </a:p>
        </p:txBody>
      </p:sp>
      <p:sp>
        <p:nvSpPr>
          <p:cNvPr id="28468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Quartiles</a:t>
            </a:r>
          </a:p>
        </p:txBody>
      </p:sp>
      <p:sp>
        <p:nvSpPr>
          <p:cNvPr id="285699" name="Content Placeholder 2"/>
          <p:cNvSpPr>
            <a:spLocks noGrp="1"/>
          </p:cNvSpPr>
          <p:nvPr>
            <p:ph idx="1"/>
          </p:nvPr>
        </p:nvSpPr>
        <p:spPr>
          <a:xfrm>
            <a:off x="457200" y="1279525"/>
            <a:ext cx="8239125" cy="1704975"/>
          </a:xfrm>
        </p:spPr>
        <p:txBody>
          <a:bodyPr/>
          <a:lstStyle/>
          <a:p>
            <a:pPr marL="223838" indent="-223838">
              <a:buClr>
                <a:srgbClr val="D17230"/>
              </a:buClr>
            </a:pPr>
            <a:r>
              <a:rPr lang="en-US" smtClean="0">
                <a:solidFill>
                  <a:srgbClr val="000000"/>
                </a:solidFill>
              </a:rPr>
              <a:t>The first and third quartiles are the medians of the lower and upper halves of the data set.</a:t>
            </a:r>
          </a:p>
          <a:p>
            <a:pPr marL="223838" indent="-223838">
              <a:buFont typeface="Arial" panose="020B0604020202020204" pitchFamily="34" charset="0"/>
              <a:buNone/>
            </a:pPr>
            <a:endParaRPr lang="en-US" smtClean="0"/>
          </a:p>
          <a:p>
            <a:pPr marL="223838" indent="-223838">
              <a:buFont typeface="Arial" panose="020B0604020202020204" pitchFamily="34" charset="0"/>
              <a:buNone/>
            </a:pPr>
            <a:r>
              <a:rPr lang="en-US" smtClean="0"/>
              <a:t>6  7  8 10  11  15  17  18  18  19  20  31  54  59  104</a:t>
            </a:r>
          </a:p>
        </p:txBody>
      </p:sp>
      <p:grpSp>
        <p:nvGrpSpPr>
          <p:cNvPr id="285700" name="Group 15"/>
          <p:cNvGrpSpPr>
            <a:grpSpLocks/>
          </p:cNvGrpSpPr>
          <p:nvPr/>
        </p:nvGrpSpPr>
        <p:grpSpPr bwMode="auto">
          <a:xfrm>
            <a:off x="3595688" y="3197225"/>
            <a:ext cx="625475" cy="855663"/>
            <a:chOff x="3545306" y="3016710"/>
            <a:chExt cx="625642" cy="856134"/>
          </a:xfrm>
        </p:grpSpPr>
        <p:sp>
          <p:nvSpPr>
            <p:cNvPr id="285715" name="TextBox 5"/>
            <p:cNvSpPr txBox="1">
              <a:spLocks noChangeArrowheads="1"/>
            </p:cNvSpPr>
            <p:nvPr/>
          </p:nvSpPr>
          <p:spPr bwMode="auto">
            <a:xfrm>
              <a:off x="3545306" y="3353445"/>
              <a:ext cx="625642" cy="5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b="1" i="1">
                  <a:solidFill>
                    <a:schemeClr val="accent2"/>
                  </a:solidFill>
                  <a:cs typeface="Arial" panose="020B0604020202020204" pitchFamily="34" charset="0"/>
                </a:rPr>
                <a:t>Q</a:t>
              </a:r>
              <a:r>
                <a:rPr lang="en-US" b="1" baseline="-25000">
                  <a:solidFill>
                    <a:schemeClr val="accent2"/>
                  </a:solidFill>
                  <a:cs typeface="Arial" panose="020B0604020202020204" pitchFamily="34" charset="0"/>
                </a:rPr>
                <a:t>2</a:t>
              </a:r>
            </a:p>
          </p:txBody>
        </p:sp>
        <p:cxnSp>
          <p:nvCxnSpPr>
            <p:cNvPr id="8" name="Straight Arrow Connector 7"/>
            <p:cNvCxnSpPr/>
            <p:nvPr/>
          </p:nvCxnSpPr>
          <p:spPr>
            <a:xfrm rot="5400000" flipH="1" flipV="1">
              <a:off x="3593682" y="3208110"/>
              <a:ext cx="384386"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285701" name="Group 14"/>
          <p:cNvGrpSpPr>
            <a:grpSpLocks/>
          </p:cNvGrpSpPr>
          <p:nvPr/>
        </p:nvGrpSpPr>
        <p:grpSpPr bwMode="auto">
          <a:xfrm>
            <a:off x="587375" y="2265363"/>
            <a:ext cx="7123113" cy="561975"/>
            <a:chOff x="577516" y="2085474"/>
            <a:chExt cx="7122694" cy="561476"/>
          </a:xfrm>
        </p:grpSpPr>
        <p:sp>
          <p:nvSpPr>
            <p:cNvPr id="11" name="Left Brace 10"/>
            <p:cNvSpPr/>
            <p:nvPr/>
          </p:nvSpPr>
          <p:spPr>
            <a:xfrm rot="5400000">
              <a:off x="1917360" y="1131049"/>
              <a:ext cx="176057" cy="2855745"/>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12" name="Left Brace 11"/>
            <p:cNvSpPr/>
            <p:nvPr/>
          </p:nvSpPr>
          <p:spPr>
            <a:xfrm rot="5400000">
              <a:off x="5871587" y="810396"/>
              <a:ext cx="168126" cy="348912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13" name="TextBox 12"/>
            <p:cNvSpPr txBox="1"/>
            <p:nvPr/>
          </p:nvSpPr>
          <p:spPr>
            <a:xfrm>
              <a:off x="1234702" y="2085474"/>
              <a:ext cx="1636617" cy="456794"/>
            </a:xfrm>
            <a:prstGeom prst="rect">
              <a:avLst/>
            </a:prstGeom>
            <a:noFill/>
          </p:spPr>
          <p:txBody>
            <a:bodyPr>
              <a:spAutoFit/>
            </a:bodyPr>
            <a:lstStyle/>
            <a:p>
              <a:pPr eaLnBrk="1" hangingPunct="1">
                <a:defRPr/>
              </a:pPr>
              <a:r>
                <a:rPr lang="en-US" sz="2400" dirty="0">
                  <a:solidFill>
                    <a:schemeClr val="accent2"/>
                  </a:solidFill>
                  <a:latin typeface="+mn-lt"/>
                  <a:cs typeface="Arial" charset="0"/>
                </a:rPr>
                <a:t>Lower half</a:t>
              </a:r>
            </a:p>
          </p:txBody>
        </p:sp>
        <p:sp>
          <p:nvSpPr>
            <p:cNvPr id="14" name="TextBox 13"/>
            <p:cNvSpPr txBox="1"/>
            <p:nvPr/>
          </p:nvSpPr>
          <p:spPr>
            <a:xfrm>
              <a:off x="5109562" y="2125126"/>
              <a:ext cx="1636616" cy="456794"/>
            </a:xfrm>
            <a:prstGeom prst="rect">
              <a:avLst/>
            </a:prstGeom>
            <a:noFill/>
          </p:spPr>
          <p:txBody>
            <a:bodyPr>
              <a:spAutoFit/>
            </a:bodyPr>
            <a:lstStyle/>
            <a:p>
              <a:pPr eaLnBrk="1" hangingPunct="1">
                <a:defRPr/>
              </a:pPr>
              <a:r>
                <a:rPr lang="en-US" sz="2400" dirty="0">
                  <a:solidFill>
                    <a:schemeClr val="accent2"/>
                  </a:solidFill>
                  <a:latin typeface="+mn-lt"/>
                  <a:cs typeface="Arial" charset="0"/>
                </a:rPr>
                <a:t>Upper half</a:t>
              </a:r>
            </a:p>
          </p:txBody>
        </p:sp>
      </p:grpSp>
      <p:grpSp>
        <p:nvGrpSpPr>
          <p:cNvPr id="5" name="Group 16"/>
          <p:cNvGrpSpPr>
            <a:grpSpLocks/>
          </p:cNvGrpSpPr>
          <p:nvPr/>
        </p:nvGrpSpPr>
        <p:grpSpPr bwMode="auto">
          <a:xfrm>
            <a:off x="1460500" y="3197225"/>
            <a:ext cx="625475" cy="855663"/>
            <a:chOff x="3545306" y="3016710"/>
            <a:chExt cx="625642" cy="856134"/>
          </a:xfrm>
        </p:grpSpPr>
        <p:sp>
          <p:nvSpPr>
            <p:cNvPr id="285709" name="TextBox 17"/>
            <p:cNvSpPr txBox="1">
              <a:spLocks noChangeArrowheads="1"/>
            </p:cNvSpPr>
            <p:nvPr/>
          </p:nvSpPr>
          <p:spPr bwMode="auto">
            <a:xfrm>
              <a:off x="3545306" y="3353445"/>
              <a:ext cx="625642" cy="5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b="1" i="1">
                  <a:solidFill>
                    <a:schemeClr val="accent2"/>
                  </a:solidFill>
                  <a:cs typeface="Arial" panose="020B0604020202020204" pitchFamily="34" charset="0"/>
                </a:rPr>
                <a:t>Q</a:t>
              </a:r>
              <a:r>
                <a:rPr lang="en-US" b="1" baseline="-25000">
                  <a:solidFill>
                    <a:schemeClr val="accent2"/>
                  </a:solidFill>
                  <a:cs typeface="Arial" panose="020B0604020202020204" pitchFamily="34" charset="0"/>
                </a:rPr>
                <a:t>1</a:t>
              </a:r>
            </a:p>
          </p:txBody>
        </p:sp>
        <p:cxnSp>
          <p:nvCxnSpPr>
            <p:cNvPr id="19" name="Straight Arrow Connector 18"/>
            <p:cNvCxnSpPr/>
            <p:nvPr/>
          </p:nvCxnSpPr>
          <p:spPr>
            <a:xfrm rot="5400000" flipH="1" flipV="1">
              <a:off x="3593683" y="3208110"/>
              <a:ext cx="384386" cy="158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19"/>
          <p:cNvGrpSpPr>
            <a:grpSpLocks/>
          </p:cNvGrpSpPr>
          <p:nvPr/>
        </p:nvGrpSpPr>
        <p:grpSpPr bwMode="auto">
          <a:xfrm>
            <a:off x="5751513" y="3197225"/>
            <a:ext cx="625475" cy="855663"/>
            <a:chOff x="3545306" y="3016710"/>
            <a:chExt cx="625642" cy="856134"/>
          </a:xfrm>
        </p:grpSpPr>
        <p:sp>
          <p:nvSpPr>
            <p:cNvPr id="285707" name="TextBox 20"/>
            <p:cNvSpPr txBox="1">
              <a:spLocks noChangeArrowheads="1"/>
            </p:cNvSpPr>
            <p:nvPr/>
          </p:nvSpPr>
          <p:spPr bwMode="auto">
            <a:xfrm>
              <a:off x="3545306" y="3353445"/>
              <a:ext cx="625642" cy="5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b="1" i="1">
                  <a:solidFill>
                    <a:schemeClr val="accent2"/>
                  </a:solidFill>
                  <a:cs typeface="Arial" panose="020B0604020202020204" pitchFamily="34" charset="0"/>
                </a:rPr>
                <a:t>Q</a:t>
              </a:r>
              <a:r>
                <a:rPr lang="en-US" b="1" baseline="-25000">
                  <a:solidFill>
                    <a:schemeClr val="accent2"/>
                  </a:solidFill>
                  <a:cs typeface="Arial" panose="020B0604020202020204" pitchFamily="34" charset="0"/>
                </a:rPr>
                <a:t>3</a:t>
              </a:r>
            </a:p>
          </p:txBody>
        </p:sp>
        <p:cxnSp>
          <p:nvCxnSpPr>
            <p:cNvPr id="22" name="Straight Arrow Connector 21"/>
            <p:cNvCxnSpPr/>
            <p:nvPr/>
          </p:nvCxnSpPr>
          <p:spPr>
            <a:xfrm rot="5400000" flipH="1" flipV="1">
              <a:off x="3593682" y="3208110"/>
              <a:ext cx="384386"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a:spLocks noChangeArrowheads="1"/>
          </p:cNvSpPr>
          <p:nvPr/>
        </p:nvSpPr>
        <p:spPr bwMode="auto">
          <a:xfrm>
            <a:off x="561975" y="4549775"/>
            <a:ext cx="80200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cs typeface="Arial" panose="020B0604020202020204" pitchFamily="34" charset="0"/>
              </a:rPr>
              <a:t>About one fourth of the countries have 10 or fewer nuclear power plants; about one half have 18 or fewer; and about three fourths have 31 or fewer.</a:t>
            </a:r>
          </a:p>
        </p:txBody>
      </p:sp>
      <p:sp>
        <p:nvSpPr>
          <p:cNvPr id="28570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4B4882A7-7B50-42F6-8CE2-E599A4825C47}" type="slidenum">
              <a:rPr lang="en-US" sz="1200">
                <a:latin typeface="Arial" panose="020B0604020202020204" pitchFamily="34" charset="0"/>
                <a:cs typeface="Arial" panose="020B0604020202020204" pitchFamily="34" charset="0"/>
              </a:rPr>
              <a:pPr algn="r" eaLnBrk="1" hangingPunct="1">
                <a:spcBef>
                  <a:spcPct val="0"/>
                </a:spcBef>
                <a:buClrTx/>
                <a:buFontTx/>
                <a:buNone/>
              </a:pPr>
              <a:t>112</a:t>
            </a:fld>
            <a:r>
              <a:rPr lang="en-US" sz="1200">
                <a:latin typeface="Arial" panose="020B0604020202020204" pitchFamily="34" charset="0"/>
                <a:cs typeface="Arial" panose="020B0604020202020204" pitchFamily="34" charset="0"/>
              </a:rPr>
              <a:t> of 149</a:t>
            </a:r>
          </a:p>
        </p:txBody>
      </p:sp>
      <p:sp>
        <p:nvSpPr>
          <p:cNvPr id="28570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le 1"/>
          <p:cNvSpPr>
            <a:spLocks noGrp="1"/>
          </p:cNvSpPr>
          <p:nvPr>
            <p:ph type="title"/>
          </p:nvPr>
        </p:nvSpPr>
        <p:spPr/>
        <p:txBody>
          <a:bodyPr/>
          <a:lstStyle/>
          <a:p>
            <a:r>
              <a:rPr lang="en-US" smtClean="0">
                <a:ea typeface="ＭＳ Ｐゴシック" panose="020B0600070205080204" pitchFamily="34" charset="-128"/>
              </a:rPr>
              <a:t>Interquartile Range</a:t>
            </a:r>
          </a:p>
        </p:txBody>
      </p:sp>
      <p:sp>
        <p:nvSpPr>
          <p:cNvPr id="144387" name="Content Placeholder 2"/>
          <p:cNvSpPr>
            <a:spLocks noGrp="1"/>
          </p:cNvSpPr>
          <p:nvPr>
            <p:ph idx="1"/>
          </p:nvPr>
        </p:nvSpPr>
        <p:spPr>
          <a:xfrm>
            <a:off x="457200" y="1600200"/>
            <a:ext cx="8229600" cy="1622425"/>
          </a:xfrm>
        </p:spPr>
        <p:txBody>
          <a:bodyPr/>
          <a:lstStyle/>
          <a:p>
            <a:pPr>
              <a:buFont typeface="Arial" panose="020B0604020202020204" pitchFamily="34" charset="0"/>
              <a:buNone/>
            </a:pPr>
            <a:r>
              <a:rPr lang="en-US" b="1" smtClean="0">
                <a:solidFill>
                  <a:schemeClr val="accent2"/>
                </a:solidFill>
              </a:rPr>
              <a:t>Interquartile Range (IQR)</a:t>
            </a:r>
          </a:p>
          <a:p>
            <a:r>
              <a:rPr lang="en-US" smtClean="0"/>
              <a:t>The difference between the third and first quartiles.</a:t>
            </a:r>
          </a:p>
          <a:p>
            <a:r>
              <a:rPr lang="en-US" smtClean="0">
                <a:solidFill>
                  <a:schemeClr val="accent2"/>
                </a:solidFill>
              </a:rPr>
              <a:t>IQR = </a:t>
            </a:r>
            <a:r>
              <a:rPr lang="en-US" i="1" smtClean="0">
                <a:solidFill>
                  <a:schemeClr val="accent2"/>
                </a:solidFill>
              </a:rPr>
              <a:t>Q</a:t>
            </a:r>
            <a:r>
              <a:rPr lang="en-US" baseline="-25000" smtClean="0">
                <a:solidFill>
                  <a:schemeClr val="accent2"/>
                </a:solidFill>
              </a:rPr>
              <a:t>3</a:t>
            </a:r>
            <a:r>
              <a:rPr lang="en-US" smtClean="0">
                <a:solidFill>
                  <a:schemeClr val="accent2"/>
                </a:solidFill>
              </a:rPr>
              <a:t> – </a:t>
            </a:r>
            <a:r>
              <a:rPr lang="en-US" i="1" smtClean="0">
                <a:solidFill>
                  <a:schemeClr val="accent2"/>
                </a:solidFill>
              </a:rPr>
              <a:t>Q</a:t>
            </a:r>
            <a:r>
              <a:rPr lang="en-US" baseline="-25000" smtClean="0">
                <a:solidFill>
                  <a:schemeClr val="accent2"/>
                </a:solidFill>
              </a:rPr>
              <a:t>1</a:t>
            </a:r>
          </a:p>
          <a:p>
            <a:pPr>
              <a:buFont typeface="Arial" panose="020B0604020202020204" pitchFamily="34" charset="0"/>
              <a:buNone/>
            </a:pPr>
            <a:endParaRPr lang="en-US" smtClean="0"/>
          </a:p>
        </p:txBody>
      </p:sp>
      <p:sp>
        <p:nvSpPr>
          <p:cNvPr id="28672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E041A47-0A1D-4C6F-9E62-6017C17FA528}" type="slidenum">
              <a:rPr lang="en-US" sz="1200">
                <a:latin typeface="Arial" panose="020B0604020202020204" pitchFamily="34" charset="0"/>
                <a:cs typeface="Arial" panose="020B0604020202020204" pitchFamily="34" charset="0"/>
              </a:rPr>
              <a:pPr algn="r" eaLnBrk="1" hangingPunct="1">
                <a:spcBef>
                  <a:spcPct val="0"/>
                </a:spcBef>
                <a:buClrTx/>
                <a:buFontTx/>
                <a:buNone/>
              </a:pPr>
              <a:t>113</a:t>
            </a:fld>
            <a:r>
              <a:rPr lang="en-US" sz="1200">
                <a:latin typeface="Arial" panose="020B0604020202020204" pitchFamily="34" charset="0"/>
                <a:cs typeface="Arial" panose="020B0604020202020204" pitchFamily="34" charset="0"/>
              </a:rPr>
              <a:t> of 149</a:t>
            </a:r>
          </a:p>
        </p:txBody>
      </p:sp>
      <p:sp>
        <p:nvSpPr>
          <p:cNvPr id="28672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Interquartile Range</a:t>
            </a:r>
          </a:p>
        </p:txBody>
      </p:sp>
      <p:sp>
        <p:nvSpPr>
          <p:cNvPr id="287747" name="Content Placeholder 2"/>
          <p:cNvSpPr>
            <a:spLocks noGrp="1"/>
          </p:cNvSpPr>
          <p:nvPr>
            <p:ph idx="1"/>
          </p:nvPr>
        </p:nvSpPr>
        <p:spPr>
          <a:xfrm>
            <a:off x="457200" y="1503363"/>
            <a:ext cx="8229600" cy="1703387"/>
          </a:xfrm>
        </p:spPr>
        <p:txBody>
          <a:bodyPr/>
          <a:lstStyle/>
          <a:p>
            <a:pPr marL="0" indent="0">
              <a:buFont typeface="Arial" panose="020B0604020202020204" pitchFamily="34" charset="0"/>
              <a:buNone/>
            </a:pPr>
            <a:r>
              <a:rPr lang="en-US" smtClean="0"/>
              <a:t>Find the interquartile range of the data set.</a:t>
            </a:r>
          </a:p>
          <a:p>
            <a:pPr marL="0" indent="0">
              <a:buFont typeface="Arial" panose="020B0604020202020204" pitchFamily="34" charset="0"/>
              <a:buNone/>
            </a:pPr>
            <a:r>
              <a:rPr lang="en-US" smtClean="0"/>
              <a:t>7  18  11  6  59  17  18  54  104  20  31  8  10  15  19</a:t>
            </a:r>
          </a:p>
          <a:p>
            <a:pPr marL="0" indent="0">
              <a:buFont typeface="Arial" panose="020B0604020202020204" pitchFamily="34" charset="0"/>
              <a:buNone/>
            </a:pPr>
            <a:r>
              <a:rPr lang="en-US" smtClean="0"/>
              <a:t>Recall </a:t>
            </a:r>
            <a:r>
              <a:rPr lang="en-US" i="1" smtClean="0"/>
              <a:t>Q</a:t>
            </a:r>
            <a:r>
              <a:rPr lang="en-US" baseline="-25000" smtClean="0"/>
              <a:t>1</a:t>
            </a:r>
            <a:r>
              <a:rPr lang="en-US" smtClean="0"/>
              <a:t> = 10, </a:t>
            </a:r>
            <a:r>
              <a:rPr lang="en-US" i="1" smtClean="0"/>
              <a:t>Q</a:t>
            </a:r>
            <a:r>
              <a:rPr lang="en-US" baseline="-25000" smtClean="0"/>
              <a:t>2</a:t>
            </a:r>
            <a:r>
              <a:rPr lang="en-US" smtClean="0"/>
              <a:t> = 18, and </a:t>
            </a:r>
            <a:r>
              <a:rPr lang="en-US" i="1" smtClean="0"/>
              <a:t>Q</a:t>
            </a:r>
            <a:r>
              <a:rPr lang="en-US" baseline="-25000" smtClean="0"/>
              <a:t>3</a:t>
            </a:r>
            <a:r>
              <a:rPr lang="en-US" smtClean="0"/>
              <a:t> = 31</a:t>
            </a:r>
          </a:p>
        </p:txBody>
      </p:sp>
      <p:sp>
        <p:nvSpPr>
          <p:cNvPr id="6" name="Content Placeholder 2"/>
          <p:cNvSpPr txBox="1">
            <a:spLocks/>
          </p:cNvSpPr>
          <p:nvPr/>
        </p:nvSpPr>
        <p:spPr bwMode="auto">
          <a:xfrm>
            <a:off x="396875" y="2967038"/>
            <a:ext cx="82296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FontTx/>
              <a:buNone/>
            </a:pPr>
            <a:r>
              <a:rPr lang="en-US" b="1">
                <a:solidFill>
                  <a:srgbClr val="83BB35"/>
                </a:solidFill>
              </a:rPr>
              <a:t>Solution:</a:t>
            </a:r>
          </a:p>
          <a:p>
            <a:r>
              <a:rPr lang="en-US">
                <a:solidFill>
                  <a:schemeClr val="accent2"/>
                </a:solidFill>
              </a:rPr>
              <a:t>IQR =  </a:t>
            </a:r>
            <a:r>
              <a:rPr lang="en-US" i="1">
                <a:solidFill>
                  <a:schemeClr val="accent2"/>
                </a:solidFill>
              </a:rPr>
              <a:t>Q</a:t>
            </a:r>
            <a:r>
              <a:rPr lang="en-US" baseline="-25000">
                <a:solidFill>
                  <a:schemeClr val="accent2"/>
                </a:solidFill>
              </a:rPr>
              <a:t>3</a:t>
            </a:r>
            <a:r>
              <a:rPr lang="en-US">
                <a:solidFill>
                  <a:schemeClr val="accent2"/>
                </a:solidFill>
              </a:rPr>
              <a:t> –  </a:t>
            </a:r>
            <a:r>
              <a:rPr lang="en-US" i="1">
                <a:solidFill>
                  <a:schemeClr val="accent2"/>
                </a:solidFill>
              </a:rPr>
              <a:t>Q</a:t>
            </a:r>
            <a:r>
              <a:rPr lang="en-US" baseline="-25000">
                <a:solidFill>
                  <a:schemeClr val="accent2"/>
                </a:solidFill>
              </a:rPr>
              <a:t>1</a:t>
            </a:r>
            <a:r>
              <a:rPr lang="en-US">
                <a:solidFill>
                  <a:schemeClr val="accent2"/>
                </a:solidFill>
              </a:rPr>
              <a:t> =  31 – 10 = 21</a:t>
            </a:r>
          </a:p>
        </p:txBody>
      </p:sp>
      <p:sp>
        <p:nvSpPr>
          <p:cNvPr id="10" name="TextBox 9"/>
          <p:cNvSpPr txBox="1">
            <a:spLocks noChangeArrowheads="1"/>
          </p:cNvSpPr>
          <p:nvPr/>
        </p:nvSpPr>
        <p:spPr bwMode="auto">
          <a:xfrm>
            <a:off x="581025" y="4371975"/>
            <a:ext cx="77644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cs typeface="Arial" panose="020B0604020202020204" pitchFamily="34" charset="0"/>
              </a:rPr>
              <a:t>The number of power plants in the middle portion of the data set vary by at most 21.</a:t>
            </a:r>
          </a:p>
        </p:txBody>
      </p:sp>
      <p:sp>
        <p:nvSpPr>
          <p:cNvPr id="28775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9D40B84-EF95-4F70-8B96-F2ADEEDC5B33}" type="slidenum">
              <a:rPr lang="en-US" sz="1200">
                <a:latin typeface="Arial" panose="020B0604020202020204" pitchFamily="34" charset="0"/>
                <a:cs typeface="Arial" panose="020B0604020202020204" pitchFamily="34" charset="0"/>
              </a:rPr>
              <a:pPr algn="r" eaLnBrk="1" hangingPunct="1">
                <a:spcBef>
                  <a:spcPct val="0"/>
                </a:spcBef>
                <a:buClrTx/>
                <a:buFontTx/>
                <a:buNone/>
              </a:pPr>
              <a:t>114</a:t>
            </a:fld>
            <a:r>
              <a:rPr lang="en-US" sz="1200">
                <a:latin typeface="Arial" panose="020B0604020202020204" pitchFamily="34" charset="0"/>
                <a:cs typeface="Arial" panose="020B0604020202020204" pitchFamily="34" charset="0"/>
              </a:rPr>
              <a:t> of 149</a:t>
            </a:r>
          </a:p>
        </p:txBody>
      </p:sp>
      <p:sp>
        <p:nvSpPr>
          <p:cNvPr id="28775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p:nvPr>
        </p:nvSpPr>
        <p:spPr/>
        <p:txBody>
          <a:bodyPr/>
          <a:lstStyle/>
          <a:p>
            <a:r>
              <a:rPr lang="en-US" smtClean="0">
                <a:ea typeface="ＭＳ Ｐゴシック" panose="020B0600070205080204" pitchFamily="34" charset="-128"/>
              </a:rPr>
              <a:t>Box-and-Whisker Plot</a:t>
            </a:r>
          </a:p>
        </p:txBody>
      </p:sp>
      <p:sp>
        <p:nvSpPr>
          <p:cNvPr id="146435" name="Content Placeholder 2"/>
          <p:cNvSpPr>
            <a:spLocks noGrp="1"/>
          </p:cNvSpPr>
          <p:nvPr>
            <p:ph idx="1"/>
          </p:nvPr>
        </p:nvSpPr>
        <p:spPr>
          <a:xfrm>
            <a:off x="457200" y="1503363"/>
            <a:ext cx="8229600" cy="4525962"/>
          </a:xfrm>
        </p:spPr>
        <p:txBody>
          <a:bodyPr/>
          <a:lstStyle/>
          <a:p>
            <a:pPr>
              <a:buFont typeface="Arial" panose="020B0604020202020204" pitchFamily="34" charset="0"/>
              <a:buNone/>
            </a:pPr>
            <a:r>
              <a:rPr lang="en-US" b="1" smtClean="0">
                <a:solidFill>
                  <a:schemeClr val="accent2"/>
                </a:solidFill>
              </a:rPr>
              <a:t>Box-and-whisker plot</a:t>
            </a:r>
          </a:p>
          <a:p>
            <a:r>
              <a:rPr lang="en-US" smtClean="0"/>
              <a:t>Exploratory data analysis tool.</a:t>
            </a:r>
          </a:p>
          <a:p>
            <a:r>
              <a:rPr lang="en-US" smtClean="0"/>
              <a:t>Highlights important features of a data set.</a:t>
            </a:r>
          </a:p>
          <a:p>
            <a:r>
              <a:rPr lang="en-US" smtClean="0"/>
              <a:t>Requires (</a:t>
            </a:r>
            <a:r>
              <a:rPr lang="en-US" b="1" smtClean="0"/>
              <a:t>five-number summary</a:t>
            </a:r>
            <a:r>
              <a:rPr lang="en-US" smtClean="0"/>
              <a:t>):</a:t>
            </a:r>
          </a:p>
          <a:p>
            <a:pPr lvl="1"/>
            <a:r>
              <a:rPr lang="en-US" smtClean="0"/>
              <a:t>Minimum entry</a:t>
            </a:r>
          </a:p>
          <a:p>
            <a:pPr lvl="1"/>
            <a:r>
              <a:rPr lang="en-US" smtClean="0"/>
              <a:t>First quartile </a:t>
            </a:r>
            <a:r>
              <a:rPr lang="en-US" i="1" smtClean="0"/>
              <a:t>Q</a:t>
            </a:r>
            <a:r>
              <a:rPr lang="en-US" baseline="-25000" smtClean="0"/>
              <a:t>1</a:t>
            </a:r>
            <a:r>
              <a:rPr lang="en-US" smtClean="0"/>
              <a:t> </a:t>
            </a:r>
          </a:p>
          <a:p>
            <a:pPr lvl="1"/>
            <a:r>
              <a:rPr lang="en-US" smtClean="0"/>
              <a:t>Median</a:t>
            </a:r>
            <a:r>
              <a:rPr lang="en-US" i="1" smtClean="0"/>
              <a:t> Q</a:t>
            </a:r>
            <a:r>
              <a:rPr lang="en-US" baseline="-25000" smtClean="0"/>
              <a:t>2</a:t>
            </a:r>
            <a:r>
              <a:rPr lang="en-US" smtClean="0"/>
              <a:t> </a:t>
            </a:r>
          </a:p>
          <a:p>
            <a:pPr lvl="1"/>
            <a:r>
              <a:rPr lang="en-US" smtClean="0"/>
              <a:t>Third quartile</a:t>
            </a:r>
            <a:r>
              <a:rPr lang="en-US" i="1" smtClean="0"/>
              <a:t> Q</a:t>
            </a:r>
            <a:r>
              <a:rPr lang="en-US" baseline="-25000" smtClean="0"/>
              <a:t>3</a:t>
            </a:r>
            <a:r>
              <a:rPr lang="en-US" smtClean="0"/>
              <a:t> </a:t>
            </a:r>
          </a:p>
          <a:p>
            <a:pPr lvl="1"/>
            <a:r>
              <a:rPr lang="en-US" smtClean="0"/>
              <a:t>Maximum entry</a:t>
            </a:r>
          </a:p>
        </p:txBody>
      </p:sp>
      <p:sp>
        <p:nvSpPr>
          <p:cNvPr id="28877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2DBDA75-D109-4888-B499-3B1161BDACCF}" type="slidenum">
              <a:rPr lang="en-US" sz="1200">
                <a:latin typeface="Arial" panose="020B0604020202020204" pitchFamily="34" charset="0"/>
                <a:cs typeface="Arial" panose="020B0604020202020204" pitchFamily="34" charset="0"/>
              </a:rPr>
              <a:pPr algn="r" eaLnBrk="1" hangingPunct="1">
                <a:spcBef>
                  <a:spcPct val="0"/>
                </a:spcBef>
                <a:buClrTx/>
                <a:buFontTx/>
                <a:buNone/>
              </a:pPr>
              <a:t>115</a:t>
            </a:fld>
            <a:r>
              <a:rPr lang="en-US" sz="1200">
                <a:latin typeface="Arial" panose="020B0604020202020204" pitchFamily="34" charset="0"/>
                <a:cs typeface="Arial" panose="020B0604020202020204" pitchFamily="34" charset="0"/>
              </a:rPr>
              <a:t> of 149</a:t>
            </a:r>
          </a:p>
        </p:txBody>
      </p:sp>
      <p:sp>
        <p:nvSpPr>
          <p:cNvPr id="28877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43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4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64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43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6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itle 1"/>
          <p:cNvSpPr>
            <a:spLocks noGrp="1"/>
          </p:cNvSpPr>
          <p:nvPr>
            <p:ph type="title"/>
          </p:nvPr>
        </p:nvSpPr>
        <p:spPr/>
        <p:txBody>
          <a:bodyPr/>
          <a:lstStyle/>
          <a:p>
            <a:r>
              <a:rPr lang="en-US" smtClean="0">
                <a:ea typeface="ＭＳ Ｐゴシック" panose="020B0600070205080204" pitchFamily="34" charset="-128"/>
              </a:rPr>
              <a:t>Drawing a Box-and-Whisker Plot</a:t>
            </a:r>
          </a:p>
        </p:txBody>
      </p:sp>
      <p:sp>
        <p:nvSpPr>
          <p:cNvPr id="147459" name="Content Placeholder 2"/>
          <p:cNvSpPr>
            <a:spLocks noGrp="1"/>
          </p:cNvSpPr>
          <p:nvPr>
            <p:ph idx="1"/>
          </p:nvPr>
        </p:nvSpPr>
        <p:spPr>
          <a:xfrm>
            <a:off x="457200" y="1439863"/>
            <a:ext cx="8229600" cy="4525962"/>
          </a:xfrm>
        </p:spPr>
        <p:txBody>
          <a:bodyPr/>
          <a:lstStyle/>
          <a:p>
            <a:pPr marL="514350" indent="-514350">
              <a:buFont typeface="Arial" panose="020B0604020202020204" pitchFamily="34" charset="0"/>
              <a:buAutoNum type="arabicPeriod"/>
            </a:pPr>
            <a:r>
              <a:rPr lang="en-US" smtClean="0"/>
              <a:t>Find the five-number summary of the data set.</a:t>
            </a:r>
          </a:p>
          <a:p>
            <a:pPr marL="514350" indent="-514350">
              <a:buFont typeface="Arial" panose="020B0604020202020204" pitchFamily="34" charset="0"/>
              <a:buAutoNum type="arabicPeriod"/>
            </a:pPr>
            <a:r>
              <a:rPr lang="en-US" smtClean="0"/>
              <a:t>Construct a horizontal scale that spans the range of the data.</a:t>
            </a:r>
          </a:p>
          <a:p>
            <a:pPr marL="514350" indent="-514350">
              <a:buFont typeface="Arial" panose="020B0604020202020204" pitchFamily="34" charset="0"/>
              <a:buAutoNum type="arabicPeriod"/>
            </a:pPr>
            <a:r>
              <a:rPr lang="en-US" smtClean="0"/>
              <a:t>Plot the five numbers above the horizontal scale.</a:t>
            </a:r>
          </a:p>
          <a:p>
            <a:pPr marL="514350" indent="-514350">
              <a:buFont typeface="Arial" panose="020B0604020202020204" pitchFamily="34" charset="0"/>
              <a:buAutoNum type="arabicPeriod"/>
            </a:pPr>
            <a:r>
              <a:rPr lang="en-US" smtClean="0"/>
              <a:t>Draw a box above the horizontal scale from </a:t>
            </a:r>
            <a:r>
              <a:rPr lang="en-US" i="1" smtClean="0"/>
              <a:t>Q</a:t>
            </a:r>
            <a:r>
              <a:rPr lang="en-US" baseline="-25000" smtClean="0"/>
              <a:t>1</a:t>
            </a:r>
            <a:r>
              <a:rPr lang="en-US" smtClean="0"/>
              <a:t> to </a:t>
            </a:r>
            <a:r>
              <a:rPr lang="en-US" i="1" smtClean="0"/>
              <a:t>Q</a:t>
            </a:r>
            <a:r>
              <a:rPr lang="en-US" baseline="-25000" smtClean="0"/>
              <a:t>3</a:t>
            </a:r>
            <a:r>
              <a:rPr lang="en-US" smtClean="0"/>
              <a:t> and draw a vertical line in the box at </a:t>
            </a:r>
            <a:r>
              <a:rPr lang="en-US" i="1" smtClean="0"/>
              <a:t>Q</a:t>
            </a:r>
            <a:r>
              <a:rPr lang="en-US" baseline="-25000" smtClean="0"/>
              <a:t>2</a:t>
            </a:r>
            <a:r>
              <a:rPr lang="en-US" smtClean="0"/>
              <a:t>.</a:t>
            </a:r>
          </a:p>
          <a:p>
            <a:pPr marL="514350" indent="-514350">
              <a:buFont typeface="Arial" panose="020B0604020202020204" pitchFamily="34" charset="0"/>
              <a:buAutoNum type="arabicPeriod"/>
            </a:pPr>
            <a:r>
              <a:rPr lang="en-US" smtClean="0"/>
              <a:t>Draw whiskers from the box to the minimum and maximum entries.</a:t>
            </a:r>
          </a:p>
        </p:txBody>
      </p:sp>
      <p:grpSp>
        <p:nvGrpSpPr>
          <p:cNvPr id="2" name="Group 53"/>
          <p:cNvGrpSpPr>
            <a:grpSpLocks/>
          </p:cNvGrpSpPr>
          <p:nvPr/>
        </p:nvGrpSpPr>
        <p:grpSpPr bwMode="auto">
          <a:xfrm>
            <a:off x="1773238" y="5172075"/>
            <a:ext cx="5295900" cy="1247775"/>
            <a:chOff x="1914525" y="5172075"/>
            <a:chExt cx="5295901" cy="1247578"/>
          </a:xfrm>
        </p:grpSpPr>
        <p:sp>
          <p:nvSpPr>
            <p:cNvPr id="11" name="Rectangle 10"/>
            <p:cNvSpPr/>
            <p:nvPr/>
          </p:nvSpPr>
          <p:spPr>
            <a:xfrm>
              <a:off x="3695700" y="5591109"/>
              <a:ext cx="2200275" cy="476175"/>
            </a:xfrm>
            <a:prstGeom prst="rect">
              <a:avLst/>
            </a:prstGeom>
            <a:solidFill>
              <a:srgbClr val="0070C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cxnSp>
          <p:nvCxnSpPr>
            <p:cNvPr id="10" name="Straight Connector 9"/>
            <p:cNvCxnSpPr/>
            <p:nvPr/>
          </p:nvCxnSpPr>
          <p:spPr>
            <a:xfrm>
              <a:off x="2362200" y="5838720"/>
              <a:ext cx="4333876" cy="1588"/>
            </a:xfrm>
            <a:prstGeom prst="line">
              <a:avLst/>
            </a:prstGeom>
            <a:ln w="158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691893" y="5825229"/>
              <a:ext cx="466651"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67125" y="5810149"/>
              <a:ext cx="57150" cy="5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6" name="Oval 15"/>
            <p:cNvSpPr/>
            <p:nvPr/>
          </p:nvSpPr>
          <p:spPr>
            <a:xfrm>
              <a:off x="4895851" y="5800626"/>
              <a:ext cx="57150" cy="5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7" name="Oval 16"/>
            <p:cNvSpPr/>
            <p:nvPr/>
          </p:nvSpPr>
          <p:spPr>
            <a:xfrm>
              <a:off x="5876926" y="5810149"/>
              <a:ext cx="57150" cy="57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8" name="TextBox 17"/>
            <p:cNvSpPr txBox="1"/>
            <p:nvPr/>
          </p:nvSpPr>
          <p:spPr>
            <a:xfrm>
              <a:off x="2495550" y="5381592"/>
              <a:ext cx="876300" cy="304752"/>
            </a:xfrm>
            <a:prstGeom prst="rect">
              <a:avLst/>
            </a:prstGeom>
            <a:noFill/>
          </p:spPr>
          <p:txBody>
            <a:bodyPr>
              <a:spAutoFit/>
            </a:bodyPr>
            <a:lstStyle/>
            <a:p>
              <a:pPr eaLnBrk="1" hangingPunct="1">
                <a:defRPr/>
              </a:pPr>
              <a:r>
                <a:rPr lang="en-US" sz="1400" dirty="0">
                  <a:latin typeface="+mn-lt"/>
                  <a:cs typeface="Arial" charset="0"/>
                </a:rPr>
                <a:t>Whisker</a:t>
              </a:r>
            </a:p>
          </p:txBody>
        </p:sp>
        <p:sp>
          <p:nvSpPr>
            <p:cNvPr id="19" name="TextBox 18"/>
            <p:cNvSpPr txBox="1"/>
            <p:nvPr/>
          </p:nvSpPr>
          <p:spPr>
            <a:xfrm>
              <a:off x="6048376" y="5381592"/>
              <a:ext cx="876300" cy="304752"/>
            </a:xfrm>
            <a:prstGeom prst="rect">
              <a:avLst/>
            </a:prstGeom>
            <a:noFill/>
          </p:spPr>
          <p:txBody>
            <a:bodyPr>
              <a:spAutoFit/>
            </a:bodyPr>
            <a:lstStyle/>
            <a:p>
              <a:pPr eaLnBrk="1" hangingPunct="1">
                <a:defRPr/>
              </a:pPr>
              <a:r>
                <a:rPr lang="en-US" sz="1400" dirty="0">
                  <a:latin typeface="+mn-lt"/>
                  <a:cs typeface="Arial" charset="0"/>
                </a:rPr>
                <a:t>Whisker</a:t>
              </a:r>
            </a:p>
          </p:txBody>
        </p:sp>
        <p:sp>
          <p:nvSpPr>
            <p:cNvPr id="20" name="TextBox 19"/>
            <p:cNvSpPr txBox="1"/>
            <p:nvPr/>
          </p:nvSpPr>
          <p:spPr>
            <a:xfrm>
              <a:off x="6267451" y="5838720"/>
              <a:ext cx="942975" cy="517443"/>
            </a:xfrm>
            <a:prstGeom prst="rect">
              <a:avLst/>
            </a:prstGeom>
            <a:noFill/>
          </p:spPr>
          <p:txBody>
            <a:bodyPr>
              <a:spAutoFit/>
            </a:bodyPr>
            <a:lstStyle/>
            <a:p>
              <a:pPr eaLnBrk="1" hangingPunct="1">
                <a:defRPr/>
              </a:pPr>
              <a:r>
                <a:rPr lang="en-US" sz="1400" dirty="0">
                  <a:latin typeface="+mn-lt"/>
                  <a:cs typeface="Arial" charset="0"/>
                </a:rPr>
                <a:t>Maximum entry</a:t>
              </a:r>
            </a:p>
          </p:txBody>
        </p:sp>
        <p:sp>
          <p:nvSpPr>
            <p:cNvPr id="21" name="TextBox 20"/>
            <p:cNvSpPr txBox="1"/>
            <p:nvPr/>
          </p:nvSpPr>
          <p:spPr>
            <a:xfrm>
              <a:off x="1914525" y="5838720"/>
              <a:ext cx="942975" cy="517443"/>
            </a:xfrm>
            <a:prstGeom prst="rect">
              <a:avLst/>
            </a:prstGeom>
            <a:noFill/>
          </p:spPr>
          <p:txBody>
            <a:bodyPr>
              <a:spAutoFit/>
            </a:bodyPr>
            <a:lstStyle/>
            <a:p>
              <a:pPr eaLnBrk="1" hangingPunct="1">
                <a:defRPr/>
              </a:pPr>
              <a:r>
                <a:rPr lang="en-US" sz="1400" dirty="0">
                  <a:latin typeface="+mn-lt"/>
                  <a:cs typeface="Arial" charset="0"/>
                </a:rPr>
                <a:t>Minimum entry</a:t>
              </a:r>
            </a:p>
          </p:txBody>
        </p:sp>
        <p:sp>
          <p:nvSpPr>
            <p:cNvPr id="22" name="TextBox 21"/>
            <p:cNvSpPr txBox="1"/>
            <p:nvPr/>
          </p:nvSpPr>
          <p:spPr>
            <a:xfrm>
              <a:off x="5076826" y="5172075"/>
              <a:ext cx="561975" cy="304752"/>
            </a:xfrm>
            <a:prstGeom prst="rect">
              <a:avLst/>
            </a:prstGeom>
            <a:noFill/>
          </p:spPr>
          <p:txBody>
            <a:bodyPr>
              <a:spAutoFit/>
            </a:bodyPr>
            <a:lstStyle/>
            <a:p>
              <a:pPr eaLnBrk="1" hangingPunct="1">
                <a:defRPr/>
              </a:pPr>
              <a:r>
                <a:rPr lang="en-US" sz="1400" dirty="0">
                  <a:latin typeface="+mn-lt"/>
                  <a:cs typeface="Arial" charset="0"/>
                </a:rPr>
                <a:t>Box</a:t>
              </a:r>
            </a:p>
          </p:txBody>
        </p:sp>
        <p:sp>
          <p:nvSpPr>
            <p:cNvPr id="289810" name="TextBox 22"/>
            <p:cNvSpPr txBox="1">
              <a:spLocks noChangeArrowheads="1"/>
            </p:cNvSpPr>
            <p:nvPr/>
          </p:nvSpPr>
          <p:spPr bwMode="auto">
            <a:xfrm>
              <a:off x="4105275" y="6105378"/>
              <a:ext cx="1057275" cy="30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400">
                  <a:cs typeface="Arial" panose="020B0604020202020204" pitchFamily="34" charset="0"/>
                </a:rPr>
                <a:t>Median, </a:t>
              </a:r>
              <a:r>
                <a:rPr lang="en-US" sz="1400" i="1">
                  <a:cs typeface="Arial" panose="020B0604020202020204" pitchFamily="34" charset="0"/>
                </a:rPr>
                <a:t>Q</a:t>
              </a:r>
              <a:r>
                <a:rPr lang="en-US" sz="1400" baseline="-25000">
                  <a:cs typeface="Arial" panose="020B0604020202020204" pitchFamily="34" charset="0"/>
                </a:rPr>
                <a:t>2</a:t>
              </a:r>
            </a:p>
          </p:txBody>
        </p:sp>
        <p:sp>
          <p:nvSpPr>
            <p:cNvPr id="289811" name="TextBox 24"/>
            <p:cNvSpPr txBox="1">
              <a:spLocks noChangeArrowheads="1"/>
            </p:cNvSpPr>
            <p:nvPr/>
          </p:nvSpPr>
          <p:spPr bwMode="auto">
            <a:xfrm>
              <a:off x="5876926" y="6114901"/>
              <a:ext cx="400050" cy="30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400" i="1">
                  <a:cs typeface="Arial" panose="020B0604020202020204" pitchFamily="34" charset="0"/>
                </a:rPr>
                <a:t>Q</a:t>
              </a:r>
              <a:r>
                <a:rPr lang="en-US" sz="1400" baseline="-25000">
                  <a:cs typeface="Arial" panose="020B0604020202020204" pitchFamily="34" charset="0"/>
                </a:rPr>
                <a:t>3</a:t>
              </a:r>
            </a:p>
          </p:txBody>
        </p:sp>
        <p:sp>
          <p:nvSpPr>
            <p:cNvPr id="289812" name="TextBox 25"/>
            <p:cNvSpPr txBox="1">
              <a:spLocks noChangeArrowheads="1"/>
            </p:cNvSpPr>
            <p:nvPr/>
          </p:nvSpPr>
          <p:spPr bwMode="auto">
            <a:xfrm>
              <a:off x="3209925" y="6105378"/>
              <a:ext cx="400050" cy="30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400" i="1">
                  <a:cs typeface="Arial" panose="020B0604020202020204" pitchFamily="34" charset="0"/>
                </a:rPr>
                <a:t>Q</a:t>
              </a:r>
              <a:r>
                <a:rPr lang="en-US" sz="1400" baseline="-25000">
                  <a:cs typeface="Arial" panose="020B0604020202020204" pitchFamily="34" charset="0"/>
                </a:rPr>
                <a:t>1</a:t>
              </a:r>
            </a:p>
          </p:txBody>
        </p:sp>
        <p:cxnSp>
          <p:nvCxnSpPr>
            <p:cNvPr id="28" name="Straight Connector 27"/>
            <p:cNvCxnSpPr/>
            <p:nvPr/>
          </p:nvCxnSpPr>
          <p:spPr>
            <a:xfrm rot="16200000" flipH="1">
              <a:off x="2847990" y="5686336"/>
              <a:ext cx="190470" cy="95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091133" y="5510149"/>
              <a:ext cx="247611" cy="123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315091" y="5695861"/>
              <a:ext cx="19047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17" idx="5"/>
            </p:cNvCxnSpPr>
            <p:nvPr/>
          </p:nvCxnSpPr>
          <p:spPr>
            <a:xfrm rot="16200000" flipV="1">
              <a:off x="5816625" y="5968867"/>
              <a:ext cx="312688" cy="936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4624412" y="5892666"/>
              <a:ext cx="303164" cy="255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1" idx="1"/>
            </p:cNvCxnSpPr>
            <p:nvPr/>
          </p:nvCxnSpPr>
          <p:spPr>
            <a:xfrm rot="5400000" flipH="1" flipV="1">
              <a:off x="3390927" y="5867269"/>
              <a:ext cx="342846" cy="266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979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557F74C-E020-4343-BFB3-55AF4601DB4B}" type="slidenum">
              <a:rPr lang="en-US" sz="1200">
                <a:latin typeface="Arial" panose="020B0604020202020204" pitchFamily="34" charset="0"/>
                <a:cs typeface="Arial" panose="020B0604020202020204" pitchFamily="34" charset="0"/>
              </a:rPr>
              <a:pPr algn="r" eaLnBrk="1" hangingPunct="1">
                <a:spcBef>
                  <a:spcPct val="0"/>
                </a:spcBef>
                <a:buClrTx/>
                <a:buFontTx/>
                <a:buNone/>
              </a:pPr>
              <a:t>116</a:t>
            </a:fld>
            <a:r>
              <a:rPr lang="en-US" sz="1200">
                <a:latin typeface="Arial" panose="020B0604020202020204" pitchFamily="34" charset="0"/>
                <a:cs typeface="Arial" panose="020B0604020202020204" pitchFamily="34" charset="0"/>
              </a:rPr>
              <a:t> of 149</a:t>
            </a:r>
          </a:p>
        </p:txBody>
      </p:sp>
      <p:sp>
        <p:nvSpPr>
          <p:cNvPr id="28979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Drawing a Box-and-Whisker Plot</a:t>
            </a:r>
          </a:p>
        </p:txBody>
      </p:sp>
      <p:sp>
        <p:nvSpPr>
          <p:cNvPr id="290819" name="Content Placeholder 2"/>
          <p:cNvSpPr>
            <a:spLocks noGrp="1"/>
          </p:cNvSpPr>
          <p:nvPr>
            <p:ph idx="1"/>
          </p:nvPr>
        </p:nvSpPr>
        <p:spPr>
          <a:xfrm>
            <a:off x="457200" y="1600200"/>
            <a:ext cx="8389938" cy="1639888"/>
          </a:xfrm>
        </p:spPr>
        <p:txBody>
          <a:bodyPr/>
          <a:lstStyle/>
          <a:p>
            <a:pPr marL="0" indent="0">
              <a:buFont typeface="Arial" panose="020B0604020202020204" pitchFamily="34" charset="0"/>
              <a:buNone/>
            </a:pPr>
            <a:r>
              <a:rPr lang="en-US" smtClean="0"/>
              <a:t>Draw a box-and-whisker plot that represents the data set. </a:t>
            </a:r>
          </a:p>
          <a:p>
            <a:pPr marL="0" indent="0">
              <a:buFont typeface="Arial" panose="020B0604020202020204" pitchFamily="34" charset="0"/>
              <a:buNone/>
            </a:pPr>
            <a:r>
              <a:rPr lang="en-US" smtClean="0"/>
              <a:t>7  18  11  6  59  17  18  54  104  20  31  8  10  15  19</a:t>
            </a:r>
          </a:p>
          <a:p>
            <a:pPr marL="0" indent="0">
              <a:buFont typeface="Arial" panose="020B0604020202020204" pitchFamily="34" charset="0"/>
              <a:buNone/>
            </a:pPr>
            <a:r>
              <a:rPr lang="en-US" smtClean="0"/>
              <a:t>Min = 6,  </a:t>
            </a:r>
            <a:r>
              <a:rPr lang="en-US" i="1" smtClean="0"/>
              <a:t>Q</a:t>
            </a:r>
            <a:r>
              <a:rPr lang="en-US" baseline="-25000" smtClean="0"/>
              <a:t>1</a:t>
            </a:r>
            <a:r>
              <a:rPr lang="en-US" smtClean="0"/>
              <a:t> = 10,   </a:t>
            </a:r>
            <a:r>
              <a:rPr lang="en-US" i="1" smtClean="0"/>
              <a:t>Q</a:t>
            </a:r>
            <a:r>
              <a:rPr lang="en-US" baseline="-25000" smtClean="0"/>
              <a:t>2</a:t>
            </a:r>
            <a:r>
              <a:rPr lang="en-US" smtClean="0"/>
              <a:t> = 18,   </a:t>
            </a:r>
            <a:r>
              <a:rPr lang="en-US" i="1" smtClean="0"/>
              <a:t>Q</a:t>
            </a:r>
            <a:r>
              <a:rPr lang="en-US" baseline="-25000" smtClean="0"/>
              <a:t>3</a:t>
            </a:r>
            <a:r>
              <a:rPr lang="en-US" smtClean="0"/>
              <a:t> = 31,   Max = 104,</a:t>
            </a:r>
          </a:p>
        </p:txBody>
      </p:sp>
      <p:sp>
        <p:nvSpPr>
          <p:cNvPr id="22" name="TextBox 21"/>
          <p:cNvSpPr txBox="1"/>
          <p:nvPr/>
        </p:nvSpPr>
        <p:spPr>
          <a:xfrm>
            <a:off x="481013" y="3271838"/>
            <a:ext cx="2695575" cy="519112"/>
          </a:xfrm>
          <a:prstGeom prst="rect">
            <a:avLst/>
          </a:prstGeom>
          <a:noFill/>
        </p:spPr>
        <p:txBody>
          <a:bodyPr>
            <a:spAutoFit/>
          </a:bodyPr>
          <a:lstStyle/>
          <a:p>
            <a:pPr eaLnBrk="1" hangingPunct="1">
              <a:defRPr/>
            </a:pPr>
            <a:r>
              <a:rPr lang="en-US" b="1" dirty="0">
                <a:solidFill>
                  <a:schemeClr val="accent3"/>
                </a:solidFill>
                <a:latin typeface="+mn-lt"/>
                <a:cs typeface="Arial" charset="0"/>
              </a:rPr>
              <a:t>Solution:</a:t>
            </a:r>
          </a:p>
        </p:txBody>
      </p:sp>
      <p:sp>
        <p:nvSpPr>
          <p:cNvPr id="23" name="TextBox 22"/>
          <p:cNvSpPr txBox="1">
            <a:spLocks noChangeArrowheads="1"/>
          </p:cNvSpPr>
          <p:nvPr/>
        </p:nvSpPr>
        <p:spPr bwMode="auto">
          <a:xfrm>
            <a:off x="417513" y="4924425"/>
            <a:ext cx="83899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cs typeface="Arial" panose="020B0604020202020204" pitchFamily="34" charset="0"/>
              </a:rPr>
              <a:t>About half the data values are between 10 and 31. By looking at the length of the right whisker, you can conclude 104 is a possible outlier.</a:t>
            </a:r>
          </a:p>
        </p:txBody>
      </p:sp>
      <p:sp>
        <p:nvSpPr>
          <p:cNvPr id="29082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73943A4-760E-430B-ADF0-35A7317E5A2F}" type="slidenum">
              <a:rPr lang="en-US" sz="1200">
                <a:latin typeface="Arial" panose="020B0604020202020204" pitchFamily="34" charset="0"/>
                <a:cs typeface="Arial" panose="020B0604020202020204" pitchFamily="34" charset="0"/>
              </a:rPr>
              <a:pPr algn="r" eaLnBrk="1" hangingPunct="1">
                <a:spcBef>
                  <a:spcPct val="0"/>
                </a:spcBef>
                <a:buClrTx/>
                <a:buFontTx/>
                <a:buNone/>
              </a:pPr>
              <a:t>117</a:t>
            </a:fld>
            <a:r>
              <a:rPr lang="en-US" sz="1200">
                <a:latin typeface="Arial" panose="020B0604020202020204" pitchFamily="34" charset="0"/>
                <a:cs typeface="Arial" panose="020B0604020202020204" pitchFamily="34" charset="0"/>
              </a:rPr>
              <a:t> of 149</a:t>
            </a:r>
          </a:p>
        </p:txBody>
      </p:sp>
      <p:sp>
        <p:nvSpPr>
          <p:cNvPr id="29082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pic>
        <p:nvPicPr>
          <p:cNvPr id="290824" name="Picture 2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3816350"/>
            <a:ext cx="74787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p:nvPr>
        </p:nvSpPr>
        <p:spPr/>
        <p:txBody>
          <a:bodyPr/>
          <a:lstStyle/>
          <a:p>
            <a:r>
              <a:rPr lang="en-US" smtClean="0">
                <a:ea typeface="ＭＳ Ｐゴシック" panose="020B0600070205080204" pitchFamily="34" charset="-128"/>
              </a:rPr>
              <a:t>Percentiles and Other Fractiles</a:t>
            </a:r>
          </a:p>
        </p:txBody>
      </p:sp>
      <p:graphicFrame>
        <p:nvGraphicFramePr>
          <p:cNvPr id="155672" name="Group 24"/>
          <p:cNvGraphicFramePr>
            <a:graphicFrameLocks noGrp="1"/>
          </p:cNvGraphicFramePr>
          <p:nvPr>
            <p:ph idx="1"/>
          </p:nvPr>
        </p:nvGraphicFramePr>
        <p:xfrm>
          <a:off x="457200" y="1600200"/>
          <a:ext cx="8229600" cy="2926040"/>
        </p:xfrm>
        <a:graphic>
          <a:graphicData uri="http://schemas.openxmlformats.org/drawingml/2006/table">
            <a:tbl>
              <a:tblPr/>
              <a:tblGrid>
                <a:gridCol w="1692275"/>
                <a:gridCol w="3794125"/>
                <a:gridCol w="2743200"/>
              </a:tblGrid>
              <a:tr h="4571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Fractiles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Summary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Symbols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r>
              <a:tr h="822871">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Quartiles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Divide a data set into 4 equal parts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Q</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1</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Q</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2</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Q</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822871">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Deciles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Divide a data set into 10 equal parts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1</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2</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3</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822871">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Percentiles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Divide a data set into 100 equal parts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1</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P</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2</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3</a:t>
                      </a: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a:t>
                      </a:r>
                      <a:r>
                        <a:rPr kumimoji="0" lang="en-US" sz="2400" b="0" i="1"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a:t>
                      </a:r>
                      <a:r>
                        <a:rPr kumimoji="0" lang="en-US" sz="2400" b="0" i="0" u="none" strike="noStrike" cap="none" normalizeH="0" baseline="-25000" smtClean="0">
                          <a:ln>
                            <a:noFill/>
                          </a:ln>
                          <a:solidFill>
                            <a:schemeClr val="tx1"/>
                          </a:solidFill>
                          <a:effectLst/>
                          <a:latin typeface="Times New Roman" panose="02020603050405020304" pitchFamily="18" charset="0"/>
                          <a:cs typeface="Arial" panose="020B0604020202020204" pitchFamily="34" charset="0"/>
                        </a:rPr>
                        <a:t>99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186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2B33731-292D-4F94-B07F-D0F534BBA9DA}" type="slidenum">
              <a:rPr lang="en-US" sz="1200">
                <a:latin typeface="Arial" panose="020B0604020202020204" pitchFamily="34" charset="0"/>
                <a:cs typeface="Arial" panose="020B0604020202020204" pitchFamily="34" charset="0"/>
              </a:rPr>
              <a:pPr algn="r" eaLnBrk="1" hangingPunct="1">
                <a:spcBef>
                  <a:spcPct val="0"/>
                </a:spcBef>
                <a:buClrTx/>
                <a:buFontTx/>
                <a:buNone/>
              </a:pPr>
              <a:t>118</a:t>
            </a:fld>
            <a:r>
              <a:rPr lang="en-US" sz="1200">
                <a:latin typeface="Arial" panose="020B0604020202020204" pitchFamily="34" charset="0"/>
                <a:cs typeface="Arial" panose="020B0604020202020204" pitchFamily="34" charset="0"/>
              </a:rPr>
              <a:t> of 149</a:t>
            </a:r>
          </a:p>
        </p:txBody>
      </p:sp>
      <p:sp>
        <p:nvSpPr>
          <p:cNvPr id="29186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Interpreting Percentiles</a:t>
            </a:r>
          </a:p>
        </p:txBody>
      </p:sp>
      <p:sp>
        <p:nvSpPr>
          <p:cNvPr id="292867" name="Content Placeholder 2"/>
          <p:cNvSpPr>
            <a:spLocks noGrp="1"/>
          </p:cNvSpPr>
          <p:nvPr>
            <p:ph idx="1"/>
          </p:nvPr>
        </p:nvSpPr>
        <p:spPr>
          <a:xfrm>
            <a:off x="457200" y="1600200"/>
            <a:ext cx="4595813" cy="3998913"/>
          </a:xfrm>
        </p:spPr>
        <p:txBody>
          <a:bodyPr/>
          <a:lstStyle/>
          <a:p>
            <a:pPr marL="0" indent="0">
              <a:buFont typeface="Arial" panose="020B0604020202020204" pitchFamily="34" charset="0"/>
              <a:buNone/>
            </a:pPr>
            <a:r>
              <a:rPr lang="en-US" smtClean="0"/>
              <a:t>The ogive represents the cumulative frequency distribution for SAT test scores of college-bound students in a recent year. What test score represents the 62</a:t>
            </a:r>
            <a:r>
              <a:rPr lang="en-US" baseline="30000" smtClean="0"/>
              <a:t>nd</a:t>
            </a:r>
            <a:r>
              <a:rPr lang="en-US" smtClean="0"/>
              <a:t> percentile? How should you interpret this?</a:t>
            </a:r>
            <a:r>
              <a:rPr lang="en-US" sz="2400" i="1" smtClean="0">
                <a:solidFill>
                  <a:schemeClr val="tx2"/>
                </a:solidFill>
              </a:rPr>
              <a:t> (Source: College Board)</a:t>
            </a:r>
          </a:p>
        </p:txBody>
      </p:sp>
      <p:sp>
        <p:nvSpPr>
          <p:cNvPr id="29286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8EBACC6-86FC-4A78-AAA9-2FE5C1FEE39E}" type="slidenum">
              <a:rPr lang="en-US" sz="1200">
                <a:latin typeface="Arial" panose="020B0604020202020204" pitchFamily="34" charset="0"/>
                <a:cs typeface="Arial" panose="020B0604020202020204" pitchFamily="34" charset="0"/>
              </a:rPr>
              <a:pPr algn="r" eaLnBrk="1" hangingPunct="1">
                <a:spcBef>
                  <a:spcPct val="0"/>
                </a:spcBef>
                <a:buClrTx/>
                <a:buFontTx/>
                <a:buNone/>
              </a:pPr>
              <a:t>119</a:t>
            </a:fld>
            <a:r>
              <a:rPr lang="en-US" sz="1200">
                <a:latin typeface="Arial" panose="020B0604020202020204" pitchFamily="34" charset="0"/>
                <a:cs typeface="Arial" panose="020B0604020202020204" pitchFamily="34" charset="0"/>
              </a:rPr>
              <a:t> of 149</a:t>
            </a:r>
          </a:p>
        </p:txBody>
      </p:sp>
      <p:sp>
        <p:nvSpPr>
          <p:cNvPr id="29286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pic>
        <p:nvPicPr>
          <p:cNvPr id="292870" name="Picture 7" descr="Screen shot 2011-08-05 at 1.19.2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5225" y="2127250"/>
            <a:ext cx="4024313"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Frequency Distribution</a:t>
            </a:r>
            <a:endParaRPr lang="en-US" smtClean="0">
              <a:ea typeface="ＭＳ Ｐゴシック" panose="020B0600070205080204" pitchFamily="34" charset="-128"/>
            </a:endParaRPr>
          </a:p>
        </p:txBody>
      </p:sp>
      <p:sp>
        <p:nvSpPr>
          <p:cNvPr id="56323" name="Content Placeholder 2"/>
          <p:cNvSpPr>
            <a:spLocks noGrp="1"/>
          </p:cNvSpPr>
          <p:nvPr>
            <p:ph idx="1"/>
          </p:nvPr>
        </p:nvSpPr>
        <p:spPr>
          <a:xfrm>
            <a:off x="457200" y="1600200"/>
            <a:ext cx="3883025" cy="4525963"/>
          </a:xfrm>
        </p:spPr>
        <p:txBody>
          <a:bodyPr/>
          <a:lstStyle/>
          <a:p>
            <a:pPr marL="0" indent="0" eaLnBrk="1" hangingPunct="1">
              <a:buFont typeface="Arial" panose="020B0604020202020204" pitchFamily="34" charset="0"/>
              <a:buNone/>
            </a:pPr>
            <a:r>
              <a:rPr lang="en-US" smtClean="0"/>
              <a:t>The upper limit of the first class is 99 (one less than the lower limit of the second class). </a:t>
            </a:r>
          </a:p>
          <a:p>
            <a:pPr marL="0" indent="0" eaLnBrk="1" hangingPunct="1">
              <a:buFont typeface="Arial" panose="020B0604020202020204" pitchFamily="34" charset="0"/>
              <a:buNone/>
            </a:pPr>
            <a:r>
              <a:rPr lang="en-US" smtClean="0"/>
              <a:t>Add the class width of 50 to get the upper limit of the next class.</a:t>
            </a:r>
          </a:p>
          <a:p>
            <a:pPr marL="0" indent="0" eaLnBrk="1" hangingPunct="1">
              <a:buFont typeface="Arial" panose="020B0604020202020204" pitchFamily="34" charset="0"/>
              <a:buNone/>
            </a:pPr>
            <a:r>
              <a:rPr lang="en-US" smtClean="0"/>
              <a:t>	99 + 50 = 149</a:t>
            </a:r>
          </a:p>
          <a:p>
            <a:pPr marL="0" indent="0" eaLnBrk="1" hangingPunct="1">
              <a:buFont typeface="Arial" panose="020B0604020202020204" pitchFamily="34" charset="0"/>
              <a:buNone/>
            </a:pPr>
            <a:r>
              <a:rPr lang="en-US" smtClean="0"/>
              <a:t>Find the remaining upper limits.</a:t>
            </a:r>
          </a:p>
        </p:txBody>
      </p:sp>
      <p:graphicFrame>
        <p:nvGraphicFramePr>
          <p:cNvPr id="58410" name="Group 42"/>
          <p:cNvGraphicFramePr>
            <a:graphicFrameLocks noGrp="1"/>
          </p:cNvGraphicFramePr>
          <p:nvPr/>
        </p:nvGraphicFramePr>
        <p:xfrm>
          <a:off x="4624388" y="1797050"/>
          <a:ext cx="2732087" cy="4754736"/>
        </p:xfrm>
        <a:graphic>
          <a:graphicData uri="http://schemas.openxmlformats.org/drawingml/2006/table">
            <a:tbl>
              <a:tblPr/>
              <a:tblGrid>
                <a:gridCol w="1209675"/>
                <a:gridCol w="1522412"/>
              </a:tblGrid>
              <a:tr h="8229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charset="0"/>
                          <a:ea typeface="Arial" charset="0"/>
                          <a:cs typeface="Arial" charset="0"/>
                        </a:rPr>
                        <a:t>Lower limit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charset="0"/>
                          <a:ea typeface="Arial" charset="0"/>
                          <a:cs typeface="Arial" charset="0"/>
                        </a:rPr>
                        <a:t>Upper limit</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50</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99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100</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149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150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199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200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249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250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300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349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188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450</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Curved Right Arrow 6"/>
          <p:cNvSpPr/>
          <p:nvPr/>
        </p:nvSpPr>
        <p:spPr>
          <a:xfrm flipH="1">
            <a:off x="6892925" y="2813050"/>
            <a:ext cx="396875" cy="609600"/>
          </a:xfrm>
          <a:prstGeom prst="curved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chemeClr val="tx1"/>
              </a:solidFill>
            </a:endParaRPr>
          </a:p>
        </p:txBody>
      </p:sp>
      <p:sp>
        <p:nvSpPr>
          <p:cNvPr id="56350" name="TextBox 8"/>
          <p:cNvSpPr txBox="1">
            <a:spLocks noChangeArrowheads="1"/>
          </p:cNvSpPr>
          <p:nvPr/>
        </p:nvSpPr>
        <p:spPr bwMode="auto">
          <a:xfrm>
            <a:off x="7329488" y="2563813"/>
            <a:ext cx="1528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solidFill>
                  <a:schemeClr val="accent2"/>
                </a:solidFill>
                <a:cs typeface="Arial" panose="020B0604020202020204" pitchFamily="34" charset="0"/>
              </a:rPr>
              <a:t>Class width = 50</a:t>
            </a:r>
          </a:p>
        </p:txBody>
      </p:sp>
      <p:cxnSp>
        <p:nvCxnSpPr>
          <p:cNvPr id="17" name="Straight Arrow Connector 16"/>
          <p:cNvCxnSpPr/>
          <p:nvPr/>
        </p:nvCxnSpPr>
        <p:spPr>
          <a:xfrm flipV="1">
            <a:off x="5510213" y="2900363"/>
            <a:ext cx="841375" cy="35718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79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52752B6-62CC-4478-AF61-EAE7DEFA7A6C}" type="slidenum">
              <a:rPr lang="en-US" sz="1200">
                <a:latin typeface="Arial" panose="020B0604020202020204" pitchFamily="34" charset="0"/>
                <a:cs typeface="Arial" panose="020B0604020202020204" pitchFamily="34" charset="0"/>
              </a:rPr>
              <a:pPr algn="r" eaLnBrk="1" hangingPunct="1">
                <a:spcBef>
                  <a:spcPct val="0"/>
                </a:spcBef>
                <a:buClrTx/>
                <a:buFontTx/>
                <a:buNone/>
              </a:pPr>
              <a:t>12</a:t>
            </a:fld>
            <a:r>
              <a:rPr lang="en-US" sz="1200">
                <a:latin typeface="Arial" panose="020B0604020202020204" pitchFamily="34" charset="0"/>
                <a:cs typeface="Arial" panose="020B0604020202020204" pitchFamily="34" charset="0"/>
              </a:rPr>
              <a:t> of 149</a:t>
            </a:r>
          </a:p>
        </p:txBody>
      </p:sp>
      <p:sp>
        <p:nvSpPr>
          <p:cNvPr id="3279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3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635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Interpreting Percentiles</a:t>
            </a:r>
          </a:p>
        </p:txBody>
      </p:sp>
      <p:sp>
        <p:nvSpPr>
          <p:cNvPr id="293891" name="Content Placeholder 2"/>
          <p:cNvSpPr>
            <a:spLocks noGrp="1"/>
          </p:cNvSpPr>
          <p:nvPr>
            <p:ph idx="1"/>
          </p:nvPr>
        </p:nvSpPr>
        <p:spPr>
          <a:xfrm>
            <a:off x="473075" y="2065338"/>
            <a:ext cx="4195763" cy="2811462"/>
          </a:xfrm>
        </p:spPr>
        <p:txBody>
          <a:bodyPr/>
          <a:lstStyle/>
          <a:p>
            <a:pPr marL="0" indent="0">
              <a:buFont typeface="Arial" panose="020B0604020202020204" pitchFamily="34" charset="0"/>
              <a:buNone/>
            </a:pPr>
            <a:r>
              <a:rPr lang="en-US" smtClean="0"/>
              <a:t>The 62</a:t>
            </a:r>
            <a:r>
              <a:rPr lang="en-US" baseline="30000" smtClean="0"/>
              <a:t>nd</a:t>
            </a:r>
            <a:r>
              <a:rPr lang="en-US" smtClean="0"/>
              <a:t> percentile corresponds to a test score of 1600. </a:t>
            </a:r>
          </a:p>
          <a:p>
            <a:pPr marL="0" indent="0">
              <a:buFont typeface="Arial" panose="020B0604020202020204" pitchFamily="34" charset="0"/>
              <a:buNone/>
            </a:pPr>
            <a:r>
              <a:rPr lang="en-US" smtClean="0"/>
              <a:t>This means that 62% of the students had an SAT score of 1600 or less.</a:t>
            </a:r>
          </a:p>
        </p:txBody>
      </p:sp>
      <p:sp>
        <p:nvSpPr>
          <p:cNvPr id="29389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F907473-8AD4-40FC-ADE3-91BC68562704}" type="slidenum">
              <a:rPr lang="en-US" sz="1200">
                <a:latin typeface="Arial" panose="020B0604020202020204" pitchFamily="34" charset="0"/>
                <a:cs typeface="Arial" panose="020B0604020202020204" pitchFamily="34" charset="0"/>
              </a:rPr>
              <a:pPr algn="r" eaLnBrk="1" hangingPunct="1">
                <a:spcBef>
                  <a:spcPct val="0"/>
                </a:spcBef>
                <a:buClrTx/>
                <a:buFontTx/>
                <a:buNone/>
              </a:pPr>
              <a:t>120</a:t>
            </a:fld>
            <a:r>
              <a:rPr lang="en-US" sz="1200">
                <a:latin typeface="Arial" panose="020B0604020202020204" pitchFamily="34" charset="0"/>
                <a:cs typeface="Arial" panose="020B0604020202020204" pitchFamily="34" charset="0"/>
              </a:rPr>
              <a:t> of 149</a:t>
            </a:r>
          </a:p>
        </p:txBody>
      </p:sp>
      <p:sp>
        <p:nvSpPr>
          <p:cNvPr id="29389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pic>
        <p:nvPicPr>
          <p:cNvPr id="293894" name="Picture 1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913" y="2022475"/>
            <a:ext cx="3733800"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r>
              <a:rPr lang="en-US" smtClean="0">
                <a:ea typeface="ＭＳ Ｐゴシック" panose="020B0600070205080204" pitchFamily="34" charset="-128"/>
              </a:rPr>
              <a:t>The Standard Score</a:t>
            </a:r>
          </a:p>
        </p:txBody>
      </p:sp>
      <p:sp>
        <p:nvSpPr>
          <p:cNvPr id="36868" name="Content Placeholder 2"/>
          <p:cNvSpPr>
            <a:spLocks noGrp="1"/>
          </p:cNvSpPr>
          <p:nvPr>
            <p:ph idx="1"/>
          </p:nvPr>
        </p:nvSpPr>
        <p:spPr>
          <a:xfrm>
            <a:off x="457200" y="1600200"/>
            <a:ext cx="8229600" cy="3019425"/>
          </a:xfrm>
        </p:spPr>
        <p:txBody>
          <a:bodyPr/>
          <a:lstStyle/>
          <a:p>
            <a:pPr>
              <a:buFont typeface="Arial" panose="020B0604020202020204" pitchFamily="34" charset="0"/>
              <a:buNone/>
            </a:pPr>
            <a:r>
              <a:rPr lang="en-US" b="1" smtClean="0">
                <a:solidFill>
                  <a:schemeClr val="accent2"/>
                </a:solidFill>
              </a:rPr>
              <a:t>Standard Score (</a:t>
            </a:r>
            <a:r>
              <a:rPr lang="en-US" b="1" i="1" smtClean="0">
                <a:solidFill>
                  <a:schemeClr val="accent2"/>
                </a:solidFill>
              </a:rPr>
              <a:t>z-</a:t>
            </a:r>
            <a:r>
              <a:rPr lang="en-US" b="1" smtClean="0">
                <a:solidFill>
                  <a:schemeClr val="accent2"/>
                </a:solidFill>
              </a:rPr>
              <a:t>score)</a:t>
            </a:r>
          </a:p>
          <a:p>
            <a:r>
              <a:rPr lang="en-US" smtClean="0"/>
              <a:t>Represents the number of standard deviations a given value </a:t>
            </a:r>
            <a:r>
              <a:rPr lang="en-US" i="1" smtClean="0"/>
              <a:t>x</a:t>
            </a:r>
            <a:r>
              <a:rPr lang="en-US" smtClean="0"/>
              <a:t> falls from the mean </a:t>
            </a:r>
            <a:r>
              <a:rPr lang="el-GR" i="1" smtClean="0"/>
              <a:t>μ</a:t>
            </a:r>
            <a:r>
              <a:rPr lang="en-US" smtClean="0"/>
              <a:t>.</a:t>
            </a:r>
          </a:p>
          <a:p>
            <a:endParaRPr lang="en-US" smtClean="0"/>
          </a:p>
          <a:p>
            <a:r>
              <a:rPr lang="en-US" smtClean="0"/>
              <a:t> </a:t>
            </a:r>
          </a:p>
        </p:txBody>
      </p:sp>
      <p:graphicFrame>
        <p:nvGraphicFramePr>
          <p:cNvPr id="36866" name="Object 2"/>
          <p:cNvGraphicFramePr>
            <a:graphicFrameLocks noChangeAspect="1"/>
          </p:cNvGraphicFramePr>
          <p:nvPr/>
        </p:nvGraphicFramePr>
        <p:xfrm>
          <a:off x="885825" y="3259138"/>
          <a:ext cx="5211763" cy="1216025"/>
        </p:xfrm>
        <a:graphic>
          <a:graphicData uri="http://schemas.openxmlformats.org/presentationml/2006/ole">
            <mc:AlternateContent xmlns:mc="http://schemas.openxmlformats.org/markup-compatibility/2006">
              <mc:Choice xmlns:v="urn:schemas-microsoft-com:vml" Requires="v">
                <p:oleObj spid="_x0000_s294922" name="Equation" r:id="rId3" imgW="1905000" imgH="444500" progId="Equation.DSMT4">
                  <p:embed/>
                </p:oleObj>
              </mc:Choice>
              <mc:Fallback>
                <p:oleObj name="Equation" r:id="rId3" imgW="1905000" imgH="4445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3259138"/>
                        <a:ext cx="5211763"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491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480E9CA8-E8F4-416B-8C73-CED56264D973}" type="slidenum">
              <a:rPr lang="en-US" sz="1200">
                <a:latin typeface="Arial" panose="020B0604020202020204" pitchFamily="34" charset="0"/>
                <a:cs typeface="Arial" panose="020B0604020202020204" pitchFamily="34" charset="0"/>
              </a:rPr>
              <a:pPr algn="r" eaLnBrk="1" hangingPunct="1">
                <a:spcBef>
                  <a:spcPct val="0"/>
                </a:spcBef>
                <a:buClrTx/>
                <a:buFontTx/>
                <a:buNone/>
              </a:pPr>
              <a:t>121</a:t>
            </a:fld>
            <a:r>
              <a:rPr lang="en-US" sz="1200">
                <a:latin typeface="Arial" panose="020B0604020202020204" pitchFamily="34" charset="0"/>
                <a:cs typeface="Arial" panose="020B0604020202020204" pitchFamily="34" charset="0"/>
              </a:rPr>
              <a:t> of 149</a:t>
            </a:r>
          </a:p>
        </p:txBody>
      </p:sp>
      <p:sp>
        <p:nvSpPr>
          <p:cNvPr id="29491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Comparing </a:t>
            </a:r>
            <a:r>
              <a:rPr lang="en-US" i="1" smtClean="0">
                <a:solidFill>
                  <a:srgbClr val="83BB35"/>
                </a:solidFill>
                <a:ea typeface="ＭＳ Ｐゴシック" panose="020B0600070205080204" pitchFamily="34" charset="-128"/>
              </a:rPr>
              <a:t>z-</a:t>
            </a:r>
            <a:r>
              <a:rPr lang="en-US" smtClean="0">
                <a:solidFill>
                  <a:srgbClr val="83BB35"/>
                </a:solidFill>
                <a:ea typeface="ＭＳ Ｐゴシック" panose="020B0600070205080204" pitchFamily="34" charset="-128"/>
              </a:rPr>
              <a:t>Scores from Different Data Sets</a:t>
            </a:r>
          </a:p>
        </p:txBody>
      </p:sp>
      <p:sp>
        <p:nvSpPr>
          <p:cNvPr id="295939" name="Content Placeholder 2"/>
          <p:cNvSpPr>
            <a:spLocks noGrp="1"/>
          </p:cNvSpPr>
          <p:nvPr>
            <p:ph idx="1"/>
          </p:nvPr>
        </p:nvSpPr>
        <p:spPr>
          <a:xfrm>
            <a:off x="457200" y="1647825"/>
            <a:ext cx="8229600" cy="3908425"/>
          </a:xfrm>
        </p:spPr>
        <p:txBody>
          <a:bodyPr/>
          <a:lstStyle/>
          <a:p>
            <a:pPr marL="0" indent="0">
              <a:buFont typeface="Arial" panose="020B0604020202020204" pitchFamily="34" charset="0"/>
              <a:buNone/>
            </a:pPr>
            <a:r>
              <a:rPr lang="en-US" smtClean="0"/>
              <a:t>In 2009, Heath Ledger won the  Oscar for Best Supporting Actor at age 29 for his role in the movie </a:t>
            </a:r>
            <a:r>
              <a:rPr lang="en-US" i="1" smtClean="0"/>
              <a:t>The Dark Knight. </a:t>
            </a:r>
            <a:r>
              <a:rPr lang="en-US" smtClean="0"/>
              <a:t>Penelope Cruz won the Oscar for Best Supporting Actress at age 34 for her role in </a:t>
            </a:r>
            <a:r>
              <a:rPr lang="en-US" i="1" smtClean="0"/>
              <a:t>Vicky Cristina Barcelona</a:t>
            </a:r>
            <a:r>
              <a:rPr lang="en-US" smtClean="0"/>
              <a:t>. The mean age of all Best Supporting Actor winners is 49.5, with a standard deviation of 13.8. The mean age of all Best Supporting Actress winners is 39.9, with a standard deviation of 14.0. Find the </a:t>
            </a:r>
            <a:r>
              <a:rPr lang="en-US" i="1" smtClean="0"/>
              <a:t>z</a:t>
            </a:r>
            <a:r>
              <a:rPr lang="en-US" smtClean="0"/>
              <a:t>-scores that correspond to the ages of Ledger and Cruz. Then compare your results.</a:t>
            </a:r>
          </a:p>
        </p:txBody>
      </p:sp>
      <p:pic>
        <p:nvPicPr>
          <p:cNvPr id="295940" name="Picture 6" descr="C:\Documents and Settings\sth-g321\Local Settings\Temporary Internet Files\Content.IE5\O5QN6ZK7\MCj0431621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175" y="5473700"/>
            <a:ext cx="10810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4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95E4EB3-5720-4259-9323-4E1D2E265891}" type="slidenum">
              <a:rPr lang="en-US" sz="1200">
                <a:latin typeface="Arial" panose="020B0604020202020204" pitchFamily="34" charset="0"/>
                <a:cs typeface="Arial" panose="020B0604020202020204" pitchFamily="34" charset="0"/>
              </a:rPr>
              <a:pPr algn="r" eaLnBrk="1" hangingPunct="1">
                <a:spcBef>
                  <a:spcPct val="0"/>
                </a:spcBef>
                <a:buClrTx/>
                <a:buFontTx/>
                <a:buNone/>
              </a:pPr>
              <a:t>122</a:t>
            </a:fld>
            <a:r>
              <a:rPr lang="en-US" sz="1200">
                <a:latin typeface="Arial" panose="020B0604020202020204" pitchFamily="34" charset="0"/>
                <a:cs typeface="Arial" panose="020B0604020202020204" pitchFamily="34" charset="0"/>
              </a:rPr>
              <a:t> of 149</a:t>
            </a:r>
          </a:p>
        </p:txBody>
      </p:sp>
      <p:sp>
        <p:nvSpPr>
          <p:cNvPr id="29594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Comparing </a:t>
            </a:r>
            <a:r>
              <a:rPr lang="en-US" i="1" smtClean="0">
                <a:solidFill>
                  <a:srgbClr val="83BB35"/>
                </a:solidFill>
                <a:ea typeface="ＭＳ Ｐゴシック" panose="020B0600070205080204" pitchFamily="34" charset="-128"/>
              </a:rPr>
              <a:t>z-</a:t>
            </a:r>
            <a:r>
              <a:rPr lang="en-US" smtClean="0">
                <a:solidFill>
                  <a:srgbClr val="83BB35"/>
                </a:solidFill>
                <a:ea typeface="ＭＳ Ｐゴシック" panose="020B0600070205080204" pitchFamily="34" charset="-128"/>
              </a:rPr>
              <a:t>Scores from Different Data Sets</a:t>
            </a:r>
          </a:p>
        </p:txBody>
      </p:sp>
      <p:sp>
        <p:nvSpPr>
          <p:cNvPr id="296963" name="Content Placeholder 5"/>
          <p:cNvSpPr>
            <a:spLocks noGrp="1"/>
          </p:cNvSpPr>
          <p:nvPr>
            <p:ph idx="1"/>
          </p:nvPr>
        </p:nvSpPr>
        <p:spPr>
          <a:xfrm>
            <a:off x="457200" y="1792288"/>
            <a:ext cx="8229600" cy="661987"/>
          </a:xfrm>
        </p:spPr>
        <p:txBody>
          <a:bodyPr/>
          <a:lstStyle/>
          <a:p>
            <a:r>
              <a:rPr lang="en-US" smtClean="0"/>
              <a:t>Heath Ledger</a:t>
            </a:r>
          </a:p>
        </p:txBody>
      </p:sp>
      <p:graphicFrame>
        <p:nvGraphicFramePr>
          <p:cNvPr id="296964" name="Object 2"/>
          <p:cNvGraphicFramePr>
            <a:graphicFrameLocks noChangeAspect="1"/>
          </p:cNvGraphicFramePr>
          <p:nvPr/>
        </p:nvGraphicFramePr>
        <p:xfrm>
          <a:off x="1292225" y="2219325"/>
          <a:ext cx="4775200" cy="1022350"/>
        </p:xfrm>
        <a:graphic>
          <a:graphicData uri="http://schemas.openxmlformats.org/presentationml/2006/ole">
            <mc:AlternateContent xmlns:mc="http://schemas.openxmlformats.org/markup-compatibility/2006">
              <mc:Choice xmlns:v="urn:schemas-microsoft-com:vml" Requires="v">
                <p:oleObj spid="_x0000_s296978" name="Equation" r:id="rId3" imgW="1841500" imgH="393700" progId="Equation.DSMT4">
                  <p:embed/>
                </p:oleObj>
              </mc:Choice>
              <mc:Fallback>
                <p:oleObj name="Equation" r:id="rId3" imgW="1841500" imgH="3937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225" y="2219325"/>
                        <a:ext cx="47752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6965" name="Content Placeholder 5"/>
          <p:cNvSpPr txBox="1">
            <a:spLocks/>
          </p:cNvSpPr>
          <p:nvPr/>
        </p:nvSpPr>
        <p:spPr bwMode="auto">
          <a:xfrm>
            <a:off x="457200" y="3773488"/>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r>
              <a:rPr lang="en-US"/>
              <a:t>Penelope Cruz</a:t>
            </a:r>
          </a:p>
        </p:txBody>
      </p:sp>
      <p:graphicFrame>
        <p:nvGraphicFramePr>
          <p:cNvPr id="37891" name="Object 3"/>
          <p:cNvGraphicFramePr>
            <a:graphicFrameLocks noChangeAspect="1"/>
          </p:cNvGraphicFramePr>
          <p:nvPr/>
        </p:nvGraphicFramePr>
        <p:xfrm>
          <a:off x="1143000" y="4216400"/>
          <a:ext cx="4776788" cy="1022350"/>
        </p:xfrm>
        <a:graphic>
          <a:graphicData uri="http://schemas.openxmlformats.org/presentationml/2006/ole">
            <mc:AlternateContent xmlns:mc="http://schemas.openxmlformats.org/markup-compatibility/2006">
              <mc:Choice xmlns:v="urn:schemas-microsoft-com:vml" Requires="v">
                <p:oleObj spid="_x0000_s296979" name="Equation" r:id="rId5" imgW="1841500" imgH="393700" progId="Equation.DSMT4">
                  <p:embed/>
                </p:oleObj>
              </mc:Choice>
              <mc:Fallback>
                <p:oleObj name="Equation" r:id="rId5" imgW="1841500" imgH="3937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216400"/>
                        <a:ext cx="4776788"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6967" name="TextBox 10"/>
          <p:cNvSpPr txBox="1">
            <a:spLocks noChangeArrowheads="1"/>
          </p:cNvSpPr>
          <p:nvPr/>
        </p:nvSpPr>
        <p:spPr bwMode="auto">
          <a:xfrm>
            <a:off x="6176963" y="2165350"/>
            <a:ext cx="256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cs typeface="Arial" panose="020B0604020202020204" pitchFamily="34" charset="0"/>
              </a:rPr>
              <a:t>1.49 standard deviations below the mean</a:t>
            </a:r>
          </a:p>
        </p:txBody>
      </p:sp>
      <p:sp>
        <p:nvSpPr>
          <p:cNvPr id="12" name="TextBox 11"/>
          <p:cNvSpPr txBox="1">
            <a:spLocks noChangeArrowheads="1"/>
          </p:cNvSpPr>
          <p:nvPr/>
        </p:nvSpPr>
        <p:spPr bwMode="auto">
          <a:xfrm>
            <a:off x="6232525" y="4178300"/>
            <a:ext cx="25669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cs typeface="Arial" panose="020B0604020202020204" pitchFamily="34" charset="0"/>
              </a:rPr>
              <a:t>0.42 standard deviations below the mean</a:t>
            </a:r>
          </a:p>
        </p:txBody>
      </p:sp>
      <p:pic>
        <p:nvPicPr>
          <p:cNvPr id="296969" name="Picture 6" descr="C:\Documents and Settings\sth-g321\Local Settings\Temporary Internet Files\Content.IE5\O5QN6ZK7\MCj0431621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0900" y="5305425"/>
            <a:ext cx="12493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7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E8AD05D-34FB-4DEA-A8C3-5DD2A51B2B9D}" type="slidenum">
              <a:rPr lang="en-US" sz="1200">
                <a:latin typeface="Arial" panose="020B0604020202020204" pitchFamily="34" charset="0"/>
                <a:cs typeface="Arial" panose="020B0604020202020204" pitchFamily="34" charset="0"/>
              </a:rPr>
              <a:pPr algn="r" eaLnBrk="1" hangingPunct="1">
                <a:spcBef>
                  <a:spcPct val="0"/>
                </a:spcBef>
                <a:buClrTx/>
                <a:buFontTx/>
                <a:buNone/>
              </a:pPr>
              <a:t>123</a:t>
            </a:fld>
            <a:r>
              <a:rPr lang="en-US" sz="1200">
                <a:latin typeface="Arial" panose="020B0604020202020204" pitchFamily="34" charset="0"/>
                <a:cs typeface="Arial" panose="020B0604020202020204" pitchFamily="34" charset="0"/>
              </a:rPr>
              <a:t> of 149</a:t>
            </a:r>
          </a:p>
        </p:txBody>
      </p:sp>
      <p:sp>
        <p:nvSpPr>
          <p:cNvPr id="29697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Comparing </a:t>
            </a:r>
            <a:r>
              <a:rPr lang="en-US" i="1" smtClean="0">
                <a:solidFill>
                  <a:srgbClr val="83BB35"/>
                </a:solidFill>
                <a:ea typeface="ＭＳ Ｐゴシック" panose="020B0600070205080204" pitchFamily="34" charset="-128"/>
              </a:rPr>
              <a:t>z-</a:t>
            </a:r>
            <a:r>
              <a:rPr lang="en-US" smtClean="0">
                <a:solidFill>
                  <a:srgbClr val="83BB35"/>
                </a:solidFill>
                <a:ea typeface="ＭＳ Ｐゴシック" panose="020B0600070205080204" pitchFamily="34" charset="-128"/>
              </a:rPr>
              <a:t>Scores from Different Data Sets</a:t>
            </a:r>
          </a:p>
        </p:txBody>
      </p:sp>
      <p:sp>
        <p:nvSpPr>
          <p:cNvPr id="297987" name="TextBox 12"/>
          <p:cNvSpPr txBox="1">
            <a:spLocks noChangeArrowheads="1"/>
          </p:cNvSpPr>
          <p:nvPr/>
        </p:nvSpPr>
        <p:spPr bwMode="auto">
          <a:xfrm>
            <a:off x="496888" y="3609975"/>
            <a:ext cx="80216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cs typeface="Arial" panose="020B0604020202020204" pitchFamily="34" charset="0"/>
              </a:rPr>
              <a:t>Both </a:t>
            </a:r>
            <a:r>
              <a:rPr lang="en-US" i="1">
                <a:cs typeface="Arial" panose="020B0604020202020204" pitchFamily="34" charset="0"/>
              </a:rPr>
              <a:t>z</a:t>
            </a:r>
            <a:r>
              <a:rPr lang="en-US">
                <a:cs typeface="Arial" panose="020B0604020202020204" pitchFamily="34" charset="0"/>
              </a:rPr>
              <a:t>-scores fall between –2 and 2, so neither score would be considered unusual. Compared with other Best Supporting Actor winners, Heath Ledger was relatively younger, whereas the age of Penelope Cruz was only slightly lower than the average age of other Best Supporting Actress winners.</a:t>
            </a:r>
          </a:p>
        </p:txBody>
      </p:sp>
      <p:pic>
        <p:nvPicPr>
          <p:cNvPr id="297988" name="Picture 6" descr="C:\Documents and Settings\sth-g321\Local Settings\Temporary Internet Files\Content.IE5\O5QN6ZK7\MCj0431621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713" y="2411413"/>
            <a:ext cx="1249362"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A7325F5-A12B-47A3-AF69-B173423C7DC2}" type="slidenum">
              <a:rPr lang="en-US" sz="1200">
                <a:latin typeface="Arial" panose="020B0604020202020204" pitchFamily="34" charset="0"/>
                <a:cs typeface="Arial" panose="020B0604020202020204" pitchFamily="34" charset="0"/>
              </a:rPr>
              <a:pPr algn="r" eaLnBrk="1" hangingPunct="1">
                <a:spcBef>
                  <a:spcPct val="0"/>
                </a:spcBef>
                <a:buClrTx/>
                <a:buFontTx/>
                <a:buNone/>
              </a:pPr>
              <a:t>124</a:t>
            </a:fld>
            <a:r>
              <a:rPr lang="en-US" sz="1200">
                <a:latin typeface="Arial" panose="020B0604020202020204" pitchFamily="34" charset="0"/>
                <a:cs typeface="Arial" panose="020B0604020202020204" pitchFamily="34" charset="0"/>
              </a:rPr>
              <a:t> of 149</a:t>
            </a:r>
          </a:p>
        </p:txBody>
      </p:sp>
      <p:sp>
        <p:nvSpPr>
          <p:cNvPr id="29799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pic>
        <p:nvPicPr>
          <p:cNvPr id="297991" name="Picture 1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1652588"/>
            <a:ext cx="324485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Solution: Constructing a Frequency Distribution</a:t>
            </a:r>
            <a:endParaRPr lang="en-US" smtClean="0">
              <a:ea typeface="ＭＳ Ｐゴシック" panose="020B0600070205080204" pitchFamily="34" charset="-128"/>
            </a:endParaRPr>
          </a:p>
        </p:txBody>
      </p:sp>
      <p:sp>
        <p:nvSpPr>
          <p:cNvPr id="22531" name="Content Placeholder 2"/>
          <p:cNvSpPr>
            <a:spLocks noGrp="1"/>
          </p:cNvSpPr>
          <p:nvPr>
            <p:ph idx="1"/>
          </p:nvPr>
        </p:nvSpPr>
        <p:spPr>
          <a:xfrm>
            <a:off x="361950" y="1390650"/>
            <a:ext cx="8229600" cy="4525963"/>
          </a:xfrm>
        </p:spPr>
        <p:txBody>
          <a:bodyPr/>
          <a:lstStyle/>
          <a:p>
            <a:pPr marL="514350" indent="-514350" eaLnBrk="1" hangingPunct="1">
              <a:buFont typeface="Arial" panose="020B0604020202020204" pitchFamily="34" charset="0"/>
              <a:buAutoNum type="arabicPeriod" startAt="4"/>
              <a:defRPr/>
            </a:pPr>
            <a:r>
              <a:rPr lang="en-US" dirty="0" smtClean="0"/>
              <a:t>Make a tally mark for each data entry in the row of the appropriate class.</a:t>
            </a:r>
          </a:p>
          <a:p>
            <a:pPr marL="514350" indent="-514350" eaLnBrk="1" hangingPunct="1">
              <a:buFont typeface="Arial" panose="020B0604020202020204" pitchFamily="34" charset="0"/>
              <a:buAutoNum type="arabicPeriod" startAt="4"/>
              <a:defRPr/>
            </a:pPr>
            <a:r>
              <a:rPr lang="en-US" dirty="0" smtClean="0"/>
              <a:t>Count the tally marks to </a:t>
            </a:r>
          </a:p>
          <a:p>
            <a:pPr marL="0" indent="0" eaLnBrk="1" hangingPunct="1">
              <a:buFont typeface="Arial" panose="020B0604020202020204" pitchFamily="34" charset="0"/>
              <a:buNone/>
              <a:defRPr/>
            </a:pPr>
            <a:r>
              <a:rPr lang="en-US" dirty="0" smtClean="0"/>
              <a:t>find the total frequency </a:t>
            </a:r>
            <a:r>
              <a:rPr lang="en-US" i="1" dirty="0" smtClean="0"/>
              <a:t>f</a:t>
            </a:r>
            <a:r>
              <a:rPr lang="en-US" dirty="0" smtClean="0"/>
              <a:t> </a:t>
            </a:r>
          </a:p>
          <a:p>
            <a:pPr marL="0" indent="0" eaLnBrk="1" hangingPunct="1">
              <a:buFont typeface="Arial" panose="020B0604020202020204" pitchFamily="34" charset="0"/>
              <a:buNone/>
              <a:defRPr/>
            </a:pPr>
            <a:r>
              <a:rPr lang="en-US" dirty="0" smtClean="0"/>
              <a:t>for each class.</a:t>
            </a:r>
          </a:p>
        </p:txBody>
      </p:sp>
      <p:graphicFrame>
        <p:nvGraphicFramePr>
          <p:cNvPr id="22583" name="Group 55"/>
          <p:cNvGraphicFramePr>
            <a:graphicFrameLocks noGrp="1"/>
          </p:cNvGraphicFramePr>
          <p:nvPr/>
        </p:nvGraphicFramePr>
        <p:xfrm>
          <a:off x="4697413" y="1868488"/>
          <a:ext cx="3989388" cy="4303714"/>
        </p:xfrm>
        <a:graphic>
          <a:graphicData uri="http://schemas.openxmlformats.org/drawingml/2006/table">
            <a:tbl>
              <a:tblPr/>
              <a:tblGrid>
                <a:gridCol w="1419225"/>
                <a:gridCol w="1122363"/>
                <a:gridCol w="1447800"/>
              </a:tblGrid>
              <a:tr h="371502">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Tally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57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50-99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lang="en-US" sz="2400" dirty="0" smtClean="0"/>
                        <a:t>|</a:t>
                      </a:r>
                      <a:r>
                        <a:rPr lang="en-US" sz="2400" baseline="0" dirty="0" smtClean="0"/>
                        <a:t> | | |</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lang="en-US" sz="2400" dirty="0" smtClean="0"/>
                        <a:t>4</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57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100-149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a:t>
                      </a:r>
                      <a:r>
                        <a:rPr lang="en-US" sz="2400" baseline="0" dirty="0" smtClean="0"/>
                        <a:t> | | |</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4</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150-199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t>
                      </a:r>
                      <a:r>
                        <a:rPr lang="en-US" sz="2400" baseline="0" dirty="0" smtClean="0"/>
                        <a:t> | | | | |</a:t>
                      </a:r>
                      <a:endParaRPr lang="en-US" sz="2400" dirty="0" smtClean="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6</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200-249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a:t>
                      </a:r>
                      <a:r>
                        <a:rPr lang="en-US" sz="2400" baseline="0" dirty="0" smtClean="0"/>
                        <a:t> | | | |</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5</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250-299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a:t>
                      </a:r>
                      <a:r>
                        <a:rPr lang="en-US" sz="2400" baseline="0" dirty="0" smtClean="0"/>
                        <a:t> | | | |</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5</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2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300-349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a:t>
                      </a:r>
                      <a:r>
                        <a:rPr lang="en-US" sz="2400" baseline="0" dirty="0" smtClean="0"/>
                        <a:t> |</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r>
                        <a:rPr lang="en-US" sz="2400" dirty="0" smtClean="0"/>
                        <a:t>2</a:t>
                      </a:r>
                      <a:endParaRPr lang="en-US" sz="2400" dirty="0"/>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1888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350-399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400-449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450-499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dirty="0" smtClean="0"/>
                        <a:t>|</a:t>
                      </a:r>
                    </a:p>
                    <a:p>
                      <a:r>
                        <a:rPr lang="en-US" sz="2400" dirty="0" smtClean="0"/>
                        <a:t>|</a:t>
                      </a:r>
                      <a:r>
                        <a:rPr lang="en-US" sz="2400" baseline="0" dirty="0" smtClean="0"/>
                        <a:t> |</a:t>
                      </a:r>
                      <a:endParaRPr lang="en-US" sz="2400" dirty="0" smtClean="0"/>
                    </a:p>
                    <a:p>
                      <a:r>
                        <a:rPr lang="en-US" sz="2400" dirty="0" smtClean="0"/>
                        <a: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dirty="0" smtClean="0"/>
                        <a:t>1</a:t>
                      </a:r>
                    </a:p>
                    <a:p>
                      <a:r>
                        <a:rPr lang="en-US" sz="2400" dirty="0" smtClean="0"/>
                        <a:t>2</a:t>
                      </a:r>
                    </a:p>
                    <a:p>
                      <a:r>
                        <a:rPr lang="en-US" sz="2400" dirty="0" smtClean="0"/>
                        <a:t>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5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D9ABE783-7BD4-4F75-85CC-A28AB80EF50D}" type="slidenum">
              <a:rPr lang="en-US" sz="1200">
                <a:latin typeface="Arial" panose="020B0604020202020204" pitchFamily="34" charset="0"/>
                <a:cs typeface="Arial" panose="020B0604020202020204" pitchFamily="34" charset="0"/>
              </a:rPr>
              <a:pPr algn="r" eaLnBrk="1" hangingPunct="1">
                <a:spcBef>
                  <a:spcPct val="0"/>
                </a:spcBef>
                <a:buClrTx/>
                <a:buFontTx/>
                <a:buNone/>
              </a:pPr>
              <a:t>13</a:t>
            </a:fld>
            <a:r>
              <a:rPr lang="en-US" sz="1200">
                <a:latin typeface="Arial" panose="020B0604020202020204" pitchFamily="34" charset="0"/>
                <a:cs typeface="Arial" panose="020B0604020202020204" pitchFamily="34" charset="0"/>
              </a:rPr>
              <a:t> of 149</a:t>
            </a:r>
          </a:p>
        </p:txBody>
      </p:sp>
      <p:sp>
        <p:nvSpPr>
          <p:cNvPr id="3485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
        <p:nvSpPr>
          <p:cNvPr id="34854" name="Line 54"/>
          <p:cNvSpPr>
            <a:spLocks noChangeShapeType="1"/>
          </p:cNvSpPr>
          <p:nvPr/>
        </p:nvSpPr>
        <p:spPr bwMode="auto">
          <a:xfrm flipH="1">
            <a:off x="720725" y="3411538"/>
            <a:ext cx="34925" cy="18637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ea typeface="ＭＳ Ｐゴシック" panose="020B0600070205080204" pitchFamily="34" charset="-128"/>
              </a:rPr>
              <a:t>Determining the Midpoint</a:t>
            </a:r>
          </a:p>
        </p:txBody>
      </p:sp>
      <p:sp>
        <p:nvSpPr>
          <p:cNvPr id="36867" name="Content Placeholder 2"/>
          <p:cNvSpPr>
            <a:spLocks noGrp="1"/>
          </p:cNvSpPr>
          <p:nvPr>
            <p:ph idx="1"/>
          </p:nvPr>
        </p:nvSpPr>
        <p:spPr>
          <a:xfrm>
            <a:off x="457200" y="1600200"/>
            <a:ext cx="8229600" cy="1385888"/>
          </a:xfrm>
        </p:spPr>
        <p:txBody>
          <a:bodyPr/>
          <a:lstStyle/>
          <a:p>
            <a:pPr eaLnBrk="1" hangingPunct="1">
              <a:buFont typeface="Arial" panose="020B0604020202020204" pitchFamily="34" charset="0"/>
              <a:buNone/>
            </a:pPr>
            <a:r>
              <a:rPr lang="en-US" b="1" smtClean="0">
                <a:solidFill>
                  <a:schemeClr val="accent2"/>
                </a:solidFill>
              </a:rPr>
              <a:t>Midpoint of a class</a:t>
            </a:r>
          </a:p>
          <a:p>
            <a:pPr eaLnBrk="1" hangingPunct="1">
              <a:buFont typeface="Arial" panose="020B0604020202020204" pitchFamily="34" charset="0"/>
              <a:buNone/>
            </a:pPr>
            <a:endParaRPr lang="en-US" b="1" smtClean="0">
              <a:solidFill>
                <a:schemeClr val="accent2"/>
              </a:solidFill>
            </a:endParaRPr>
          </a:p>
          <a:p>
            <a:pPr lvl="2" eaLnBrk="1" hangingPunct="1"/>
            <a:endParaRPr lang="en-US" smtClean="0"/>
          </a:p>
        </p:txBody>
      </p:sp>
      <p:graphicFrame>
        <p:nvGraphicFramePr>
          <p:cNvPr id="36868" name="Object 6"/>
          <p:cNvGraphicFramePr>
            <a:graphicFrameLocks noChangeAspect="1"/>
          </p:cNvGraphicFramePr>
          <p:nvPr/>
        </p:nvGraphicFramePr>
        <p:xfrm>
          <a:off x="1550988" y="2197100"/>
          <a:ext cx="5138737" cy="808038"/>
        </p:xfrm>
        <a:graphic>
          <a:graphicData uri="http://schemas.openxmlformats.org/presentationml/2006/ole">
            <mc:AlternateContent xmlns:mc="http://schemas.openxmlformats.org/markup-compatibility/2006">
              <mc:Choice xmlns:v="urn:schemas-microsoft-com:vml" Requires="v">
                <p:oleObj spid="_x0000_s36908" name="Equation" r:id="rId4" imgW="2501900" imgH="393700" progId="Equation.DSMT4">
                  <p:embed/>
                </p:oleObj>
              </mc:Choice>
              <mc:Fallback>
                <p:oleObj name="Equation" r:id="rId4" imgW="2501900" imgH="3937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2197100"/>
                        <a:ext cx="5138737"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Table 6"/>
          <p:cNvGraphicFramePr>
            <a:graphicFrameLocks noGrp="1"/>
          </p:cNvGraphicFramePr>
          <p:nvPr/>
        </p:nvGraphicFramePr>
        <p:xfrm>
          <a:off x="1808163" y="3530600"/>
          <a:ext cx="4487862" cy="2290764"/>
        </p:xfrm>
        <a:graphic>
          <a:graphicData uri="http://schemas.openxmlformats.org/drawingml/2006/table">
            <a:tbl>
              <a:tblPr/>
              <a:tblGrid>
                <a:gridCol w="1249362"/>
                <a:gridCol w="1676400"/>
                <a:gridCol w="1562100"/>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Midpoint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39763">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50–99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639763">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100-149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39763">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150–199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r>
            </a:tbl>
          </a:graphicData>
        </a:graphic>
      </p:graphicFrame>
      <p:graphicFrame>
        <p:nvGraphicFramePr>
          <p:cNvPr id="2051" name="Object 7"/>
          <p:cNvGraphicFramePr>
            <a:graphicFrameLocks noChangeAspect="1"/>
          </p:cNvGraphicFramePr>
          <p:nvPr/>
        </p:nvGraphicFramePr>
        <p:xfrm>
          <a:off x="3230563" y="3924300"/>
          <a:ext cx="1338262" cy="576263"/>
        </p:xfrm>
        <a:graphic>
          <a:graphicData uri="http://schemas.openxmlformats.org/presentationml/2006/ole">
            <mc:AlternateContent xmlns:mc="http://schemas.openxmlformats.org/markup-compatibility/2006">
              <mc:Choice xmlns:v="urn:schemas-microsoft-com:vml" Requires="v">
                <p:oleObj spid="_x0000_s36909" name="Equation" r:id="rId6" imgW="914400" imgH="393480" progId="Equation.DSMT4">
                  <p:embed/>
                </p:oleObj>
              </mc:Choice>
              <mc:Fallback>
                <p:oleObj name="Equation" r:id="rId6" imgW="914400" imgH="39348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0563" y="3924300"/>
                        <a:ext cx="13382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8"/>
          <p:cNvGraphicFramePr>
            <a:graphicFrameLocks noChangeAspect="1"/>
          </p:cNvGraphicFramePr>
          <p:nvPr/>
        </p:nvGraphicFramePr>
        <p:xfrm>
          <a:off x="3175000" y="4565650"/>
          <a:ext cx="1524000" cy="544513"/>
        </p:xfrm>
        <a:graphic>
          <a:graphicData uri="http://schemas.openxmlformats.org/presentationml/2006/ole">
            <mc:AlternateContent xmlns:mc="http://schemas.openxmlformats.org/markup-compatibility/2006">
              <mc:Choice xmlns:v="urn:schemas-microsoft-com:vml" Requires="v">
                <p:oleObj spid="_x0000_s36910" name="Equation" r:id="rId8" imgW="1104840" imgH="393480" progId="Equation.DSMT4">
                  <p:embed/>
                </p:oleObj>
              </mc:Choice>
              <mc:Fallback>
                <p:oleObj name="Equation" r:id="rId8" imgW="1104840" imgH="3934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5000" y="4565650"/>
                        <a:ext cx="15240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9"/>
          <p:cNvGraphicFramePr>
            <a:graphicFrameLocks noChangeAspect="1"/>
          </p:cNvGraphicFramePr>
          <p:nvPr/>
        </p:nvGraphicFramePr>
        <p:xfrm>
          <a:off x="3171825" y="5237163"/>
          <a:ext cx="1541463" cy="549275"/>
        </p:xfrm>
        <a:graphic>
          <a:graphicData uri="http://schemas.openxmlformats.org/presentationml/2006/ole">
            <mc:AlternateContent xmlns:mc="http://schemas.openxmlformats.org/markup-compatibility/2006">
              <mc:Choice xmlns:v="urn:schemas-microsoft-com:vml" Requires="v">
                <p:oleObj spid="_x0000_s36911" name="Equation" r:id="rId10" imgW="1104840" imgH="393480" progId="Equation.DSMT4">
                  <p:embed/>
                </p:oleObj>
              </mc:Choice>
              <mc:Fallback>
                <p:oleObj name="Equation" r:id="rId10" imgW="1104840" imgH="39348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1825" y="5237163"/>
                        <a:ext cx="1541463"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Curved Right Arrow 10"/>
          <p:cNvSpPr/>
          <p:nvPr/>
        </p:nvSpPr>
        <p:spPr>
          <a:xfrm flipH="1">
            <a:off x="4687888" y="4083050"/>
            <a:ext cx="603250" cy="868363"/>
          </a:xfrm>
          <a:prstGeom prst="curved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chemeClr val="tx1"/>
              </a:solidFill>
            </a:endParaRPr>
          </a:p>
        </p:txBody>
      </p:sp>
      <p:sp>
        <p:nvSpPr>
          <p:cNvPr id="2079" name="TextBox 8"/>
          <p:cNvSpPr txBox="1">
            <a:spLocks noChangeArrowheads="1"/>
          </p:cNvSpPr>
          <p:nvPr/>
        </p:nvSpPr>
        <p:spPr bwMode="auto">
          <a:xfrm>
            <a:off x="5246688" y="4287838"/>
            <a:ext cx="277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solidFill>
                  <a:schemeClr val="accent2"/>
                </a:solidFill>
                <a:cs typeface="Arial" panose="020B0604020202020204" pitchFamily="34" charset="0"/>
              </a:rPr>
              <a:t>Class width = 50</a:t>
            </a:r>
          </a:p>
        </p:txBody>
      </p:sp>
      <p:sp>
        <p:nvSpPr>
          <p:cNvPr id="3689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F2280FB1-95BD-4D30-989D-E8CCAA778875}" type="slidenum">
              <a:rPr lang="en-US" sz="1200">
                <a:latin typeface="Arial" panose="020B0604020202020204" pitchFamily="34" charset="0"/>
                <a:cs typeface="Arial" panose="020B0604020202020204" pitchFamily="34" charset="0"/>
              </a:rPr>
              <a:pPr algn="r" eaLnBrk="1" hangingPunct="1">
                <a:spcBef>
                  <a:spcPct val="0"/>
                </a:spcBef>
                <a:buClrTx/>
                <a:buFontTx/>
                <a:buNone/>
              </a:pPr>
              <a:t>14</a:t>
            </a:fld>
            <a:r>
              <a:rPr lang="en-US" sz="1200">
                <a:latin typeface="Arial" panose="020B0604020202020204" pitchFamily="34" charset="0"/>
                <a:cs typeface="Arial" panose="020B0604020202020204" pitchFamily="34" charset="0"/>
              </a:rPr>
              <a:t> of 149</a:t>
            </a:r>
          </a:p>
        </p:txBody>
      </p:sp>
      <p:sp>
        <p:nvSpPr>
          <p:cNvPr id="3689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052"/>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2053"/>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2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ea typeface="ＭＳ Ｐゴシック" panose="020B0600070205080204" pitchFamily="34" charset="-128"/>
              </a:rPr>
              <a:t>Determining the Relative Frequency</a:t>
            </a:r>
          </a:p>
        </p:txBody>
      </p:sp>
      <p:sp>
        <p:nvSpPr>
          <p:cNvPr id="38915" name="Content Placeholder 2"/>
          <p:cNvSpPr>
            <a:spLocks noGrp="1"/>
          </p:cNvSpPr>
          <p:nvPr>
            <p:ph idx="1"/>
          </p:nvPr>
        </p:nvSpPr>
        <p:spPr>
          <a:xfrm>
            <a:off x="320675" y="1303338"/>
            <a:ext cx="8229600" cy="1487487"/>
          </a:xfrm>
        </p:spPr>
        <p:txBody>
          <a:bodyPr/>
          <a:lstStyle/>
          <a:p>
            <a:pPr eaLnBrk="1" hangingPunct="1">
              <a:buFont typeface="Arial" panose="020B0604020202020204" pitchFamily="34" charset="0"/>
              <a:buNone/>
            </a:pPr>
            <a:r>
              <a:rPr lang="en-US" b="1" smtClean="0">
                <a:solidFill>
                  <a:schemeClr val="accent2"/>
                </a:solidFill>
              </a:rPr>
              <a:t>Relative Frequency of a class </a:t>
            </a:r>
          </a:p>
          <a:p>
            <a:pPr eaLnBrk="1" hangingPunct="1"/>
            <a:r>
              <a:rPr lang="en-US" smtClean="0"/>
              <a:t>Portion or percentage of the data that falls in a particular class. </a:t>
            </a:r>
          </a:p>
          <a:p>
            <a:pPr eaLnBrk="1" hangingPunct="1">
              <a:buFont typeface="Arial" panose="020B0604020202020204" pitchFamily="34" charset="0"/>
              <a:buNone/>
            </a:pPr>
            <a:endParaRPr lang="en-US" smtClean="0"/>
          </a:p>
        </p:txBody>
      </p:sp>
      <p:graphicFrame>
        <p:nvGraphicFramePr>
          <p:cNvPr id="38916" name="Object 6"/>
          <p:cNvGraphicFramePr>
            <a:graphicFrameLocks noChangeAspect="1"/>
          </p:cNvGraphicFramePr>
          <p:nvPr/>
        </p:nvGraphicFramePr>
        <p:xfrm>
          <a:off x="636588" y="2782888"/>
          <a:ext cx="5886450" cy="971550"/>
        </p:xfrm>
        <a:graphic>
          <a:graphicData uri="http://schemas.openxmlformats.org/presentationml/2006/ole">
            <mc:AlternateContent xmlns:mc="http://schemas.openxmlformats.org/markup-compatibility/2006">
              <mc:Choice xmlns:v="urn:schemas-microsoft-com:vml" Requires="v">
                <p:oleObj spid="_x0000_s38955" name="Equation" r:id="rId4" imgW="2616200" imgH="431800" progId="Equation.3">
                  <p:embed/>
                </p:oleObj>
              </mc:Choice>
              <mc:Fallback>
                <p:oleObj name="Equation" r:id="rId4" imgW="26162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88" y="2782888"/>
                        <a:ext cx="58864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06" name="Group 34"/>
          <p:cNvGraphicFramePr>
            <a:graphicFrameLocks noGrp="1"/>
          </p:cNvGraphicFramePr>
          <p:nvPr/>
        </p:nvGraphicFramePr>
        <p:xfrm>
          <a:off x="2009775" y="4133850"/>
          <a:ext cx="4752975" cy="2019300"/>
        </p:xfrm>
        <a:graphic>
          <a:graphicData uri="http://schemas.openxmlformats.org/drawingml/2006/table">
            <a:tbl>
              <a:tblPr/>
              <a:tblGrid>
                <a:gridCol w="1219200"/>
                <a:gridCol w="1428750"/>
                <a:gridCol w="2105025"/>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492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50–99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492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100-149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492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150–199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r>
            </a:tbl>
          </a:graphicData>
        </a:graphic>
      </p:graphicFrame>
      <p:graphicFrame>
        <p:nvGraphicFramePr>
          <p:cNvPr id="3075" name="Object 2"/>
          <p:cNvGraphicFramePr>
            <a:graphicFrameLocks noChangeAspect="1"/>
          </p:cNvGraphicFramePr>
          <p:nvPr/>
        </p:nvGraphicFramePr>
        <p:xfrm>
          <a:off x="5386388" y="4492625"/>
          <a:ext cx="882650" cy="546100"/>
        </p:xfrm>
        <a:graphic>
          <a:graphicData uri="http://schemas.openxmlformats.org/presentationml/2006/ole">
            <mc:AlternateContent xmlns:mc="http://schemas.openxmlformats.org/markup-compatibility/2006">
              <mc:Choice xmlns:v="urn:schemas-microsoft-com:vml" Requires="v">
                <p:oleObj spid="_x0000_s38956" name="Equation" r:id="rId6" imgW="634680" imgH="393480" progId="Equation.DSMT4">
                  <p:embed/>
                </p:oleObj>
              </mc:Choice>
              <mc:Fallback>
                <p:oleObj name="Equation" r:id="rId6" imgW="634680" imgH="39348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388" y="4492625"/>
                        <a:ext cx="8826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8"/>
          <p:cNvGraphicFramePr>
            <a:graphicFrameLocks noChangeAspect="1"/>
          </p:cNvGraphicFramePr>
          <p:nvPr/>
        </p:nvGraphicFramePr>
        <p:xfrm>
          <a:off x="5400675" y="5059363"/>
          <a:ext cx="890588" cy="552450"/>
        </p:xfrm>
        <a:graphic>
          <a:graphicData uri="http://schemas.openxmlformats.org/presentationml/2006/ole">
            <mc:AlternateContent xmlns:mc="http://schemas.openxmlformats.org/markup-compatibility/2006">
              <mc:Choice xmlns:v="urn:schemas-microsoft-com:vml" Requires="v">
                <p:oleObj spid="_x0000_s38957" name="Equation" r:id="rId8" imgW="634680" imgH="393480" progId="Equation.DSMT4">
                  <p:embed/>
                </p:oleObj>
              </mc:Choice>
              <mc:Fallback>
                <p:oleObj name="Equation" r:id="rId8" imgW="634680" imgH="39348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0675" y="5059363"/>
                        <a:ext cx="890588"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7"/>
          <p:cNvGraphicFramePr>
            <a:graphicFrameLocks noChangeAspect="1"/>
          </p:cNvGraphicFramePr>
          <p:nvPr/>
        </p:nvGraphicFramePr>
        <p:xfrm>
          <a:off x="5360988" y="5599113"/>
          <a:ext cx="852487" cy="528637"/>
        </p:xfrm>
        <a:graphic>
          <a:graphicData uri="http://schemas.openxmlformats.org/presentationml/2006/ole">
            <mc:AlternateContent xmlns:mc="http://schemas.openxmlformats.org/markup-compatibility/2006">
              <mc:Choice xmlns:v="urn:schemas-microsoft-com:vml" Requires="v">
                <p:oleObj spid="_x0000_s38958" name="Equation" r:id="rId10" imgW="634680" imgH="393480" progId="Equation.DSMT4">
                  <p:embed/>
                </p:oleObj>
              </mc:Choice>
              <mc:Fallback>
                <p:oleObj name="Equation" r:id="rId10" imgW="634680" imgH="39348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0988" y="5599113"/>
                        <a:ext cx="852487"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365125" y="2971800"/>
            <a:ext cx="854075" cy="519113"/>
          </a:xfrm>
          <a:prstGeom prst="rect">
            <a:avLst/>
          </a:prstGeom>
          <a:noFill/>
        </p:spPr>
        <p:txBody>
          <a:bodyPr>
            <a:spAutoFit/>
          </a:bodyPr>
          <a:lstStyle/>
          <a:p>
            <a:pPr eaLnBrk="1" hangingPunct="1">
              <a:buClr>
                <a:schemeClr val="accent1"/>
              </a:buClr>
              <a:buFont typeface="Arial" pitchFamily="34" charset="0"/>
              <a:buChar char="•"/>
              <a:defRPr/>
            </a:pPr>
            <a:r>
              <a:rPr lang="en-US" dirty="0">
                <a:latin typeface="+mn-lt"/>
                <a:cs typeface="Arial" charset="0"/>
              </a:rPr>
              <a:t> </a:t>
            </a:r>
          </a:p>
        </p:txBody>
      </p:sp>
      <p:sp>
        <p:nvSpPr>
          <p:cNvPr id="3894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CE8EB6A-BFE5-40B9-A307-46763FEED116}" type="slidenum">
              <a:rPr lang="en-US" sz="1200">
                <a:latin typeface="Arial" panose="020B0604020202020204" pitchFamily="34" charset="0"/>
                <a:cs typeface="Arial" panose="020B0604020202020204" pitchFamily="34" charset="0"/>
              </a:rPr>
              <a:pPr algn="r" eaLnBrk="1" hangingPunct="1">
                <a:spcBef>
                  <a:spcPct val="0"/>
                </a:spcBef>
                <a:buClrTx/>
                <a:buFontTx/>
                <a:buNone/>
              </a:pPr>
              <a:t>15</a:t>
            </a:fld>
            <a:r>
              <a:rPr lang="en-US" sz="1200">
                <a:latin typeface="Arial" panose="020B0604020202020204" pitchFamily="34" charset="0"/>
                <a:cs typeface="Arial" panose="020B0604020202020204" pitchFamily="34" charset="0"/>
              </a:rPr>
              <a:t> of 149</a:t>
            </a:r>
          </a:p>
        </p:txBody>
      </p:sp>
      <p:sp>
        <p:nvSpPr>
          <p:cNvPr id="3894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307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ea typeface="ＭＳ Ｐゴシック" panose="020B0600070205080204" pitchFamily="34" charset="-128"/>
              </a:rPr>
              <a:t>Determining the Cumulative Frequency</a:t>
            </a:r>
          </a:p>
        </p:txBody>
      </p:sp>
      <p:sp>
        <p:nvSpPr>
          <p:cNvPr id="40963" name="Content Placeholder 2"/>
          <p:cNvSpPr>
            <a:spLocks noGrp="1"/>
          </p:cNvSpPr>
          <p:nvPr>
            <p:ph idx="1"/>
          </p:nvPr>
        </p:nvSpPr>
        <p:spPr>
          <a:xfrm>
            <a:off x="442913" y="1471613"/>
            <a:ext cx="8229600" cy="1385887"/>
          </a:xfrm>
        </p:spPr>
        <p:txBody>
          <a:bodyPr/>
          <a:lstStyle/>
          <a:p>
            <a:pPr eaLnBrk="1" hangingPunct="1">
              <a:buFont typeface="Arial" panose="020B0604020202020204" pitchFamily="34" charset="0"/>
              <a:buNone/>
            </a:pPr>
            <a:r>
              <a:rPr lang="en-US" b="1" smtClean="0">
                <a:solidFill>
                  <a:schemeClr val="accent2"/>
                </a:solidFill>
              </a:rPr>
              <a:t>Cumulative frequency of a class</a:t>
            </a:r>
          </a:p>
          <a:p>
            <a:pPr eaLnBrk="1" hangingPunct="1"/>
            <a:r>
              <a:rPr lang="en-US" smtClean="0"/>
              <a:t>The sum of the frequencies for that class and all previous classes.</a:t>
            </a:r>
          </a:p>
          <a:p>
            <a:pPr lvl="2" eaLnBrk="1" hangingPunct="1"/>
            <a:endParaRPr lang="en-US" smtClean="0"/>
          </a:p>
        </p:txBody>
      </p:sp>
      <p:graphicFrame>
        <p:nvGraphicFramePr>
          <p:cNvPr id="60454" name="Group 38"/>
          <p:cNvGraphicFramePr>
            <a:graphicFrameLocks noGrp="1"/>
          </p:cNvGraphicFramePr>
          <p:nvPr/>
        </p:nvGraphicFramePr>
        <p:xfrm>
          <a:off x="1716088" y="3170238"/>
          <a:ext cx="5475287" cy="2019300"/>
        </p:xfrm>
        <a:graphic>
          <a:graphicData uri="http://schemas.openxmlformats.org/drawingml/2006/table">
            <a:tbl>
              <a:tblPr/>
              <a:tblGrid>
                <a:gridCol w="1246187"/>
                <a:gridCol w="1914525"/>
                <a:gridCol w="2314575"/>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Cumulative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492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50–99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492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100-149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492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150–199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r>
            </a:tbl>
          </a:graphicData>
        </a:graphic>
      </p:graphicFrame>
      <p:cxnSp>
        <p:nvCxnSpPr>
          <p:cNvPr id="10" name="Straight Arrow Connector 9"/>
          <p:cNvCxnSpPr/>
          <p:nvPr/>
        </p:nvCxnSpPr>
        <p:spPr>
          <a:xfrm rot="10800000" flipV="1">
            <a:off x="4067175" y="3867150"/>
            <a:ext cx="1866900" cy="4762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4162425"/>
            <a:ext cx="390525" cy="396875"/>
          </a:xfrm>
          <a:prstGeom prst="rect">
            <a:avLst/>
          </a:prstGeom>
          <a:noFill/>
        </p:spPr>
        <p:txBody>
          <a:bodyPr>
            <a:spAutoFit/>
          </a:bodyPr>
          <a:lstStyle/>
          <a:p>
            <a:pPr eaLnBrk="1" hangingPunct="1">
              <a:defRPr/>
            </a:pPr>
            <a:r>
              <a:rPr lang="en-US" sz="2000" dirty="0">
                <a:solidFill>
                  <a:schemeClr val="accent2"/>
                </a:solidFill>
                <a:latin typeface="+mn-lt"/>
                <a:cs typeface="Arial" charset="0"/>
              </a:rPr>
              <a:t>+</a:t>
            </a:r>
          </a:p>
        </p:txBody>
      </p:sp>
      <p:cxnSp>
        <p:nvCxnSpPr>
          <p:cNvPr id="16" name="Straight Arrow Connector 15"/>
          <p:cNvCxnSpPr/>
          <p:nvPr/>
        </p:nvCxnSpPr>
        <p:spPr>
          <a:xfrm flipV="1">
            <a:off x="4086225" y="4367213"/>
            <a:ext cx="1779588" cy="476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4024313" y="4427538"/>
            <a:ext cx="1866900" cy="4762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492500" y="4722813"/>
            <a:ext cx="390525" cy="708025"/>
          </a:xfrm>
          <a:prstGeom prst="rect">
            <a:avLst/>
          </a:prstGeom>
          <a:noFill/>
        </p:spPr>
        <p:txBody>
          <a:bodyPr>
            <a:spAutoFit/>
          </a:bodyPr>
          <a:lstStyle/>
          <a:p>
            <a:pPr eaLnBrk="1" hangingPunct="1">
              <a:defRPr/>
            </a:pPr>
            <a:r>
              <a:rPr lang="en-US" sz="2000" dirty="0">
                <a:solidFill>
                  <a:schemeClr val="accent2"/>
                </a:solidFill>
                <a:latin typeface="+mn-lt"/>
                <a:cs typeface="Arial" charset="0"/>
              </a:rPr>
              <a:t>+</a:t>
            </a:r>
            <a:endParaRPr lang="en-US" sz="2000" dirty="0"/>
          </a:p>
          <a:p>
            <a:pPr eaLnBrk="1" hangingPunct="1">
              <a:defRPr/>
            </a:pPr>
            <a:endParaRPr lang="en-US" sz="2000" dirty="0">
              <a:solidFill>
                <a:schemeClr val="accent2"/>
              </a:solidFill>
              <a:latin typeface="+mn-lt"/>
              <a:cs typeface="Arial" charset="0"/>
            </a:endParaRPr>
          </a:p>
        </p:txBody>
      </p:sp>
      <p:cxnSp>
        <p:nvCxnSpPr>
          <p:cNvPr id="22" name="Straight Arrow Connector 21"/>
          <p:cNvCxnSpPr/>
          <p:nvPr/>
        </p:nvCxnSpPr>
        <p:spPr>
          <a:xfrm flipV="1">
            <a:off x="4043363" y="4908550"/>
            <a:ext cx="1779587" cy="476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5848350" y="363855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800">
                <a:solidFill>
                  <a:schemeClr val="accent2"/>
                </a:solidFill>
                <a:cs typeface="Arial" panose="020B0604020202020204" pitchFamily="34" charset="0"/>
              </a:rPr>
              <a:t> 4</a:t>
            </a:r>
          </a:p>
        </p:txBody>
      </p:sp>
      <p:sp>
        <p:nvSpPr>
          <p:cNvPr id="24" name="TextBox 23"/>
          <p:cNvSpPr txBox="1">
            <a:spLocks noChangeArrowheads="1"/>
          </p:cNvSpPr>
          <p:nvPr/>
        </p:nvSpPr>
        <p:spPr bwMode="auto">
          <a:xfrm>
            <a:off x="5810250" y="42005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800">
                <a:solidFill>
                  <a:schemeClr val="accent2"/>
                </a:solidFill>
                <a:cs typeface="Arial" panose="020B0604020202020204" pitchFamily="34" charset="0"/>
              </a:rPr>
              <a:t>8</a:t>
            </a:r>
          </a:p>
        </p:txBody>
      </p:sp>
      <p:sp>
        <p:nvSpPr>
          <p:cNvPr id="25" name="TextBox 24"/>
          <p:cNvSpPr txBox="1">
            <a:spLocks noChangeArrowheads="1"/>
          </p:cNvSpPr>
          <p:nvPr/>
        </p:nvSpPr>
        <p:spPr bwMode="auto">
          <a:xfrm>
            <a:off x="5810250" y="47339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800">
                <a:solidFill>
                  <a:schemeClr val="accent2"/>
                </a:solidFill>
                <a:cs typeface="Arial" panose="020B0604020202020204" pitchFamily="34" charset="0"/>
              </a:rPr>
              <a:t>14</a:t>
            </a:r>
          </a:p>
        </p:txBody>
      </p:sp>
      <p:sp>
        <p:nvSpPr>
          <p:cNvPr id="4099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6286096-E6AA-44DE-87DD-DFBDB9280C52}" type="slidenum">
              <a:rPr lang="en-US" sz="1200">
                <a:latin typeface="Arial" panose="020B0604020202020204" pitchFamily="34" charset="0"/>
                <a:cs typeface="Arial" panose="020B0604020202020204" pitchFamily="34" charset="0"/>
              </a:rPr>
              <a:pPr algn="r" eaLnBrk="1" hangingPunct="1">
                <a:spcBef>
                  <a:spcPct val="0"/>
                </a:spcBef>
                <a:buClrTx/>
                <a:buFontTx/>
                <a:buNone/>
              </a:pPr>
              <a:t>16</a:t>
            </a:fld>
            <a:r>
              <a:rPr lang="en-US" sz="1200">
                <a:latin typeface="Arial" panose="020B0604020202020204" pitchFamily="34" charset="0"/>
                <a:cs typeface="Arial" panose="020B0604020202020204" pitchFamily="34" charset="0"/>
              </a:rPr>
              <a:t> of 149</a:t>
            </a:r>
          </a:p>
        </p:txBody>
      </p:sp>
      <p:sp>
        <p:nvSpPr>
          <p:cNvPr id="4099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5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nodeType="afterGroup">
                            <p:stCondLst>
                              <p:cond delay="2500"/>
                            </p:stCondLst>
                            <p:childTnLst>
                              <p:par>
                                <p:cTn id="27" presetID="1" presetClass="entr" presetSubtype="0" fill="hold" nodeType="afterEffect">
                                  <p:stCondLst>
                                    <p:cond delay="50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nodeType="afterGroup">
                            <p:stCondLst>
                              <p:cond delay="3000"/>
                            </p:stCondLst>
                            <p:childTnLst>
                              <p:par>
                                <p:cTn id="30" presetID="1" presetClass="entr" presetSubtype="0" fill="hold" grpId="0" nodeType="afterEffect">
                                  <p:stCondLst>
                                    <p:cond delay="50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p:txBody>
          <a:bodyPr/>
          <a:lstStyle/>
          <a:p>
            <a:pPr eaLnBrk="1" hangingPunct="1"/>
            <a:r>
              <a:rPr lang="en-US" smtClean="0">
                <a:ea typeface="ＭＳ Ｐゴシック" panose="020B0600070205080204" pitchFamily="34" charset="-128"/>
              </a:rPr>
              <a:t>Expanded Frequency Distribution</a:t>
            </a:r>
          </a:p>
        </p:txBody>
      </p:sp>
      <p:graphicFrame>
        <p:nvGraphicFramePr>
          <p:cNvPr id="4156" name="Group 60"/>
          <p:cNvGraphicFramePr>
            <a:graphicFrameLocks noGrp="1"/>
          </p:cNvGraphicFramePr>
          <p:nvPr>
            <p:extLst>
              <p:ext uri="{D42A27DB-BD31-4B8C-83A1-F6EECF244321}">
                <p14:modId xmlns:p14="http://schemas.microsoft.com/office/powerpoint/2010/main" val="2252284318"/>
              </p:ext>
            </p:extLst>
          </p:nvPr>
        </p:nvGraphicFramePr>
        <p:xfrm>
          <a:off x="746125" y="1417638"/>
          <a:ext cx="7651750" cy="4572000"/>
        </p:xfrm>
        <a:graphic>
          <a:graphicData uri="http://schemas.openxmlformats.org/drawingml/2006/table">
            <a:tbl>
              <a:tblPr/>
              <a:tblGrid>
                <a:gridCol w="1336675"/>
                <a:gridCol w="1557338"/>
                <a:gridCol w="1343025"/>
                <a:gridCol w="1628775"/>
                <a:gridCol w="1785937"/>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Midpoint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Relative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Cumulative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50-99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r>
                        <a:rPr lang="en-US" sz="2400" dirty="0" smtClean="0"/>
                        <a:t>4</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r>
                        <a:rPr lang="en-US" sz="2400" dirty="0" smtClean="0"/>
                        <a:t>74.5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r>
                        <a:rPr lang="en-US" sz="2400" dirty="0" smtClean="0"/>
                        <a:t>.13</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100-149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4</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124.5</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.13</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150-199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6</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174.5</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.20</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200-249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5</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250-299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5</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300-349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400" dirty="0" smtClean="0"/>
                        <a:t>2</a:t>
                      </a:r>
                      <a:endParaRPr lang="en-US" sz="24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350-399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400-449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450-499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2400" dirty="0" smtClean="0"/>
                        <a:t>1</a:t>
                      </a:r>
                    </a:p>
                    <a:p>
                      <a:pPr algn="ctr"/>
                      <a:r>
                        <a:rPr lang="en-US" sz="2400" dirty="0" smtClean="0"/>
                        <a:t>2</a:t>
                      </a:r>
                    </a:p>
                    <a:p>
                      <a:pPr algn="ctr"/>
                      <a:r>
                        <a:rPr lang="en-US" sz="2400" dirty="0" smtClean="0"/>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61" name="TextBox 19"/>
          <p:cNvSpPr txBox="1">
            <a:spLocks noChangeArrowheads="1"/>
          </p:cNvSpPr>
          <p:nvPr/>
        </p:nvSpPr>
        <p:spPr bwMode="auto">
          <a:xfrm>
            <a:off x="2241550" y="6019800"/>
            <a:ext cx="1303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t>Σ</a:t>
            </a:r>
            <a:r>
              <a:rPr lang="en-US" sz="2000" i="1"/>
              <a:t>f</a:t>
            </a:r>
            <a:r>
              <a:rPr lang="en-US" sz="2000"/>
              <a:t> = 30</a:t>
            </a:r>
            <a:endParaRPr lang="en-US" sz="2000">
              <a:cs typeface="Arial" panose="020B0604020202020204" pitchFamily="34" charset="0"/>
            </a:endParaRPr>
          </a:p>
        </p:txBody>
      </p:sp>
      <p:graphicFrame>
        <p:nvGraphicFramePr>
          <p:cNvPr id="43062" name="Object 2"/>
          <p:cNvGraphicFramePr>
            <a:graphicFrameLocks noChangeAspect="1"/>
          </p:cNvGraphicFramePr>
          <p:nvPr/>
        </p:nvGraphicFramePr>
        <p:xfrm>
          <a:off x="5435600" y="6019800"/>
          <a:ext cx="785813" cy="609600"/>
        </p:xfrm>
        <a:graphic>
          <a:graphicData uri="http://schemas.openxmlformats.org/presentationml/2006/ole">
            <mc:AlternateContent xmlns:mc="http://schemas.openxmlformats.org/markup-compatibility/2006">
              <mc:Choice xmlns:v="urn:schemas-microsoft-com:vml" Requires="v">
                <p:oleObj spid="_x0000_s43068" name="Equation" r:id="rId4" imgW="507780" imgH="393529" progId="Equation.3">
                  <p:embed/>
                </p:oleObj>
              </mc:Choice>
              <mc:Fallback>
                <p:oleObj name="Equation" r:id="rId4" imgW="507780" imgH="393529"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6019800"/>
                        <a:ext cx="7858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6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43FB850-568B-443C-80D4-592A63226DF1}" type="slidenum">
              <a:rPr lang="en-US" sz="1200">
                <a:latin typeface="Arial" panose="020B0604020202020204" pitchFamily="34" charset="0"/>
                <a:cs typeface="Arial" panose="020B0604020202020204" pitchFamily="34" charset="0"/>
              </a:rPr>
              <a:pPr algn="r" eaLnBrk="1" hangingPunct="1">
                <a:spcBef>
                  <a:spcPct val="0"/>
                </a:spcBef>
                <a:buClrTx/>
                <a:buFontTx/>
                <a:buNone/>
              </a:pPr>
              <a:t>17</a:t>
            </a:fld>
            <a:r>
              <a:rPr lang="en-US" sz="1200">
                <a:latin typeface="Arial" panose="020B0604020202020204" pitchFamily="34" charset="0"/>
                <a:cs typeface="Arial" panose="020B0604020202020204" pitchFamily="34" charset="0"/>
              </a:rPr>
              <a:t> of 149</a:t>
            </a:r>
          </a:p>
        </p:txBody>
      </p:sp>
      <p:sp>
        <p:nvSpPr>
          <p:cNvPr id="4306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p:txBody>
          <a:bodyPr/>
          <a:lstStyle/>
          <a:p>
            <a:pPr eaLnBrk="1" hangingPunct="1"/>
            <a:r>
              <a:rPr lang="en-US" smtClean="0">
                <a:ea typeface="ＭＳ Ｐゴシック" panose="020B0600070205080204" pitchFamily="34" charset="-128"/>
              </a:rPr>
              <a:t>Expanded Frequency Distribution</a:t>
            </a:r>
          </a:p>
        </p:txBody>
      </p:sp>
      <p:graphicFrame>
        <p:nvGraphicFramePr>
          <p:cNvPr id="4156" name="Group 60"/>
          <p:cNvGraphicFramePr>
            <a:graphicFrameLocks noGrp="1"/>
          </p:cNvGraphicFramePr>
          <p:nvPr>
            <p:extLst>
              <p:ext uri="{D42A27DB-BD31-4B8C-83A1-F6EECF244321}">
                <p14:modId xmlns:p14="http://schemas.microsoft.com/office/powerpoint/2010/main" val="94032623"/>
              </p:ext>
            </p:extLst>
          </p:nvPr>
        </p:nvGraphicFramePr>
        <p:xfrm>
          <a:off x="746125" y="1417638"/>
          <a:ext cx="7651750" cy="4566285"/>
        </p:xfrm>
        <a:graphic>
          <a:graphicData uri="http://schemas.openxmlformats.org/drawingml/2006/table">
            <a:tbl>
              <a:tblPr/>
              <a:tblGrid>
                <a:gridCol w="1336675"/>
                <a:gridCol w="1557338"/>
                <a:gridCol w="1343025"/>
                <a:gridCol w="1628775"/>
                <a:gridCol w="1785937"/>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Midpoint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Relative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Cumulative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1475">
                <a:tc>
                  <a:txBody>
                    <a:bodyPr/>
                    <a:lstStyle/>
                    <a:p>
                      <a:pPr algn="ctr" fontAlgn="b"/>
                      <a:r>
                        <a:rPr lang="en-US" sz="2800" b="0" i="0" u="none" strike="noStrike" dirty="0">
                          <a:solidFill>
                            <a:srgbClr val="000000"/>
                          </a:solidFill>
                          <a:effectLst/>
                          <a:latin typeface="Calibri" panose="020F0502020204030204" pitchFamily="34" charset="0"/>
                        </a:rPr>
                        <a:t>50-99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100-149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150-199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200-249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250-299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300-349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350-399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400-449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450-499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61" name="TextBox 19"/>
          <p:cNvSpPr txBox="1">
            <a:spLocks noChangeArrowheads="1"/>
          </p:cNvSpPr>
          <p:nvPr/>
        </p:nvSpPr>
        <p:spPr bwMode="auto">
          <a:xfrm>
            <a:off x="2241550" y="6019800"/>
            <a:ext cx="1303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t>Σ</a:t>
            </a:r>
            <a:r>
              <a:rPr lang="en-US" sz="2000" i="1"/>
              <a:t>f</a:t>
            </a:r>
            <a:r>
              <a:rPr lang="en-US" sz="2000"/>
              <a:t> = 30</a:t>
            </a:r>
            <a:endParaRPr lang="en-US" sz="2000">
              <a:cs typeface="Arial" panose="020B0604020202020204" pitchFamily="34" charset="0"/>
            </a:endParaRPr>
          </a:p>
        </p:txBody>
      </p:sp>
      <p:graphicFrame>
        <p:nvGraphicFramePr>
          <p:cNvPr id="43062" name="Object 2"/>
          <p:cNvGraphicFramePr>
            <a:graphicFrameLocks noChangeAspect="1"/>
          </p:cNvGraphicFramePr>
          <p:nvPr/>
        </p:nvGraphicFramePr>
        <p:xfrm>
          <a:off x="5435600" y="6019800"/>
          <a:ext cx="785813" cy="609600"/>
        </p:xfrm>
        <a:graphic>
          <a:graphicData uri="http://schemas.openxmlformats.org/presentationml/2006/ole">
            <mc:AlternateContent xmlns:mc="http://schemas.openxmlformats.org/markup-compatibility/2006">
              <mc:Choice xmlns:v="urn:schemas-microsoft-com:vml" Requires="v">
                <p:oleObj spid="_x0000_s306184" name="Equation" r:id="rId4" imgW="507780" imgH="393529" progId="Equation.3">
                  <p:embed/>
                </p:oleObj>
              </mc:Choice>
              <mc:Fallback>
                <p:oleObj name="Equation" r:id="rId4" imgW="507780"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6019800"/>
                        <a:ext cx="7858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6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43FB850-568B-443C-80D4-592A63226DF1}" type="slidenum">
              <a:rPr lang="en-US" sz="1200">
                <a:latin typeface="Arial" panose="020B0604020202020204" pitchFamily="34" charset="0"/>
                <a:cs typeface="Arial" panose="020B0604020202020204" pitchFamily="34" charset="0"/>
              </a:rPr>
              <a:pPr algn="r" eaLnBrk="1" hangingPunct="1">
                <a:spcBef>
                  <a:spcPct val="0"/>
                </a:spcBef>
                <a:buClrTx/>
                <a:buFontTx/>
                <a:buNone/>
              </a:pPr>
              <a:t>18</a:t>
            </a:fld>
            <a:r>
              <a:rPr lang="en-US" sz="1200">
                <a:latin typeface="Arial" panose="020B0604020202020204" pitchFamily="34" charset="0"/>
                <a:cs typeface="Arial" panose="020B0604020202020204" pitchFamily="34" charset="0"/>
              </a:rPr>
              <a:t> of 149</a:t>
            </a:r>
          </a:p>
        </p:txBody>
      </p:sp>
      <p:sp>
        <p:nvSpPr>
          <p:cNvPr id="4306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extLst>
      <p:ext uri="{BB962C8B-B14F-4D97-AF65-F5344CB8AC3E}">
        <p14:creationId xmlns:p14="http://schemas.microsoft.com/office/powerpoint/2010/main" val="422192975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ea typeface="ＭＳ Ｐゴシック" panose="020B0600070205080204" pitchFamily="34" charset="-128"/>
              </a:rPr>
              <a:t>Graphs of Frequency Distributions</a:t>
            </a:r>
          </a:p>
        </p:txBody>
      </p:sp>
      <p:sp>
        <p:nvSpPr>
          <p:cNvPr id="59395" name="Content Placeholder 2"/>
          <p:cNvSpPr>
            <a:spLocks noGrp="1"/>
          </p:cNvSpPr>
          <p:nvPr>
            <p:ph idx="1"/>
          </p:nvPr>
        </p:nvSpPr>
        <p:spPr/>
        <p:txBody>
          <a:bodyPr/>
          <a:lstStyle/>
          <a:p>
            <a:pPr eaLnBrk="1" hangingPunct="1">
              <a:buFont typeface="Arial" panose="020B0604020202020204" pitchFamily="34" charset="0"/>
              <a:buNone/>
            </a:pPr>
            <a:r>
              <a:rPr lang="en-US" b="1" smtClean="0">
                <a:solidFill>
                  <a:schemeClr val="accent2"/>
                </a:solidFill>
              </a:rPr>
              <a:t>Frequency Histogram</a:t>
            </a:r>
          </a:p>
          <a:p>
            <a:pPr eaLnBrk="1" hangingPunct="1"/>
            <a:r>
              <a:rPr lang="en-US" smtClean="0"/>
              <a:t>A bar graph that represents the frequency distribution.</a:t>
            </a:r>
          </a:p>
          <a:p>
            <a:pPr eaLnBrk="1" hangingPunct="1"/>
            <a:r>
              <a:rPr lang="en-US" smtClean="0"/>
              <a:t>The horizontal scale is quantitative and measures the data values.</a:t>
            </a:r>
          </a:p>
          <a:p>
            <a:pPr eaLnBrk="1" hangingPunct="1"/>
            <a:r>
              <a:rPr lang="en-US" smtClean="0"/>
              <a:t>The vertical scale measures the frequencies of the classes.</a:t>
            </a:r>
          </a:p>
          <a:p>
            <a:pPr eaLnBrk="1" hangingPunct="1"/>
            <a:r>
              <a:rPr lang="en-US" smtClean="0"/>
              <a:t>Consecutive bars must touch.</a:t>
            </a:r>
          </a:p>
        </p:txBody>
      </p:sp>
      <p:grpSp>
        <p:nvGrpSpPr>
          <p:cNvPr id="45060" name="Group 18"/>
          <p:cNvGrpSpPr>
            <a:grpSpLocks/>
          </p:cNvGrpSpPr>
          <p:nvPr/>
        </p:nvGrpSpPr>
        <p:grpSpPr bwMode="auto">
          <a:xfrm>
            <a:off x="6099175" y="4513263"/>
            <a:ext cx="2159000" cy="1878012"/>
            <a:chOff x="6099139" y="4513943"/>
            <a:chExt cx="2159490" cy="1877393"/>
          </a:xfrm>
        </p:grpSpPr>
        <p:cxnSp>
          <p:nvCxnSpPr>
            <p:cNvPr id="7" name="Straight Arrow Connector 6"/>
            <p:cNvCxnSpPr/>
            <p:nvPr/>
          </p:nvCxnSpPr>
          <p:spPr>
            <a:xfrm rot="16200000" flipV="1">
              <a:off x="5665320" y="5332024"/>
              <a:ext cx="1655216" cy="1905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378602" y="6023157"/>
              <a:ext cx="1880027" cy="1269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691411" y="5507390"/>
              <a:ext cx="225476" cy="522115"/>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0" name="Rectangle 9"/>
            <p:cNvSpPr/>
            <p:nvPr/>
          </p:nvSpPr>
          <p:spPr>
            <a:xfrm>
              <a:off x="6926415" y="4999558"/>
              <a:ext cx="227064" cy="1029947"/>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1" name="Rectangle 10"/>
            <p:cNvSpPr/>
            <p:nvPr/>
          </p:nvSpPr>
          <p:spPr>
            <a:xfrm>
              <a:off x="7150303" y="4804359"/>
              <a:ext cx="227065" cy="1225146"/>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2" name="Rectangle 11"/>
            <p:cNvSpPr/>
            <p:nvPr/>
          </p:nvSpPr>
          <p:spPr>
            <a:xfrm>
              <a:off x="7374191" y="5194756"/>
              <a:ext cx="227064" cy="83475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3" name="Rectangle 12"/>
            <p:cNvSpPr/>
            <p:nvPr/>
          </p:nvSpPr>
          <p:spPr>
            <a:xfrm>
              <a:off x="7598079" y="5586739"/>
              <a:ext cx="225476" cy="442766"/>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7" name="TextBox 16"/>
            <p:cNvSpPr txBox="1"/>
            <p:nvPr/>
          </p:nvSpPr>
          <p:spPr>
            <a:xfrm>
              <a:off x="6646951" y="5994592"/>
              <a:ext cx="1437013" cy="396744"/>
            </a:xfrm>
            <a:prstGeom prst="rect">
              <a:avLst/>
            </a:prstGeom>
            <a:noFill/>
          </p:spPr>
          <p:txBody>
            <a:bodyPr>
              <a:spAutoFit/>
            </a:bodyPr>
            <a:lstStyle/>
            <a:p>
              <a:pPr eaLnBrk="1" hangingPunct="1">
                <a:defRPr/>
              </a:pPr>
              <a:r>
                <a:rPr lang="en-US" sz="2000" dirty="0">
                  <a:latin typeface="+mn-lt"/>
                  <a:cs typeface="Arial" charset="0"/>
                </a:rPr>
                <a:t>data values</a:t>
              </a:r>
            </a:p>
          </p:txBody>
        </p:sp>
        <p:sp>
          <p:nvSpPr>
            <p:cNvPr id="18" name="TextBox 17"/>
            <p:cNvSpPr txBox="1"/>
            <p:nvPr/>
          </p:nvSpPr>
          <p:spPr>
            <a:xfrm rot="16200000">
              <a:off x="5644580" y="5166873"/>
              <a:ext cx="1306082" cy="396965"/>
            </a:xfrm>
            <a:prstGeom prst="rect">
              <a:avLst/>
            </a:prstGeom>
            <a:noFill/>
          </p:spPr>
          <p:txBody>
            <a:bodyPr>
              <a:spAutoFit/>
            </a:bodyPr>
            <a:lstStyle/>
            <a:p>
              <a:pPr eaLnBrk="1" hangingPunct="1">
                <a:defRPr/>
              </a:pPr>
              <a:r>
                <a:rPr lang="en-US" sz="2000" dirty="0">
                  <a:latin typeface="+mn-lt"/>
                  <a:cs typeface="Arial" charset="0"/>
                </a:rPr>
                <a:t>frequency</a:t>
              </a:r>
            </a:p>
          </p:txBody>
        </p:sp>
      </p:grpSp>
      <p:sp>
        <p:nvSpPr>
          <p:cNvPr id="4506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6260DB1-8B40-4BB7-8A1C-E4E37F571F79}" type="slidenum">
              <a:rPr lang="en-US" sz="1200">
                <a:latin typeface="Arial" panose="020B0604020202020204" pitchFamily="34" charset="0"/>
                <a:cs typeface="Arial" panose="020B0604020202020204" pitchFamily="34" charset="0"/>
              </a:rPr>
              <a:pPr algn="r" eaLnBrk="1" hangingPunct="1">
                <a:spcBef>
                  <a:spcPct val="0"/>
                </a:spcBef>
                <a:buClrTx/>
                <a:buFontTx/>
                <a:buNone/>
              </a:pPr>
              <a:t>19</a:t>
            </a:fld>
            <a:r>
              <a:rPr lang="en-US" sz="1200">
                <a:latin typeface="Arial" panose="020B0604020202020204" pitchFamily="34" charset="0"/>
                <a:cs typeface="Arial" panose="020B0604020202020204" pitchFamily="34" charset="0"/>
              </a:rPr>
              <a:t> of 149</a:t>
            </a:r>
          </a:p>
        </p:txBody>
      </p:sp>
      <p:sp>
        <p:nvSpPr>
          <p:cNvPr id="4506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ea typeface="ＭＳ Ｐゴシック" panose="020B0600070205080204" pitchFamily="34" charset="-128"/>
              </a:rPr>
              <a:t>Chapter Outline</a:t>
            </a:r>
          </a:p>
        </p:txBody>
      </p:sp>
      <p:sp>
        <p:nvSpPr>
          <p:cNvPr id="12291" name="Subtitle 2"/>
          <p:cNvSpPr>
            <a:spLocks noGrp="1"/>
          </p:cNvSpPr>
          <p:nvPr>
            <p:ph idx="1"/>
          </p:nvPr>
        </p:nvSpPr>
        <p:spPr>
          <a:xfrm>
            <a:off x="457200" y="1600200"/>
            <a:ext cx="8229600" cy="2768600"/>
          </a:xfrm>
        </p:spPr>
        <p:txBody>
          <a:bodyPr/>
          <a:lstStyle/>
          <a:p>
            <a:pPr eaLnBrk="1" hangingPunct="1">
              <a:lnSpc>
                <a:spcPct val="150000"/>
              </a:lnSpc>
            </a:pPr>
            <a:r>
              <a:rPr lang="en-US" dirty="0" smtClean="0"/>
              <a:t>2.1 Frequency Distributions and Their Graphs</a:t>
            </a:r>
          </a:p>
          <a:p>
            <a:pPr eaLnBrk="1" hangingPunct="1">
              <a:lnSpc>
                <a:spcPct val="150000"/>
              </a:lnSpc>
            </a:pPr>
            <a:r>
              <a:rPr lang="en-US" dirty="0" smtClean="0"/>
              <a:t>2.2 More Graphs and Displays</a:t>
            </a:r>
          </a:p>
          <a:p>
            <a:pPr eaLnBrk="1" hangingPunct="1">
              <a:lnSpc>
                <a:spcPct val="150000"/>
              </a:lnSpc>
            </a:pPr>
            <a:r>
              <a:rPr lang="en-US" dirty="0" smtClean="0"/>
              <a:t>2.3 Measures of Central Tendency</a:t>
            </a:r>
          </a:p>
          <a:p>
            <a:pPr eaLnBrk="1" hangingPunct="1">
              <a:lnSpc>
                <a:spcPct val="150000"/>
              </a:lnSpc>
            </a:pPr>
            <a:r>
              <a:rPr lang="en-US" dirty="0" smtClean="0"/>
              <a:t>2.4 Measures of Variation</a:t>
            </a:r>
          </a:p>
          <a:p>
            <a:pPr eaLnBrk="1" hangingPunct="1">
              <a:lnSpc>
                <a:spcPct val="150000"/>
              </a:lnSpc>
            </a:pPr>
            <a:r>
              <a:rPr lang="en-US" dirty="0" smtClean="0"/>
              <a:t>2.5 Measures of Position</a:t>
            </a:r>
          </a:p>
        </p:txBody>
      </p:sp>
      <p:sp>
        <p:nvSpPr>
          <p:cNvPr id="1229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DE9FE643-AA34-47B7-A793-71D2B1E0863D}" type="slidenum">
              <a:rPr lang="en-US" sz="1200">
                <a:latin typeface="Arial" panose="020B0604020202020204" pitchFamily="34" charset="0"/>
                <a:cs typeface="Arial" panose="020B0604020202020204" pitchFamily="34" charset="0"/>
              </a:rPr>
              <a:pPr algn="r" eaLnBrk="1" hangingPunct="1">
                <a:spcBef>
                  <a:spcPct val="0"/>
                </a:spcBef>
                <a:buClrTx/>
                <a:buFontTx/>
                <a:buNone/>
              </a:pPr>
              <a:t>2</a:t>
            </a:fld>
            <a:r>
              <a:rPr lang="en-US" sz="1200" dirty="0">
                <a:latin typeface="Arial" panose="020B0604020202020204" pitchFamily="34" charset="0"/>
                <a:cs typeface="Arial" panose="020B0604020202020204" pitchFamily="34" charset="0"/>
              </a:rPr>
              <a:t> of 149</a:t>
            </a:r>
          </a:p>
        </p:txBody>
      </p:sp>
      <p:sp>
        <p:nvSpPr>
          <p:cNvPr id="1229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dirty="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ea typeface="ＭＳ Ｐゴシック" panose="020B0600070205080204" pitchFamily="34" charset="-128"/>
              </a:rPr>
              <a:t>Class Boundaries</a:t>
            </a:r>
          </a:p>
        </p:txBody>
      </p:sp>
      <p:sp>
        <p:nvSpPr>
          <p:cNvPr id="47107" name="Content Placeholder 2"/>
          <p:cNvSpPr>
            <a:spLocks noGrp="1"/>
          </p:cNvSpPr>
          <p:nvPr>
            <p:ph idx="1"/>
          </p:nvPr>
        </p:nvSpPr>
        <p:spPr>
          <a:xfrm>
            <a:off x="441325" y="1181100"/>
            <a:ext cx="8229600" cy="1500188"/>
          </a:xfrm>
        </p:spPr>
        <p:txBody>
          <a:bodyPr/>
          <a:lstStyle/>
          <a:p>
            <a:pPr eaLnBrk="1" hangingPunct="1">
              <a:buFont typeface="Arial" panose="020B0604020202020204" pitchFamily="34" charset="0"/>
              <a:buNone/>
            </a:pPr>
            <a:r>
              <a:rPr lang="en-US" b="1" dirty="0" smtClean="0">
                <a:solidFill>
                  <a:schemeClr val="accent2"/>
                </a:solidFill>
              </a:rPr>
              <a:t>Class boundaries</a:t>
            </a:r>
          </a:p>
          <a:p>
            <a:pPr eaLnBrk="1" hangingPunct="1"/>
            <a:r>
              <a:rPr lang="en-US" dirty="0" smtClean="0"/>
              <a:t>The numbers that separate classes without forming gaps between them.</a:t>
            </a:r>
          </a:p>
          <a:p>
            <a:pPr eaLnBrk="1" hangingPunct="1">
              <a:buFont typeface="Arial" panose="020B0604020202020204" pitchFamily="34" charset="0"/>
              <a:buNone/>
            </a:pPr>
            <a:endParaRPr lang="en-US" dirty="0" smtClean="0"/>
          </a:p>
          <a:p>
            <a:pPr eaLnBrk="1" hangingPunct="1"/>
            <a:endParaRPr lang="en-US" dirty="0" smtClean="0"/>
          </a:p>
          <a:p>
            <a:pPr eaLnBrk="1" hangingPunct="1"/>
            <a:endParaRPr lang="en-US" dirty="0" smtClean="0"/>
          </a:p>
        </p:txBody>
      </p:sp>
      <p:graphicFrame>
        <p:nvGraphicFramePr>
          <p:cNvPr id="28703" name="Group 31"/>
          <p:cNvGraphicFramePr>
            <a:graphicFrameLocks noGrp="1"/>
          </p:cNvGraphicFramePr>
          <p:nvPr>
            <p:extLst>
              <p:ext uri="{D42A27DB-BD31-4B8C-83A1-F6EECF244321}">
                <p14:modId xmlns:p14="http://schemas.microsoft.com/office/powerpoint/2010/main" val="1749321514"/>
              </p:ext>
            </p:extLst>
          </p:nvPr>
        </p:nvGraphicFramePr>
        <p:xfrm>
          <a:off x="4905375" y="3178175"/>
          <a:ext cx="4021138" cy="2255490"/>
        </p:xfrm>
        <a:graphic>
          <a:graphicData uri="http://schemas.openxmlformats.org/drawingml/2006/table">
            <a:tbl>
              <a:tblPr/>
              <a:tblGrid>
                <a:gridCol w="1249363"/>
                <a:gridCol w="1506826"/>
                <a:gridCol w="1264949"/>
              </a:tblGrid>
              <a:tr h="70080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Class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boundaries</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20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50-99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r>
                        <a:rPr lang="en-US" sz="2000" dirty="0" smtClean="0"/>
                        <a:t>49.5-99.5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a:r>
                        <a:rPr lang="en-US" sz="2800" dirty="0" smtClean="0"/>
                        <a:t>4</a:t>
                      </a:r>
                      <a:endParaRPr lang="en-US" sz="28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solidFill>
                          <a:effectLst/>
                          <a:latin typeface="Times New Roman" charset="0"/>
                          <a:ea typeface="Arial" charset="0"/>
                          <a:cs typeface="Arial" charset="0"/>
                        </a:rPr>
                        <a:t>100-149</a:t>
                      </a:r>
                      <a:endParaRPr kumimoji="0" lang="en-US" sz="2400" b="0" i="0" u="none" strike="noStrike" cap="none" normalizeH="0" baseline="0" dirty="0">
                        <a:ln>
                          <a:noFill/>
                        </a:ln>
                        <a:solidFill>
                          <a:schemeClr val="accent2"/>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99.5-149.5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a:r>
                        <a:rPr lang="en-US" sz="2800" dirty="0" smtClean="0"/>
                        <a:t>4</a:t>
                      </a:r>
                      <a:endParaRPr lang="en-US" sz="28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charset="0"/>
                          <a:ea typeface="Arial" charset="0"/>
                          <a:cs typeface="Arial" charset="0"/>
                        </a:rPr>
                        <a:t>150-199</a:t>
                      </a:r>
                      <a:endParaRPr kumimoji="0" lang="en-US" sz="2400" b="0" i="0" u="none" strike="noStrike" cap="none" normalizeH="0" baseline="0" dirty="0">
                        <a:ln>
                          <a:noFill/>
                        </a:ln>
                        <a:solidFill>
                          <a:schemeClr val="tx1"/>
                        </a:solidFill>
                        <a:effectLst/>
                        <a:latin typeface="Times New Roman" charset="0"/>
                        <a:ea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149.5-199.5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algn="ctr"/>
                      <a:r>
                        <a:rPr lang="en-US" sz="2800" dirty="0" smtClean="0"/>
                        <a:t>6</a:t>
                      </a:r>
                      <a:endParaRPr lang="en-US" sz="2800"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dash"/>
                      <a:round/>
                      <a:headEnd type="none" w="med" len="med"/>
                      <a:tailEnd type="none" w="med" len="med"/>
                    </a:lnB>
                    <a:lnTlToBr>
                      <a:noFill/>
                    </a:lnTlToBr>
                    <a:lnBlToTr>
                      <a:noFill/>
                    </a:lnBlToTr>
                    <a:noFill/>
                  </a:tcPr>
                </a:tc>
              </a:tr>
            </a:tbl>
          </a:graphicData>
        </a:graphic>
      </p:graphicFrame>
      <p:sp>
        <p:nvSpPr>
          <p:cNvPr id="9" name="TextBox 8"/>
          <p:cNvSpPr txBox="1">
            <a:spLocks noChangeArrowheads="1"/>
          </p:cNvSpPr>
          <p:nvPr/>
        </p:nvSpPr>
        <p:spPr bwMode="auto">
          <a:xfrm>
            <a:off x="441325" y="2811463"/>
            <a:ext cx="42415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US" dirty="0">
                <a:cs typeface="Arial" panose="020B0604020202020204" pitchFamily="34" charset="0"/>
              </a:rPr>
              <a:t>First class lower boundary </a:t>
            </a:r>
            <a:endParaRPr lang="en-US" dirty="0" smtClean="0">
              <a:cs typeface="Arial" panose="020B0604020202020204" pitchFamily="34" charset="0"/>
            </a:endParaRPr>
          </a:p>
          <a:p>
            <a:pPr marL="0" indent="0" eaLnBrk="1" hangingPunct="1">
              <a:spcBef>
                <a:spcPct val="0"/>
              </a:spcBef>
              <a:buNone/>
            </a:pPr>
            <a:r>
              <a:rPr lang="en-US" dirty="0" smtClean="0">
                <a:cs typeface="Arial" panose="020B0604020202020204" pitchFamily="34" charset="0"/>
              </a:rPr>
              <a:t>  = </a:t>
            </a:r>
            <a:r>
              <a:rPr lang="en-US" dirty="0" smtClean="0">
                <a:solidFill>
                  <a:schemeClr val="accent2"/>
                </a:solidFill>
                <a:cs typeface="Arial" panose="020B0604020202020204" pitchFamily="34" charset="0"/>
              </a:rPr>
              <a:t>50 </a:t>
            </a:r>
            <a:r>
              <a:rPr lang="en-US" dirty="0">
                <a:solidFill>
                  <a:schemeClr val="accent2"/>
                </a:solidFill>
                <a:cs typeface="Arial" panose="020B0604020202020204" pitchFamily="34" charset="0"/>
              </a:rPr>
              <a:t>– 0.5 = </a:t>
            </a:r>
            <a:r>
              <a:rPr lang="en-US" dirty="0" smtClean="0">
                <a:solidFill>
                  <a:schemeClr val="accent2"/>
                </a:solidFill>
                <a:cs typeface="Arial" panose="020B0604020202020204" pitchFamily="34" charset="0"/>
              </a:rPr>
              <a:t>49.5</a:t>
            </a:r>
            <a:endParaRPr lang="en-US" dirty="0">
              <a:solidFill>
                <a:schemeClr val="accent2"/>
              </a:solidFill>
              <a:cs typeface="Arial" panose="020B0604020202020204" pitchFamily="34" charset="0"/>
            </a:endParaRPr>
          </a:p>
          <a:p>
            <a:pPr eaLnBrk="1" hangingPunct="1">
              <a:spcBef>
                <a:spcPct val="0"/>
              </a:spcBef>
            </a:pPr>
            <a:r>
              <a:rPr lang="en-US" dirty="0">
                <a:cs typeface="Arial" panose="020B0604020202020204" pitchFamily="34" charset="0"/>
              </a:rPr>
              <a:t>First class upper </a:t>
            </a:r>
            <a:r>
              <a:rPr lang="en-US" dirty="0" smtClean="0">
                <a:cs typeface="Arial" panose="020B0604020202020204" pitchFamily="34" charset="0"/>
              </a:rPr>
              <a:t>boundary</a:t>
            </a:r>
          </a:p>
          <a:p>
            <a:pPr marL="0" indent="0" eaLnBrk="1" hangingPunct="1">
              <a:spcBef>
                <a:spcPct val="0"/>
              </a:spcBef>
              <a:buNone/>
            </a:pPr>
            <a:r>
              <a:rPr lang="en-US" dirty="0">
                <a:cs typeface="Arial" panose="020B0604020202020204" pitchFamily="34" charset="0"/>
              </a:rPr>
              <a:t> </a:t>
            </a:r>
            <a:r>
              <a:rPr lang="en-US" dirty="0" smtClean="0">
                <a:cs typeface="Arial" panose="020B0604020202020204" pitchFamily="34" charset="0"/>
              </a:rPr>
              <a:t> = </a:t>
            </a:r>
            <a:r>
              <a:rPr lang="en-US" dirty="0" smtClean="0">
                <a:solidFill>
                  <a:schemeClr val="accent2"/>
                </a:solidFill>
                <a:cs typeface="Arial" panose="020B0604020202020204" pitchFamily="34" charset="0"/>
              </a:rPr>
              <a:t>99 </a:t>
            </a:r>
            <a:r>
              <a:rPr lang="en-US" dirty="0">
                <a:solidFill>
                  <a:schemeClr val="accent2"/>
                </a:solidFill>
                <a:cs typeface="Arial" panose="020B0604020202020204" pitchFamily="34" charset="0"/>
              </a:rPr>
              <a:t>+ 0.5 = </a:t>
            </a:r>
            <a:r>
              <a:rPr lang="en-US" dirty="0" smtClean="0">
                <a:solidFill>
                  <a:schemeClr val="accent2"/>
                </a:solidFill>
                <a:cs typeface="Arial" panose="020B0604020202020204" pitchFamily="34" charset="0"/>
              </a:rPr>
              <a:t>99.5</a:t>
            </a:r>
            <a:endParaRPr lang="en-US" dirty="0">
              <a:solidFill>
                <a:schemeClr val="accent2"/>
              </a:solidFill>
              <a:cs typeface="Arial" panose="020B0604020202020204" pitchFamily="34" charset="0"/>
            </a:endParaRPr>
          </a:p>
        </p:txBody>
      </p:sp>
      <p:sp>
        <p:nvSpPr>
          <p:cNvPr id="4713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3CC523C7-3AC9-496F-A99A-D81E3D930F05}" type="slidenum">
              <a:rPr lang="en-US" sz="1200">
                <a:latin typeface="Arial" panose="020B0604020202020204" pitchFamily="34" charset="0"/>
                <a:cs typeface="Arial" panose="020B0604020202020204" pitchFamily="34" charset="0"/>
              </a:rPr>
              <a:pPr algn="r" eaLnBrk="1" hangingPunct="1">
                <a:spcBef>
                  <a:spcPct val="0"/>
                </a:spcBef>
                <a:buClrTx/>
                <a:buFontTx/>
                <a:buNone/>
              </a:pPr>
              <a:t>20</a:t>
            </a:fld>
            <a:r>
              <a:rPr lang="en-US" sz="1200">
                <a:latin typeface="Arial" panose="020B0604020202020204" pitchFamily="34" charset="0"/>
                <a:cs typeface="Arial" panose="020B0604020202020204" pitchFamily="34" charset="0"/>
              </a:rPr>
              <a:t> of 149</a:t>
            </a:r>
          </a:p>
        </p:txBody>
      </p:sp>
      <p:sp>
        <p:nvSpPr>
          <p:cNvPr id="4713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87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1143000"/>
          </a:xfrm>
        </p:spPr>
        <p:txBody>
          <a:bodyPr/>
          <a:lstStyle/>
          <a:p>
            <a:pPr eaLnBrk="1" hangingPunct="1"/>
            <a:r>
              <a:rPr lang="en-US" dirty="0" smtClean="0">
                <a:solidFill>
                  <a:srgbClr val="83BB35"/>
                </a:solidFill>
                <a:ea typeface="ＭＳ Ｐゴシック" panose="020B0600070205080204" pitchFamily="34" charset="-128"/>
              </a:rPr>
              <a:t>Example: Frequency Histogram </a:t>
            </a:r>
          </a:p>
        </p:txBody>
      </p:sp>
      <p:sp>
        <p:nvSpPr>
          <p:cNvPr id="51203" name="Content Placeholder 6"/>
          <p:cNvSpPr>
            <a:spLocks noGrp="1"/>
          </p:cNvSpPr>
          <p:nvPr>
            <p:ph idx="1"/>
          </p:nvPr>
        </p:nvSpPr>
        <p:spPr>
          <a:xfrm>
            <a:off x="457200" y="852055"/>
            <a:ext cx="8229600" cy="992188"/>
          </a:xfrm>
        </p:spPr>
        <p:txBody>
          <a:bodyPr/>
          <a:lstStyle/>
          <a:p>
            <a:pPr marL="0" indent="0">
              <a:buFont typeface="Arial" panose="020B0604020202020204" pitchFamily="34" charset="0"/>
              <a:buNone/>
            </a:pPr>
            <a:r>
              <a:rPr lang="en-US" dirty="0" smtClean="0"/>
              <a:t>Construct a frequency histogram </a:t>
            </a:r>
            <a:endParaRPr lang="en-US" dirty="0" smtClean="0"/>
          </a:p>
          <a:p>
            <a:pPr marL="0" indent="0">
              <a:buFont typeface="Arial" panose="020B0604020202020204" pitchFamily="34" charset="0"/>
              <a:buNone/>
            </a:pPr>
            <a:r>
              <a:rPr lang="en-US" dirty="0" smtClean="0"/>
              <a:t>for </a:t>
            </a:r>
            <a:r>
              <a:rPr lang="en-US" dirty="0" smtClean="0"/>
              <a:t>the Global Positioning system </a:t>
            </a:r>
            <a:endParaRPr lang="en-US" dirty="0" smtClean="0"/>
          </a:p>
          <a:p>
            <a:pPr marL="0" indent="0">
              <a:buFont typeface="Arial" panose="020B0604020202020204" pitchFamily="34" charset="0"/>
              <a:buNone/>
            </a:pPr>
            <a:r>
              <a:rPr lang="en-US" dirty="0" smtClean="0"/>
              <a:t>(</a:t>
            </a:r>
            <a:r>
              <a:rPr lang="en-US" dirty="0" smtClean="0"/>
              <a:t>GPS) navigators.</a:t>
            </a:r>
          </a:p>
        </p:txBody>
      </p:sp>
      <p:sp>
        <p:nvSpPr>
          <p:cNvPr id="5124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3EDE266-F80C-486A-ADC1-655143D2FF9C}" type="slidenum">
              <a:rPr lang="en-US" sz="1200">
                <a:latin typeface="Arial" panose="020B0604020202020204" pitchFamily="34" charset="0"/>
                <a:cs typeface="Arial" panose="020B0604020202020204" pitchFamily="34" charset="0"/>
              </a:rPr>
              <a:pPr algn="r" eaLnBrk="1" hangingPunct="1">
                <a:spcBef>
                  <a:spcPct val="0"/>
                </a:spcBef>
                <a:buClrTx/>
                <a:buFontTx/>
                <a:buNone/>
              </a:pPr>
              <a:t>21</a:t>
            </a:fld>
            <a:r>
              <a:rPr lang="en-US" sz="1200">
                <a:latin typeface="Arial" panose="020B0604020202020204" pitchFamily="34" charset="0"/>
                <a:cs typeface="Arial" panose="020B0604020202020204" pitchFamily="34" charset="0"/>
              </a:rPr>
              <a:t> of 149</a:t>
            </a:r>
          </a:p>
        </p:txBody>
      </p:sp>
      <p:sp>
        <p:nvSpPr>
          <p:cNvPr id="5124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2" name="Table 1"/>
          <p:cNvGraphicFramePr>
            <a:graphicFrameLocks noGrp="1"/>
          </p:cNvGraphicFramePr>
          <p:nvPr>
            <p:extLst>
              <p:ext uri="{D42A27DB-BD31-4B8C-83A1-F6EECF244321}">
                <p14:modId xmlns:p14="http://schemas.microsoft.com/office/powerpoint/2010/main" val="2317048027"/>
              </p:ext>
            </p:extLst>
          </p:nvPr>
        </p:nvGraphicFramePr>
        <p:xfrm>
          <a:off x="5792787" y="1011786"/>
          <a:ext cx="2894013" cy="4566285"/>
        </p:xfrm>
        <a:graphic>
          <a:graphicData uri="http://schemas.openxmlformats.org/drawingml/2006/table">
            <a:tbl>
              <a:tblPr/>
              <a:tblGrid>
                <a:gridCol w="1336675"/>
                <a:gridCol w="1557338"/>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1475">
                <a:tc>
                  <a:txBody>
                    <a:bodyPr/>
                    <a:lstStyle/>
                    <a:p>
                      <a:pPr algn="ctr" fontAlgn="b"/>
                      <a:r>
                        <a:rPr lang="en-US" sz="2800" b="0" i="0" u="none" strike="noStrike" dirty="0">
                          <a:solidFill>
                            <a:srgbClr val="000000"/>
                          </a:solidFill>
                          <a:effectLst/>
                          <a:latin typeface="Calibri" panose="020F0502020204030204" pitchFamily="34" charset="0"/>
                        </a:rPr>
                        <a:t>50-99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100-149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150-199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200-249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250-299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300-349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350-399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400-449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450-499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143000"/>
          </a:xfrm>
        </p:spPr>
        <p:txBody>
          <a:bodyPr/>
          <a:lstStyle/>
          <a:p>
            <a:pPr eaLnBrk="1" hangingPunct="1"/>
            <a:r>
              <a:rPr lang="en-US" dirty="0" smtClean="0">
                <a:solidFill>
                  <a:srgbClr val="83BB35"/>
                </a:solidFill>
                <a:ea typeface="ＭＳ Ｐゴシック" panose="020B0600070205080204" pitchFamily="34" charset="-128"/>
              </a:rPr>
              <a:t>Solution: Frequency Histogram </a:t>
            </a:r>
            <a:br>
              <a:rPr lang="en-US" dirty="0" smtClean="0">
                <a:solidFill>
                  <a:srgbClr val="83BB35"/>
                </a:solidFill>
                <a:ea typeface="ＭＳ Ｐゴシック" panose="020B0600070205080204" pitchFamily="34" charset="-128"/>
              </a:rPr>
            </a:br>
            <a:r>
              <a:rPr lang="en-US" dirty="0" smtClean="0">
                <a:solidFill>
                  <a:srgbClr val="83BB35"/>
                </a:solidFill>
                <a:ea typeface="ＭＳ Ｐゴシック" panose="020B0600070205080204" pitchFamily="34" charset="-128"/>
              </a:rPr>
              <a:t>(using </a:t>
            </a:r>
            <a:r>
              <a:rPr lang="en-US" dirty="0" smtClean="0">
                <a:solidFill>
                  <a:srgbClr val="83BB35"/>
                </a:solidFill>
                <a:ea typeface="ＭＳ Ｐゴシック" panose="020B0600070205080204" pitchFamily="34" charset="-128"/>
              </a:rPr>
              <a:t>Intervals as horizontal label)</a:t>
            </a:r>
            <a:endParaRPr lang="en-US" dirty="0" smtClean="0">
              <a:solidFill>
                <a:srgbClr val="83BB35"/>
              </a:solidFill>
              <a:ea typeface="ＭＳ Ｐゴシック" panose="020B0600070205080204" pitchFamily="34" charset="-128"/>
            </a:endParaRPr>
          </a:p>
        </p:txBody>
      </p:sp>
      <p:sp>
        <p:nvSpPr>
          <p:cNvPr id="5325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133F0CD-86A8-4F40-A748-2B0C0102F256}" type="slidenum">
              <a:rPr lang="en-US" sz="1200">
                <a:latin typeface="Arial" panose="020B0604020202020204" pitchFamily="34" charset="0"/>
                <a:cs typeface="Arial" panose="020B0604020202020204" pitchFamily="34" charset="0"/>
              </a:rPr>
              <a:pPr algn="r" eaLnBrk="1" hangingPunct="1">
                <a:spcBef>
                  <a:spcPct val="0"/>
                </a:spcBef>
                <a:buClrTx/>
                <a:buFontTx/>
                <a:buNone/>
              </a:pPr>
              <a:t>22</a:t>
            </a:fld>
            <a:r>
              <a:rPr lang="en-US" sz="1200">
                <a:latin typeface="Arial" panose="020B0604020202020204" pitchFamily="34" charset="0"/>
                <a:cs typeface="Arial" panose="020B0604020202020204" pitchFamily="34" charset="0"/>
              </a:rPr>
              <a:t> of 149</a:t>
            </a:r>
          </a:p>
        </p:txBody>
      </p:sp>
      <p:sp>
        <p:nvSpPr>
          <p:cNvPr id="5325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6" name="Chart 5"/>
          <p:cNvGraphicFramePr>
            <a:graphicFrameLocks/>
          </p:cNvGraphicFramePr>
          <p:nvPr>
            <p:extLst>
              <p:ext uri="{D42A27DB-BD31-4B8C-83A1-F6EECF244321}">
                <p14:modId xmlns:p14="http://schemas.microsoft.com/office/powerpoint/2010/main" val="1561572128"/>
              </p:ext>
            </p:extLst>
          </p:nvPr>
        </p:nvGraphicFramePr>
        <p:xfrm>
          <a:off x="568037" y="1143000"/>
          <a:ext cx="8118764" cy="410787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57199" y="5396805"/>
            <a:ext cx="8091055" cy="830997"/>
          </a:xfrm>
          <a:prstGeom prst="rect">
            <a:avLst/>
          </a:prstGeom>
        </p:spPr>
        <p:txBody>
          <a:bodyPr wrap="square">
            <a:spAutoFit/>
          </a:bodyPr>
          <a:lstStyle/>
          <a:p>
            <a:pPr eaLnBrk="1" hangingPunct="1"/>
            <a:r>
              <a:rPr lang="en-US" sz="2400" dirty="0"/>
              <a:t>You can see that </a:t>
            </a:r>
            <a:r>
              <a:rPr lang="en-US" sz="2400" dirty="0" smtClean="0"/>
              <a:t>14,  which is slightly less than half , of </a:t>
            </a:r>
            <a:r>
              <a:rPr lang="en-US" sz="2400" dirty="0"/>
              <a:t>the GPS navigators are priced below $</a:t>
            </a:r>
            <a:r>
              <a:rPr lang="en-US" sz="2400" dirty="0" smtClean="0"/>
              <a:t>200.</a:t>
            </a:r>
            <a:endParaRPr lang="en-US" sz="240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78137"/>
            <a:ext cx="8229600" cy="1143000"/>
          </a:xfrm>
        </p:spPr>
        <p:txBody>
          <a:bodyPr/>
          <a:lstStyle/>
          <a:p>
            <a:pPr eaLnBrk="1" hangingPunct="1"/>
            <a:r>
              <a:rPr lang="en-US" dirty="0" smtClean="0">
                <a:ea typeface="ＭＳ Ｐゴシック" panose="020B0600070205080204" pitchFamily="34" charset="-128"/>
              </a:rPr>
              <a:t>Graphs of Frequency Distributions</a:t>
            </a:r>
          </a:p>
        </p:txBody>
      </p:sp>
      <p:sp>
        <p:nvSpPr>
          <p:cNvPr id="57347" name="Content Placeholder 2"/>
          <p:cNvSpPr>
            <a:spLocks noGrp="1"/>
          </p:cNvSpPr>
          <p:nvPr>
            <p:ph idx="1"/>
          </p:nvPr>
        </p:nvSpPr>
        <p:spPr>
          <a:xfrm>
            <a:off x="457200" y="1185255"/>
            <a:ext cx="8229600" cy="1438275"/>
          </a:xfrm>
        </p:spPr>
        <p:txBody>
          <a:bodyPr/>
          <a:lstStyle/>
          <a:p>
            <a:pPr eaLnBrk="1" hangingPunct="1">
              <a:buFont typeface="Arial" panose="020B0604020202020204" pitchFamily="34" charset="0"/>
              <a:buNone/>
            </a:pPr>
            <a:r>
              <a:rPr lang="en-US" b="1" dirty="0" smtClean="0">
                <a:solidFill>
                  <a:schemeClr val="accent2"/>
                </a:solidFill>
              </a:rPr>
              <a:t>Frequency Polygon</a:t>
            </a:r>
          </a:p>
          <a:p>
            <a:pPr eaLnBrk="1" hangingPunct="1"/>
            <a:r>
              <a:rPr lang="en-US" dirty="0" smtClean="0"/>
              <a:t>A line graph that emphasizes the continuous change in frequencies.</a:t>
            </a:r>
          </a:p>
        </p:txBody>
      </p:sp>
      <p:grpSp>
        <p:nvGrpSpPr>
          <p:cNvPr id="57348" name="Group 38"/>
          <p:cNvGrpSpPr>
            <a:grpSpLocks/>
          </p:cNvGrpSpPr>
          <p:nvPr/>
        </p:nvGrpSpPr>
        <p:grpSpPr bwMode="auto">
          <a:xfrm>
            <a:off x="1332923" y="2941117"/>
            <a:ext cx="6588702" cy="3157970"/>
            <a:chOff x="5808663" y="3381375"/>
            <a:chExt cx="2220912" cy="1878013"/>
          </a:xfrm>
        </p:grpSpPr>
        <p:cxnSp>
          <p:nvCxnSpPr>
            <p:cNvPr id="27" name="Straight Arrow Connector 26"/>
            <p:cNvCxnSpPr/>
            <p:nvPr/>
          </p:nvCxnSpPr>
          <p:spPr bwMode="auto">
            <a:xfrm flipV="1">
              <a:off x="6078538" y="4891088"/>
              <a:ext cx="1951037" cy="2381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rot="16200000" flipV="1">
              <a:off x="5374481" y="4199732"/>
              <a:ext cx="1655763" cy="1905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6811962" y="4862513"/>
              <a:ext cx="981076" cy="396875"/>
            </a:xfrm>
            <a:prstGeom prst="rect">
              <a:avLst/>
            </a:prstGeom>
            <a:noFill/>
          </p:spPr>
          <p:txBody>
            <a:bodyPr wrap="square">
              <a:spAutoFit/>
            </a:bodyPr>
            <a:lstStyle/>
            <a:p>
              <a:pPr eaLnBrk="1" hangingPunct="1">
                <a:defRPr/>
              </a:pPr>
              <a:r>
                <a:rPr lang="en-US" sz="2000" dirty="0">
                  <a:latin typeface="+mn-lt"/>
                  <a:cs typeface="Arial" charset="0"/>
                </a:rPr>
                <a:t>data values</a:t>
              </a:r>
            </a:p>
          </p:txBody>
        </p:sp>
        <p:sp>
          <p:nvSpPr>
            <p:cNvPr id="15" name="TextBox 14"/>
            <p:cNvSpPr txBox="1"/>
            <p:nvPr/>
          </p:nvSpPr>
          <p:spPr bwMode="auto">
            <a:xfrm rot="16200000">
              <a:off x="5353845" y="4034631"/>
              <a:ext cx="1306512" cy="396875"/>
            </a:xfrm>
            <a:prstGeom prst="rect">
              <a:avLst/>
            </a:prstGeom>
            <a:noFill/>
          </p:spPr>
          <p:txBody>
            <a:bodyPr>
              <a:spAutoFit/>
            </a:bodyPr>
            <a:lstStyle/>
            <a:p>
              <a:pPr eaLnBrk="1" hangingPunct="1">
                <a:defRPr/>
              </a:pPr>
              <a:r>
                <a:rPr lang="en-US" sz="2000" dirty="0">
                  <a:latin typeface="+mn-lt"/>
                  <a:cs typeface="Arial" charset="0"/>
                </a:rPr>
                <a:t>frequency</a:t>
              </a:r>
            </a:p>
          </p:txBody>
        </p:sp>
        <p:cxnSp>
          <p:nvCxnSpPr>
            <p:cNvPr id="23" name="Straight Connector 22"/>
            <p:cNvCxnSpPr/>
            <p:nvPr/>
          </p:nvCxnSpPr>
          <p:spPr bwMode="auto">
            <a:xfrm rot="5400000" flipH="1" flipV="1">
              <a:off x="6247606" y="4571207"/>
              <a:ext cx="473075" cy="182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flipH="1" flipV="1">
              <a:off x="6766720" y="3771106"/>
              <a:ext cx="404812" cy="219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49" idx="5"/>
            </p:cNvCxnSpPr>
            <p:nvPr/>
          </p:nvCxnSpPr>
          <p:spPr bwMode="auto">
            <a:xfrm>
              <a:off x="7078663" y="3678238"/>
              <a:ext cx="268287" cy="255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50" idx="1"/>
            </p:cNvCxnSpPr>
            <p:nvPr/>
          </p:nvCxnSpPr>
          <p:spPr bwMode="auto">
            <a:xfrm rot="16200000" flipH="1">
              <a:off x="7293769" y="3956844"/>
              <a:ext cx="314325" cy="2587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0" idx="4"/>
            </p:cNvCxnSpPr>
            <p:nvPr/>
          </p:nvCxnSpPr>
          <p:spPr bwMode="auto">
            <a:xfrm rot="16200000" flipH="1">
              <a:off x="7434263" y="4462463"/>
              <a:ext cx="592137" cy="255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6541294" y="4115594"/>
              <a:ext cx="330200" cy="277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bwMode="auto">
            <a:xfrm>
              <a:off x="7058025" y="3636963"/>
              <a:ext cx="58738" cy="571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49" name="Oval 48"/>
            <p:cNvSpPr/>
            <p:nvPr/>
          </p:nvSpPr>
          <p:spPr bwMode="auto">
            <a:xfrm>
              <a:off x="7296150" y="3883025"/>
              <a:ext cx="58738" cy="587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0" name="Oval 49"/>
            <p:cNvSpPr/>
            <p:nvPr/>
          </p:nvSpPr>
          <p:spPr bwMode="auto">
            <a:xfrm>
              <a:off x="7572375" y="4235450"/>
              <a:ext cx="58738" cy="587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1" name="Oval 50"/>
            <p:cNvSpPr/>
            <p:nvPr/>
          </p:nvSpPr>
          <p:spPr bwMode="auto">
            <a:xfrm>
              <a:off x="7839075" y="4859338"/>
              <a:ext cx="58738" cy="587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2" name="Oval 51"/>
            <p:cNvSpPr/>
            <p:nvPr/>
          </p:nvSpPr>
          <p:spPr bwMode="auto">
            <a:xfrm>
              <a:off x="6843713" y="4044950"/>
              <a:ext cx="58737" cy="587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3" name="Oval 52"/>
            <p:cNvSpPr/>
            <p:nvPr/>
          </p:nvSpPr>
          <p:spPr bwMode="auto">
            <a:xfrm>
              <a:off x="6550025" y="4394200"/>
              <a:ext cx="58738" cy="587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4" name="Oval 53"/>
            <p:cNvSpPr/>
            <p:nvPr/>
          </p:nvSpPr>
          <p:spPr bwMode="auto">
            <a:xfrm>
              <a:off x="6365875" y="4876800"/>
              <a:ext cx="58738" cy="587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grpSp>
      <p:sp>
        <p:nvSpPr>
          <p:cNvPr id="5734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56D2A67-75F5-45A1-B2F2-1B3B39B012FE}" type="slidenum">
              <a:rPr lang="en-US" sz="1200">
                <a:latin typeface="Arial" panose="020B0604020202020204" pitchFamily="34" charset="0"/>
                <a:cs typeface="Arial" panose="020B0604020202020204" pitchFamily="34" charset="0"/>
              </a:rPr>
              <a:pPr algn="r" eaLnBrk="1" hangingPunct="1">
                <a:spcBef>
                  <a:spcPct val="0"/>
                </a:spcBef>
                <a:buClrTx/>
                <a:buFontTx/>
                <a:buNone/>
              </a:pPr>
              <a:t>23</a:t>
            </a:fld>
            <a:r>
              <a:rPr lang="en-US" sz="1200">
                <a:latin typeface="Arial" panose="020B0604020202020204" pitchFamily="34" charset="0"/>
                <a:cs typeface="Arial" panose="020B0604020202020204" pitchFamily="34" charset="0"/>
              </a:rPr>
              <a:t> of 149</a:t>
            </a:r>
          </a:p>
        </p:txBody>
      </p:sp>
      <p:sp>
        <p:nvSpPr>
          <p:cNvPr id="5735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143000"/>
          </a:xfrm>
        </p:spPr>
        <p:txBody>
          <a:bodyPr/>
          <a:lstStyle/>
          <a:p>
            <a:pPr eaLnBrk="1" hangingPunct="1"/>
            <a:r>
              <a:rPr lang="en-US" dirty="0" smtClean="0">
                <a:solidFill>
                  <a:srgbClr val="83BB35"/>
                </a:solidFill>
                <a:ea typeface="ＭＳ Ｐゴシック" panose="020B0600070205080204" pitchFamily="34" charset="-128"/>
              </a:rPr>
              <a:t>Example: Frequency Polygon</a:t>
            </a:r>
          </a:p>
        </p:txBody>
      </p:sp>
      <p:sp>
        <p:nvSpPr>
          <p:cNvPr id="59395" name="Content Placeholder 6"/>
          <p:cNvSpPr>
            <a:spLocks noGrp="1"/>
          </p:cNvSpPr>
          <p:nvPr>
            <p:ph idx="1"/>
          </p:nvPr>
        </p:nvSpPr>
        <p:spPr>
          <a:xfrm>
            <a:off x="457200" y="949036"/>
            <a:ext cx="8229600" cy="992188"/>
          </a:xfrm>
        </p:spPr>
        <p:txBody>
          <a:bodyPr/>
          <a:lstStyle/>
          <a:p>
            <a:pPr marL="0" indent="0">
              <a:buFont typeface="Arial" panose="020B0604020202020204" pitchFamily="34" charset="0"/>
              <a:buNone/>
            </a:pPr>
            <a:r>
              <a:rPr lang="en-US" dirty="0" smtClean="0"/>
              <a:t>Construct a frequency polygon for the GPS navigators frequency </a:t>
            </a:r>
            <a:r>
              <a:rPr lang="en-US" dirty="0" smtClean="0"/>
              <a:t>distribution, using midpoint as the axis label.</a:t>
            </a:r>
            <a:endParaRPr lang="en-US" dirty="0" smtClean="0"/>
          </a:p>
        </p:txBody>
      </p:sp>
      <p:sp>
        <p:nvSpPr>
          <p:cNvPr id="5942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32AC7B3-8830-4CDA-9B1E-FA5021D50716}" type="slidenum">
              <a:rPr lang="en-US" sz="1200">
                <a:latin typeface="Arial" panose="020B0604020202020204" pitchFamily="34" charset="0"/>
                <a:cs typeface="Arial" panose="020B0604020202020204" pitchFamily="34" charset="0"/>
              </a:rPr>
              <a:pPr algn="r" eaLnBrk="1" hangingPunct="1">
                <a:spcBef>
                  <a:spcPct val="0"/>
                </a:spcBef>
                <a:buClrTx/>
                <a:buFontTx/>
                <a:buNone/>
              </a:pPr>
              <a:t>24</a:t>
            </a:fld>
            <a:r>
              <a:rPr lang="en-US" sz="1200">
                <a:latin typeface="Arial" panose="020B0604020202020204" pitchFamily="34" charset="0"/>
                <a:cs typeface="Arial" panose="020B0604020202020204" pitchFamily="34" charset="0"/>
              </a:rPr>
              <a:t> of 149</a:t>
            </a:r>
          </a:p>
        </p:txBody>
      </p:sp>
      <p:sp>
        <p:nvSpPr>
          <p:cNvPr id="5942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7" name="Group 60"/>
          <p:cNvGraphicFramePr>
            <a:graphicFrameLocks noGrp="1"/>
          </p:cNvGraphicFramePr>
          <p:nvPr>
            <p:extLst>
              <p:ext uri="{D42A27DB-BD31-4B8C-83A1-F6EECF244321}">
                <p14:modId xmlns:p14="http://schemas.microsoft.com/office/powerpoint/2010/main" val="2273029296"/>
              </p:ext>
            </p:extLst>
          </p:nvPr>
        </p:nvGraphicFramePr>
        <p:xfrm>
          <a:off x="2274599" y="1895807"/>
          <a:ext cx="4237038" cy="4566285"/>
        </p:xfrm>
        <a:graphic>
          <a:graphicData uri="http://schemas.openxmlformats.org/drawingml/2006/table">
            <a:tbl>
              <a:tblPr/>
              <a:tblGrid>
                <a:gridCol w="1336675"/>
                <a:gridCol w="1557338"/>
                <a:gridCol w="1343025"/>
              </a:tblGrid>
              <a:tr h="3714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1800" b="0" i="1"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Midpoint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71475">
                <a:tc>
                  <a:txBody>
                    <a:bodyPr/>
                    <a:lstStyle/>
                    <a:p>
                      <a:pPr algn="ctr" fontAlgn="b"/>
                      <a:r>
                        <a:rPr lang="en-US" sz="2800" b="0" i="0" u="none" strike="noStrike" dirty="0">
                          <a:solidFill>
                            <a:srgbClr val="000000"/>
                          </a:solidFill>
                          <a:effectLst/>
                          <a:latin typeface="Calibri" panose="020F0502020204030204" pitchFamily="34" charset="0"/>
                        </a:rPr>
                        <a:t>50-99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100-149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150-199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200-249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250-299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300-349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350-399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400-449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424.5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371475">
                <a:tc>
                  <a:txBody>
                    <a:bodyPr/>
                    <a:lstStyle/>
                    <a:p>
                      <a:pPr algn="ctr" fontAlgn="b"/>
                      <a:r>
                        <a:rPr lang="en-US" sz="2800" b="0" i="0" u="none" strike="noStrike" dirty="0">
                          <a:solidFill>
                            <a:srgbClr val="000000"/>
                          </a:solidFill>
                          <a:effectLst/>
                          <a:latin typeface="Calibri" panose="020F0502020204030204" pitchFamily="34" charset="0"/>
                        </a:rPr>
                        <a:t>450-499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474.5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1130"/>
            <a:ext cx="8229600" cy="1143000"/>
          </a:xfrm>
        </p:spPr>
        <p:txBody>
          <a:bodyPr/>
          <a:lstStyle/>
          <a:p>
            <a:pPr eaLnBrk="1" hangingPunct="1"/>
            <a:r>
              <a:rPr lang="en-US" dirty="0" smtClean="0">
                <a:solidFill>
                  <a:srgbClr val="83BB35"/>
                </a:solidFill>
                <a:ea typeface="ＭＳ Ｐゴシック" panose="020B0600070205080204" pitchFamily="34" charset="-128"/>
              </a:rPr>
              <a:t>Solution: Frequency Polygon</a:t>
            </a:r>
          </a:p>
        </p:txBody>
      </p:sp>
      <p:sp>
        <p:nvSpPr>
          <p:cNvPr id="61443" name="TextBox 5"/>
          <p:cNvSpPr txBox="1">
            <a:spLocks noChangeArrowheads="1"/>
          </p:cNvSpPr>
          <p:nvPr/>
        </p:nvSpPr>
        <p:spPr bwMode="auto">
          <a:xfrm>
            <a:off x="457200" y="5585678"/>
            <a:ext cx="7732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dirty="0">
                <a:cs typeface="Arial" panose="020B0604020202020204" pitchFamily="34" charset="0"/>
              </a:rPr>
              <a:t>You can see that the frequency of GPS navigators increases up to $</a:t>
            </a:r>
            <a:r>
              <a:rPr lang="en-US" sz="2400" dirty="0" smtClean="0">
                <a:cs typeface="Arial" panose="020B0604020202020204" pitchFamily="34" charset="0"/>
              </a:rPr>
              <a:t>174.50 </a:t>
            </a:r>
            <a:r>
              <a:rPr lang="en-US" sz="2400" dirty="0">
                <a:cs typeface="Arial" panose="020B0604020202020204" pitchFamily="34" charset="0"/>
              </a:rPr>
              <a:t>and then decreases.</a:t>
            </a:r>
          </a:p>
        </p:txBody>
      </p:sp>
      <p:sp>
        <p:nvSpPr>
          <p:cNvPr id="61444" name="Rectangle 8"/>
          <p:cNvSpPr>
            <a:spLocks noChangeArrowheads="1"/>
          </p:cNvSpPr>
          <p:nvPr/>
        </p:nvSpPr>
        <p:spPr bwMode="auto">
          <a:xfrm>
            <a:off x="228600" y="999094"/>
            <a:ext cx="24828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sz="2400" dirty="0">
                <a:solidFill>
                  <a:schemeClr val="accent2"/>
                </a:solidFill>
                <a:cs typeface="Arial" panose="020B0604020202020204" pitchFamily="34" charset="0"/>
              </a:rPr>
              <a:t>The graph should begin and end on the horizontal axis, so extend the left side to one class width before the first class midpoint and extend the right side to one class width after the last class midpoint.</a:t>
            </a:r>
          </a:p>
        </p:txBody>
      </p:sp>
      <p:sp>
        <p:nvSpPr>
          <p:cNvPr id="6144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A56C655-548D-4A6B-8C7C-1E5E06B87AEF}" type="slidenum">
              <a:rPr lang="en-US" sz="1200">
                <a:latin typeface="Arial" panose="020B0604020202020204" pitchFamily="34" charset="0"/>
                <a:cs typeface="Arial" panose="020B0604020202020204" pitchFamily="34" charset="0"/>
              </a:rPr>
              <a:pPr algn="r" eaLnBrk="1" hangingPunct="1">
                <a:spcBef>
                  <a:spcPct val="0"/>
                </a:spcBef>
                <a:buClrTx/>
                <a:buFontTx/>
                <a:buNone/>
              </a:pPr>
              <a:t>25</a:t>
            </a:fld>
            <a:r>
              <a:rPr lang="en-US" sz="1200">
                <a:latin typeface="Arial" panose="020B0604020202020204" pitchFamily="34" charset="0"/>
                <a:cs typeface="Arial" panose="020B0604020202020204" pitchFamily="34" charset="0"/>
              </a:rPr>
              <a:t> of 149</a:t>
            </a:r>
          </a:p>
        </p:txBody>
      </p:sp>
      <p:sp>
        <p:nvSpPr>
          <p:cNvPr id="6144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8" name="Chart 7"/>
          <p:cNvGraphicFramePr>
            <a:graphicFrameLocks/>
          </p:cNvGraphicFramePr>
          <p:nvPr>
            <p:extLst>
              <p:ext uri="{D42A27DB-BD31-4B8C-83A1-F6EECF244321}">
                <p14:modId xmlns:p14="http://schemas.microsoft.com/office/powerpoint/2010/main" val="2595943210"/>
              </p:ext>
            </p:extLst>
          </p:nvPr>
        </p:nvGraphicFramePr>
        <p:xfrm>
          <a:off x="3097212" y="1334790"/>
          <a:ext cx="5891213" cy="41886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53975"/>
            <a:ext cx="8229600" cy="1143000"/>
          </a:xfrm>
        </p:spPr>
        <p:txBody>
          <a:bodyPr/>
          <a:lstStyle/>
          <a:p>
            <a:pPr eaLnBrk="1" hangingPunct="1"/>
            <a:r>
              <a:rPr lang="en-US" dirty="0" smtClean="0">
                <a:ea typeface="ＭＳ Ｐゴシック" panose="020B0600070205080204" pitchFamily="34" charset="-128"/>
              </a:rPr>
              <a:t>Graphs of Frequency Distributions</a:t>
            </a:r>
          </a:p>
        </p:txBody>
      </p:sp>
      <p:sp>
        <p:nvSpPr>
          <p:cNvPr id="65539" name="Content Placeholder 2"/>
          <p:cNvSpPr>
            <a:spLocks noGrp="1"/>
          </p:cNvSpPr>
          <p:nvPr>
            <p:ph idx="1"/>
          </p:nvPr>
        </p:nvSpPr>
        <p:spPr>
          <a:xfrm>
            <a:off x="228600" y="1006620"/>
            <a:ext cx="8229600" cy="2438400"/>
          </a:xfrm>
        </p:spPr>
        <p:txBody>
          <a:bodyPr/>
          <a:lstStyle/>
          <a:p>
            <a:pPr eaLnBrk="1" hangingPunct="1">
              <a:buFont typeface="Arial" panose="020B0604020202020204" pitchFamily="34" charset="0"/>
              <a:buNone/>
            </a:pPr>
            <a:r>
              <a:rPr lang="en-US" b="1" dirty="0" smtClean="0">
                <a:solidFill>
                  <a:schemeClr val="accent2"/>
                </a:solidFill>
              </a:rPr>
              <a:t>Relative Frequency Histogram</a:t>
            </a:r>
          </a:p>
          <a:p>
            <a:pPr eaLnBrk="1" hangingPunct="1"/>
            <a:r>
              <a:rPr lang="en-US" dirty="0" smtClean="0"/>
              <a:t>Has the same shape and the same horizontal scale as the corresponding frequency histogram.</a:t>
            </a:r>
          </a:p>
          <a:p>
            <a:pPr eaLnBrk="1" hangingPunct="1"/>
            <a:r>
              <a:rPr lang="en-US" dirty="0" smtClean="0"/>
              <a:t>The vertical scale measures the </a:t>
            </a:r>
            <a:r>
              <a:rPr lang="en-US" b="1" dirty="0" smtClean="0"/>
              <a:t>relative frequencies</a:t>
            </a:r>
            <a:r>
              <a:rPr lang="en-US" dirty="0" smtClean="0"/>
              <a:t>, not frequencies.</a:t>
            </a:r>
          </a:p>
        </p:txBody>
      </p:sp>
      <p:grpSp>
        <p:nvGrpSpPr>
          <p:cNvPr id="63492" name="Group 15"/>
          <p:cNvGrpSpPr>
            <a:grpSpLocks/>
          </p:cNvGrpSpPr>
          <p:nvPr/>
        </p:nvGrpSpPr>
        <p:grpSpPr bwMode="auto">
          <a:xfrm>
            <a:off x="2688148" y="3444299"/>
            <a:ext cx="4640905" cy="2789075"/>
            <a:chOff x="5841813" y="4136580"/>
            <a:chExt cx="2228134" cy="1761614"/>
          </a:xfrm>
        </p:grpSpPr>
        <p:cxnSp>
          <p:nvCxnSpPr>
            <p:cNvPr id="7" name="Straight Arrow Connector 6"/>
            <p:cNvCxnSpPr/>
            <p:nvPr/>
          </p:nvCxnSpPr>
          <p:spPr>
            <a:xfrm rot="16200000" flipV="1">
              <a:off x="5476396" y="4953774"/>
              <a:ext cx="1655025" cy="2063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90406" y="5645480"/>
              <a:ext cx="1879541" cy="1270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01547" y="5130866"/>
              <a:ext cx="227005" cy="520968"/>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0" name="Rectangle 9"/>
            <p:cNvSpPr/>
            <p:nvPr/>
          </p:nvSpPr>
          <p:spPr>
            <a:xfrm>
              <a:off x="6738076" y="4622605"/>
              <a:ext cx="227006" cy="1029228"/>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1" name="Rectangle 10"/>
            <p:cNvSpPr/>
            <p:nvPr/>
          </p:nvSpPr>
          <p:spPr>
            <a:xfrm>
              <a:off x="6961907" y="4427242"/>
              <a:ext cx="227005" cy="1224591"/>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2" name="Rectangle 11"/>
            <p:cNvSpPr/>
            <p:nvPr/>
          </p:nvSpPr>
          <p:spPr>
            <a:xfrm>
              <a:off x="7185737" y="4817968"/>
              <a:ext cx="225418" cy="833865"/>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3" name="Rectangle 12"/>
            <p:cNvSpPr/>
            <p:nvPr/>
          </p:nvSpPr>
          <p:spPr>
            <a:xfrm>
              <a:off x="7409568" y="5208694"/>
              <a:ext cx="225418" cy="44314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solidFill>
                  <a:srgbClr val="0070C0"/>
                </a:solidFill>
              </a:endParaRPr>
            </a:p>
          </p:txBody>
        </p:sp>
        <p:sp>
          <p:nvSpPr>
            <p:cNvPr id="14" name="TextBox 13"/>
            <p:cNvSpPr txBox="1"/>
            <p:nvPr/>
          </p:nvSpPr>
          <p:spPr>
            <a:xfrm>
              <a:off x="6684103" y="5645480"/>
              <a:ext cx="950883" cy="252714"/>
            </a:xfrm>
            <a:prstGeom prst="rect">
              <a:avLst/>
            </a:prstGeom>
            <a:noFill/>
          </p:spPr>
          <p:txBody>
            <a:bodyPr wrap="square">
              <a:spAutoFit/>
            </a:bodyPr>
            <a:lstStyle/>
            <a:p>
              <a:pPr eaLnBrk="1" hangingPunct="1">
                <a:defRPr/>
              </a:pPr>
              <a:r>
                <a:rPr lang="en-US" sz="2000" dirty="0">
                  <a:latin typeface="+mn-lt"/>
                  <a:cs typeface="Arial" charset="0"/>
                </a:rPr>
                <a:t>data values</a:t>
              </a:r>
            </a:p>
          </p:txBody>
        </p:sp>
        <p:sp>
          <p:nvSpPr>
            <p:cNvPr id="15" name="TextBox 14"/>
            <p:cNvSpPr txBox="1"/>
            <p:nvPr/>
          </p:nvSpPr>
          <p:spPr>
            <a:xfrm rot="16200000">
              <a:off x="5488425" y="4648037"/>
              <a:ext cx="1046638" cy="339861"/>
            </a:xfrm>
            <a:prstGeom prst="rect">
              <a:avLst/>
            </a:prstGeom>
            <a:noFill/>
          </p:spPr>
          <p:txBody>
            <a:bodyPr wrap="square">
              <a:spAutoFit/>
            </a:bodyPr>
            <a:lstStyle/>
            <a:p>
              <a:pPr algn="ctr" eaLnBrk="1" hangingPunct="1">
                <a:defRPr/>
              </a:pPr>
              <a:r>
                <a:rPr lang="en-US" sz="2000" dirty="0">
                  <a:latin typeface="+mn-lt"/>
                  <a:cs typeface="Arial" charset="0"/>
                </a:rPr>
                <a:t>relative </a:t>
              </a:r>
              <a:r>
                <a:rPr lang="en-US" sz="2000" dirty="0" smtClean="0">
                  <a:latin typeface="+mn-lt"/>
                  <a:cs typeface="Arial" charset="0"/>
                </a:rPr>
                <a:t>frequency</a:t>
              </a:r>
              <a:endParaRPr lang="en-US" sz="2000" dirty="0">
                <a:latin typeface="+mn-lt"/>
                <a:cs typeface="Arial" charset="0"/>
              </a:endParaRPr>
            </a:p>
          </p:txBody>
        </p:sp>
      </p:grpSp>
      <p:sp>
        <p:nvSpPr>
          <p:cNvPr id="6349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EF43256-2ABC-4DCA-93DC-987A5A576D63}" type="slidenum">
              <a:rPr lang="en-US" sz="1200">
                <a:latin typeface="Arial" panose="020B0604020202020204" pitchFamily="34" charset="0"/>
                <a:cs typeface="Arial" panose="020B0604020202020204" pitchFamily="34" charset="0"/>
              </a:rPr>
              <a:pPr algn="r" eaLnBrk="1" hangingPunct="1">
                <a:spcBef>
                  <a:spcPct val="0"/>
                </a:spcBef>
                <a:buClrTx/>
                <a:buFontTx/>
                <a:buNone/>
              </a:pPr>
              <a:t>26</a:t>
            </a:fld>
            <a:r>
              <a:rPr lang="en-US" sz="1200" dirty="0">
                <a:latin typeface="Arial" panose="020B0604020202020204" pitchFamily="34" charset="0"/>
                <a:cs typeface="Arial" panose="020B0604020202020204" pitchFamily="34" charset="0"/>
              </a:rPr>
              <a:t> of 149</a:t>
            </a:r>
          </a:p>
        </p:txBody>
      </p:sp>
      <p:sp>
        <p:nvSpPr>
          <p:cNvPr id="6349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dirty="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872836"/>
          </a:xfrm>
        </p:spPr>
        <p:txBody>
          <a:bodyPr/>
          <a:lstStyle/>
          <a:p>
            <a:pPr eaLnBrk="1" hangingPunct="1"/>
            <a:r>
              <a:rPr lang="en-US" dirty="0" smtClean="0">
                <a:solidFill>
                  <a:srgbClr val="83BB35"/>
                </a:solidFill>
                <a:ea typeface="ＭＳ Ｐゴシック" panose="020B0600070205080204" pitchFamily="34" charset="-128"/>
              </a:rPr>
              <a:t>Relative </a:t>
            </a:r>
            <a:r>
              <a:rPr lang="en-US" dirty="0" smtClean="0">
                <a:solidFill>
                  <a:srgbClr val="83BB35"/>
                </a:solidFill>
                <a:ea typeface="ＭＳ Ｐゴシック" panose="020B0600070205080204" pitchFamily="34" charset="-128"/>
              </a:rPr>
              <a:t>Frequency Histogram </a:t>
            </a:r>
          </a:p>
        </p:txBody>
      </p:sp>
      <p:sp>
        <p:nvSpPr>
          <p:cNvPr id="67588" name="TextBox 6"/>
          <p:cNvSpPr txBox="1">
            <a:spLocks noChangeArrowheads="1"/>
          </p:cNvSpPr>
          <p:nvPr/>
        </p:nvSpPr>
        <p:spPr bwMode="auto">
          <a:xfrm>
            <a:off x="542925" y="5362575"/>
            <a:ext cx="8243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dirty="0">
                <a:cs typeface="Arial" panose="020B0604020202020204" pitchFamily="34" charset="0"/>
              </a:rPr>
              <a:t>From this graph you can see that </a:t>
            </a:r>
            <a:r>
              <a:rPr lang="en-US" sz="2400" dirty="0" smtClean="0">
                <a:cs typeface="Arial" panose="020B0604020202020204" pitchFamily="34" charset="0"/>
              </a:rPr>
              <a:t>20% </a:t>
            </a:r>
            <a:r>
              <a:rPr lang="en-US" sz="2400" dirty="0">
                <a:cs typeface="Arial" panose="020B0604020202020204" pitchFamily="34" charset="0"/>
              </a:rPr>
              <a:t>of GPS navigators are priced between $</a:t>
            </a:r>
            <a:r>
              <a:rPr lang="en-US" sz="2400" dirty="0" smtClean="0">
                <a:cs typeface="Arial" panose="020B0604020202020204" pitchFamily="34" charset="0"/>
              </a:rPr>
              <a:t>150 </a:t>
            </a:r>
            <a:r>
              <a:rPr lang="en-US" sz="2400" dirty="0">
                <a:cs typeface="Arial" panose="020B0604020202020204" pitchFamily="34" charset="0"/>
              </a:rPr>
              <a:t>and $</a:t>
            </a:r>
            <a:r>
              <a:rPr lang="en-US" sz="2400" dirty="0" smtClean="0">
                <a:cs typeface="Arial" panose="020B0604020202020204" pitchFamily="34" charset="0"/>
              </a:rPr>
              <a:t>199.</a:t>
            </a:r>
            <a:endParaRPr lang="en-US" sz="2400" dirty="0">
              <a:cs typeface="Arial" panose="020B0604020202020204" pitchFamily="34" charset="0"/>
            </a:endParaRPr>
          </a:p>
        </p:txBody>
      </p:sp>
      <p:sp>
        <p:nvSpPr>
          <p:cNvPr id="6758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F71D53B6-854D-4A05-A421-F182299B5BDB}" type="slidenum">
              <a:rPr lang="en-US" sz="1200">
                <a:latin typeface="Arial" panose="020B0604020202020204" pitchFamily="34" charset="0"/>
                <a:cs typeface="Arial" panose="020B0604020202020204" pitchFamily="34" charset="0"/>
              </a:rPr>
              <a:pPr algn="r" eaLnBrk="1" hangingPunct="1">
                <a:spcBef>
                  <a:spcPct val="0"/>
                </a:spcBef>
                <a:buClrTx/>
                <a:buFontTx/>
                <a:buNone/>
              </a:pPr>
              <a:t>27</a:t>
            </a:fld>
            <a:r>
              <a:rPr lang="en-US" sz="1200" dirty="0">
                <a:latin typeface="Arial" panose="020B0604020202020204" pitchFamily="34" charset="0"/>
                <a:cs typeface="Arial" panose="020B0604020202020204" pitchFamily="34" charset="0"/>
              </a:rPr>
              <a:t> of 149</a:t>
            </a:r>
          </a:p>
        </p:txBody>
      </p:sp>
      <p:sp>
        <p:nvSpPr>
          <p:cNvPr id="6759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dirty="0">
                <a:latin typeface="Arial" panose="020B0604020202020204" pitchFamily="34" charset="0"/>
                <a:cs typeface="Arial" panose="020B0604020202020204" pitchFamily="34" charset="0"/>
              </a:rPr>
              <a:t>© 2012 Pearson Education, Inc. All rights reserved.</a:t>
            </a:r>
          </a:p>
        </p:txBody>
      </p:sp>
      <p:graphicFrame>
        <p:nvGraphicFramePr>
          <p:cNvPr id="8" name="Chart 7"/>
          <p:cNvGraphicFramePr>
            <a:graphicFrameLocks/>
          </p:cNvGraphicFramePr>
          <p:nvPr>
            <p:extLst>
              <p:ext uri="{D42A27DB-BD31-4B8C-83A1-F6EECF244321}">
                <p14:modId xmlns:p14="http://schemas.microsoft.com/office/powerpoint/2010/main" val="3405794534"/>
              </p:ext>
            </p:extLst>
          </p:nvPr>
        </p:nvGraphicFramePr>
        <p:xfrm>
          <a:off x="228600" y="734291"/>
          <a:ext cx="8558213" cy="462669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14287"/>
            <a:ext cx="8229600" cy="746126"/>
          </a:xfrm>
        </p:spPr>
        <p:txBody>
          <a:bodyPr/>
          <a:lstStyle/>
          <a:p>
            <a:pPr eaLnBrk="1" hangingPunct="1"/>
            <a:r>
              <a:rPr lang="en-US" dirty="0" smtClean="0">
                <a:ea typeface="ＭＳ Ｐゴシック" panose="020B0600070205080204" pitchFamily="34" charset="-128"/>
              </a:rPr>
              <a:t>Graphs of Frequency Distributions</a:t>
            </a:r>
          </a:p>
        </p:txBody>
      </p:sp>
      <p:sp>
        <p:nvSpPr>
          <p:cNvPr id="67587" name="Content Placeholder 2"/>
          <p:cNvSpPr>
            <a:spLocks noGrp="1"/>
          </p:cNvSpPr>
          <p:nvPr>
            <p:ph idx="1"/>
          </p:nvPr>
        </p:nvSpPr>
        <p:spPr>
          <a:xfrm>
            <a:off x="228599" y="782350"/>
            <a:ext cx="8759825" cy="2473468"/>
          </a:xfrm>
        </p:spPr>
        <p:txBody>
          <a:bodyPr/>
          <a:lstStyle/>
          <a:p>
            <a:pPr eaLnBrk="1" hangingPunct="1">
              <a:buFont typeface="Arial" panose="020B0604020202020204" pitchFamily="34" charset="0"/>
              <a:buNone/>
            </a:pPr>
            <a:r>
              <a:rPr lang="en-US" b="1" dirty="0" smtClean="0">
                <a:solidFill>
                  <a:schemeClr val="accent2"/>
                </a:solidFill>
              </a:rPr>
              <a:t>Cumulative Frequency Graph or </a:t>
            </a:r>
            <a:r>
              <a:rPr lang="en-US" b="1" dirty="0" err="1" smtClean="0">
                <a:solidFill>
                  <a:schemeClr val="accent2"/>
                </a:solidFill>
              </a:rPr>
              <a:t>Ogive</a:t>
            </a:r>
            <a:endParaRPr lang="en-US" b="1" dirty="0" smtClean="0">
              <a:solidFill>
                <a:schemeClr val="accent2"/>
              </a:solidFill>
            </a:endParaRPr>
          </a:p>
          <a:p>
            <a:pPr eaLnBrk="1" hangingPunct="1"/>
            <a:r>
              <a:rPr lang="en-US" dirty="0" smtClean="0"/>
              <a:t>A line graph that displays the cumulative frequency of each class at its upper class boundary.</a:t>
            </a:r>
          </a:p>
          <a:p>
            <a:pPr eaLnBrk="1" hangingPunct="1"/>
            <a:r>
              <a:rPr lang="en-US" dirty="0" smtClean="0"/>
              <a:t>The upper boundaries are marked on the horizontal axis.</a:t>
            </a:r>
          </a:p>
          <a:p>
            <a:pPr eaLnBrk="1" hangingPunct="1"/>
            <a:r>
              <a:rPr lang="en-US" dirty="0"/>
              <a:t>C</a:t>
            </a:r>
            <a:r>
              <a:rPr lang="en-US" dirty="0" smtClean="0"/>
              <a:t>umulative </a:t>
            </a:r>
            <a:r>
              <a:rPr lang="en-US" dirty="0" smtClean="0"/>
              <a:t>frequencies are marked on the vertical axis.</a:t>
            </a:r>
          </a:p>
        </p:txBody>
      </p:sp>
      <p:grpSp>
        <p:nvGrpSpPr>
          <p:cNvPr id="69636" name="Group 30"/>
          <p:cNvGrpSpPr>
            <a:grpSpLocks/>
          </p:cNvGrpSpPr>
          <p:nvPr/>
        </p:nvGrpSpPr>
        <p:grpSpPr bwMode="auto">
          <a:xfrm>
            <a:off x="2066693" y="3501882"/>
            <a:ext cx="4597344" cy="2840552"/>
            <a:chOff x="6204211" y="4513923"/>
            <a:chExt cx="2112466" cy="1829574"/>
          </a:xfrm>
        </p:grpSpPr>
        <p:cxnSp>
          <p:nvCxnSpPr>
            <p:cNvPr id="7" name="Straight Arrow Connector 6"/>
            <p:cNvCxnSpPr/>
            <p:nvPr/>
          </p:nvCxnSpPr>
          <p:spPr>
            <a:xfrm rot="16200000" flipV="1">
              <a:off x="5723349" y="5331214"/>
              <a:ext cx="1655216" cy="2063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437475" y="6023137"/>
              <a:ext cx="1879202" cy="1269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33446" y="6085790"/>
              <a:ext cx="1014198" cy="257707"/>
            </a:xfrm>
            <a:prstGeom prst="rect">
              <a:avLst/>
            </a:prstGeom>
            <a:noFill/>
          </p:spPr>
          <p:txBody>
            <a:bodyPr wrap="square">
              <a:spAutoFit/>
            </a:bodyPr>
            <a:lstStyle/>
            <a:p>
              <a:pPr eaLnBrk="1" hangingPunct="1">
                <a:defRPr/>
              </a:pPr>
              <a:r>
                <a:rPr lang="en-US" sz="2000" dirty="0">
                  <a:latin typeface="+mn-lt"/>
                  <a:cs typeface="Arial" charset="0"/>
                </a:rPr>
                <a:t>data values</a:t>
              </a:r>
            </a:p>
          </p:txBody>
        </p:sp>
        <p:sp>
          <p:nvSpPr>
            <p:cNvPr id="10" name="TextBox 9"/>
            <p:cNvSpPr txBox="1"/>
            <p:nvPr/>
          </p:nvSpPr>
          <p:spPr>
            <a:xfrm rot="16200000">
              <a:off x="5879021" y="5109236"/>
              <a:ext cx="975652" cy="325272"/>
            </a:xfrm>
            <a:prstGeom prst="rect">
              <a:avLst/>
            </a:prstGeom>
            <a:noFill/>
          </p:spPr>
          <p:txBody>
            <a:bodyPr wrap="square">
              <a:spAutoFit/>
            </a:bodyPr>
            <a:lstStyle/>
            <a:p>
              <a:pPr eaLnBrk="1" hangingPunct="1">
                <a:defRPr/>
              </a:pPr>
              <a:r>
                <a:rPr lang="en-US" sz="2000" dirty="0">
                  <a:latin typeface="+mn-lt"/>
                  <a:cs typeface="Arial" charset="0"/>
                </a:rPr>
                <a:t>cumulative frequency</a:t>
              </a:r>
            </a:p>
          </p:txBody>
        </p:sp>
        <p:cxnSp>
          <p:nvCxnSpPr>
            <p:cNvPr id="11" name="Straight Connector 10"/>
            <p:cNvCxnSpPr/>
            <p:nvPr/>
          </p:nvCxnSpPr>
          <p:spPr>
            <a:xfrm rot="5400000" flipH="1" flipV="1">
              <a:off x="6734287" y="5827928"/>
              <a:ext cx="211068" cy="195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78689" y="5340737"/>
              <a:ext cx="236487" cy="22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300892" y="5194736"/>
              <a:ext cx="331717" cy="146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32609" y="5137604"/>
              <a:ext cx="336479" cy="57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977024" y="5021756"/>
              <a:ext cx="195221" cy="115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6865231" y="5609722"/>
              <a:ext cx="284069" cy="15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289782" y="5320107"/>
              <a:ext cx="58726" cy="587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8" name="Oval 17"/>
            <p:cNvSpPr/>
            <p:nvPr/>
          </p:nvSpPr>
          <p:spPr>
            <a:xfrm>
              <a:off x="7965913" y="5097930"/>
              <a:ext cx="58726" cy="571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9" name="Oval 18"/>
            <p:cNvSpPr/>
            <p:nvPr/>
          </p:nvSpPr>
          <p:spPr>
            <a:xfrm>
              <a:off x="7640545" y="5164583"/>
              <a:ext cx="57138" cy="587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0" name="Oval 19"/>
            <p:cNvSpPr/>
            <p:nvPr/>
          </p:nvSpPr>
          <p:spPr>
            <a:xfrm>
              <a:off x="8177007" y="4978907"/>
              <a:ext cx="58725" cy="571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1" name="Oval 20"/>
            <p:cNvSpPr/>
            <p:nvPr/>
          </p:nvSpPr>
          <p:spPr>
            <a:xfrm>
              <a:off x="7069166" y="5518479"/>
              <a:ext cx="58725" cy="58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2" name="Oval 21"/>
            <p:cNvSpPr/>
            <p:nvPr/>
          </p:nvSpPr>
          <p:spPr>
            <a:xfrm>
              <a:off x="6927908" y="5759699"/>
              <a:ext cx="58726" cy="58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23" name="Oval 22"/>
            <p:cNvSpPr/>
            <p:nvPr/>
          </p:nvSpPr>
          <p:spPr>
            <a:xfrm>
              <a:off x="6715228" y="6008855"/>
              <a:ext cx="58726" cy="587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grpSp>
      <p:sp>
        <p:nvSpPr>
          <p:cNvPr id="6963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D0A7EB2-75E0-4AC1-88CD-FE70D3F97DB5}" type="slidenum">
              <a:rPr lang="en-US" sz="1200">
                <a:latin typeface="Arial" panose="020B0604020202020204" pitchFamily="34" charset="0"/>
                <a:cs typeface="Arial" panose="020B0604020202020204" pitchFamily="34" charset="0"/>
              </a:rPr>
              <a:pPr algn="r" eaLnBrk="1" hangingPunct="1">
                <a:spcBef>
                  <a:spcPct val="0"/>
                </a:spcBef>
                <a:buClrTx/>
                <a:buFontTx/>
                <a:buNone/>
              </a:pPr>
              <a:t>28</a:t>
            </a:fld>
            <a:r>
              <a:rPr lang="en-US" sz="1200">
                <a:latin typeface="Arial" panose="020B0604020202020204" pitchFamily="34" charset="0"/>
                <a:cs typeface="Arial" panose="020B0604020202020204" pitchFamily="34" charset="0"/>
              </a:rPr>
              <a:t> of 149</a:t>
            </a:r>
          </a:p>
        </p:txBody>
      </p:sp>
      <p:sp>
        <p:nvSpPr>
          <p:cNvPr id="6963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ea typeface="ＭＳ Ｐゴシック" panose="020B0600070205080204" pitchFamily="34" charset="-128"/>
              </a:rPr>
              <a:t>Constructing an Ogive</a:t>
            </a:r>
          </a:p>
        </p:txBody>
      </p:sp>
      <p:sp>
        <p:nvSpPr>
          <p:cNvPr id="68611" name="Content Placeholder 2"/>
          <p:cNvSpPr>
            <a:spLocks noGrp="1"/>
          </p:cNvSpPr>
          <p:nvPr>
            <p:ph idx="1"/>
          </p:nvPr>
        </p:nvSpPr>
        <p:spPr/>
        <p:txBody>
          <a:bodyPr/>
          <a:lstStyle/>
          <a:p>
            <a:pPr marL="514350" indent="-514350" eaLnBrk="1" hangingPunct="1">
              <a:buFont typeface="Arial" panose="020B0604020202020204" pitchFamily="34" charset="0"/>
              <a:buAutoNum type="arabicPeriod"/>
            </a:pPr>
            <a:r>
              <a:rPr lang="en-US" smtClean="0"/>
              <a:t>Construct a frequency distribution that includes cumulative frequencies as one of the columns.</a:t>
            </a:r>
          </a:p>
          <a:p>
            <a:pPr marL="514350" indent="-514350" eaLnBrk="1" hangingPunct="1">
              <a:buFont typeface="Arial" panose="020B0604020202020204" pitchFamily="34" charset="0"/>
              <a:buAutoNum type="arabicPeriod"/>
            </a:pPr>
            <a:r>
              <a:rPr lang="en-US" smtClean="0"/>
              <a:t>Specify the horizontal and vertical scales.</a:t>
            </a:r>
          </a:p>
          <a:p>
            <a:pPr marL="914400" lvl="1" indent="-514350" eaLnBrk="1" hangingPunct="1"/>
            <a:r>
              <a:rPr lang="en-US" smtClean="0"/>
              <a:t>The horizontal scale consists of the upper class boundaries.</a:t>
            </a:r>
          </a:p>
          <a:p>
            <a:pPr marL="914400" lvl="1" indent="-514350" eaLnBrk="1" hangingPunct="1"/>
            <a:r>
              <a:rPr lang="en-US" smtClean="0"/>
              <a:t>The vertical scale measures cumulative frequencies.</a:t>
            </a:r>
          </a:p>
          <a:p>
            <a:pPr marL="514350" indent="-514350" eaLnBrk="1" hangingPunct="1">
              <a:buFont typeface="Arial" panose="020B0604020202020204" pitchFamily="34" charset="0"/>
              <a:buAutoNum type="arabicPeriod"/>
            </a:pPr>
            <a:r>
              <a:rPr lang="en-US" smtClean="0"/>
              <a:t>Plot points that represent the upper class boundaries and their corresponding cumulative frequencies.</a:t>
            </a:r>
          </a:p>
        </p:txBody>
      </p:sp>
      <p:sp>
        <p:nvSpPr>
          <p:cNvPr id="7168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06F1FEC-0807-4DB6-81DA-B3AD2DF2DE0F}" type="slidenum">
              <a:rPr lang="en-US" sz="1200">
                <a:latin typeface="Arial" panose="020B0604020202020204" pitchFamily="34" charset="0"/>
                <a:cs typeface="Arial" panose="020B0604020202020204" pitchFamily="34" charset="0"/>
              </a:rPr>
              <a:pPr algn="r" eaLnBrk="1" hangingPunct="1">
                <a:spcBef>
                  <a:spcPct val="0"/>
                </a:spcBef>
                <a:buClrTx/>
                <a:buFontTx/>
                <a:buNone/>
              </a:pPr>
              <a:t>29</a:t>
            </a:fld>
            <a:r>
              <a:rPr lang="en-US" sz="1200">
                <a:latin typeface="Arial" panose="020B0604020202020204" pitchFamily="34" charset="0"/>
                <a:cs typeface="Arial" panose="020B0604020202020204" pitchFamily="34" charset="0"/>
              </a:rPr>
              <a:t> of 149</a:t>
            </a:r>
          </a:p>
        </p:txBody>
      </p:sp>
      <p:sp>
        <p:nvSpPr>
          <p:cNvPr id="7168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dirty="0" smtClean="0">
                <a:ea typeface="ＭＳ Ｐゴシック" panose="020B0600070205080204" pitchFamily="34" charset="-128"/>
              </a:rPr>
              <a:t>Section 2.1</a:t>
            </a:r>
          </a:p>
        </p:txBody>
      </p:sp>
      <p:sp>
        <p:nvSpPr>
          <p:cNvPr id="3" name="Subtitle 2"/>
          <p:cNvSpPr>
            <a:spLocks noGrp="1"/>
          </p:cNvSpPr>
          <p:nvPr>
            <p:ph type="subTitle" idx="1"/>
          </p:nvPr>
        </p:nvSpPr>
        <p:spPr/>
        <p:txBody>
          <a:bodyPr/>
          <a:lstStyle/>
          <a:p>
            <a:pPr eaLnBrk="1" hangingPunct="1">
              <a:defRPr/>
            </a:pPr>
            <a:r>
              <a:rPr lang="en-US" dirty="0" smtClean="0"/>
              <a:t>Frequency Distributions </a:t>
            </a:r>
          </a:p>
          <a:p>
            <a:pPr eaLnBrk="1" hangingPunct="1">
              <a:defRPr/>
            </a:pPr>
            <a:r>
              <a:rPr lang="en-US" dirty="0" smtClean="0"/>
              <a:t>and Their Graphs</a:t>
            </a:r>
          </a:p>
        </p:txBody>
      </p:sp>
      <p:sp>
        <p:nvSpPr>
          <p:cNvPr id="1434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581C8D3-569F-45BA-A303-2C5A3CCF39D6}" type="slidenum">
              <a:rPr lang="en-US" sz="1200">
                <a:latin typeface="Arial" panose="020B0604020202020204" pitchFamily="34" charset="0"/>
                <a:cs typeface="Arial" panose="020B0604020202020204" pitchFamily="34" charset="0"/>
              </a:rPr>
              <a:pPr algn="r" eaLnBrk="1" hangingPunct="1">
                <a:spcBef>
                  <a:spcPct val="0"/>
                </a:spcBef>
                <a:buClrTx/>
                <a:buFontTx/>
                <a:buNone/>
              </a:pPr>
              <a:t>3</a:t>
            </a:fld>
            <a:r>
              <a:rPr lang="en-US" sz="1200" dirty="0">
                <a:latin typeface="Arial" panose="020B0604020202020204" pitchFamily="34" charset="0"/>
                <a:cs typeface="Arial" panose="020B0604020202020204" pitchFamily="34" charset="0"/>
              </a:rPr>
              <a:t> of 149</a:t>
            </a:r>
          </a:p>
        </p:txBody>
      </p:sp>
      <p:sp>
        <p:nvSpPr>
          <p:cNvPr id="1434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dirty="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ea typeface="ＭＳ Ｐゴシック" panose="020B0600070205080204" pitchFamily="34" charset="-128"/>
              </a:rPr>
              <a:t>Constructing an Ogive</a:t>
            </a:r>
          </a:p>
        </p:txBody>
      </p:sp>
      <p:sp>
        <p:nvSpPr>
          <p:cNvPr id="69635" name="Content Placeholder 2"/>
          <p:cNvSpPr>
            <a:spLocks noGrp="1"/>
          </p:cNvSpPr>
          <p:nvPr>
            <p:ph idx="1"/>
          </p:nvPr>
        </p:nvSpPr>
        <p:spPr>
          <a:xfrm>
            <a:off x="457200" y="1600200"/>
            <a:ext cx="8229600" cy="2438400"/>
          </a:xfrm>
        </p:spPr>
        <p:txBody>
          <a:bodyPr/>
          <a:lstStyle/>
          <a:p>
            <a:pPr marL="514350" indent="-514350" eaLnBrk="1" hangingPunct="1">
              <a:buFont typeface="Arial" panose="020B0604020202020204" pitchFamily="34" charset="0"/>
              <a:buAutoNum type="arabicPeriod" startAt="4"/>
            </a:pPr>
            <a:r>
              <a:rPr lang="en-US" smtClean="0"/>
              <a:t>Connect the points in order from left to right.</a:t>
            </a:r>
          </a:p>
          <a:p>
            <a:pPr marL="514350" indent="-514350" eaLnBrk="1" hangingPunct="1">
              <a:buFont typeface="Arial" panose="020B0604020202020204" pitchFamily="34" charset="0"/>
              <a:buAutoNum type="arabicPeriod" startAt="4"/>
            </a:pPr>
            <a:r>
              <a:rPr lang="en-US" smtClean="0"/>
              <a:t>The graph should start at the lower boundary of the first class (cumulative frequency is zero) and should end at the upper boundary of the last class (cumulative frequency is equal to the sample size).</a:t>
            </a:r>
          </a:p>
        </p:txBody>
      </p:sp>
      <p:sp>
        <p:nvSpPr>
          <p:cNvPr id="7373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42AF67A-C3C2-4364-BA0B-B314E1244163}" type="slidenum">
              <a:rPr lang="en-US" sz="1200">
                <a:latin typeface="Arial" panose="020B0604020202020204" pitchFamily="34" charset="0"/>
                <a:cs typeface="Arial" panose="020B0604020202020204" pitchFamily="34" charset="0"/>
              </a:rPr>
              <a:pPr algn="r" eaLnBrk="1" hangingPunct="1">
                <a:spcBef>
                  <a:spcPct val="0"/>
                </a:spcBef>
                <a:buClrTx/>
                <a:buFontTx/>
                <a:buNone/>
              </a:pPr>
              <a:t>30</a:t>
            </a:fld>
            <a:r>
              <a:rPr lang="en-US" sz="1200">
                <a:latin typeface="Arial" panose="020B0604020202020204" pitchFamily="34" charset="0"/>
                <a:cs typeface="Arial" panose="020B0604020202020204" pitchFamily="34" charset="0"/>
              </a:rPr>
              <a:t> of 149</a:t>
            </a:r>
          </a:p>
        </p:txBody>
      </p:sp>
      <p:sp>
        <p:nvSpPr>
          <p:cNvPr id="7373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770965"/>
          </a:xfrm>
        </p:spPr>
        <p:txBody>
          <a:bodyPr/>
          <a:lstStyle/>
          <a:p>
            <a:pPr eaLnBrk="1" hangingPunct="1"/>
            <a:r>
              <a:rPr lang="en-US" dirty="0" smtClean="0">
                <a:solidFill>
                  <a:srgbClr val="83BB35"/>
                </a:solidFill>
                <a:ea typeface="ＭＳ Ｐゴシック" panose="020B0600070205080204" pitchFamily="34" charset="-128"/>
              </a:rPr>
              <a:t>Example: </a:t>
            </a:r>
            <a:r>
              <a:rPr lang="en-US" dirty="0" err="1" smtClean="0">
                <a:solidFill>
                  <a:srgbClr val="83BB35"/>
                </a:solidFill>
                <a:ea typeface="ＭＳ Ｐゴシック" panose="020B0600070205080204" pitchFamily="34" charset="-128"/>
              </a:rPr>
              <a:t>Ogive</a:t>
            </a:r>
            <a:endParaRPr lang="en-US" dirty="0" smtClean="0">
              <a:solidFill>
                <a:srgbClr val="83BB35"/>
              </a:solidFill>
              <a:ea typeface="ＭＳ Ｐゴシック" panose="020B0600070205080204" pitchFamily="34" charset="-128"/>
            </a:endParaRPr>
          </a:p>
        </p:txBody>
      </p:sp>
      <p:sp>
        <p:nvSpPr>
          <p:cNvPr id="75779" name="Content Placeholder 6"/>
          <p:cNvSpPr>
            <a:spLocks noGrp="1"/>
          </p:cNvSpPr>
          <p:nvPr>
            <p:ph idx="1"/>
          </p:nvPr>
        </p:nvSpPr>
        <p:spPr>
          <a:xfrm>
            <a:off x="0" y="770965"/>
            <a:ext cx="9144000" cy="605118"/>
          </a:xfrm>
        </p:spPr>
        <p:txBody>
          <a:bodyPr/>
          <a:lstStyle/>
          <a:p>
            <a:pPr marL="0" indent="0">
              <a:buFont typeface="Arial" panose="020B0604020202020204" pitchFamily="34" charset="0"/>
              <a:buNone/>
            </a:pPr>
            <a:r>
              <a:rPr lang="en-US" dirty="0" smtClean="0"/>
              <a:t>Construct an </a:t>
            </a:r>
            <a:r>
              <a:rPr lang="en-US" dirty="0" err="1" smtClean="0"/>
              <a:t>ogive</a:t>
            </a:r>
            <a:r>
              <a:rPr lang="en-US" dirty="0" smtClean="0"/>
              <a:t> for </a:t>
            </a:r>
            <a:r>
              <a:rPr lang="en-US" dirty="0" smtClean="0"/>
              <a:t>GPS </a:t>
            </a:r>
            <a:r>
              <a:rPr lang="en-US" dirty="0" smtClean="0"/>
              <a:t>navigators frequency distribution. </a:t>
            </a:r>
          </a:p>
        </p:txBody>
      </p:sp>
      <p:sp>
        <p:nvSpPr>
          <p:cNvPr id="7582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4E92F8E-D72C-464B-9729-8944B1BA217D}" type="slidenum">
              <a:rPr lang="en-US" sz="1200">
                <a:latin typeface="Arial" panose="020B0604020202020204" pitchFamily="34" charset="0"/>
                <a:cs typeface="Arial" panose="020B0604020202020204" pitchFamily="34" charset="0"/>
              </a:rPr>
              <a:pPr algn="r" eaLnBrk="1" hangingPunct="1">
                <a:spcBef>
                  <a:spcPct val="0"/>
                </a:spcBef>
                <a:buClrTx/>
                <a:buFontTx/>
                <a:buNone/>
              </a:pPr>
              <a:t>31</a:t>
            </a:fld>
            <a:r>
              <a:rPr lang="en-US" sz="1200">
                <a:latin typeface="Arial" panose="020B0604020202020204" pitchFamily="34" charset="0"/>
                <a:cs typeface="Arial" panose="020B0604020202020204" pitchFamily="34" charset="0"/>
              </a:rPr>
              <a:t> of 149</a:t>
            </a:r>
          </a:p>
        </p:txBody>
      </p:sp>
      <p:sp>
        <p:nvSpPr>
          <p:cNvPr id="7582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7" name="Group 60"/>
          <p:cNvGraphicFramePr>
            <a:graphicFrameLocks noGrp="1"/>
          </p:cNvGraphicFramePr>
          <p:nvPr>
            <p:extLst>
              <p:ext uri="{D42A27DB-BD31-4B8C-83A1-F6EECF244321}">
                <p14:modId xmlns:p14="http://schemas.microsoft.com/office/powerpoint/2010/main" val="3478728859"/>
              </p:ext>
            </p:extLst>
          </p:nvPr>
        </p:nvGraphicFramePr>
        <p:xfrm>
          <a:off x="1064932" y="1322387"/>
          <a:ext cx="6022975" cy="5136966"/>
        </p:xfrm>
        <a:graphic>
          <a:graphicData uri="http://schemas.openxmlformats.org/drawingml/2006/table">
            <a:tbl>
              <a:tblPr/>
              <a:tblGrid>
                <a:gridCol w="1336675"/>
                <a:gridCol w="1557338"/>
                <a:gridCol w="1343025"/>
                <a:gridCol w="1785937"/>
              </a:tblGrid>
              <a:tr h="774516">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Class</a:t>
                      </a: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Frequency</a:t>
                      </a: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 </a:t>
                      </a:r>
                      <a:r>
                        <a:rPr kumimoji="0" lang="en-US" sz="1800" b="0" i="1"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Upper boundary</a:t>
                      </a:r>
                      <a:endPar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anose="02020603050405020304" pitchFamily="18" charset="0"/>
                          <a:cs typeface="Arial" panose="020B0604020202020204" pitchFamily="34" charset="0"/>
                        </a:rPr>
                        <a:t>Cumulative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34612">
                <a:tc>
                  <a:txBody>
                    <a:bodyPr/>
                    <a:lstStyle/>
                    <a:p>
                      <a:pPr algn="ctr" fontAlgn="b"/>
                      <a:r>
                        <a:rPr lang="en-US" sz="2800" b="0" i="0" u="none" strike="noStrike" dirty="0">
                          <a:solidFill>
                            <a:srgbClr val="000000"/>
                          </a:solidFill>
                          <a:effectLst/>
                          <a:latin typeface="Calibri" panose="020F0502020204030204" pitchFamily="34" charset="0"/>
                        </a:rPr>
                        <a:t>0-49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dirty="0" smtClean="0">
                          <a:solidFill>
                            <a:srgbClr val="000000"/>
                          </a:solidFill>
                          <a:effectLst/>
                          <a:latin typeface="Calibri" panose="020F0502020204030204" pitchFamily="34" charset="0"/>
                        </a:rPr>
                        <a:t>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800" b="0" i="0" u="none" strike="noStrike" dirty="0" smtClean="0">
                          <a:solidFill>
                            <a:srgbClr val="000000"/>
                          </a:solidFill>
                          <a:effectLst/>
                          <a:latin typeface="Calibri" panose="020F0502020204030204" pitchFamily="34" charset="0"/>
                        </a:rPr>
                        <a:t>0</a:t>
                      </a:r>
                      <a:endParaRPr lang="en-US" sz="2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50-99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100-149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150-199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200-249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250-299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300-349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349.5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350-399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399.5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400-449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a:solidFill>
                            <a:srgbClr val="000000"/>
                          </a:solidFill>
                          <a:effectLst/>
                          <a:latin typeface="Calibri" panose="020F0502020204030204" pitchFamily="34" charset="0"/>
                        </a:rPr>
                        <a:t>449.5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34612">
                <a:tc>
                  <a:txBody>
                    <a:bodyPr/>
                    <a:lstStyle/>
                    <a:p>
                      <a:pPr algn="ctr" fontAlgn="b"/>
                      <a:r>
                        <a:rPr lang="en-US" sz="2800" b="0" i="0" u="none" strike="noStrike" dirty="0">
                          <a:solidFill>
                            <a:srgbClr val="000000"/>
                          </a:solidFill>
                          <a:effectLst/>
                          <a:latin typeface="Calibri" panose="020F0502020204030204" pitchFamily="34" charset="0"/>
                        </a:rPr>
                        <a:t>450-499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499.5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2800" b="0" i="0" u="none" strike="noStrike" dirty="0">
                          <a:solidFill>
                            <a:srgbClr val="000000"/>
                          </a:solidFill>
                          <a:effectLst/>
                          <a:latin typeface="Calibri" panose="020F0502020204030204" pitchFamily="34"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0"/>
            <a:ext cx="8229600" cy="663388"/>
          </a:xfrm>
        </p:spPr>
        <p:txBody>
          <a:bodyPr/>
          <a:lstStyle/>
          <a:p>
            <a:pPr eaLnBrk="1" hangingPunct="1"/>
            <a:r>
              <a:rPr lang="en-US" dirty="0" smtClean="0">
                <a:solidFill>
                  <a:srgbClr val="83BB35"/>
                </a:solidFill>
                <a:ea typeface="ＭＳ Ｐゴシック" panose="020B0600070205080204" pitchFamily="34" charset="-128"/>
              </a:rPr>
              <a:t>Solution: </a:t>
            </a:r>
            <a:r>
              <a:rPr lang="en-US" dirty="0" err="1" smtClean="0">
                <a:solidFill>
                  <a:srgbClr val="83BB35"/>
                </a:solidFill>
                <a:ea typeface="ＭＳ Ｐゴシック" panose="020B0600070205080204" pitchFamily="34" charset="-128"/>
              </a:rPr>
              <a:t>Ogive</a:t>
            </a:r>
            <a:endParaRPr lang="en-US" dirty="0" smtClean="0">
              <a:solidFill>
                <a:srgbClr val="83BB35"/>
              </a:solidFill>
              <a:ea typeface="ＭＳ Ｐゴシック" panose="020B0600070205080204" pitchFamily="34" charset="-128"/>
            </a:endParaRPr>
          </a:p>
        </p:txBody>
      </p:sp>
      <p:sp>
        <p:nvSpPr>
          <p:cNvPr id="77828" name="TextBox 6"/>
          <p:cNvSpPr txBox="1">
            <a:spLocks noChangeArrowheads="1"/>
          </p:cNvSpPr>
          <p:nvPr/>
        </p:nvSpPr>
        <p:spPr bwMode="auto">
          <a:xfrm>
            <a:off x="263525" y="5405531"/>
            <a:ext cx="8616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dirty="0">
                <a:cs typeface="Arial" panose="020B0604020202020204" pitchFamily="34" charset="0"/>
              </a:rPr>
              <a:t>From </a:t>
            </a:r>
            <a:r>
              <a:rPr lang="en-US" sz="2400" dirty="0" err="1" smtClean="0">
                <a:cs typeface="Arial" panose="020B0604020202020204" pitchFamily="34" charset="0"/>
              </a:rPr>
              <a:t>ogive</a:t>
            </a:r>
            <a:r>
              <a:rPr lang="en-US" sz="2400" dirty="0">
                <a:cs typeface="Arial" panose="020B0604020202020204" pitchFamily="34" charset="0"/>
              </a:rPr>
              <a:t>, you can see that about </a:t>
            </a:r>
            <a:r>
              <a:rPr lang="en-US" sz="2400" dirty="0" smtClean="0">
                <a:cs typeface="Arial" panose="020B0604020202020204" pitchFamily="34" charset="0"/>
              </a:rPr>
              <a:t>24 </a:t>
            </a:r>
            <a:r>
              <a:rPr lang="en-US" sz="2400" dirty="0">
                <a:cs typeface="Arial" panose="020B0604020202020204" pitchFamily="34" charset="0"/>
              </a:rPr>
              <a:t>GPS navigators </a:t>
            </a:r>
            <a:r>
              <a:rPr lang="en-US" sz="2400" dirty="0" smtClean="0">
                <a:cs typeface="Arial" panose="020B0604020202020204" pitchFamily="34" charset="0"/>
              </a:rPr>
              <a:t>cost &lt; $300. The </a:t>
            </a:r>
            <a:r>
              <a:rPr lang="en-US" sz="2400" dirty="0">
                <a:cs typeface="Arial" panose="020B0604020202020204" pitchFamily="34" charset="0"/>
              </a:rPr>
              <a:t>greatest increase occurs between $</a:t>
            </a:r>
            <a:r>
              <a:rPr lang="en-US" sz="2400" dirty="0" smtClean="0">
                <a:cs typeface="Arial" panose="020B0604020202020204" pitchFamily="34" charset="0"/>
              </a:rPr>
              <a:t>150 </a:t>
            </a:r>
            <a:r>
              <a:rPr lang="en-US" sz="2400" dirty="0">
                <a:cs typeface="Arial" panose="020B0604020202020204" pitchFamily="34" charset="0"/>
              </a:rPr>
              <a:t>and </a:t>
            </a:r>
            <a:r>
              <a:rPr lang="en-US" sz="2400" dirty="0" smtClean="0">
                <a:cs typeface="Arial" panose="020B0604020202020204" pitchFamily="34" charset="0"/>
              </a:rPr>
              <a:t>$200. </a:t>
            </a:r>
            <a:endParaRPr lang="en-US" sz="2400" dirty="0">
              <a:cs typeface="Arial" panose="020B0604020202020204" pitchFamily="34" charset="0"/>
            </a:endParaRPr>
          </a:p>
        </p:txBody>
      </p:sp>
      <p:sp>
        <p:nvSpPr>
          <p:cNvPr id="7782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0D30CD3E-2132-4CB1-BD96-36F9323811D5}" type="slidenum">
              <a:rPr lang="en-US" sz="1200">
                <a:latin typeface="Arial" panose="020B0604020202020204" pitchFamily="34" charset="0"/>
                <a:cs typeface="Arial" panose="020B0604020202020204" pitchFamily="34" charset="0"/>
              </a:rPr>
              <a:pPr algn="r" eaLnBrk="1" hangingPunct="1">
                <a:spcBef>
                  <a:spcPct val="0"/>
                </a:spcBef>
                <a:buClrTx/>
                <a:buFontTx/>
                <a:buNone/>
              </a:pPr>
              <a:t>32</a:t>
            </a:fld>
            <a:r>
              <a:rPr lang="en-US" sz="1200">
                <a:latin typeface="Arial" panose="020B0604020202020204" pitchFamily="34" charset="0"/>
                <a:cs typeface="Arial" panose="020B0604020202020204" pitchFamily="34" charset="0"/>
              </a:rPr>
              <a:t> of 149</a:t>
            </a:r>
          </a:p>
        </p:txBody>
      </p:sp>
      <p:sp>
        <p:nvSpPr>
          <p:cNvPr id="7783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8" name="Chart 7"/>
          <p:cNvGraphicFramePr>
            <a:graphicFrameLocks/>
          </p:cNvGraphicFramePr>
          <p:nvPr>
            <p:extLst>
              <p:ext uri="{D42A27DB-BD31-4B8C-83A1-F6EECF244321}">
                <p14:modId xmlns:p14="http://schemas.microsoft.com/office/powerpoint/2010/main" val="58348676"/>
              </p:ext>
            </p:extLst>
          </p:nvPr>
        </p:nvGraphicFramePr>
        <p:xfrm>
          <a:off x="228601" y="663387"/>
          <a:ext cx="8458200" cy="47421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p:txBody>
          <a:bodyPr/>
          <a:lstStyle/>
          <a:p>
            <a:r>
              <a:rPr lang="en-US" smtClean="0">
                <a:ea typeface="ＭＳ Ｐゴシック" panose="020B0600070205080204" pitchFamily="34" charset="-128"/>
              </a:rPr>
              <a:t>Section 2.2</a:t>
            </a:r>
          </a:p>
        </p:txBody>
      </p:sp>
      <p:sp>
        <p:nvSpPr>
          <p:cNvPr id="3" name="Subtitle 2"/>
          <p:cNvSpPr>
            <a:spLocks noGrp="1"/>
          </p:cNvSpPr>
          <p:nvPr>
            <p:ph type="subTitle" idx="1"/>
          </p:nvPr>
        </p:nvSpPr>
        <p:spPr/>
        <p:txBody>
          <a:bodyPr/>
          <a:lstStyle/>
          <a:p>
            <a:pPr>
              <a:defRPr/>
            </a:pPr>
            <a:r>
              <a:rPr lang="en-US" smtClean="0"/>
              <a:t>More Graphs and Displays</a:t>
            </a:r>
          </a:p>
        </p:txBody>
      </p:sp>
      <p:sp>
        <p:nvSpPr>
          <p:cNvPr id="8192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6CFC590-4471-43C1-AC45-37D0B8CA3C54}" type="slidenum">
              <a:rPr lang="en-US" sz="1200">
                <a:latin typeface="Arial" panose="020B0604020202020204" pitchFamily="34" charset="0"/>
                <a:cs typeface="Arial" panose="020B0604020202020204" pitchFamily="34" charset="0"/>
              </a:rPr>
              <a:pPr algn="r" eaLnBrk="1" hangingPunct="1">
                <a:spcBef>
                  <a:spcPct val="0"/>
                </a:spcBef>
                <a:buClrTx/>
                <a:buFontTx/>
                <a:buNone/>
              </a:pPr>
              <a:t>33</a:t>
            </a:fld>
            <a:r>
              <a:rPr lang="en-US" sz="1200">
                <a:latin typeface="Arial" panose="020B0604020202020204" pitchFamily="34" charset="0"/>
                <a:cs typeface="Arial" panose="020B0604020202020204" pitchFamily="34" charset="0"/>
              </a:rPr>
              <a:t> of 149</a:t>
            </a:r>
          </a:p>
        </p:txBody>
      </p:sp>
      <p:sp>
        <p:nvSpPr>
          <p:cNvPr id="8192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ea typeface="ＭＳ Ｐゴシック" panose="020B0600070205080204" pitchFamily="34" charset="-128"/>
              </a:rPr>
              <a:t>Section 2.2 Objectives</a:t>
            </a:r>
          </a:p>
        </p:txBody>
      </p:sp>
      <p:sp>
        <p:nvSpPr>
          <p:cNvPr id="83971" name="Content Placeholder 2"/>
          <p:cNvSpPr>
            <a:spLocks noGrp="1"/>
          </p:cNvSpPr>
          <p:nvPr>
            <p:ph idx="1"/>
          </p:nvPr>
        </p:nvSpPr>
        <p:spPr/>
        <p:txBody>
          <a:bodyPr/>
          <a:lstStyle/>
          <a:p>
            <a:pPr eaLnBrk="1" hangingPunct="1"/>
            <a:r>
              <a:rPr lang="en-US" dirty="0" smtClean="0"/>
              <a:t>Graph quantitative data using stem-and-leaf </a:t>
            </a:r>
            <a:endParaRPr lang="en-US" dirty="0" smtClean="0"/>
          </a:p>
          <a:p>
            <a:pPr eaLnBrk="1" hangingPunct="1"/>
            <a:r>
              <a:rPr lang="en-US" dirty="0" smtClean="0"/>
              <a:t>Graph </a:t>
            </a:r>
            <a:r>
              <a:rPr lang="en-US" dirty="0" smtClean="0"/>
              <a:t>qualitative data using </a:t>
            </a:r>
            <a:r>
              <a:rPr lang="en-US" dirty="0" smtClean="0"/>
              <a:t>pie</a:t>
            </a:r>
          </a:p>
        </p:txBody>
      </p:sp>
      <p:sp>
        <p:nvSpPr>
          <p:cNvPr id="8397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B2A025D-7E94-48AA-82D8-08BA114910E9}" type="slidenum">
              <a:rPr lang="en-US" sz="1200">
                <a:latin typeface="Arial" panose="020B0604020202020204" pitchFamily="34" charset="0"/>
                <a:cs typeface="Arial" panose="020B0604020202020204" pitchFamily="34" charset="0"/>
              </a:rPr>
              <a:pPr algn="r" eaLnBrk="1" hangingPunct="1">
                <a:spcBef>
                  <a:spcPct val="0"/>
                </a:spcBef>
                <a:buClrTx/>
                <a:buFontTx/>
                <a:buNone/>
              </a:pPr>
              <a:t>34</a:t>
            </a:fld>
            <a:r>
              <a:rPr lang="en-US" sz="1200">
                <a:latin typeface="Arial" panose="020B0604020202020204" pitchFamily="34" charset="0"/>
                <a:cs typeface="Arial" panose="020B0604020202020204" pitchFamily="34" charset="0"/>
              </a:rPr>
              <a:t> of 149</a:t>
            </a:r>
          </a:p>
        </p:txBody>
      </p:sp>
      <p:sp>
        <p:nvSpPr>
          <p:cNvPr id="8397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ea typeface="ＭＳ Ｐゴシック" panose="020B0600070205080204" pitchFamily="34" charset="-128"/>
              </a:rPr>
              <a:t>Graphing Quantitative Data Sets</a:t>
            </a:r>
          </a:p>
        </p:txBody>
      </p:sp>
      <p:sp>
        <p:nvSpPr>
          <p:cNvPr id="73731" name="Content Placeholder 2"/>
          <p:cNvSpPr>
            <a:spLocks noGrp="1"/>
          </p:cNvSpPr>
          <p:nvPr>
            <p:ph idx="1"/>
          </p:nvPr>
        </p:nvSpPr>
        <p:spPr>
          <a:xfrm>
            <a:off x="457200" y="1600200"/>
            <a:ext cx="8229600" cy="2117725"/>
          </a:xfrm>
        </p:spPr>
        <p:txBody>
          <a:bodyPr/>
          <a:lstStyle/>
          <a:p>
            <a:pPr>
              <a:buFont typeface="Arial" panose="020B0604020202020204" pitchFamily="34" charset="0"/>
              <a:buNone/>
            </a:pPr>
            <a:r>
              <a:rPr lang="en-US" b="1" smtClean="0">
                <a:solidFill>
                  <a:schemeClr val="accent2"/>
                </a:solidFill>
              </a:rPr>
              <a:t>Stem-and-leaf plot</a:t>
            </a:r>
          </a:p>
          <a:p>
            <a:r>
              <a:rPr lang="en-US" smtClean="0"/>
              <a:t>Each number is separated into a </a:t>
            </a:r>
            <a:r>
              <a:rPr lang="en-US" b="1" smtClean="0"/>
              <a:t>stem</a:t>
            </a:r>
            <a:r>
              <a:rPr lang="en-US" smtClean="0"/>
              <a:t> and a </a:t>
            </a:r>
            <a:r>
              <a:rPr lang="en-US" b="1" smtClean="0"/>
              <a:t>leaf</a:t>
            </a:r>
            <a:r>
              <a:rPr lang="en-US" smtClean="0"/>
              <a:t>.</a:t>
            </a:r>
          </a:p>
          <a:p>
            <a:r>
              <a:rPr lang="en-US" smtClean="0"/>
              <a:t>Similar to a histogram.</a:t>
            </a:r>
          </a:p>
          <a:p>
            <a:r>
              <a:rPr lang="en-US" smtClean="0"/>
              <a:t>Still contains original data values.</a:t>
            </a:r>
          </a:p>
        </p:txBody>
      </p:sp>
      <p:sp>
        <p:nvSpPr>
          <p:cNvPr id="6" name="TextBox 5"/>
          <p:cNvSpPr txBox="1"/>
          <p:nvPr/>
        </p:nvSpPr>
        <p:spPr>
          <a:xfrm>
            <a:off x="701675" y="4267200"/>
            <a:ext cx="4327525" cy="946150"/>
          </a:xfrm>
          <a:prstGeom prst="rect">
            <a:avLst/>
          </a:prstGeom>
          <a:noFill/>
        </p:spPr>
        <p:txBody>
          <a:bodyPr>
            <a:spAutoFit/>
          </a:bodyPr>
          <a:lstStyle/>
          <a:p>
            <a:pPr eaLnBrk="1" hangingPunct="1">
              <a:defRPr/>
            </a:pPr>
            <a:r>
              <a:rPr lang="en-US" dirty="0">
                <a:latin typeface="+mn-lt"/>
                <a:cs typeface="Arial" charset="0"/>
              </a:rPr>
              <a:t>Data: 21, 25, 25, </a:t>
            </a:r>
            <a:r>
              <a:rPr lang="en-US" b="1" dirty="0">
                <a:solidFill>
                  <a:schemeClr val="accent2"/>
                </a:solidFill>
                <a:latin typeface="+mn-lt"/>
                <a:cs typeface="Arial" charset="0"/>
              </a:rPr>
              <a:t>26</a:t>
            </a:r>
            <a:r>
              <a:rPr lang="en-US" dirty="0">
                <a:latin typeface="+mn-lt"/>
                <a:cs typeface="Arial" charset="0"/>
              </a:rPr>
              <a:t>, 27, 28, </a:t>
            </a:r>
            <a:br>
              <a:rPr lang="en-US" dirty="0">
                <a:latin typeface="+mn-lt"/>
                <a:cs typeface="Arial" charset="0"/>
              </a:rPr>
            </a:br>
            <a:r>
              <a:rPr lang="en-US" dirty="0">
                <a:latin typeface="+mn-lt"/>
                <a:cs typeface="Arial" charset="0"/>
              </a:rPr>
              <a:t>          30, 36, 36, 45</a:t>
            </a:r>
          </a:p>
        </p:txBody>
      </p:sp>
      <p:grpSp>
        <p:nvGrpSpPr>
          <p:cNvPr id="86021" name="Group 20"/>
          <p:cNvGrpSpPr>
            <a:grpSpLocks/>
          </p:cNvGrpSpPr>
          <p:nvPr/>
        </p:nvGrpSpPr>
        <p:grpSpPr bwMode="auto">
          <a:xfrm>
            <a:off x="5546725" y="3230563"/>
            <a:ext cx="2722563" cy="2514600"/>
            <a:chOff x="5547360" y="3230880"/>
            <a:chExt cx="2722613" cy="2514006"/>
          </a:xfrm>
        </p:grpSpPr>
        <p:sp>
          <p:nvSpPr>
            <p:cNvPr id="7" name="Rectangle 10"/>
            <p:cNvSpPr>
              <a:spLocks noChangeArrowheads="1"/>
            </p:cNvSpPr>
            <p:nvPr/>
          </p:nvSpPr>
          <p:spPr bwMode="auto">
            <a:xfrm>
              <a:off x="7498434" y="3230880"/>
              <a:ext cx="731850" cy="515815"/>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b="1" dirty="0">
                  <a:solidFill>
                    <a:schemeClr val="accent2"/>
                  </a:solidFill>
                  <a:latin typeface="+mn-lt"/>
                  <a:cs typeface="Arial" charset="0"/>
                </a:rPr>
                <a:t>26</a:t>
              </a:r>
            </a:p>
          </p:txBody>
        </p:sp>
        <p:sp>
          <p:nvSpPr>
            <p:cNvPr id="8" name="Oval 11"/>
            <p:cNvSpPr>
              <a:spLocks noChangeArrowheads="1"/>
            </p:cNvSpPr>
            <p:nvPr/>
          </p:nvSpPr>
          <p:spPr bwMode="auto">
            <a:xfrm>
              <a:off x="7193628" y="4206961"/>
              <a:ext cx="517535" cy="517403"/>
            </a:xfrm>
            <a:prstGeom prst="ellipse">
              <a:avLst/>
            </a:prstGeom>
            <a:noFill/>
            <a:ln w="12700">
              <a:solidFill>
                <a:srgbClr val="8E0D30"/>
              </a:solidFill>
              <a:round/>
              <a:headEnd/>
              <a:tailEnd/>
            </a:ln>
            <a:effectLst/>
          </p:spPr>
          <p:txBody>
            <a:bodyPr wrap="none" anchor="ctr"/>
            <a:lstStyle/>
            <a:p>
              <a:pPr eaLnBrk="1" hangingPunct="1">
                <a:defRPr/>
              </a:pPr>
              <a:endParaRPr lang="en-US">
                <a:latin typeface="+mn-lt"/>
                <a:cs typeface="Arial" charset="0"/>
              </a:endParaRPr>
            </a:p>
          </p:txBody>
        </p:sp>
        <p:sp>
          <p:nvSpPr>
            <p:cNvPr id="9" name="Line 12"/>
            <p:cNvSpPr>
              <a:spLocks noChangeShapeType="1"/>
            </p:cNvSpPr>
            <p:nvPr/>
          </p:nvSpPr>
          <p:spPr bwMode="auto">
            <a:xfrm flipH="1">
              <a:off x="5902967" y="3660990"/>
              <a:ext cx="1766920" cy="563430"/>
            </a:xfrm>
            <a:prstGeom prst="line">
              <a:avLst/>
            </a:prstGeom>
            <a:noFill/>
            <a:ln w="28575">
              <a:solidFill>
                <a:schemeClr val="accent2"/>
              </a:solidFill>
              <a:round/>
              <a:headEnd/>
              <a:tailEnd/>
            </a:ln>
            <a:effectLst/>
          </p:spPr>
          <p:txBody>
            <a:bodyPr wrap="none" anchor="ctr"/>
            <a:lstStyle/>
            <a:p>
              <a:pPr eaLnBrk="1" hangingPunct="1">
                <a:defRPr/>
              </a:pPr>
              <a:endParaRPr lang="en-US">
                <a:latin typeface="+mn-lt"/>
                <a:cs typeface="Arial" charset="0"/>
              </a:endParaRPr>
            </a:p>
          </p:txBody>
        </p:sp>
        <p:sp>
          <p:nvSpPr>
            <p:cNvPr id="10" name="Line 13"/>
            <p:cNvSpPr>
              <a:spLocks noChangeShapeType="1"/>
            </p:cNvSpPr>
            <p:nvPr/>
          </p:nvSpPr>
          <p:spPr bwMode="auto">
            <a:xfrm flipH="1">
              <a:off x="7585747" y="3651468"/>
              <a:ext cx="84140" cy="587236"/>
            </a:xfrm>
            <a:prstGeom prst="line">
              <a:avLst/>
            </a:prstGeom>
            <a:noFill/>
            <a:ln w="28575">
              <a:solidFill>
                <a:srgbClr val="8E0D30"/>
              </a:solidFill>
              <a:round/>
              <a:headEnd/>
              <a:tailEnd/>
            </a:ln>
            <a:effectLst/>
          </p:spPr>
          <p:txBody>
            <a:bodyPr wrap="none" anchor="ctr"/>
            <a:lstStyle/>
            <a:p>
              <a:pPr eaLnBrk="1" hangingPunct="1">
                <a:defRPr/>
              </a:pPr>
              <a:endParaRPr lang="en-US">
                <a:latin typeface="+mn-lt"/>
                <a:cs typeface="Arial" charset="0"/>
              </a:endParaRPr>
            </a:p>
          </p:txBody>
        </p:sp>
        <p:sp>
          <p:nvSpPr>
            <p:cNvPr id="11" name="Rectangle 32"/>
            <p:cNvSpPr>
              <a:spLocks noChangeArrowheads="1"/>
            </p:cNvSpPr>
            <p:nvPr/>
          </p:nvSpPr>
          <p:spPr bwMode="auto">
            <a:xfrm>
              <a:off x="5753739" y="4252988"/>
              <a:ext cx="177803" cy="426936"/>
            </a:xfrm>
            <a:prstGeom prst="rect">
              <a:avLst/>
            </a:prstGeom>
            <a:noFill/>
            <a:ln w="9525">
              <a:noFill/>
              <a:miter lim="800000"/>
              <a:headEnd/>
              <a:tailEnd/>
            </a:ln>
          </p:spPr>
          <p:txBody>
            <a:bodyPr wrap="none" lIns="0" tIns="0" rIns="0" bIns="0">
              <a:spAutoFit/>
            </a:bodyPr>
            <a:lstStyle/>
            <a:p>
              <a:pPr marL="342900" indent="-342900" eaLnBrk="1" hangingPunct="1">
                <a:spcBef>
                  <a:spcPct val="33000"/>
                </a:spcBef>
                <a:defRPr/>
              </a:pPr>
              <a:r>
                <a:rPr lang="en-US">
                  <a:latin typeface="+mn-lt"/>
                  <a:cs typeface="Times New Roman" pitchFamily="18" charset="0"/>
                </a:rPr>
                <a:t>2</a:t>
              </a:r>
            </a:p>
          </p:txBody>
        </p:sp>
        <p:sp>
          <p:nvSpPr>
            <p:cNvPr id="12" name="Rectangle 33"/>
            <p:cNvSpPr>
              <a:spLocks noChangeArrowheads="1"/>
            </p:cNvSpPr>
            <p:nvPr/>
          </p:nvSpPr>
          <p:spPr bwMode="auto">
            <a:xfrm>
              <a:off x="6314137" y="4252988"/>
              <a:ext cx="1955836" cy="426936"/>
            </a:xfrm>
            <a:prstGeom prst="rect">
              <a:avLst/>
            </a:prstGeom>
            <a:noFill/>
            <a:ln w="9525">
              <a:noFill/>
              <a:miter lim="800000"/>
              <a:headEnd/>
              <a:tailEnd/>
            </a:ln>
          </p:spPr>
          <p:txBody>
            <a:bodyPr wrap="none" lIns="0" tIns="0" rIns="0" bIns="0">
              <a:spAutoFit/>
            </a:bodyPr>
            <a:lstStyle/>
            <a:p>
              <a:pPr marL="342900" indent="-342900" eaLnBrk="1" hangingPunct="1">
                <a:spcBef>
                  <a:spcPct val="33000"/>
                </a:spcBef>
                <a:defRPr/>
              </a:pPr>
              <a:r>
                <a:rPr lang="en-US" dirty="0">
                  <a:latin typeface="+mn-lt"/>
                  <a:cs typeface="Times New Roman" pitchFamily="18" charset="0"/>
                </a:rPr>
                <a:t>1  5  5  6  7  8</a:t>
              </a:r>
            </a:p>
          </p:txBody>
        </p:sp>
        <p:sp>
          <p:nvSpPr>
            <p:cNvPr id="13" name="Rectangle 36"/>
            <p:cNvSpPr>
              <a:spLocks noChangeArrowheads="1"/>
            </p:cNvSpPr>
            <p:nvPr/>
          </p:nvSpPr>
          <p:spPr bwMode="auto">
            <a:xfrm>
              <a:off x="5753739" y="4768804"/>
              <a:ext cx="177803" cy="426937"/>
            </a:xfrm>
            <a:prstGeom prst="rect">
              <a:avLst/>
            </a:prstGeom>
            <a:noFill/>
            <a:ln w="9525">
              <a:noFill/>
              <a:miter lim="800000"/>
              <a:headEnd/>
              <a:tailEnd/>
            </a:ln>
          </p:spPr>
          <p:txBody>
            <a:bodyPr wrap="none" lIns="0" tIns="0" rIns="0" bIns="0">
              <a:spAutoFit/>
            </a:bodyPr>
            <a:lstStyle/>
            <a:p>
              <a:pPr marL="342900" indent="-342900" eaLnBrk="1" hangingPunct="1">
                <a:spcBef>
                  <a:spcPct val="33000"/>
                </a:spcBef>
                <a:defRPr/>
              </a:pPr>
              <a:r>
                <a:rPr lang="en-US">
                  <a:latin typeface="+mn-lt"/>
                  <a:cs typeface="Times New Roman" pitchFamily="18" charset="0"/>
                </a:rPr>
                <a:t>3</a:t>
              </a:r>
            </a:p>
          </p:txBody>
        </p:sp>
        <p:sp>
          <p:nvSpPr>
            <p:cNvPr id="14" name="Rectangle 37"/>
            <p:cNvSpPr>
              <a:spLocks noChangeArrowheads="1"/>
            </p:cNvSpPr>
            <p:nvPr/>
          </p:nvSpPr>
          <p:spPr bwMode="auto">
            <a:xfrm>
              <a:off x="6314137" y="4768804"/>
              <a:ext cx="977918" cy="426937"/>
            </a:xfrm>
            <a:prstGeom prst="rect">
              <a:avLst/>
            </a:prstGeom>
            <a:noFill/>
            <a:ln w="9525">
              <a:noFill/>
              <a:miter lim="800000"/>
              <a:headEnd/>
              <a:tailEnd/>
            </a:ln>
          </p:spPr>
          <p:txBody>
            <a:bodyPr wrap="none" lIns="0" tIns="0" rIns="0" bIns="0">
              <a:spAutoFit/>
            </a:bodyPr>
            <a:lstStyle/>
            <a:p>
              <a:pPr marL="342900" indent="-342900" eaLnBrk="1" hangingPunct="1">
                <a:spcBef>
                  <a:spcPct val="33000"/>
                </a:spcBef>
                <a:defRPr/>
              </a:pPr>
              <a:r>
                <a:rPr lang="en-US" dirty="0">
                  <a:latin typeface="+mn-lt"/>
                  <a:cs typeface="Times New Roman" pitchFamily="18" charset="0"/>
                </a:rPr>
                <a:t>0  6  6 </a:t>
              </a:r>
            </a:p>
          </p:txBody>
        </p:sp>
        <p:sp>
          <p:nvSpPr>
            <p:cNvPr id="15" name="Rectangle 40"/>
            <p:cNvSpPr>
              <a:spLocks noChangeArrowheads="1"/>
            </p:cNvSpPr>
            <p:nvPr/>
          </p:nvSpPr>
          <p:spPr bwMode="auto">
            <a:xfrm>
              <a:off x="5753739" y="5317949"/>
              <a:ext cx="177803" cy="426937"/>
            </a:xfrm>
            <a:prstGeom prst="rect">
              <a:avLst/>
            </a:prstGeom>
            <a:noFill/>
            <a:ln w="9525">
              <a:noFill/>
              <a:miter lim="800000"/>
              <a:headEnd/>
              <a:tailEnd/>
            </a:ln>
          </p:spPr>
          <p:txBody>
            <a:bodyPr wrap="none" lIns="0" tIns="0" rIns="0" bIns="0">
              <a:spAutoFit/>
            </a:bodyPr>
            <a:lstStyle/>
            <a:p>
              <a:pPr marL="342900" indent="-342900" eaLnBrk="1" hangingPunct="1">
                <a:spcBef>
                  <a:spcPct val="33000"/>
                </a:spcBef>
                <a:defRPr/>
              </a:pPr>
              <a:r>
                <a:rPr lang="en-US">
                  <a:latin typeface="+mn-lt"/>
                  <a:cs typeface="Times New Roman" pitchFamily="18" charset="0"/>
                </a:rPr>
                <a:t>4</a:t>
              </a:r>
            </a:p>
          </p:txBody>
        </p:sp>
        <p:sp>
          <p:nvSpPr>
            <p:cNvPr id="16" name="Rectangle 41"/>
            <p:cNvSpPr>
              <a:spLocks noChangeArrowheads="1"/>
            </p:cNvSpPr>
            <p:nvPr/>
          </p:nvSpPr>
          <p:spPr bwMode="auto">
            <a:xfrm>
              <a:off x="6314137" y="5317949"/>
              <a:ext cx="177803" cy="426937"/>
            </a:xfrm>
            <a:prstGeom prst="rect">
              <a:avLst/>
            </a:prstGeom>
            <a:noFill/>
            <a:ln w="9525">
              <a:noFill/>
              <a:miter lim="800000"/>
              <a:headEnd/>
              <a:tailEnd/>
            </a:ln>
          </p:spPr>
          <p:txBody>
            <a:bodyPr wrap="none" lIns="0" tIns="0" rIns="0" bIns="0">
              <a:spAutoFit/>
            </a:bodyPr>
            <a:lstStyle/>
            <a:p>
              <a:pPr marL="342900" indent="-342900" eaLnBrk="1" hangingPunct="1">
                <a:spcBef>
                  <a:spcPct val="33000"/>
                </a:spcBef>
                <a:defRPr/>
              </a:pPr>
              <a:r>
                <a:rPr lang="en-US" dirty="0">
                  <a:latin typeface="+mn-lt"/>
                  <a:cs typeface="Times New Roman" pitchFamily="18" charset="0"/>
                </a:rPr>
                <a:t>5</a:t>
              </a:r>
            </a:p>
          </p:txBody>
        </p:sp>
        <p:sp>
          <p:nvSpPr>
            <p:cNvPr id="17" name="Line 42"/>
            <p:cNvSpPr>
              <a:spLocks noChangeShapeType="1"/>
            </p:cNvSpPr>
            <p:nvPr/>
          </p:nvSpPr>
          <p:spPr bwMode="auto">
            <a:xfrm>
              <a:off x="6080770" y="4221246"/>
              <a:ext cx="0" cy="1447458"/>
            </a:xfrm>
            <a:prstGeom prst="line">
              <a:avLst/>
            </a:prstGeom>
            <a:noFill/>
            <a:ln w="28575">
              <a:solidFill>
                <a:srgbClr val="3A4754"/>
              </a:solidFill>
              <a:round/>
              <a:headEnd/>
              <a:tailEnd/>
            </a:ln>
            <a:effectLst/>
          </p:spPr>
          <p:txBody>
            <a:bodyPr lIns="90488" tIns="44450" rIns="90488" bIns="44450"/>
            <a:lstStyle/>
            <a:p>
              <a:pPr eaLnBrk="1" hangingPunct="1">
                <a:defRPr/>
              </a:pPr>
              <a:endParaRPr lang="en-US">
                <a:latin typeface="+mn-lt"/>
                <a:cs typeface="Arial" charset="0"/>
              </a:endParaRPr>
            </a:p>
          </p:txBody>
        </p:sp>
        <p:sp>
          <p:nvSpPr>
            <p:cNvPr id="18" name="Oval 11"/>
            <p:cNvSpPr>
              <a:spLocks noChangeArrowheads="1"/>
            </p:cNvSpPr>
            <p:nvPr/>
          </p:nvSpPr>
          <p:spPr bwMode="auto">
            <a:xfrm>
              <a:off x="5547360" y="4206961"/>
              <a:ext cx="517535" cy="517403"/>
            </a:xfrm>
            <a:prstGeom prst="ellipse">
              <a:avLst/>
            </a:prstGeom>
            <a:noFill/>
            <a:ln w="12700">
              <a:solidFill>
                <a:srgbClr val="8E0D30"/>
              </a:solidFill>
              <a:round/>
              <a:headEnd/>
              <a:tailEnd/>
            </a:ln>
            <a:effectLst/>
          </p:spPr>
          <p:txBody>
            <a:bodyPr wrap="none" anchor="ctr"/>
            <a:lstStyle/>
            <a:p>
              <a:pPr eaLnBrk="1" hangingPunct="1">
                <a:defRPr/>
              </a:pPr>
              <a:endParaRPr lang="en-US">
                <a:latin typeface="+mn-lt"/>
                <a:cs typeface="Arial" charset="0"/>
              </a:endParaRPr>
            </a:p>
          </p:txBody>
        </p:sp>
      </p:grpSp>
      <p:pic>
        <p:nvPicPr>
          <p:cNvPr id="86022" name="Picture 2" descr="C:\Documents and Settings\Lyn\Local Settings\Temporary Internet Files\Content.IE5\0HGJK3SV\MCj035346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8458" flipV="1">
            <a:off x="5702300" y="5586413"/>
            <a:ext cx="1203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3480581-8AA4-4104-BAB3-43F9D97A6612}" type="slidenum">
              <a:rPr lang="en-US" sz="1200">
                <a:latin typeface="Arial" panose="020B0604020202020204" pitchFamily="34" charset="0"/>
                <a:cs typeface="Arial" panose="020B0604020202020204" pitchFamily="34" charset="0"/>
              </a:rPr>
              <a:pPr algn="r" eaLnBrk="1" hangingPunct="1">
                <a:spcBef>
                  <a:spcPct val="0"/>
                </a:spcBef>
                <a:buClrTx/>
                <a:buFontTx/>
                <a:buNone/>
              </a:pPr>
              <a:t>35</a:t>
            </a:fld>
            <a:r>
              <a:rPr lang="en-US" sz="1200">
                <a:latin typeface="Arial" panose="020B0604020202020204" pitchFamily="34" charset="0"/>
                <a:cs typeface="Arial" panose="020B0604020202020204" pitchFamily="34" charset="0"/>
              </a:rPr>
              <a:t> of 149</a:t>
            </a:r>
          </a:p>
        </p:txBody>
      </p:sp>
      <p:sp>
        <p:nvSpPr>
          <p:cNvPr id="8602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Constructing a Stem-and-Leaf Plot</a:t>
            </a:r>
          </a:p>
        </p:txBody>
      </p:sp>
      <p:sp>
        <p:nvSpPr>
          <p:cNvPr id="88067" name="Content Placeholder 2"/>
          <p:cNvSpPr>
            <a:spLocks noGrp="1"/>
          </p:cNvSpPr>
          <p:nvPr>
            <p:ph idx="1"/>
          </p:nvPr>
        </p:nvSpPr>
        <p:spPr>
          <a:xfrm>
            <a:off x="457200" y="1643063"/>
            <a:ext cx="8229600" cy="1376362"/>
          </a:xfrm>
        </p:spPr>
        <p:txBody>
          <a:bodyPr/>
          <a:lstStyle/>
          <a:p>
            <a:pPr marL="0" indent="0">
              <a:buFont typeface="Arial" panose="020B0604020202020204" pitchFamily="34" charset="0"/>
              <a:buNone/>
            </a:pPr>
            <a:r>
              <a:rPr lang="en-US" smtClean="0"/>
              <a:t>The following are the numbers of text messages sent last week by the cellular phone users on one floor of a college dormitory. Display the data in a stem-and-leaf plot.</a:t>
            </a:r>
          </a:p>
          <a:p>
            <a:pPr marL="0" indent="0">
              <a:buFont typeface="Arial" panose="020B0604020202020204" pitchFamily="34" charset="0"/>
              <a:buNone/>
            </a:pPr>
            <a:endParaRPr lang="en-US" smtClean="0"/>
          </a:p>
        </p:txBody>
      </p:sp>
      <p:sp>
        <p:nvSpPr>
          <p:cNvPr id="88068" name="TextBox 6"/>
          <p:cNvSpPr txBox="1">
            <a:spLocks noChangeArrowheads="1"/>
          </p:cNvSpPr>
          <p:nvPr/>
        </p:nvSpPr>
        <p:spPr bwMode="auto">
          <a:xfrm>
            <a:off x="612775" y="3476625"/>
            <a:ext cx="80391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AutoNum type="arabicPlain" startAt="155"/>
            </a:pPr>
            <a:r>
              <a:rPr lang="en-US" sz="2000">
                <a:cs typeface="Arial" panose="020B0604020202020204" pitchFamily="34" charset="0"/>
              </a:rPr>
              <a:t>159  144  129  105  145  126  116  130  114  122  112  112  142  126</a:t>
            </a:r>
          </a:p>
          <a:p>
            <a:pPr eaLnBrk="1" hangingPunct="1">
              <a:spcBef>
                <a:spcPct val="0"/>
              </a:spcBef>
              <a:buClrTx/>
              <a:buFontTx/>
              <a:buAutoNum type="arabicPlain" startAt="118"/>
            </a:pPr>
            <a:r>
              <a:rPr lang="en-US" sz="2000">
                <a:cs typeface="Arial" panose="020B0604020202020204" pitchFamily="34" charset="0"/>
              </a:rPr>
              <a:t>118  108  122  121  109  140  126  119  113  117  118  109  109  119</a:t>
            </a:r>
          </a:p>
          <a:p>
            <a:pPr eaLnBrk="1" hangingPunct="1">
              <a:spcBef>
                <a:spcPct val="0"/>
              </a:spcBef>
              <a:buClrTx/>
              <a:buFontTx/>
              <a:buAutoNum type="arabicPlain" startAt="139"/>
            </a:pPr>
            <a:r>
              <a:rPr lang="en-US" sz="2000">
                <a:cs typeface="Arial" panose="020B0604020202020204" pitchFamily="34" charset="0"/>
              </a:rPr>
              <a:t>139  122    78  133  126  123  145  121  134  124  119  132  133  124</a:t>
            </a:r>
          </a:p>
          <a:p>
            <a:pPr eaLnBrk="1" hangingPunct="1">
              <a:spcBef>
                <a:spcPct val="0"/>
              </a:spcBef>
              <a:buClrTx/>
              <a:buFontTx/>
              <a:buNone/>
            </a:pPr>
            <a:r>
              <a:rPr lang="en-US" sz="2000">
                <a:cs typeface="Arial" panose="020B0604020202020204" pitchFamily="34" charset="0"/>
              </a:rPr>
              <a:t>129</a:t>
            </a:r>
            <a:r>
              <a:rPr lang="en-US" sz="500">
                <a:cs typeface="Arial" panose="020B0604020202020204" pitchFamily="34" charset="0"/>
              </a:rPr>
              <a:t> </a:t>
            </a:r>
            <a:r>
              <a:rPr lang="en-US" sz="2000">
                <a:cs typeface="Arial" panose="020B0604020202020204" pitchFamily="34" charset="0"/>
              </a:rPr>
              <a:t> 112  126  148  147</a:t>
            </a:r>
          </a:p>
        </p:txBody>
      </p:sp>
      <p:sp>
        <p:nvSpPr>
          <p:cNvPr id="8806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734A015-2C28-4F0B-9F27-15A123597280}" type="slidenum">
              <a:rPr lang="en-US" sz="1200">
                <a:latin typeface="Arial" panose="020B0604020202020204" pitchFamily="34" charset="0"/>
                <a:cs typeface="Arial" panose="020B0604020202020204" pitchFamily="34" charset="0"/>
              </a:rPr>
              <a:pPr algn="r" eaLnBrk="1" hangingPunct="1">
                <a:spcBef>
                  <a:spcPct val="0"/>
                </a:spcBef>
                <a:buClrTx/>
                <a:buFontTx/>
                <a:buNone/>
              </a:pPr>
              <a:t>36</a:t>
            </a:fld>
            <a:r>
              <a:rPr lang="en-US" sz="1200">
                <a:latin typeface="Arial" panose="020B0604020202020204" pitchFamily="34" charset="0"/>
                <a:cs typeface="Arial" panose="020B0604020202020204" pitchFamily="34" charset="0"/>
              </a:rPr>
              <a:t> of 149</a:t>
            </a:r>
          </a:p>
        </p:txBody>
      </p:sp>
      <p:sp>
        <p:nvSpPr>
          <p:cNvPr id="8807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Constructing a Stem-and-Leaf Plot</a:t>
            </a:r>
          </a:p>
        </p:txBody>
      </p:sp>
      <p:sp>
        <p:nvSpPr>
          <p:cNvPr id="10" name="TextBox 9"/>
          <p:cNvSpPr txBox="1">
            <a:spLocks noChangeArrowheads="1"/>
          </p:cNvSpPr>
          <p:nvPr/>
        </p:nvSpPr>
        <p:spPr bwMode="auto">
          <a:xfrm>
            <a:off x="377825" y="3338513"/>
            <a:ext cx="82867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US">
                <a:cs typeface="Arial" panose="020B0604020202020204" pitchFamily="34" charset="0"/>
              </a:rPr>
              <a:t>The data entries go from a low of 78 to a high of 159.</a:t>
            </a:r>
          </a:p>
          <a:p>
            <a:pPr eaLnBrk="1" hangingPunct="1">
              <a:spcBef>
                <a:spcPct val="0"/>
              </a:spcBef>
            </a:pPr>
            <a:r>
              <a:rPr lang="en-US">
                <a:cs typeface="Arial" panose="020B0604020202020204" pitchFamily="34" charset="0"/>
              </a:rPr>
              <a:t>Use the rightmost digit as the leaf.</a:t>
            </a:r>
          </a:p>
          <a:p>
            <a:pPr lvl="1" eaLnBrk="1" hangingPunct="1">
              <a:spcBef>
                <a:spcPct val="0"/>
              </a:spcBef>
            </a:pPr>
            <a:r>
              <a:rPr lang="en-US">
                <a:cs typeface="Arial" panose="020B0604020202020204" pitchFamily="34" charset="0"/>
              </a:rPr>
              <a:t>For instance, </a:t>
            </a:r>
          </a:p>
          <a:p>
            <a:pPr eaLnBrk="1" hangingPunct="1">
              <a:spcBef>
                <a:spcPct val="0"/>
              </a:spcBef>
              <a:buFontTx/>
              <a:buNone/>
            </a:pPr>
            <a:r>
              <a:rPr lang="en-US">
                <a:cs typeface="Arial" panose="020B0604020202020204" pitchFamily="34" charset="0"/>
              </a:rPr>
              <a:t>		78 =  7 | 8      and   159 =  15 | 9</a:t>
            </a:r>
          </a:p>
          <a:p>
            <a:pPr eaLnBrk="1" hangingPunct="1">
              <a:spcBef>
                <a:spcPct val="0"/>
              </a:spcBef>
            </a:pPr>
            <a:r>
              <a:rPr lang="en-US">
                <a:cs typeface="Arial" panose="020B0604020202020204" pitchFamily="34" charset="0"/>
              </a:rPr>
              <a:t>List the stems, 7 to 15, to the left of a vertical line.</a:t>
            </a:r>
          </a:p>
          <a:p>
            <a:pPr eaLnBrk="1" hangingPunct="1">
              <a:spcBef>
                <a:spcPct val="0"/>
              </a:spcBef>
            </a:pPr>
            <a:r>
              <a:rPr lang="en-US">
                <a:cs typeface="Arial" panose="020B0604020202020204" pitchFamily="34" charset="0"/>
              </a:rPr>
              <a:t>For each data entry, list a leaf to the right of its stem.</a:t>
            </a:r>
          </a:p>
        </p:txBody>
      </p:sp>
      <p:sp>
        <p:nvSpPr>
          <p:cNvPr id="90116" name="TextBox 6"/>
          <p:cNvSpPr txBox="1">
            <a:spLocks noChangeArrowheads="1"/>
          </p:cNvSpPr>
          <p:nvPr/>
        </p:nvSpPr>
        <p:spPr bwMode="auto">
          <a:xfrm>
            <a:off x="492125" y="1698625"/>
            <a:ext cx="80391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AutoNum type="arabicPlain" startAt="155"/>
            </a:pPr>
            <a:r>
              <a:rPr lang="en-US" sz="2000">
                <a:cs typeface="Arial" panose="020B0604020202020204" pitchFamily="34" charset="0"/>
              </a:rPr>
              <a:t>159  144  129  105  145  126  116  130  114  122  112  112  142  126</a:t>
            </a:r>
          </a:p>
          <a:p>
            <a:pPr eaLnBrk="1" hangingPunct="1">
              <a:spcBef>
                <a:spcPct val="0"/>
              </a:spcBef>
              <a:buClrTx/>
              <a:buFontTx/>
              <a:buAutoNum type="arabicPlain" startAt="118"/>
            </a:pPr>
            <a:r>
              <a:rPr lang="en-US" sz="2000">
                <a:cs typeface="Arial" panose="020B0604020202020204" pitchFamily="34" charset="0"/>
              </a:rPr>
              <a:t>118  108  122  121  109  140  126  119  113  117  118  109  109  119</a:t>
            </a:r>
          </a:p>
          <a:p>
            <a:pPr eaLnBrk="1" hangingPunct="1">
              <a:spcBef>
                <a:spcPct val="0"/>
              </a:spcBef>
              <a:buClrTx/>
              <a:buFontTx/>
              <a:buAutoNum type="arabicPlain" startAt="139"/>
            </a:pPr>
            <a:r>
              <a:rPr lang="en-US" sz="2000">
                <a:cs typeface="Arial" panose="020B0604020202020204" pitchFamily="34" charset="0"/>
              </a:rPr>
              <a:t>139  122    78  133  126  123  145  121  134  124  119  132  133  124</a:t>
            </a:r>
          </a:p>
          <a:p>
            <a:pPr eaLnBrk="1" hangingPunct="1">
              <a:spcBef>
                <a:spcPct val="0"/>
              </a:spcBef>
              <a:buClrTx/>
              <a:buFontTx/>
              <a:buNone/>
            </a:pPr>
            <a:r>
              <a:rPr lang="en-US" sz="2000">
                <a:cs typeface="Arial" panose="020B0604020202020204" pitchFamily="34" charset="0"/>
              </a:rPr>
              <a:t>129</a:t>
            </a:r>
            <a:r>
              <a:rPr lang="en-US" sz="800">
                <a:cs typeface="Arial" panose="020B0604020202020204" pitchFamily="34" charset="0"/>
              </a:rPr>
              <a:t> </a:t>
            </a:r>
            <a:r>
              <a:rPr lang="en-US" sz="2000">
                <a:cs typeface="Arial" panose="020B0604020202020204" pitchFamily="34" charset="0"/>
              </a:rPr>
              <a:t> 112  126  148  147</a:t>
            </a:r>
          </a:p>
        </p:txBody>
      </p:sp>
      <p:sp>
        <p:nvSpPr>
          <p:cNvPr id="9011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4C650D7-8DA4-4B53-ABB8-68331B3C21AB}" type="slidenum">
              <a:rPr lang="en-US" sz="1200">
                <a:latin typeface="Arial" panose="020B0604020202020204" pitchFamily="34" charset="0"/>
                <a:cs typeface="Arial" panose="020B0604020202020204" pitchFamily="34" charset="0"/>
              </a:rPr>
              <a:pPr algn="r" eaLnBrk="1" hangingPunct="1">
                <a:spcBef>
                  <a:spcPct val="0"/>
                </a:spcBef>
                <a:buClrTx/>
                <a:buFontTx/>
                <a:buNone/>
              </a:pPr>
              <a:t>37</a:t>
            </a:fld>
            <a:r>
              <a:rPr lang="en-US" sz="1200">
                <a:latin typeface="Arial" panose="020B0604020202020204" pitchFamily="34" charset="0"/>
                <a:cs typeface="Arial" panose="020B0604020202020204" pitchFamily="34" charset="0"/>
              </a:rPr>
              <a:t> of 149</a:t>
            </a:r>
          </a:p>
        </p:txBody>
      </p:sp>
      <p:sp>
        <p:nvSpPr>
          <p:cNvPr id="9011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Constructing a Stem-and-Leaf Plot</a:t>
            </a:r>
          </a:p>
        </p:txBody>
      </p:sp>
      <p:pic>
        <p:nvPicPr>
          <p:cNvPr id="921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1457325"/>
            <a:ext cx="79121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345238" y="2146300"/>
            <a:ext cx="2798762" cy="701675"/>
          </a:xfrm>
          <a:prstGeom prst="rect">
            <a:avLst/>
          </a:prstGeom>
          <a:noFill/>
        </p:spPr>
        <p:txBody>
          <a:bodyPr>
            <a:spAutoFit/>
          </a:bodyPr>
          <a:lstStyle/>
          <a:p>
            <a:pPr eaLnBrk="1" hangingPunct="1">
              <a:defRPr/>
            </a:pPr>
            <a:r>
              <a:rPr lang="en-US" sz="2000" i="1" dirty="0">
                <a:solidFill>
                  <a:schemeClr val="accent2"/>
                </a:solidFill>
                <a:latin typeface="+mn-lt"/>
                <a:cs typeface="Arial" charset="0"/>
              </a:rPr>
              <a:t>Include a key to identify the values of the data.</a:t>
            </a:r>
          </a:p>
        </p:txBody>
      </p:sp>
      <p:sp>
        <p:nvSpPr>
          <p:cNvPr id="7" name="TextBox 6"/>
          <p:cNvSpPr txBox="1"/>
          <p:nvPr/>
        </p:nvSpPr>
        <p:spPr>
          <a:xfrm>
            <a:off x="682625" y="5580063"/>
            <a:ext cx="7918450" cy="822325"/>
          </a:xfrm>
          <a:prstGeom prst="rect">
            <a:avLst/>
          </a:prstGeom>
          <a:noFill/>
        </p:spPr>
        <p:txBody>
          <a:bodyPr>
            <a:spAutoFit/>
          </a:bodyPr>
          <a:lstStyle/>
          <a:p>
            <a:pPr eaLnBrk="1" hangingPunct="1">
              <a:defRPr/>
            </a:pPr>
            <a:r>
              <a:rPr lang="en-US" sz="2400" dirty="0">
                <a:latin typeface="+mn-lt"/>
                <a:cs typeface="Arial" charset="0"/>
              </a:rPr>
              <a:t>From the display, you can conclude that more than 50% of the cellular phone users sent between 110 and 130 text messages.</a:t>
            </a:r>
          </a:p>
        </p:txBody>
      </p:sp>
      <p:sp>
        <p:nvSpPr>
          <p:cNvPr id="9216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3E9034B6-5D31-4B34-A969-4105CF5E54E4}" type="slidenum">
              <a:rPr lang="en-US" sz="1200">
                <a:latin typeface="Arial" panose="020B0604020202020204" pitchFamily="34" charset="0"/>
                <a:cs typeface="Arial" panose="020B0604020202020204" pitchFamily="34" charset="0"/>
              </a:rPr>
              <a:pPr algn="r" eaLnBrk="1" hangingPunct="1">
                <a:spcBef>
                  <a:spcPct val="0"/>
                </a:spcBef>
                <a:buClrTx/>
                <a:buFontTx/>
                <a:buNone/>
              </a:pPr>
              <a:t>38</a:t>
            </a:fld>
            <a:r>
              <a:rPr lang="en-US" sz="1200">
                <a:latin typeface="Arial" panose="020B0604020202020204" pitchFamily="34" charset="0"/>
                <a:cs typeface="Arial" panose="020B0604020202020204" pitchFamily="34" charset="0"/>
              </a:rPr>
              <a:t> of 149</a:t>
            </a:r>
          </a:p>
        </p:txBody>
      </p:sp>
      <p:sp>
        <p:nvSpPr>
          <p:cNvPr id="9216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Constructing a Dot Plot</a:t>
            </a:r>
          </a:p>
        </p:txBody>
      </p:sp>
      <p:sp>
        <p:nvSpPr>
          <p:cNvPr id="96259" name="Content Placeholder 2"/>
          <p:cNvSpPr>
            <a:spLocks noGrp="1"/>
          </p:cNvSpPr>
          <p:nvPr>
            <p:ph idx="1"/>
          </p:nvPr>
        </p:nvSpPr>
        <p:spPr>
          <a:xfrm>
            <a:off x="457200" y="1397000"/>
            <a:ext cx="8229600" cy="649288"/>
          </a:xfrm>
        </p:spPr>
        <p:txBody>
          <a:bodyPr/>
          <a:lstStyle/>
          <a:p>
            <a:pPr marL="0" indent="0">
              <a:buFont typeface="Arial" panose="020B0604020202020204" pitchFamily="34" charset="0"/>
              <a:buNone/>
            </a:pPr>
            <a:r>
              <a:rPr lang="en-US" smtClean="0"/>
              <a:t>Use a dot plot organize the text messaging data.</a:t>
            </a:r>
          </a:p>
        </p:txBody>
      </p:sp>
      <p:sp>
        <p:nvSpPr>
          <p:cNvPr id="7" name="TextBox 6"/>
          <p:cNvSpPr txBox="1"/>
          <p:nvPr/>
        </p:nvSpPr>
        <p:spPr>
          <a:xfrm>
            <a:off x="377825" y="3367088"/>
            <a:ext cx="8418513" cy="3081337"/>
          </a:xfrm>
          <a:prstGeom prst="rect">
            <a:avLst/>
          </a:prstGeom>
          <a:noFill/>
        </p:spPr>
        <p:txBody>
          <a:bodyPr>
            <a:spAutoFit/>
          </a:bodyPr>
          <a:lstStyle/>
          <a:p>
            <a:pPr marL="290513" indent="-290513" eaLnBrk="1" hangingPunct="1">
              <a:buClr>
                <a:schemeClr val="accent1"/>
              </a:buClr>
              <a:buFont typeface="Arial" pitchFamily="34" charset="0"/>
              <a:buChar char="•"/>
              <a:defRPr/>
            </a:pPr>
            <a:r>
              <a:rPr lang="en-US" dirty="0">
                <a:latin typeface="+mn-lt"/>
                <a:cs typeface="Arial" charset="0"/>
              </a:rPr>
              <a:t>So that each data entry is included in the dot plot, the horizontal axis should include numbers between 70 and 160. </a:t>
            </a:r>
          </a:p>
          <a:p>
            <a:pPr marL="290513" indent="-290513" eaLnBrk="1" hangingPunct="1">
              <a:buClr>
                <a:schemeClr val="accent1"/>
              </a:buClr>
              <a:buFont typeface="Arial" pitchFamily="34" charset="0"/>
              <a:buChar char="•"/>
              <a:defRPr/>
            </a:pPr>
            <a:r>
              <a:rPr lang="en-US" dirty="0">
                <a:latin typeface="+mn-lt"/>
                <a:cs typeface="Arial" charset="0"/>
              </a:rPr>
              <a:t>To represent a data entry, plot a point above the entry's position on the axis. </a:t>
            </a:r>
          </a:p>
          <a:p>
            <a:pPr marL="290513" indent="-290513" eaLnBrk="1" hangingPunct="1">
              <a:buClr>
                <a:schemeClr val="accent1"/>
              </a:buClr>
              <a:buFont typeface="Arial" pitchFamily="34" charset="0"/>
              <a:buChar char="•"/>
              <a:defRPr/>
            </a:pPr>
            <a:r>
              <a:rPr lang="en-US" dirty="0">
                <a:latin typeface="+mn-lt"/>
                <a:cs typeface="Arial" charset="0"/>
              </a:rPr>
              <a:t>If an entry is repeated, plot another point above the previous point.</a:t>
            </a:r>
          </a:p>
        </p:txBody>
      </p:sp>
      <p:sp>
        <p:nvSpPr>
          <p:cNvPr id="96261" name="TextBox 7"/>
          <p:cNvSpPr txBox="1">
            <a:spLocks noChangeArrowheads="1"/>
          </p:cNvSpPr>
          <p:nvPr/>
        </p:nvSpPr>
        <p:spPr bwMode="auto">
          <a:xfrm>
            <a:off x="452438" y="1939925"/>
            <a:ext cx="80391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AutoNum type="arabicPlain" startAt="155"/>
            </a:pPr>
            <a:r>
              <a:rPr lang="en-US" sz="2000">
                <a:cs typeface="Arial" panose="020B0604020202020204" pitchFamily="34" charset="0"/>
              </a:rPr>
              <a:t>159  144  129  105  145  126  116  130  114  122  112  112  142  126</a:t>
            </a:r>
          </a:p>
          <a:p>
            <a:pPr eaLnBrk="1" hangingPunct="1">
              <a:spcBef>
                <a:spcPct val="0"/>
              </a:spcBef>
              <a:buClrTx/>
              <a:buFontTx/>
              <a:buAutoNum type="arabicPlain" startAt="118"/>
            </a:pPr>
            <a:r>
              <a:rPr lang="en-US" sz="2000">
                <a:cs typeface="Arial" panose="020B0604020202020204" pitchFamily="34" charset="0"/>
              </a:rPr>
              <a:t>118  108  122  121  109  140  126  119  113  117  118  109  109  119</a:t>
            </a:r>
          </a:p>
          <a:p>
            <a:pPr eaLnBrk="1" hangingPunct="1">
              <a:spcBef>
                <a:spcPct val="0"/>
              </a:spcBef>
              <a:buClrTx/>
              <a:buFontTx/>
              <a:buAutoNum type="arabicPlain" startAt="139"/>
            </a:pPr>
            <a:r>
              <a:rPr lang="en-US" sz="2000">
                <a:cs typeface="Arial" panose="020B0604020202020204" pitchFamily="34" charset="0"/>
              </a:rPr>
              <a:t>139  122    78  133  126  123  145  121  134  124  119  132  133  124</a:t>
            </a:r>
          </a:p>
          <a:p>
            <a:pPr eaLnBrk="1" hangingPunct="1">
              <a:spcBef>
                <a:spcPct val="0"/>
              </a:spcBef>
              <a:buClrTx/>
              <a:buFontTx/>
              <a:buNone/>
            </a:pPr>
            <a:r>
              <a:rPr lang="en-US" sz="2000">
                <a:cs typeface="Arial" panose="020B0604020202020204" pitchFamily="34" charset="0"/>
              </a:rPr>
              <a:t>129</a:t>
            </a:r>
            <a:r>
              <a:rPr lang="en-US" sz="700">
                <a:cs typeface="Arial" panose="020B0604020202020204" pitchFamily="34" charset="0"/>
              </a:rPr>
              <a:t> </a:t>
            </a:r>
            <a:r>
              <a:rPr lang="en-US" sz="2000">
                <a:cs typeface="Arial" panose="020B0604020202020204" pitchFamily="34" charset="0"/>
              </a:rPr>
              <a:t> 112  126  148  147</a:t>
            </a:r>
          </a:p>
        </p:txBody>
      </p:sp>
      <p:sp>
        <p:nvSpPr>
          <p:cNvPr id="9626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40C9899-2D9F-4A44-BA39-86CB36F86403}" type="slidenum">
              <a:rPr lang="en-US" sz="1200">
                <a:latin typeface="Arial" panose="020B0604020202020204" pitchFamily="34" charset="0"/>
                <a:cs typeface="Arial" panose="020B0604020202020204" pitchFamily="34" charset="0"/>
              </a:rPr>
              <a:pPr algn="r" eaLnBrk="1" hangingPunct="1">
                <a:spcBef>
                  <a:spcPct val="0"/>
                </a:spcBef>
                <a:buClrTx/>
                <a:buFontTx/>
                <a:buNone/>
              </a:pPr>
              <a:t>39</a:t>
            </a:fld>
            <a:r>
              <a:rPr lang="en-US" sz="1200">
                <a:latin typeface="Arial" panose="020B0604020202020204" pitchFamily="34" charset="0"/>
                <a:cs typeface="Arial" panose="020B0604020202020204" pitchFamily="34" charset="0"/>
              </a:rPr>
              <a:t> of 149</a:t>
            </a:r>
          </a:p>
        </p:txBody>
      </p:sp>
      <p:sp>
        <p:nvSpPr>
          <p:cNvPr id="9626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ea typeface="ＭＳ Ｐゴシック" panose="020B0600070205080204" pitchFamily="34" charset="-128"/>
              </a:rPr>
              <a:t>Section 2.1 Objectives</a:t>
            </a:r>
          </a:p>
        </p:txBody>
      </p:sp>
      <p:sp>
        <p:nvSpPr>
          <p:cNvPr id="16387" name="Content Placeholder 2"/>
          <p:cNvSpPr>
            <a:spLocks noGrp="1"/>
          </p:cNvSpPr>
          <p:nvPr>
            <p:ph idx="1"/>
          </p:nvPr>
        </p:nvSpPr>
        <p:spPr/>
        <p:txBody>
          <a:bodyPr/>
          <a:lstStyle/>
          <a:p>
            <a:pPr eaLnBrk="1" hangingPunct="1"/>
            <a:r>
              <a:rPr lang="en-US" dirty="0" smtClean="0"/>
              <a:t>Construct frequency distributions</a:t>
            </a:r>
          </a:p>
          <a:p>
            <a:pPr eaLnBrk="1" hangingPunct="1"/>
            <a:r>
              <a:rPr lang="en-US" dirty="0" smtClean="0"/>
              <a:t>Construct frequency histograms, frequency polygons, relative frequency histograms, and </a:t>
            </a:r>
            <a:r>
              <a:rPr lang="en-US" dirty="0" err="1" smtClean="0"/>
              <a:t>ogives</a:t>
            </a:r>
            <a:endParaRPr lang="en-US" smtClean="0"/>
          </a:p>
        </p:txBody>
      </p:sp>
      <p:sp>
        <p:nvSpPr>
          <p:cNvPr id="1638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3F53673C-27BF-4635-B760-B0C5F976C7BB}" type="slidenum">
              <a:rPr lang="en-US" sz="1200">
                <a:latin typeface="Arial" panose="020B0604020202020204" pitchFamily="34" charset="0"/>
                <a:cs typeface="Arial" panose="020B0604020202020204" pitchFamily="34" charset="0"/>
              </a:rPr>
              <a:pPr algn="r" eaLnBrk="1" hangingPunct="1">
                <a:spcBef>
                  <a:spcPct val="0"/>
                </a:spcBef>
                <a:buClrTx/>
                <a:buFontTx/>
                <a:buNone/>
              </a:pPr>
              <a:t>4</a:t>
            </a:fld>
            <a:r>
              <a:rPr lang="en-US" sz="1200">
                <a:latin typeface="Arial" panose="020B0604020202020204" pitchFamily="34" charset="0"/>
                <a:cs typeface="Arial" panose="020B0604020202020204" pitchFamily="34" charset="0"/>
              </a:rPr>
              <a:t> of 149</a:t>
            </a:r>
          </a:p>
        </p:txBody>
      </p:sp>
      <p:sp>
        <p:nvSpPr>
          <p:cNvPr id="1638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ea typeface="ＭＳ Ｐゴシック" panose="020B0600070205080204" pitchFamily="34" charset="-128"/>
              </a:rPr>
              <a:t>Graphing Qualitative Data Sets</a:t>
            </a:r>
          </a:p>
        </p:txBody>
      </p:sp>
      <p:sp>
        <p:nvSpPr>
          <p:cNvPr id="80899" name="Content Placeholder 2"/>
          <p:cNvSpPr>
            <a:spLocks noGrp="1"/>
          </p:cNvSpPr>
          <p:nvPr>
            <p:ph idx="1"/>
          </p:nvPr>
        </p:nvSpPr>
        <p:spPr>
          <a:xfrm>
            <a:off x="457200" y="1600200"/>
            <a:ext cx="8229600" cy="2408238"/>
          </a:xfrm>
        </p:spPr>
        <p:txBody>
          <a:bodyPr/>
          <a:lstStyle/>
          <a:p>
            <a:pPr>
              <a:buFont typeface="Arial" panose="020B0604020202020204" pitchFamily="34" charset="0"/>
              <a:buNone/>
            </a:pPr>
            <a:r>
              <a:rPr lang="en-US" b="1" smtClean="0">
                <a:solidFill>
                  <a:schemeClr val="accent2"/>
                </a:solidFill>
              </a:rPr>
              <a:t>Pie Chart</a:t>
            </a:r>
          </a:p>
          <a:p>
            <a:r>
              <a:rPr lang="en-US" smtClean="0"/>
              <a:t>A circle is divided into sectors that represent categories.</a:t>
            </a:r>
          </a:p>
          <a:p>
            <a:r>
              <a:rPr lang="en-US" smtClean="0"/>
              <a:t>The area of each sector is proportional to the frequency of each category.</a:t>
            </a:r>
          </a:p>
        </p:txBody>
      </p:sp>
      <p:pic>
        <p:nvPicPr>
          <p:cNvPr id="100356" name="Picture 4" descr="C:\Documents and Settings\Lyn\Local Settings\Temporary Internet Files\Content.IE5\O7HXM29P\MCj031215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9613" y="4164013"/>
            <a:ext cx="217328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B3BFAC2-FEB4-422D-888D-D0E5CEA5654B}" type="slidenum">
              <a:rPr lang="en-US" sz="1200">
                <a:latin typeface="Arial" panose="020B0604020202020204" pitchFamily="34" charset="0"/>
                <a:cs typeface="Arial" panose="020B0604020202020204" pitchFamily="34" charset="0"/>
              </a:rPr>
              <a:pPr algn="r" eaLnBrk="1" hangingPunct="1">
                <a:spcBef>
                  <a:spcPct val="0"/>
                </a:spcBef>
                <a:buClrTx/>
                <a:buFontTx/>
                <a:buNone/>
              </a:pPr>
              <a:t>40</a:t>
            </a:fld>
            <a:r>
              <a:rPr lang="en-US" sz="1200">
                <a:latin typeface="Arial" panose="020B0604020202020204" pitchFamily="34" charset="0"/>
                <a:cs typeface="Arial" panose="020B0604020202020204" pitchFamily="34" charset="0"/>
              </a:rPr>
              <a:t> of 149</a:t>
            </a:r>
          </a:p>
        </p:txBody>
      </p:sp>
      <p:sp>
        <p:nvSpPr>
          <p:cNvPr id="10035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Constructing a Pie Chart</a:t>
            </a:r>
          </a:p>
        </p:txBody>
      </p:sp>
      <p:sp>
        <p:nvSpPr>
          <p:cNvPr id="102403" name="Content Placeholder 2"/>
          <p:cNvSpPr>
            <a:spLocks noGrp="1"/>
          </p:cNvSpPr>
          <p:nvPr>
            <p:ph idx="1"/>
          </p:nvPr>
        </p:nvSpPr>
        <p:spPr>
          <a:xfrm>
            <a:off x="457200" y="1527175"/>
            <a:ext cx="8229600" cy="2057400"/>
          </a:xfrm>
        </p:spPr>
        <p:txBody>
          <a:bodyPr/>
          <a:lstStyle/>
          <a:p>
            <a:pPr marL="0" indent="0">
              <a:buFont typeface="Arial" panose="020B0604020202020204" pitchFamily="34" charset="0"/>
              <a:buNone/>
            </a:pPr>
            <a:r>
              <a:rPr lang="en-US" smtClean="0"/>
              <a:t>The numbers of earned degrees conferred (in thousands) in 2007 are shown in the table. Use a pie chart to organize the data. </a:t>
            </a:r>
            <a:r>
              <a:rPr lang="en-US" sz="2400" b="1" i="1" smtClean="0">
                <a:solidFill>
                  <a:schemeClr val="tx2"/>
                </a:solidFill>
              </a:rPr>
              <a:t>(Source: U.S. National Center for Educational Statistics)</a:t>
            </a:r>
          </a:p>
          <a:p>
            <a:pPr marL="0" indent="0">
              <a:buFont typeface="Arial" panose="020B0604020202020204" pitchFamily="34" charset="0"/>
              <a:buNone/>
            </a:pPr>
            <a:endParaRPr lang="en-US" smtClean="0"/>
          </a:p>
        </p:txBody>
      </p:sp>
      <p:graphicFrame>
        <p:nvGraphicFramePr>
          <p:cNvPr id="56345" name="Group 25"/>
          <p:cNvGraphicFramePr>
            <a:graphicFrameLocks noGrp="1"/>
          </p:cNvGraphicFramePr>
          <p:nvPr/>
        </p:nvGraphicFramePr>
        <p:xfrm>
          <a:off x="2244725" y="3292475"/>
          <a:ext cx="4254500" cy="3108852"/>
        </p:xfrm>
        <a:graphic>
          <a:graphicData uri="http://schemas.openxmlformats.org/drawingml/2006/table">
            <a:tbl>
              <a:tblPr/>
              <a:tblGrid>
                <a:gridCol w="2598738"/>
                <a:gridCol w="1655762"/>
              </a:tblGrid>
              <a:tr h="822792">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Type of degree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Number</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(thousands)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57107">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Associate’s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728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57107">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Bachelor’s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1525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07">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Master’s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604</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07">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First professional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57107">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Doctoral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42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4022AE0-3844-465E-9718-506C6B8FD884}" type="slidenum">
              <a:rPr lang="en-US" sz="1200">
                <a:latin typeface="Arial" panose="020B0604020202020204" pitchFamily="34" charset="0"/>
                <a:cs typeface="Arial" panose="020B0604020202020204" pitchFamily="34" charset="0"/>
              </a:rPr>
              <a:pPr algn="r" eaLnBrk="1" hangingPunct="1">
                <a:spcBef>
                  <a:spcPct val="0"/>
                </a:spcBef>
                <a:buClrTx/>
                <a:buFontTx/>
                <a:buNone/>
              </a:pPr>
              <a:t>41</a:t>
            </a:fld>
            <a:r>
              <a:rPr lang="en-US" sz="1200">
                <a:latin typeface="Arial" panose="020B0604020202020204" pitchFamily="34" charset="0"/>
                <a:cs typeface="Arial" panose="020B0604020202020204" pitchFamily="34" charset="0"/>
              </a:rPr>
              <a:t> of 149</a:t>
            </a:r>
          </a:p>
        </p:txBody>
      </p:sp>
      <p:sp>
        <p:nvSpPr>
          <p:cNvPr id="10242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Constructing a Pie Chart</a:t>
            </a:r>
          </a:p>
        </p:txBody>
      </p:sp>
      <p:sp>
        <p:nvSpPr>
          <p:cNvPr id="104451" name="Content Placeholder 2"/>
          <p:cNvSpPr>
            <a:spLocks noGrp="1"/>
          </p:cNvSpPr>
          <p:nvPr>
            <p:ph idx="1"/>
          </p:nvPr>
        </p:nvSpPr>
        <p:spPr>
          <a:xfrm>
            <a:off x="569913" y="901700"/>
            <a:ext cx="8266112" cy="546100"/>
          </a:xfrm>
        </p:spPr>
        <p:txBody>
          <a:bodyPr/>
          <a:lstStyle/>
          <a:p>
            <a:r>
              <a:rPr lang="en-US" smtClean="0"/>
              <a:t>Find the relative frequency (percent) of each category.</a:t>
            </a:r>
          </a:p>
          <a:p>
            <a:pPr>
              <a:buFont typeface="Arial" panose="020B0604020202020204" pitchFamily="34" charset="0"/>
              <a:buNone/>
            </a:pPr>
            <a:endParaRPr lang="en-US" smtClean="0"/>
          </a:p>
        </p:txBody>
      </p:sp>
      <p:graphicFrame>
        <p:nvGraphicFramePr>
          <p:cNvPr id="57383" name="Group 39"/>
          <p:cNvGraphicFramePr>
            <a:graphicFrameLocks noGrp="1"/>
          </p:cNvGraphicFramePr>
          <p:nvPr/>
        </p:nvGraphicFramePr>
        <p:xfrm>
          <a:off x="695325" y="1476375"/>
          <a:ext cx="7462838" cy="4694238"/>
        </p:xfrm>
        <a:graphic>
          <a:graphicData uri="http://schemas.openxmlformats.org/drawingml/2006/table">
            <a:tbl>
              <a:tblPr/>
              <a:tblGrid>
                <a:gridCol w="2328863"/>
                <a:gridCol w="1841500"/>
                <a:gridCol w="3292475"/>
              </a:tblGrid>
              <a:tr h="52070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Type of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24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78263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Associate’s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7810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Bachelor’s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1525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810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Master’s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90487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First professional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92392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Doctoral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78" name="TextBox 7"/>
          <p:cNvSpPr txBox="1">
            <a:spLocks noChangeArrowheads="1"/>
          </p:cNvSpPr>
          <p:nvPr/>
        </p:nvSpPr>
        <p:spPr bwMode="auto">
          <a:xfrm>
            <a:off x="3609975" y="6122988"/>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1800">
                <a:cs typeface="Arial" panose="020B0604020202020204" pitchFamily="34" charset="0"/>
              </a:rPr>
              <a:t>Σ</a:t>
            </a:r>
            <a:r>
              <a:rPr lang="en-US" sz="1800" i="1">
                <a:cs typeface="Arial" panose="020B0604020202020204" pitchFamily="34" charset="0"/>
              </a:rPr>
              <a:t>f</a:t>
            </a:r>
            <a:r>
              <a:rPr lang="en-US" sz="2000">
                <a:cs typeface="Arial" panose="020B0604020202020204" pitchFamily="34" charset="0"/>
              </a:rPr>
              <a:t> = </a:t>
            </a:r>
            <a:r>
              <a:rPr lang="en-US" sz="2400">
                <a:cs typeface="Arial" panose="020B0604020202020204" pitchFamily="34" charset="0"/>
              </a:rPr>
              <a:t>3007</a:t>
            </a:r>
          </a:p>
        </p:txBody>
      </p:sp>
      <p:graphicFrame>
        <p:nvGraphicFramePr>
          <p:cNvPr id="10242" name="Object 2"/>
          <p:cNvGraphicFramePr>
            <a:graphicFrameLocks noChangeAspect="1"/>
          </p:cNvGraphicFramePr>
          <p:nvPr/>
        </p:nvGraphicFramePr>
        <p:xfrm>
          <a:off x="5556250" y="2055813"/>
          <a:ext cx="1401763" cy="701675"/>
        </p:xfrm>
        <a:graphic>
          <a:graphicData uri="http://schemas.openxmlformats.org/presentationml/2006/ole">
            <mc:AlternateContent xmlns:mc="http://schemas.openxmlformats.org/markup-compatibility/2006">
              <mc:Choice xmlns:v="urn:schemas-microsoft-com:vml" Requires="v">
                <p:oleObj spid="_x0000_s104501" name="Equation" r:id="rId4" imgW="787058" imgH="393529" progId="Equation.DSMT4">
                  <p:embed/>
                </p:oleObj>
              </mc:Choice>
              <mc:Fallback>
                <p:oleObj name="Equation" r:id="rId4" imgW="787058" imgH="39352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0" y="2055813"/>
                        <a:ext cx="140176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5556250" y="2851150"/>
          <a:ext cx="1381125" cy="701675"/>
        </p:xfrm>
        <a:graphic>
          <a:graphicData uri="http://schemas.openxmlformats.org/presentationml/2006/ole">
            <mc:AlternateContent xmlns:mc="http://schemas.openxmlformats.org/markup-compatibility/2006">
              <mc:Choice xmlns:v="urn:schemas-microsoft-com:vml" Requires="v">
                <p:oleObj spid="_x0000_s104502" name="Equation" r:id="rId6" imgW="774364" imgH="393529" progId="Equation.DSMT4">
                  <p:embed/>
                </p:oleObj>
              </mc:Choice>
              <mc:Fallback>
                <p:oleObj name="Equation" r:id="rId6" imgW="774364" imgH="393529"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2851150"/>
                        <a:ext cx="13811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5556250" y="3636963"/>
          <a:ext cx="1403350" cy="701675"/>
        </p:xfrm>
        <a:graphic>
          <a:graphicData uri="http://schemas.openxmlformats.org/presentationml/2006/ole">
            <mc:AlternateContent xmlns:mc="http://schemas.openxmlformats.org/markup-compatibility/2006">
              <mc:Choice xmlns:v="urn:schemas-microsoft-com:vml" Requires="v">
                <p:oleObj spid="_x0000_s104503" name="Equation" r:id="rId8" imgW="787058" imgH="393529" progId="Equation.DSMT4">
                  <p:embed/>
                </p:oleObj>
              </mc:Choice>
              <mc:Fallback>
                <p:oleObj name="Equation" r:id="rId8" imgW="787058" imgH="393529"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250" y="3636963"/>
                        <a:ext cx="14033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5556250" y="4459288"/>
          <a:ext cx="1403350" cy="701675"/>
        </p:xfrm>
        <a:graphic>
          <a:graphicData uri="http://schemas.openxmlformats.org/presentationml/2006/ole">
            <mc:AlternateContent xmlns:mc="http://schemas.openxmlformats.org/markup-compatibility/2006">
              <mc:Choice xmlns:v="urn:schemas-microsoft-com:vml" Requires="v">
                <p:oleObj spid="_x0000_s104504" name="Equation" r:id="rId10" imgW="787058" imgH="393529" progId="Equation.DSMT4">
                  <p:embed/>
                </p:oleObj>
              </mc:Choice>
              <mc:Fallback>
                <p:oleObj name="Equation" r:id="rId10" imgW="787058" imgH="393529"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6250" y="4459288"/>
                        <a:ext cx="14033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8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D2E73D5-78F8-483E-B8F8-D1DAC059BD2F}" type="slidenum">
              <a:rPr lang="en-US" sz="1200">
                <a:latin typeface="Arial" panose="020B0604020202020204" pitchFamily="34" charset="0"/>
                <a:cs typeface="Arial" panose="020B0604020202020204" pitchFamily="34" charset="0"/>
              </a:rPr>
              <a:pPr algn="r" eaLnBrk="1" hangingPunct="1">
                <a:spcBef>
                  <a:spcPct val="0"/>
                </a:spcBef>
                <a:buClrTx/>
                <a:buFontTx/>
                <a:buNone/>
              </a:pPr>
              <a:t>42</a:t>
            </a:fld>
            <a:r>
              <a:rPr lang="en-US" sz="1200">
                <a:latin typeface="Arial" panose="020B0604020202020204" pitchFamily="34" charset="0"/>
                <a:cs typeface="Arial" panose="020B0604020202020204" pitchFamily="34" charset="0"/>
              </a:rPr>
              <a:t> of 149</a:t>
            </a:r>
          </a:p>
        </p:txBody>
      </p:sp>
      <p:sp>
        <p:nvSpPr>
          <p:cNvPr id="10448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3" name="Object 6"/>
          <p:cNvGraphicFramePr>
            <a:graphicFrameLocks noChangeAspect="1"/>
          </p:cNvGraphicFramePr>
          <p:nvPr/>
        </p:nvGraphicFramePr>
        <p:xfrm>
          <a:off x="5556250" y="5346700"/>
          <a:ext cx="1403350" cy="701675"/>
        </p:xfrm>
        <a:graphic>
          <a:graphicData uri="http://schemas.openxmlformats.org/presentationml/2006/ole">
            <mc:AlternateContent xmlns:mc="http://schemas.openxmlformats.org/markup-compatibility/2006">
              <mc:Choice xmlns:v="urn:schemas-microsoft-com:vml" Requires="v">
                <p:oleObj spid="_x0000_s104505" name="Equation" r:id="rId12" imgW="787058" imgH="393529" progId="Equation.DSMT4">
                  <p:embed/>
                </p:oleObj>
              </mc:Choice>
              <mc:Fallback>
                <p:oleObj name="Equation" r:id="rId12" imgW="787058" imgH="393529" progId="Equation.DSMT4">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0" y="5346700"/>
                        <a:ext cx="14033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024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244"/>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0245"/>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Constructing a Pie Chart</a:t>
            </a:r>
          </a:p>
        </p:txBody>
      </p:sp>
      <p:sp>
        <p:nvSpPr>
          <p:cNvPr id="106499" name="Content Placeholder 2"/>
          <p:cNvSpPr>
            <a:spLocks noGrp="1"/>
          </p:cNvSpPr>
          <p:nvPr>
            <p:ph idx="1"/>
          </p:nvPr>
        </p:nvSpPr>
        <p:spPr>
          <a:xfrm>
            <a:off x="457200" y="1527175"/>
            <a:ext cx="8229600" cy="4351338"/>
          </a:xfrm>
        </p:spPr>
        <p:txBody>
          <a:bodyPr/>
          <a:lstStyle/>
          <a:p>
            <a:r>
              <a:rPr lang="en-US" smtClean="0"/>
              <a:t>Construct the pie chart using the central angle that corresponds to each category. </a:t>
            </a:r>
          </a:p>
          <a:p>
            <a:pPr lvl="1"/>
            <a:r>
              <a:rPr lang="en-US" smtClean="0"/>
              <a:t>To find the central angle, multiply 360º by the category's relative frequency. </a:t>
            </a:r>
          </a:p>
          <a:p>
            <a:pPr lvl="1"/>
            <a:r>
              <a:rPr lang="en-US" smtClean="0"/>
              <a:t>For example, the central angle for associate’s degrees is </a:t>
            </a:r>
          </a:p>
          <a:p>
            <a:pPr lvl="1">
              <a:buFont typeface="Wingdings" panose="05000000000000000000" pitchFamily="2" charset="2"/>
              <a:buNone/>
            </a:pPr>
            <a:r>
              <a:rPr lang="en-US" smtClean="0"/>
              <a:t>			360º(0.24) ≈ 86º</a:t>
            </a:r>
          </a:p>
          <a:p>
            <a:pPr>
              <a:buFont typeface="Arial" panose="020B0604020202020204" pitchFamily="34" charset="0"/>
              <a:buNone/>
            </a:pPr>
            <a:endParaRPr lang="en-US" smtClean="0"/>
          </a:p>
        </p:txBody>
      </p:sp>
      <p:sp>
        <p:nvSpPr>
          <p:cNvPr id="10650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D3DC0E7-7FFB-43A2-9F75-EEA9168DA41D}" type="slidenum">
              <a:rPr lang="en-US" sz="1200">
                <a:latin typeface="Arial" panose="020B0604020202020204" pitchFamily="34" charset="0"/>
                <a:cs typeface="Arial" panose="020B0604020202020204" pitchFamily="34" charset="0"/>
              </a:rPr>
              <a:pPr algn="r" eaLnBrk="1" hangingPunct="1">
                <a:spcBef>
                  <a:spcPct val="0"/>
                </a:spcBef>
                <a:buClrTx/>
                <a:buFontTx/>
                <a:buNone/>
              </a:pPr>
              <a:t>43</a:t>
            </a:fld>
            <a:r>
              <a:rPr lang="en-US" sz="1200">
                <a:latin typeface="Arial" panose="020B0604020202020204" pitchFamily="34" charset="0"/>
                <a:cs typeface="Arial" panose="020B0604020202020204" pitchFamily="34" charset="0"/>
              </a:rPr>
              <a:t> of 149</a:t>
            </a:r>
          </a:p>
        </p:txBody>
      </p:sp>
      <p:sp>
        <p:nvSpPr>
          <p:cNvPr id="10650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Constructing a Pie Chart</a:t>
            </a:r>
          </a:p>
        </p:txBody>
      </p:sp>
      <p:graphicFrame>
        <p:nvGraphicFramePr>
          <p:cNvPr id="59437" name="Group 45"/>
          <p:cNvGraphicFramePr>
            <a:graphicFrameLocks noGrp="1"/>
          </p:cNvGraphicFramePr>
          <p:nvPr/>
        </p:nvGraphicFramePr>
        <p:xfrm>
          <a:off x="581025" y="1819275"/>
          <a:ext cx="8137525" cy="4021256"/>
        </p:xfrm>
        <a:graphic>
          <a:graphicData uri="http://schemas.openxmlformats.org/drawingml/2006/table">
            <a:tbl>
              <a:tblPr/>
              <a:tblGrid>
                <a:gridCol w="2390775"/>
                <a:gridCol w="1735138"/>
                <a:gridCol w="1560512"/>
                <a:gridCol w="2451100"/>
              </a:tblGrid>
              <a:tr h="82283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Type of degree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24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Relative frequency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Central angle</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639662">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Associate’s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728</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639662">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Bachelor’s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1525</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0.51</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39662">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Master’s</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604</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0.20</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39662">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First professional</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90</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0.03</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39662">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Doctoral</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0.02</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6326188" y="2732088"/>
            <a:ext cx="2201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360º(0.24)≈86º</a:t>
            </a:r>
          </a:p>
        </p:txBody>
      </p:sp>
      <p:sp>
        <p:nvSpPr>
          <p:cNvPr id="8" name="TextBox 7"/>
          <p:cNvSpPr txBox="1">
            <a:spLocks noChangeArrowheads="1"/>
          </p:cNvSpPr>
          <p:nvPr/>
        </p:nvSpPr>
        <p:spPr bwMode="auto">
          <a:xfrm>
            <a:off x="6323013" y="337185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360º(0.51)≈184º</a:t>
            </a:r>
          </a:p>
        </p:txBody>
      </p:sp>
      <p:sp>
        <p:nvSpPr>
          <p:cNvPr id="9" name="TextBox 8"/>
          <p:cNvSpPr txBox="1">
            <a:spLocks noChangeArrowheads="1"/>
          </p:cNvSpPr>
          <p:nvPr/>
        </p:nvSpPr>
        <p:spPr bwMode="auto">
          <a:xfrm>
            <a:off x="6205538" y="4011613"/>
            <a:ext cx="2414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360º(0.20)≈72º</a:t>
            </a:r>
          </a:p>
        </p:txBody>
      </p:sp>
      <p:sp>
        <p:nvSpPr>
          <p:cNvPr id="10" name="TextBox 9"/>
          <p:cNvSpPr txBox="1">
            <a:spLocks noChangeArrowheads="1"/>
          </p:cNvSpPr>
          <p:nvPr/>
        </p:nvSpPr>
        <p:spPr bwMode="auto">
          <a:xfrm>
            <a:off x="6186488" y="4651375"/>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360º(0.03)≈11º</a:t>
            </a:r>
          </a:p>
        </p:txBody>
      </p:sp>
      <p:sp>
        <p:nvSpPr>
          <p:cNvPr id="10858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AB4244F-F36A-43EB-A5A8-C37762C135DE}" type="slidenum">
              <a:rPr lang="en-US" sz="1200">
                <a:latin typeface="Arial" panose="020B0604020202020204" pitchFamily="34" charset="0"/>
                <a:cs typeface="Arial" panose="020B0604020202020204" pitchFamily="34" charset="0"/>
              </a:rPr>
              <a:pPr algn="r" eaLnBrk="1" hangingPunct="1">
                <a:spcBef>
                  <a:spcPct val="0"/>
                </a:spcBef>
                <a:buClrTx/>
                <a:buFontTx/>
                <a:buNone/>
              </a:pPr>
              <a:t>44</a:t>
            </a:fld>
            <a:r>
              <a:rPr lang="en-US" sz="1200">
                <a:latin typeface="Arial" panose="020B0604020202020204" pitchFamily="34" charset="0"/>
                <a:cs typeface="Arial" panose="020B0604020202020204" pitchFamily="34" charset="0"/>
              </a:rPr>
              <a:t> of 149</a:t>
            </a:r>
          </a:p>
        </p:txBody>
      </p:sp>
      <p:sp>
        <p:nvSpPr>
          <p:cNvPr id="10858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
        <p:nvSpPr>
          <p:cNvPr id="3" name="TextBox 9"/>
          <p:cNvSpPr txBox="1">
            <a:spLocks noChangeArrowheads="1"/>
          </p:cNvSpPr>
          <p:nvPr/>
        </p:nvSpPr>
        <p:spPr bwMode="auto">
          <a:xfrm>
            <a:off x="6107113" y="5283200"/>
            <a:ext cx="2430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360º(0.02)≈7º</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Constructing a Pie Chart</a:t>
            </a:r>
          </a:p>
        </p:txBody>
      </p:sp>
      <p:graphicFrame>
        <p:nvGraphicFramePr>
          <p:cNvPr id="60449" name="Group 33"/>
          <p:cNvGraphicFramePr>
            <a:graphicFrameLocks noGrp="1"/>
          </p:cNvGraphicFramePr>
          <p:nvPr/>
        </p:nvGraphicFramePr>
        <p:xfrm>
          <a:off x="303213" y="2012950"/>
          <a:ext cx="4583112" cy="2693988"/>
        </p:xfrm>
        <a:graphic>
          <a:graphicData uri="http://schemas.openxmlformats.org/drawingml/2006/table">
            <a:tbl>
              <a:tblPr/>
              <a:tblGrid>
                <a:gridCol w="2001837"/>
                <a:gridCol w="1319213"/>
                <a:gridCol w="1262062"/>
              </a:tblGrid>
              <a:tr h="71278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Type of degree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Relative 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Central angle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6512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Associate’s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86º</a:t>
                      </a: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6512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Bachelor’s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184º</a:t>
                      </a: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512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Master’s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72º</a:t>
                      </a: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512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First professional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11º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6512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Doctoral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7º</a:t>
                      </a: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0621" name="TextBox 7"/>
          <p:cNvSpPr txBox="1">
            <a:spLocks noChangeArrowheads="1"/>
          </p:cNvSpPr>
          <p:nvPr/>
        </p:nvSpPr>
        <p:spPr bwMode="auto">
          <a:xfrm>
            <a:off x="620713" y="5068888"/>
            <a:ext cx="7748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cs typeface="Arial" panose="020B0604020202020204" pitchFamily="34" charset="0"/>
              </a:rPr>
              <a:t>From the pie chart, you can see that over one half of the degrees conferred in 2007 were bachelor’s degrees.</a:t>
            </a:r>
          </a:p>
        </p:txBody>
      </p:sp>
      <p:sp>
        <p:nvSpPr>
          <p:cNvPr id="11062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DF4E8F6-B59B-4C41-92BD-35ACED074A1F}" type="slidenum">
              <a:rPr lang="en-US" sz="1200">
                <a:latin typeface="Arial" panose="020B0604020202020204" pitchFamily="34" charset="0"/>
                <a:cs typeface="Arial" panose="020B0604020202020204" pitchFamily="34" charset="0"/>
              </a:rPr>
              <a:pPr algn="r" eaLnBrk="1" hangingPunct="1">
                <a:spcBef>
                  <a:spcPct val="0"/>
                </a:spcBef>
                <a:buClrTx/>
                <a:buFontTx/>
                <a:buNone/>
              </a:pPr>
              <a:t>45</a:t>
            </a:fld>
            <a:r>
              <a:rPr lang="en-US" sz="1200">
                <a:latin typeface="Arial" panose="020B0604020202020204" pitchFamily="34" charset="0"/>
                <a:cs typeface="Arial" panose="020B0604020202020204" pitchFamily="34" charset="0"/>
              </a:rPr>
              <a:t> of 149</a:t>
            </a:r>
          </a:p>
        </p:txBody>
      </p:sp>
      <p:sp>
        <p:nvSpPr>
          <p:cNvPr id="11062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pic>
        <p:nvPicPr>
          <p:cNvPr id="110624" name="Picture 4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2005013"/>
            <a:ext cx="3589338"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p:cNvSpPr>
            <a:spLocks noGrp="1"/>
          </p:cNvSpPr>
          <p:nvPr>
            <p:ph type="ctrTitle"/>
          </p:nvPr>
        </p:nvSpPr>
        <p:spPr/>
        <p:txBody>
          <a:bodyPr/>
          <a:lstStyle/>
          <a:p>
            <a:r>
              <a:rPr lang="en-US" smtClean="0">
                <a:ea typeface="ＭＳ Ｐゴシック" panose="020B0600070205080204" pitchFamily="34" charset="-128"/>
              </a:rPr>
              <a:t>Section 2.3</a:t>
            </a:r>
          </a:p>
        </p:txBody>
      </p:sp>
      <p:sp>
        <p:nvSpPr>
          <p:cNvPr id="7" name="Subtitle 6"/>
          <p:cNvSpPr>
            <a:spLocks noGrp="1"/>
          </p:cNvSpPr>
          <p:nvPr>
            <p:ph type="subTitle" idx="1"/>
          </p:nvPr>
        </p:nvSpPr>
        <p:spPr/>
        <p:txBody>
          <a:bodyPr/>
          <a:lstStyle/>
          <a:p>
            <a:pPr>
              <a:defRPr/>
            </a:pPr>
            <a:r>
              <a:rPr lang="en-US" smtClean="0"/>
              <a:t>Measures of Central Tendency</a:t>
            </a:r>
          </a:p>
        </p:txBody>
      </p:sp>
      <p:sp>
        <p:nvSpPr>
          <p:cNvPr id="13722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1D3DB5E8-5688-4D97-8094-2EEE469754B4}" type="slidenum">
              <a:rPr lang="en-US" sz="1200">
                <a:latin typeface="Arial" panose="020B0604020202020204" pitchFamily="34" charset="0"/>
                <a:cs typeface="Arial" panose="020B0604020202020204" pitchFamily="34" charset="0"/>
              </a:rPr>
              <a:pPr algn="r" eaLnBrk="1" hangingPunct="1">
                <a:spcBef>
                  <a:spcPct val="0"/>
                </a:spcBef>
                <a:buClrTx/>
                <a:buFontTx/>
                <a:buNone/>
              </a:pPr>
              <a:t>46</a:t>
            </a:fld>
            <a:r>
              <a:rPr lang="en-US" sz="1200">
                <a:latin typeface="Arial" panose="020B0604020202020204" pitchFamily="34" charset="0"/>
                <a:cs typeface="Arial" panose="020B0604020202020204" pitchFamily="34" charset="0"/>
              </a:rPr>
              <a:t> of 149</a:t>
            </a:r>
          </a:p>
        </p:txBody>
      </p:sp>
      <p:sp>
        <p:nvSpPr>
          <p:cNvPr id="13722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smtClean="0">
                <a:ea typeface="ＭＳ Ｐゴシック" panose="020B0600070205080204" pitchFamily="34" charset="-128"/>
              </a:rPr>
              <a:t>Section 2.3 Objectives</a:t>
            </a:r>
          </a:p>
        </p:txBody>
      </p:sp>
      <p:sp>
        <p:nvSpPr>
          <p:cNvPr id="139267" name="Content Placeholder 2"/>
          <p:cNvSpPr>
            <a:spLocks noGrp="1"/>
          </p:cNvSpPr>
          <p:nvPr>
            <p:ph idx="1"/>
          </p:nvPr>
        </p:nvSpPr>
        <p:spPr/>
        <p:txBody>
          <a:bodyPr/>
          <a:lstStyle/>
          <a:p>
            <a:pPr eaLnBrk="1" hangingPunct="1"/>
            <a:r>
              <a:rPr lang="en-US" smtClean="0"/>
              <a:t>Determine the mean, median, and mode of a population and of a sample</a:t>
            </a:r>
          </a:p>
          <a:p>
            <a:pPr eaLnBrk="1" hangingPunct="1"/>
            <a:r>
              <a:rPr lang="en-US" smtClean="0"/>
              <a:t>Determine the weighted mean of a data set and the mean of a frequency distribution</a:t>
            </a:r>
          </a:p>
          <a:p>
            <a:pPr eaLnBrk="1" hangingPunct="1"/>
            <a:r>
              <a:rPr lang="en-US" smtClean="0"/>
              <a:t>Describe the shape of a distribution as symmetric, uniform, or skewed and compare the mean and median for each</a:t>
            </a:r>
          </a:p>
        </p:txBody>
      </p:sp>
      <p:sp>
        <p:nvSpPr>
          <p:cNvPr id="13926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55736950-5423-4C1D-BB7A-9BC8D9354574}" type="slidenum">
              <a:rPr lang="en-US" sz="1200">
                <a:latin typeface="Arial" panose="020B0604020202020204" pitchFamily="34" charset="0"/>
                <a:cs typeface="Arial" panose="020B0604020202020204" pitchFamily="34" charset="0"/>
              </a:rPr>
              <a:pPr algn="r" eaLnBrk="1" hangingPunct="1">
                <a:spcBef>
                  <a:spcPct val="0"/>
                </a:spcBef>
                <a:buClrTx/>
                <a:buFontTx/>
                <a:buNone/>
              </a:pPr>
              <a:t>47</a:t>
            </a:fld>
            <a:r>
              <a:rPr lang="en-US" sz="1200">
                <a:latin typeface="Arial" panose="020B0604020202020204" pitchFamily="34" charset="0"/>
                <a:cs typeface="Arial" panose="020B0604020202020204" pitchFamily="34" charset="0"/>
              </a:rPr>
              <a:t> of 149</a:t>
            </a:r>
          </a:p>
        </p:txBody>
      </p:sp>
      <p:sp>
        <p:nvSpPr>
          <p:cNvPr id="13926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ea typeface="ＭＳ Ｐゴシック" panose="020B0600070205080204" pitchFamily="34" charset="-128"/>
              </a:rPr>
              <a:t>Measures of Central Tendency</a:t>
            </a:r>
          </a:p>
        </p:txBody>
      </p:sp>
      <p:sp>
        <p:nvSpPr>
          <p:cNvPr id="97283" name="Content Placeholder 2"/>
          <p:cNvSpPr>
            <a:spLocks noGrp="1"/>
          </p:cNvSpPr>
          <p:nvPr>
            <p:ph idx="1"/>
          </p:nvPr>
        </p:nvSpPr>
        <p:spPr/>
        <p:txBody>
          <a:bodyPr/>
          <a:lstStyle/>
          <a:p>
            <a:pPr>
              <a:buFont typeface="Arial" panose="020B0604020202020204" pitchFamily="34" charset="0"/>
              <a:buNone/>
            </a:pPr>
            <a:r>
              <a:rPr lang="en-US" b="1" smtClean="0">
                <a:solidFill>
                  <a:schemeClr val="accent2"/>
                </a:solidFill>
              </a:rPr>
              <a:t>Measure of central tendency</a:t>
            </a:r>
          </a:p>
          <a:p>
            <a:r>
              <a:rPr lang="en-US" smtClean="0"/>
              <a:t>A value that represents a typical, or central, entry of a data set.</a:t>
            </a:r>
          </a:p>
          <a:p>
            <a:r>
              <a:rPr lang="en-US" smtClean="0"/>
              <a:t>Most common measures of central tendency:</a:t>
            </a:r>
          </a:p>
          <a:p>
            <a:pPr lvl="1"/>
            <a:r>
              <a:rPr lang="en-US" smtClean="0"/>
              <a:t>Mean</a:t>
            </a:r>
          </a:p>
          <a:p>
            <a:pPr lvl="1"/>
            <a:r>
              <a:rPr lang="en-US" smtClean="0"/>
              <a:t>Median</a:t>
            </a:r>
          </a:p>
          <a:p>
            <a:pPr lvl="1"/>
            <a:r>
              <a:rPr lang="en-US" smtClean="0"/>
              <a:t>Mode</a:t>
            </a:r>
          </a:p>
        </p:txBody>
      </p:sp>
      <p:pic>
        <p:nvPicPr>
          <p:cNvPr id="141316" name="Picture 2" descr="C:\Documents and Settings\Lyn\Local Settings\Temporary Internet Files\Content.IE5\O7HXM29P\MCj019787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063" y="4265613"/>
            <a:ext cx="211772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850F243-5B37-4A2B-ADB7-BDD6A58CDBA3}" type="slidenum">
              <a:rPr lang="en-US" sz="1200">
                <a:latin typeface="Arial" panose="020B0604020202020204" pitchFamily="34" charset="0"/>
                <a:cs typeface="Arial" panose="020B0604020202020204" pitchFamily="34" charset="0"/>
              </a:rPr>
              <a:pPr algn="r" eaLnBrk="1" hangingPunct="1">
                <a:spcBef>
                  <a:spcPct val="0"/>
                </a:spcBef>
                <a:buClrTx/>
                <a:buFontTx/>
                <a:buNone/>
              </a:pPr>
              <a:t>48</a:t>
            </a:fld>
            <a:r>
              <a:rPr lang="en-US" sz="1200">
                <a:latin typeface="Arial" panose="020B0604020202020204" pitchFamily="34" charset="0"/>
                <a:cs typeface="Arial" panose="020B0604020202020204" pitchFamily="34" charset="0"/>
              </a:rPr>
              <a:t> of 149</a:t>
            </a:r>
          </a:p>
        </p:txBody>
      </p:sp>
      <p:sp>
        <p:nvSpPr>
          <p:cNvPr id="14131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ea typeface="ＭＳ Ｐゴシック" panose="020B0600070205080204" pitchFamily="34" charset="-128"/>
              </a:rPr>
              <a:t>Measure of Central Tendency: Mean</a:t>
            </a:r>
          </a:p>
        </p:txBody>
      </p:sp>
      <p:sp>
        <p:nvSpPr>
          <p:cNvPr id="13317" name="Content Placeholder 2"/>
          <p:cNvSpPr>
            <a:spLocks noGrp="1"/>
          </p:cNvSpPr>
          <p:nvPr>
            <p:ph idx="1"/>
          </p:nvPr>
        </p:nvSpPr>
        <p:spPr/>
        <p:txBody>
          <a:bodyPr/>
          <a:lstStyle/>
          <a:p>
            <a:pPr>
              <a:buFont typeface="Arial" panose="020B0604020202020204" pitchFamily="34" charset="0"/>
              <a:buNone/>
            </a:pPr>
            <a:r>
              <a:rPr lang="en-US" b="1" smtClean="0">
                <a:solidFill>
                  <a:schemeClr val="accent2"/>
                </a:solidFill>
              </a:rPr>
              <a:t>Mean</a:t>
            </a:r>
            <a:r>
              <a:rPr lang="en-US" smtClean="0">
                <a:solidFill>
                  <a:srgbClr val="000000"/>
                </a:solidFill>
              </a:rPr>
              <a:t> (average)</a:t>
            </a:r>
          </a:p>
          <a:p>
            <a:r>
              <a:rPr lang="en-US" smtClean="0">
                <a:solidFill>
                  <a:srgbClr val="000000"/>
                </a:solidFill>
              </a:rPr>
              <a:t>The sum of all the data entries divided by the number of entries.</a:t>
            </a:r>
          </a:p>
          <a:p>
            <a:r>
              <a:rPr lang="en-US" b="1" smtClean="0">
                <a:solidFill>
                  <a:srgbClr val="000000"/>
                </a:solidFill>
              </a:rPr>
              <a:t>Sigma notation</a:t>
            </a:r>
            <a:r>
              <a:rPr lang="en-US" smtClean="0">
                <a:solidFill>
                  <a:srgbClr val="000000"/>
                </a:solidFill>
              </a:rPr>
              <a:t>:   </a:t>
            </a:r>
            <a:r>
              <a:rPr lang="el-GR" smtClean="0">
                <a:solidFill>
                  <a:srgbClr val="000000"/>
                </a:solidFill>
              </a:rPr>
              <a:t>Σ</a:t>
            </a:r>
            <a:r>
              <a:rPr lang="en-US" i="1" smtClean="0">
                <a:solidFill>
                  <a:srgbClr val="000000"/>
                </a:solidFill>
              </a:rPr>
              <a:t>x</a:t>
            </a:r>
            <a:r>
              <a:rPr lang="en-US" smtClean="0">
                <a:solidFill>
                  <a:srgbClr val="000000"/>
                </a:solidFill>
              </a:rPr>
              <a:t> = add all of the data entries (</a:t>
            </a:r>
            <a:r>
              <a:rPr lang="en-US" i="1" smtClean="0">
                <a:solidFill>
                  <a:srgbClr val="000000"/>
                </a:solidFill>
              </a:rPr>
              <a:t>x</a:t>
            </a:r>
            <a:r>
              <a:rPr lang="en-US" smtClean="0">
                <a:solidFill>
                  <a:srgbClr val="000000"/>
                </a:solidFill>
              </a:rPr>
              <a:t>) in the data set.</a:t>
            </a:r>
          </a:p>
          <a:p>
            <a:r>
              <a:rPr lang="en-US" b="1" smtClean="0"/>
              <a:t>Population mean</a:t>
            </a:r>
            <a:r>
              <a:rPr lang="en-US" smtClean="0"/>
              <a:t>:</a:t>
            </a:r>
          </a:p>
          <a:p>
            <a:endParaRPr lang="en-US" smtClean="0">
              <a:solidFill>
                <a:schemeClr val="accent2"/>
              </a:solidFill>
            </a:endParaRPr>
          </a:p>
          <a:p>
            <a:r>
              <a:rPr lang="en-US" b="1" smtClean="0"/>
              <a:t>Sample mean</a:t>
            </a:r>
            <a:r>
              <a:rPr lang="en-US" smtClean="0"/>
              <a:t>:</a:t>
            </a:r>
          </a:p>
          <a:p>
            <a:endParaRPr lang="en-US" b="1" smtClean="0">
              <a:solidFill>
                <a:schemeClr val="accent2"/>
              </a:solidFill>
            </a:endParaRPr>
          </a:p>
        </p:txBody>
      </p:sp>
      <p:graphicFrame>
        <p:nvGraphicFramePr>
          <p:cNvPr id="13314" name="Object 2"/>
          <p:cNvGraphicFramePr>
            <a:graphicFrameLocks noChangeAspect="1"/>
          </p:cNvGraphicFramePr>
          <p:nvPr/>
        </p:nvGraphicFramePr>
        <p:xfrm>
          <a:off x="3795713" y="3878263"/>
          <a:ext cx="957262" cy="781050"/>
        </p:xfrm>
        <a:graphic>
          <a:graphicData uri="http://schemas.openxmlformats.org/presentationml/2006/ole">
            <mc:AlternateContent xmlns:mc="http://schemas.openxmlformats.org/markup-compatibility/2006">
              <mc:Choice xmlns:v="urn:schemas-microsoft-com:vml" Requires="v">
                <p:oleObj spid="_x0000_s143374" name="Equation" r:id="rId4" imgW="482391" imgH="393529" progId="Equation.DSMT4">
                  <p:embed/>
                </p:oleObj>
              </mc:Choice>
              <mc:Fallback>
                <p:oleObj name="Equation" r:id="rId4" imgW="482391" imgH="39352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13" y="3878263"/>
                        <a:ext cx="957262"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3325813" y="4876800"/>
          <a:ext cx="1085850" cy="911225"/>
        </p:xfrm>
        <a:graphic>
          <a:graphicData uri="http://schemas.openxmlformats.org/presentationml/2006/ole">
            <mc:AlternateContent xmlns:mc="http://schemas.openxmlformats.org/markup-compatibility/2006">
              <mc:Choice xmlns:v="urn:schemas-microsoft-com:vml" Requires="v">
                <p:oleObj spid="_x0000_s143375" name="Equation" r:id="rId6" imgW="482600" imgH="406400" progId="Equation.DSMT4">
                  <p:embed/>
                </p:oleObj>
              </mc:Choice>
              <mc:Fallback>
                <p:oleObj name="Equation" r:id="rId6" imgW="482600" imgH="406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5813" y="4876800"/>
                        <a:ext cx="1085850"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AE0199C-5242-4DFA-8439-6F256E9BD99E}" type="slidenum">
              <a:rPr lang="en-US" sz="1200">
                <a:latin typeface="Arial" panose="020B0604020202020204" pitchFamily="34" charset="0"/>
                <a:cs typeface="Arial" panose="020B0604020202020204" pitchFamily="34" charset="0"/>
              </a:rPr>
              <a:pPr algn="r" eaLnBrk="1" hangingPunct="1">
                <a:spcBef>
                  <a:spcPct val="0"/>
                </a:spcBef>
                <a:buClrTx/>
                <a:buFontTx/>
                <a:buNone/>
              </a:pPr>
              <a:t>49</a:t>
            </a:fld>
            <a:r>
              <a:rPr lang="en-US" sz="1200">
                <a:latin typeface="Arial" panose="020B0604020202020204" pitchFamily="34" charset="0"/>
                <a:cs typeface="Arial" panose="020B0604020202020204" pitchFamily="34" charset="0"/>
              </a:rPr>
              <a:t> of 149</a:t>
            </a:r>
          </a:p>
        </p:txBody>
      </p:sp>
      <p:sp>
        <p:nvSpPr>
          <p:cNvPr id="14336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ＭＳ Ｐゴシック" panose="020B0600070205080204" pitchFamily="34" charset="-128"/>
              </a:rPr>
              <a:t>Frequency Distribution</a:t>
            </a:r>
          </a:p>
        </p:txBody>
      </p:sp>
      <p:sp>
        <p:nvSpPr>
          <p:cNvPr id="49155" name="Content Placeholder 2"/>
          <p:cNvSpPr>
            <a:spLocks noGrp="1"/>
          </p:cNvSpPr>
          <p:nvPr>
            <p:ph idx="1"/>
          </p:nvPr>
        </p:nvSpPr>
        <p:spPr>
          <a:xfrm>
            <a:off x="457200" y="1600200"/>
            <a:ext cx="4144963" cy="4525963"/>
          </a:xfrm>
        </p:spPr>
        <p:txBody>
          <a:bodyPr/>
          <a:lstStyle/>
          <a:p>
            <a:pPr eaLnBrk="1" hangingPunct="1">
              <a:buFont typeface="Arial" panose="020B0604020202020204" pitchFamily="34" charset="0"/>
              <a:buNone/>
            </a:pPr>
            <a:r>
              <a:rPr lang="en-US" b="1" smtClean="0">
                <a:solidFill>
                  <a:schemeClr val="accent2"/>
                </a:solidFill>
              </a:rPr>
              <a:t>Frequency Distribution</a:t>
            </a:r>
          </a:p>
          <a:p>
            <a:pPr eaLnBrk="1" hangingPunct="1"/>
            <a:r>
              <a:rPr lang="en-US" smtClean="0"/>
              <a:t>A table that shows </a:t>
            </a:r>
            <a:r>
              <a:rPr lang="en-US" b="1" smtClean="0"/>
              <a:t>classes</a:t>
            </a:r>
            <a:r>
              <a:rPr lang="en-US" smtClean="0"/>
              <a:t> or </a:t>
            </a:r>
            <a:r>
              <a:rPr lang="en-US" b="1" smtClean="0"/>
              <a:t>intervals</a:t>
            </a:r>
            <a:r>
              <a:rPr lang="en-US" smtClean="0"/>
              <a:t> of data with a count of the number of entries in each class.</a:t>
            </a:r>
          </a:p>
          <a:p>
            <a:pPr eaLnBrk="1" hangingPunct="1"/>
            <a:r>
              <a:rPr lang="en-US" smtClean="0"/>
              <a:t>The </a:t>
            </a:r>
            <a:r>
              <a:rPr lang="en-US" b="1" smtClean="0"/>
              <a:t>frequency, </a:t>
            </a:r>
            <a:r>
              <a:rPr lang="en-US" b="1" i="1" smtClean="0"/>
              <a:t>f,</a:t>
            </a:r>
            <a:r>
              <a:rPr lang="en-US" smtClean="0"/>
              <a:t> of a class is the number of data entries in the class.</a:t>
            </a:r>
          </a:p>
        </p:txBody>
      </p:sp>
      <p:graphicFrame>
        <p:nvGraphicFramePr>
          <p:cNvPr id="6" name="Table 5"/>
          <p:cNvGraphicFramePr>
            <a:graphicFrameLocks noGrp="1"/>
          </p:cNvGraphicFramePr>
          <p:nvPr/>
        </p:nvGraphicFramePr>
        <p:xfrm>
          <a:off x="5883275" y="1808163"/>
          <a:ext cx="2955925" cy="3511550"/>
        </p:xfrm>
        <a:graphic>
          <a:graphicData uri="http://schemas.openxmlformats.org/drawingml/2006/table">
            <a:tbl>
              <a:tblPr/>
              <a:tblGrid>
                <a:gridCol w="1143000"/>
                <a:gridCol w="1812925"/>
              </a:tblGrid>
              <a:tr h="5016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Class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24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5016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016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6–10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016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016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16–20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016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50165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22"/>
          <p:cNvGrpSpPr>
            <a:grpSpLocks/>
          </p:cNvGrpSpPr>
          <p:nvPr/>
        </p:nvGrpSpPr>
        <p:grpSpPr bwMode="auto">
          <a:xfrm>
            <a:off x="4525963" y="2362200"/>
            <a:ext cx="1981200" cy="3824288"/>
            <a:chOff x="4526280" y="2362199"/>
            <a:chExt cx="1981500" cy="3823917"/>
          </a:xfrm>
        </p:grpSpPr>
        <p:sp>
          <p:nvSpPr>
            <p:cNvPr id="18468" name="TextBox 6"/>
            <p:cNvSpPr txBox="1">
              <a:spLocks noChangeArrowheads="1"/>
            </p:cNvSpPr>
            <p:nvPr/>
          </p:nvSpPr>
          <p:spPr bwMode="auto">
            <a:xfrm>
              <a:off x="4526280" y="5355119"/>
              <a:ext cx="1981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Lower class</a:t>
              </a:r>
            </a:p>
            <a:p>
              <a:pPr algn="ctr" eaLnBrk="1" hangingPunct="1">
                <a:spcBef>
                  <a:spcPct val="0"/>
                </a:spcBef>
                <a:buClrTx/>
                <a:buFontTx/>
                <a:buNone/>
              </a:pPr>
              <a:r>
                <a:rPr lang="en-US" sz="2400">
                  <a:solidFill>
                    <a:schemeClr val="accent2"/>
                  </a:solidFill>
                  <a:cs typeface="Arial" panose="020B0604020202020204" pitchFamily="34" charset="0"/>
                </a:rPr>
                <a:t>limits</a:t>
              </a:r>
            </a:p>
          </p:txBody>
        </p:sp>
        <p:sp>
          <p:nvSpPr>
            <p:cNvPr id="9" name="Rounded Rectangle 8"/>
            <p:cNvSpPr/>
            <p:nvPr/>
          </p:nvSpPr>
          <p:spPr bwMode="auto">
            <a:xfrm>
              <a:off x="5958422" y="2362199"/>
              <a:ext cx="473147" cy="289531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10" name="Straight Arrow Connector 9"/>
            <p:cNvCxnSpPr>
              <a:stCxn id="9" idx="2"/>
            </p:cNvCxnSpPr>
            <p:nvPr/>
          </p:nvCxnSpPr>
          <p:spPr bwMode="auto">
            <a:xfrm rot="5400000">
              <a:off x="5931456" y="5208272"/>
              <a:ext cx="214292" cy="31278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3"/>
          <p:cNvGrpSpPr>
            <a:grpSpLocks/>
          </p:cNvGrpSpPr>
          <p:nvPr/>
        </p:nvGrpSpPr>
        <p:grpSpPr bwMode="auto">
          <a:xfrm>
            <a:off x="6492875" y="2362200"/>
            <a:ext cx="2073275" cy="3824288"/>
            <a:chOff x="6492559" y="2362199"/>
            <a:chExt cx="2072956" cy="3823917"/>
          </a:xfrm>
        </p:grpSpPr>
        <p:sp>
          <p:nvSpPr>
            <p:cNvPr id="18465" name="TextBox 7"/>
            <p:cNvSpPr txBox="1">
              <a:spLocks noChangeArrowheads="1"/>
            </p:cNvSpPr>
            <p:nvPr/>
          </p:nvSpPr>
          <p:spPr bwMode="auto">
            <a:xfrm>
              <a:off x="6584037" y="5355119"/>
              <a:ext cx="19814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Upper class</a:t>
              </a:r>
            </a:p>
            <a:p>
              <a:pPr algn="ctr" eaLnBrk="1" hangingPunct="1">
                <a:spcBef>
                  <a:spcPct val="0"/>
                </a:spcBef>
                <a:buClrTx/>
                <a:buFontTx/>
                <a:buNone/>
              </a:pPr>
              <a:r>
                <a:rPr lang="en-US" sz="2400">
                  <a:solidFill>
                    <a:schemeClr val="accent2"/>
                  </a:solidFill>
                  <a:cs typeface="Arial" panose="020B0604020202020204" pitchFamily="34" charset="0"/>
                </a:rPr>
                <a:t>limits</a:t>
              </a:r>
            </a:p>
          </p:txBody>
        </p:sp>
        <p:sp>
          <p:nvSpPr>
            <p:cNvPr id="14" name="Rounded Rectangle 13"/>
            <p:cNvSpPr/>
            <p:nvPr/>
          </p:nvSpPr>
          <p:spPr bwMode="auto">
            <a:xfrm>
              <a:off x="6492559" y="2362199"/>
              <a:ext cx="487288" cy="289531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15" name="Straight Arrow Connector 14"/>
            <p:cNvCxnSpPr/>
            <p:nvPr/>
          </p:nvCxnSpPr>
          <p:spPr bwMode="auto">
            <a:xfrm>
              <a:off x="6721124" y="5263867"/>
              <a:ext cx="304753" cy="19206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4"/>
          <p:cNvGrpSpPr>
            <a:grpSpLocks/>
          </p:cNvGrpSpPr>
          <p:nvPr/>
        </p:nvGrpSpPr>
        <p:grpSpPr bwMode="auto">
          <a:xfrm>
            <a:off x="4175125" y="2149475"/>
            <a:ext cx="2332038" cy="1217613"/>
            <a:chOff x="4175760" y="2148822"/>
            <a:chExt cx="2331085" cy="1218901"/>
          </a:xfrm>
        </p:grpSpPr>
        <p:sp>
          <p:nvSpPr>
            <p:cNvPr id="18462" name="TextBox 17"/>
            <p:cNvSpPr txBox="1">
              <a:spLocks noChangeArrowheads="1"/>
            </p:cNvSpPr>
            <p:nvPr/>
          </p:nvSpPr>
          <p:spPr bwMode="auto">
            <a:xfrm>
              <a:off x="4175760" y="2148822"/>
              <a:ext cx="17830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ClrTx/>
                <a:buFontTx/>
                <a:buNone/>
              </a:pPr>
              <a:r>
                <a:rPr lang="en-US" sz="2400">
                  <a:solidFill>
                    <a:schemeClr val="accent2"/>
                  </a:solidFill>
                  <a:cs typeface="Arial" panose="020B0604020202020204" pitchFamily="34" charset="0"/>
                </a:rPr>
                <a:t>Class width 6 – 1 = 5</a:t>
              </a:r>
            </a:p>
          </p:txBody>
        </p:sp>
        <p:cxnSp>
          <p:nvCxnSpPr>
            <p:cNvPr id="20" name="Straight Arrow Connector 19"/>
            <p:cNvCxnSpPr/>
            <p:nvPr/>
          </p:nvCxnSpPr>
          <p:spPr bwMode="auto">
            <a:xfrm rot="10800000">
              <a:off x="5622968" y="2773370"/>
              <a:ext cx="260244" cy="158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5867343" y="2271189"/>
              <a:ext cx="639502" cy="109653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sp>
        <p:nvSpPr>
          <p:cNvPr id="1846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225D8E8-8B68-458C-8A90-550BAE366339}" type="slidenum">
              <a:rPr lang="en-US" sz="1200">
                <a:latin typeface="Arial" panose="020B0604020202020204" pitchFamily="34" charset="0"/>
                <a:cs typeface="Arial" panose="020B0604020202020204" pitchFamily="34" charset="0"/>
              </a:rPr>
              <a:pPr algn="r" eaLnBrk="1" hangingPunct="1">
                <a:spcBef>
                  <a:spcPct val="0"/>
                </a:spcBef>
                <a:buClrTx/>
                <a:buFontTx/>
                <a:buNone/>
              </a:pPr>
              <a:t>5</a:t>
            </a:fld>
            <a:r>
              <a:rPr lang="en-US" sz="1200">
                <a:latin typeface="Arial" panose="020B0604020202020204" pitchFamily="34" charset="0"/>
                <a:cs typeface="Arial" panose="020B0604020202020204" pitchFamily="34" charset="0"/>
              </a:rPr>
              <a:t> of 149</a:t>
            </a:r>
          </a:p>
        </p:txBody>
      </p:sp>
      <p:sp>
        <p:nvSpPr>
          <p:cNvPr id="1846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FEACC5"/>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FEACC5"/>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a Sample Mean</a:t>
            </a:r>
          </a:p>
        </p:txBody>
      </p:sp>
      <p:sp>
        <p:nvSpPr>
          <p:cNvPr id="145411" name="Content Placeholder 2"/>
          <p:cNvSpPr>
            <a:spLocks noGrp="1"/>
          </p:cNvSpPr>
          <p:nvPr>
            <p:ph idx="1"/>
          </p:nvPr>
        </p:nvSpPr>
        <p:spPr>
          <a:xfrm>
            <a:off x="457200" y="1600200"/>
            <a:ext cx="8229600" cy="1949450"/>
          </a:xfrm>
        </p:spPr>
        <p:txBody>
          <a:bodyPr/>
          <a:lstStyle/>
          <a:p>
            <a:pPr marL="0" indent="0">
              <a:buFont typeface="Arial" panose="020B0604020202020204" pitchFamily="34" charset="0"/>
              <a:buNone/>
            </a:pPr>
            <a:r>
              <a:rPr lang="en-US" smtClean="0"/>
              <a:t>The prices (in dollars) for a sample of round-trip flights from Chicago, Illinois to Cancun, Mexico are listed. What is the mean price of the flights?</a:t>
            </a:r>
          </a:p>
          <a:p>
            <a:pPr marL="0" indent="0">
              <a:buFont typeface="Arial" panose="020B0604020202020204" pitchFamily="34" charset="0"/>
              <a:buNone/>
            </a:pPr>
            <a:r>
              <a:rPr lang="en-US" smtClean="0"/>
              <a:t>	872   432   397   427   388   782   397</a:t>
            </a:r>
          </a:p>
          <a:p>
            <a:pPr marL="0" indent="0">
              <a:buFont typeface="Arial" panose="020B0604020202020204" pitchFamily="34" charset="0"/>
              <a:buNone/>
            </a:pPr>
            <a:endParaRPr lang="en-US" smtClean="0"/>
          </a:p>
        </p:txBody>
      </p:sp>
      <p:pic>
        <p:nvPicPr>
          <p:cNvPr id="145412" name="Picture 3" descr="C:\Documents and Settings\Lyn\Local Settings\Temporary Internet Files\Content.IE5\NA0VVPWD\MCj038864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213" y="4037013"/>
            <a:ext cx="1816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F97CD2E-6339-4A97-BB56-5C09376B4435}" type="slidenum">
              <a:rPr lang="en-US" sz="1200">
                <a:latin typeface="Arial" panose="020B0604020202020204" pitchFamily="34" charset="0"/>
                <a:cs typeface="Arial" panose="020B0604020202020204" pitchFamily="34" charset="0"/>
              </a:rPr>
              <a:pPr algn="r" eaLnBrk="1" hangingPunct="1">
                <a:spcBef>
                  <a:spcPct val="0"/>
                </a:spcBef>
                <a:buClrTx/>
                <a:buFontTx/>
                <a:buNone/>
              </a:pPr>
              <a:t>50</a:t>
            </a:fld>
            <a:r>
              <a:rPr lang="en-US" sz="1200">
                <a:latin typeface="Arial" panose="020B0604020202020204" pitchFamily="34" charset="0"/>
                <a:cs typeface="Arial" panose="020B0604020202020204" pitchFamily="34" charset="0"/>
              </a:rPr>
              <a:t> of 149</a:t>
            </a:r>
          </a:p>
        </p:txBody>
      </p:sp>
      <p:sp>
        <p:nvSpPr>
          <p:cNvPr id="14541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a Sample Mean</a:t>
            </a:r>
          </a:p>
        </p:txBody>
      </p:sp>
      <p:sp>
        <p:nvSpPr>
          <p:cNvPr id="147459" name="Content Placeholder 2"/>
          <p:cNvSpPr>
            <a:spLocks noGrp="1"/>
          </p:cNvSpPr>
          <p:nvPr>
            <p:ph idx="1"/>
          </p:nvPr>
        </p:nvSpPr>
        <p:spPr>
          <a:xfrm>
            <a:off x="457200" y="1460500"/>
            <a:ext cx="8229600" cy="631825"/>
          </a:xfrm>
        </p:spPr>
        <p:txBody>
          <a:bodyPr/>
          <a:lstStyle/>
          <a:p>
            <a:pPr marL="0" indent="0">
              <a:buFont typeface="Arial" panose="020B0604020202020204" pitchFamily="34" charset="0"/>
              <a:buNone/>
            </a:pPr>
            <a:r>
              <a:rPr lang="en-US" smtClean="0"/>
              <a:t>	872   432   397   427   388   782   397</a:t>
            </a:r>
            <a:br>
              <a:rPr lang="en-US" smtClean="0"/>
            </a:br>
            <a:endParaRPr lang="en-US" smtClean="0"/>
          </a:p>
        </p:txBody>
      </p:sp>
      <p:sp>
        <p:nvSpPr>
          <p:cNvPr id="7" name="TextBox 6"/>
          <p:cNvSpPr txBox="1">
            <a:spLocks noChangeArrowheads="1"/>
          </p:cNvSpPr>
          <p:nvPr/>
        </p:nvSpPr>
        <p:spPr bwMode="auto">
          <a:xfrm>
            <a:off x="433388" y="2185988"/>
            <a:ext cx="81216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pPr>
            <a:r>
              <a:rPr lang="en-US">
                <a:solidFill>
                  <a:srgbClr val="000000"/>
                </a:solidFill>
              </a:rPr>
              <a:t>The sum of the flight prices is</a:t>
            </a:r>
          </a:p>
          <a:p>
            <a:pPr>
              <a:buClr>
                <a:srgbClr val="D17230"/>
              </a:buClr>
              <a:buFontTx/>
              <a:buNone/>
            </a:pPr>
            <a:r>
              <a:rPr lang="en-US">
                <a:solidFill>
                  <a:srgbClr val="000000"/>
                </a:solidFill>
              </a:rPr>
              <a:t>	</a:t>
            </a:r>
            <a:r>
              <a:rPr lang="el-GR">
                <a:solidFill>
                  <a:schemeClr val="accent2"/>
                </a:solidFill>
              </a:rPr>
              <a:t>Σ</a:t>
            </a:r>
            <a:r>
              <a:rPr lang="en-US" i="1">
                <a:solidFill>
                  <a:schemeClr val="accent2"/>
                </a:solidFill>
              </a:rPr>
              <a:t>x</a:t>
            </a:r>
            <a:r>
              <a:rPr lang="en-US">
                <a:solidFill>
                  <a:schemeClr val="accent2"/>
                </a:solidFill>
              </a:rPr>
              <a:t> = </a:t>
            </a:r>
            <a:r>
              <a:rPr lang="en-US" sz="2400">
                <a:solidFill>
                  <a:schemeClr val="accent2"/>
                </a:solidFill>
              </a:rPr>
              <a:t>872 + 432 + 397 + 427 + 388 + 782 + 397 = 3695</a:t>
            </a:r>
            <a:r>
              <a:rPr lang="en-US" sz="2400">
                <a:solidFill>
                  <a:srgbClr val="000000"/>
                </a:solidFill>
              </a:rPr>
              <a:t/>
            </a:r>
            <a:br>
              <a:rPr lang="en-US" sz="2400">
                <a:solidFill>
                  <a:srgbClr val="000000"/>
                </a:solidFill>
              </a:rPr>
            </a:br>
            <a:endParaRPr lang="en-US" sz="2400">
              <a:solidFill>
                <a:srgbClr val="000000"/>
              </a:solidFill>
            </a:endParaRPr>
          </a:p>
          <a:p>
            <a:pPr>
              <a:buClr>
                <a:srgbClr val="D17230"/>
              </a:buClr>
            </a:pPr>
            <a:r>
              <a:rPr lang="en-US">
                <a:solidFill>
                  <a:srgbClr val="000000"/>
                </a:solidFill>
              </a:rPr>
              <a:t>To find the mean price, divide the sum of the prices by the number of prices in the sample</a:t>
            </a:r>
            <a:endParaRPr lang="en-US">
              <a:cs typeface="Arial" panose="020B0604020202020204" pitchFamily="34" charset="0"/>
            </a:endParaRPr>
          </a:p>
        </p:txBody>
      </p:sp>
      <p:graphicFrame>
        <p:nvGraphicFramePr>
          <p:cNvPr id="14338" name="Object 2"/>
          <p:cNvGraphicFramePr>
            <a:graphicFrameLocks noChangeAspect="1"/>
          </p:cNvGraphicFramePr>
          <p:nvPr/>
        </p:nvGraphicFramePr>
        <p:xfrm>
          <a:off x="2582863" y="4522788"/>
          <a:ext cx="3286125" cy="939800"/>
        </p:xfrm>
        <a:graphic>
          <a:graphicData uri="http://schemas.openxmlformats.org/presentationml/2006/ole">
            <mc:AlternateContent xmlns:mc="http://schemas.openxmlformats.org/markup-compatibility/2006">
              <mc:Choice xmlns:v="urn:schemas-microsoft-com:vml" Requires="v">
                <p:oleObj spid="_x0000_s147469" name="Equation" r:id="rId4" imgW="1460500" imgH="419100" progId="Equation.DSMT4">
                  <p:embed/>
                </p:oleObj>
              </mc:Choice>
              <mc:Fallback>
                <p:oleObj name="Equation" r:id="rId4" imgW="14605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863" y="4522788"/>
                        <a:ext cx="328612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712788" y="5688013"/>
            <a:ext cx="7734300" cy="519112"/>
          </a:xfrm>
          <a:prstGeom prst="rect">
            <a:avLst/>
          </a:prstGeom>
          <a:noFill/>
        </p:spPr>
        <p:txBody>
          <a:bodyPr>
            <a:spAutoFit/>
          </a:bodyPr>
          <a:lstStyle/>
          <a:p>
            <a:pPr eaLnBrk="1" hangingPunct="1">
              <a:defRPr/>
            </a:pPr>
            <a:r>
              <a:rPr lang="en-US" dirty="0">
                <a:latin typeface="+mn-lt"/>
                <a:cs typeface="Arial" charset="0"/>
              </a:rPr>
              <a:t>The mean price of the flights is about $527.90.</a:t>
            </a:r>
          </a:p>
        </p:txBody>
      </p:sp>
      <p:pic>
        <p:nvPicPr>
          <p:cNvPr id="147463" name="Picture 3" descr="C:\Documents and Settings\Lyn\Local Settings\Temporary Internet Files\Content.IE5\NA0VVPWD\MCj0388644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5688" y="1497013"/>
            <a:ext cx="13223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0BA72D96-67D3-4E12-82D3-670FC4E4E1F7}" type="slidenum">
              <a:rPr lang="en-US" sz="1200">
                <a:latin typeface="Arial" panose="020B0604020202020204" pitchFamily="34" charset="0"/>
                <a:cs typeface="Arial" panose="020B0604020202020204" pitchFamily="34" charset="0"/>
              </a:rPr>
              <a:pPr algn="r" eaLnBrk="1" hangingPunct="1">
                <a:spcBef>
                  <a:spcPct val="0"/>
                </a:spcBef>
                <a:buClrTx/>
                <a:buFontTx/>
                <a:buNone/>
              </a:pPr>
              <a:t>51</a:t>
            </a:fld>
            <a:r>
              <a:rPr lang="en-US" sz="1200">
                <a:latin typeface="Arial" panose="020B0604020202020204" pitchFamily="34" charset="0"/>
                <a:cs typeface="Arial" panose="020B0604020202020204" pitchFamily="34" charset="0"/>
              </a:rPr>
              <a:t> of 149</a:t>
            </a:r>
          </a:p>
        </p:txBody>
      </p:sp>
      <p:sp>
        <p:nvSpPr>
          <p:cNvPr id="14746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433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mtClean="0">
                <a:ea typeface="ＭＳ Ｐゴシック" panose="020B0600070205080204" pitchFamily="34" charset="-128"/>
              </a:rPr>
              <a:t>Measure of Central Tendency: Median</a:t>
            </a:r>
          </a:p>
        </p:txBody>
      </p:sp>
      <p:sp>
        <p:nvSpPr>
          <p:cNvPr id="99331" name="Content Placeholder 2"/>
          <p:cNvSpPr>
            <a:spLocks noGrp="1"/>
          </p:cNvSpPr>
          <p:nvPr>
            <p:ph idx="1"/>
          </p:nvPr>
        </p:nvSpPr>
        <p:spPr>
          <a:xfrm>
            <a:off x="457200" y="1538288"/>
            <a:ext cx="8229600" cy="4525962"/>
          </a:xfrm>
        </p:spPr>
        <p:txBody>
          <a:bodyPr/>
          <a:lstStyle/>
          <a:p>
            <a:pPr>
              <a:buFont typeface="Arial" panose="020B0604020202020204" pitchFamily="34" charset="0"/>
              <a:buNone/>
            </a:pPr>
            <a:r>
              <a:rPr lang="en-US" b="1" smtClean="0">
                <a:solidFill>
                  <a:schemeClr val="accent2"/>
                </a:solidFill>
              </a:rPr>
              <a:t>Median</a:t>
            </a:r>
          </a:p>
          <a:p>
            <a:r>
              <a:rPr lang="en-US" smtClean="0">
                <a:solidFill>
                  <a:srgbClr val="000000"/>
                </a:solidFill>
              </a:rPr>
              <a:t>The value that lies in the middle of the data when the data set is </a:t>
            </a:r>
            <a:r>
              <a:rPr lang="en-US" b="1" smtClean="0"/>
              <a:t>ordered</a:t>
            </a:r>
            <a:r>
              <a:rPr lang="en-US" smtClean="0"/>
              <a:t>.</a:t>
            </a:r>
          </a:p>
          <a:p>
            <a:r>
              <a:rPr lang="en-US" smtClean="0">
                <a:solidFill>
                  <a:srgbClr val="000000"/>
                </a:solidFill>
              </a:rPr>
              <a:t>Measures the center of an ordered data set by dividing it into two equal parts.</a:t>
            </a:r>
          </a:p>
          <a:p>
            <a:r>
              <a:rPr lang="en-US" smtClean="0">
                <a:solidFill>
                  <a:srgbClr val="000000"/>
                </a:solidFill>
              </a:rPr>
              <a:t>If the data set has an</a:t>
            </a:r>
          </a:p>
          <a:p>
            <a:pPr lvl="1"/>
            <a:r>
              <a:rPr lang="en-US" b="1" smtClean="0">
                <a:solidFill>
                  <a:srgbClr val="000000"/>
                </a:solidFill>
              </a:rPr>
              <a:t>odd number of entries</a:t>
            </a:r>
            <a:r>
              <a:rPr lang="en-US" smtClean="0">
                <a:solidFill>
                  <a:srgbClr val="000000"/>
                </a:solidFill>
              </a:rPr>
              <a:t>: median is the middle data entry.</a:t>
            </a:r>
          </a:p>
          <a:p>
            <a:pPr lvl="1"/>
            <a:r>
              <a:rPr lang="en-US" b="1" smtClean="0">
                <a:solidFill>
                  <a:srgbClr val="000000"/>
                </a:solidFill>
              </a:rPr>
              <a:t>even number of entries</a:t>
            </a:r>
            <a:r>
              <a:rPr lang="en-US" smtClean="0">
                <a:solidFill>
                  <a:srgbClr val="000000"/>
                </a:solidFill>
              </a:rPr>
              <a:t>: median is the mean of the two middle data entries.</a:t>
            </a:r>
            <a:endParaRPr lang="en-US" smtClean="0"/>
          </a:p>
        </p:txBody>
      </p:sp>
      <p:sp>
        <p:nvSpPr>
          <p:cNvPr id="14950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8B45ABE-756B-49F0-B49B-2F443C6CE72C}" type="slidenum">
              <a:rPr lang="en-US" sz="1200">
                <a:latin typeface="Arial" panose="020B0604020202020204" pitchFamily="34" charset="0"/>
                <a:cs typeface="Arial" panose="020B0604020202020204" pitchFamily="34" charset="0"/>
              </a:rPr>
              <a:pPr algn="r" eaLnBrk="1" hangingPunct="1">
                <a:spcBef>
                  <a:spcPct val="0"/>
                </a:spcBef>
                <a:buClrTx/>
                <a:buFontTx/>
                <a:buNone/>
              </a:pPr>
              <a:t>52</a:t>
            </a:fld>
            <a:r>
              <a:rPr lang="en-US" sz="1200">
                <a:latin typeface="Arial" panose="020B0604020202020204" pitchFamily="34" charset="0"/>
                <a:cs typeface="Arial" panose="020B0604020202020204" pitchFamily="34" charset="0"/>
              </a:rPr>
              <a:t> of 149</a:t>
            </a:r>
          </a:p>
        </p:txBody>
      </p:sp>
      <p:sp>
        <p:nvSpPr>
          <p:cNvPr id="14950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Median</a:t>
            </a:r>
          </a:p>
        </p:txBody>
      </p:sp>
      <p:sp>
        <p:nvSpPr>
          <p:cNvPr id="151555" name="Content Placeholder 2"/>
          <p:cNvSpPr>
            <a:spLocks noGrp="1"/>
          </p:cNvSpPr>
          <p:nvPr>
            <p:ph idx="1"/>
          </p:nvPr>
        </p:nvSpPr>
        <p:spPr>
          <a:xfrm>
            <a:off x="457200" y="1600200"/>
            <a:ext cx="8229600" cy="1949450"/>
          </a:xfrm>
        </p:spPr>
        <p:txBody>
          <a:bodyPr/>
          <a:lstStyle/>
          <a:p>
            <a:pPr marL="0" indent="0">
              <a:buFont typeface="Arial" panose="020B0604020202020204" pitchFamily="34" charset="0"/>
              <a:buNone/>
            </a:pPr>
            <a:r>
              <a:rPr lang="en-US" smtClean="0"/>
              <a:t>The prices (in dollars) for a sample of roundtrip flights from Chicago, Illinois to Cancun, Mexico are listed. Find the median of the flight prices.</a:t>
            </a:r>
          </a:p>
          <a:p>
            <a:pPr marL="0" indent="0">
              <a:buFont typeface="Arial" panose="020B0604020202020204" pitchFamily="34" charset="0"/>
              <a:buNone/>
            </a:pPr>
            <a:r>
              <a:rPr lang="en-US" smtClean="0"/>
              <a:t>	872   432   397   427   388   782   397</a:t>
            </a:r>
          </a:p>
          <a:p>
            <a:pPr marL="0" indent="0">
              <a:buFont typeface="Arial" panose="020B0604020202020204" pitchFamily="34" charset="0"/>
              <a:buNone/>
            </a:pPr>
            <a:endParaRPr lang="en-US" smtClean="0"/>
          </a:p>
        </p:txBody>
      </p:sp>
      <p:pic>
        <p:nvPicPr>
          <p:cNvPr id="151556" name="Picture 3" descr="C:\Documents and Settings\Lyn\Local Settings\Temporary Internet Files\Content.IE5\NA0VVPWD\MCj038864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5" y="3775075"/>
            <a:ext cx="1816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489ABC8-31C2-406E-8B7F-F9FB9BA05565}" type="slidenum">
              <a:rPr lang="en-US" sz="1200">
                <a:latin typeface="Arial" panose="020B0604020202020204" pitchFamily="34" charset="0"/>
                <a:cs typeface="Arial" panose="020B0604020202020204" pitchFamily="34" charset="0"/>
              </a:rPr>
              <a:pPr algn="r" eaLnBrk="1" hangingPunct="1">
                <a:spcBef>
                  <a:spcPct val="0"/>
                </a:spcBef>
                <a:buClrTx/>
                <a:buFontTx/>
                <a:buNone/>
              </a:pPr>
              <a:t>53</a:t>
            </a:fld>
            <a:r>
              <a:rPr lang="en-US" sz="1200">
                <a:latin typeface="Arial" panose="020B0604020202020204" pitchFamily="34" charset="0"/>
                <a:cs typeface="Arial" panose="020B0604020202020204" pitchFamily="34" charset="0"/>
              </a:rPr>
              <a:t> of 149</a:t>
            </a:r>
          </a:p>
        </p:txBody>
      </p:sp>
      <p:sp>
        <p:nvSpPr>
          <p:cNvPr id="15155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Median</a:t>
            </a:r>
          </a:p>
        </p:txBody>
      </p:sp>
      <p:sp>
        <p:nvSpPr>
          <p:cNvPr id="153603" name="Content Placeholder 2"/>
          <p:cNvSpPr>
            <a:spLocks noGrp="1"/>
          </p:cNvSpPr>
          <p:nvPr>
            <p:ph idx="1"/>
          </p:nvPr>
        </p:nvSpPr>
        <p:spPr>
          <a:xfrm>
            <a:off x="457200" y="1460500"/>
            <a:ext cx="8229600" cy="631825"/>
          </a:xfrm>
        </p:spPr>
        <p:txBody>
          <a:bodyPr/>
          <a:lstStyle/>
          <a:p>
            <a:pPr marL="0" indent="0">
              <a:buFont typeface="Arial" panose="020B0604020202020204" pitchFamily="34" charset="0"/>
              <a:buNone/>
            </a:pPr>
            <a:r>
              <a:rPr lang="en-US" smtClean="0"/>
              <a:t>	872   432   397   427   388   782   397</a:t>
            </a:r>
            <a:br>
              <a:rPr lang="en-US" smtClean="0"/>
            </a:br>
            <a:endParaRPr lang="en-US" smtClean="0"/>
          </a:p>
        </p:txBody>
      </p:sp>
      <p:sp>
        <p:nvSpPr>
          <p:cNvPr id="101382" name="TextBox 6"/>
          <p:cNvSpPr txBox="1">
            <a:spLocks noChangeArrowheads="1"/>
          </p:cNvSpPr>
          <p:nvPr/>
        </p:nvSpPr>
        <p:spPr bwMode="auto">
          <a:xfrm>
            <a:off x="433388" y="2433638"/>
            <a:ext cx="81216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800100" indent="-34290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pPr>
            <a:r>
              <a:rPr lang="en-US">
                <a:solidFill>
                  <a:srgbClr val="000000"/>
                </a:solidFill>
              </a:rPr>
              <a:t>First order the data.</a:t>
            </a:r>
          </a:p>
          <a:p>
            <a:pPr lvl="1">
              <a:buClr>
                <a:srgbClr val="D17230"/>
              </a:buClr>
              <a:buFontTx/>
              <a:buNone/>
            </a:pPr>
            <a:r>
              <a:rPr lang="en-US">
                <a:solidFill>
                  <a:srgbClr val="000000"/>
                </a:solidFill>
              </a:rPr>
              <a:t>	388   397   397   427   432   782   872</a:t>
            </a:r>
            <a:br>
              <a:rPr lang="en-US">
                <a:solidFill>
                  <a:srgbClr val="000000"/>
                </a:solidFill>
              </a:rPr>
            </a:br>
            <a:endParaRPr lang="en-US">
              <a:solidFill>
                <a:srgbClr val="000000"/>
              </a:solidFill>
            </a:endParaRPr>
          </a:p>
          <a:p>
            <a:pPr>
              <a:buClr>
                <a:srgbClr val="D17230"/>
              </a:buClr>
            </a:pPr>
            <a:r>
              <a:rPr lang="en-US">
                <a:solidFill>
                  <a:srgbClr val="000000"/>
                </a:solidFill>
              </a:rPr>
              <a:t>There are seven entries (an odd number), the median is the middle, or fourth, data entry.</a:t>
            </a:r>
            <a:endParaRPr lang="en-US" sz="2400">
              <a:solidFill>
                <a:srgbClr val="000000"/>
              </a:solidFill>
            </a:endParaRPr>
          </a:p>
        </p:txBody>
      </p:sp>
      <p:sp>
        <p:nvSpPr>
          <p:cNvPr id="9" name="TextBox 8"/>
          <p:cNvSpPr txBox="1"/>
          <p:nvPr/>
        </p:nvSpPr>
        <p:spPr>
          <a:xfrm>
            <a:off x="712788" y="5408613"/>
            <a:ext cx="7734300" cy="519112"/>
          </a:xfrm>
          <a:prstGeom prst="rect">
            <a:avLst/>
          </a:prstGeom>
          <a:noFill/>
        </p:spPr>
        <p:txBody>
          <a:bodyPr>
            <a:spAutoFit/>
          </a:bodyPr>
          <a:lstStyle/>
          <a:p>
            <a:pPr eaLnBrk="1" hangingPunct="1">
              <a:defRPr/>
            </a:pPr>
            <a:r>
              <a:rPr lang="en-US" dirty="0">
                <a:latin typeface="+mn-lt"/>
                <a:cs typeface="Arial" charset="0"/>
              </a:rPr>
              <a:t>The median price of the flights is $427.</a:t>
            </a:r>
          </a:p>
        </p:txBody>
      </p:sp>
      <p:pic>
        <p:nvPicPr>
          <p:cNvPr id="153606" name="Picture 3" descr="C:\Documents and Settings\Lyn\Local Settings\Temporary Internet Files\Content.IE5\NA0VVPWD\MCj038864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688" y="1497013"/>
            <a:ext cx="13223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p:nvPr/>
        </p:nvSpPr>
        <p:spPr>
          <a:xfrm>
            <a:off x="3875088" y="3425825"/>
            <a:ext cx="247650" cy="433388"/>
          </a:xfrm>
          <a:prstGeom prst="up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5360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0371A96-2B96-46B5-B6EC-87E7D1B1FA1B}" type="slidenum">
              <a:rPr lang="en-US" sz="1200">
                <a:latin typeface="Arial" panose="020B0604020202020204" pitchFamily="34" charset="0"/>
                <a:cs typeface="Arial" panose="020B0604020202020204" pitchFamily="34" charset="0"/>
              </a:rPr>
              <a:pPr algn="r" eaLnBrk="1" hangingPunct="1">
                <a:spcBef>
                  <a:spcPct val="0"/>
                </a:spcBef>
                <a:buClrTx/>
                <a:buFontTx/>
                <a:buNone/>
              </a:pPr>
              <a:t>54</a:t>
            </a:fld>
            <a:r>
              <a:rPr lang="en-US" sz="1200">
                <a:latin typeface="Arial" panose="020B0604020202020204" pitchFamily="34" charset="0"/>
                <a:cs typeface="Arial" panose="020B0604020202020204" pitchFamily="34" charset="0"/>
              </a:rPr>
              <a:t> of 149</a:t>
            </a:r>
          </a:p>
        </p:txBody>
      </p:sp>
      <p:sp>
        <p:nvSpPr>
          <p:cNvPr id="15360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build="p"/>
      <p:bldP spid="9" grpId="0"/>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Median</a:t>
            </a:r>
          </a:p>
        </p:txBody>
      </p:sp>
      <p:sp>
        <p:nvSpPr>
          <p:cNvPr id="155651" name="Content Placeholder 2"/>
          <p:cNvSpPr>
            <a:spLocks noGrp="1"/>
          </p:cNvSpPr>
          <p:nvPr>
            <p:ph idx="1"/>
          </p:nvPr>
        </p:nvSpPr>
        <p:spPr>
          <a:xfrm>
            <a:off x="457200" y="1600200"/>
            <a:ext cx="8229600" cy="1949450"/>
          </a:xfrm>
        </p:spPr>
        <p:txBody>
          <a:bodyPr/>
          <a:lstStyle/>
          <a:p>
            <a:pPr marL="0" indent="0">
              <a:buFont typeface="Arial" panose="020B0604020202020204" pitchFamily="34" charset="0"/>
              <a:buNone/>
            </a:pPr>
            <a:r>
              <a:rPr lang="en-US" smtClean="0"/>
              <a:t>The flight priced at $432 is no longer available. What is the median price of the remaining flights?</a:t>
            </a:r>
          </a:p>
          <a:p>
            <a:pPr marL="0" indent="0">
              <a:buFont typeface="Arial" panose="020B0604020202020204" pitchFamily="34" charset="0"/>
              <a:buNone/>
            </a:pPr>
            <a:r>
              <a:rPr lang="en-US" smtClean="0"/>
              <a:t>	     872   397   427   388   782   397</a:t>
            </a:r>
          </a:p>
          <a:p>
            <a:pPr marL="0" indent="0">
              <a:buFont typeface="Arial" panose="020B0604020202020204" pitchFamily="34" charset="0"/>
              <a:buNone/>
            </a:pPr>
            <a:endParaRPr lang="en-US" smtClean="0"/>
          </a:p>
        </p:txBody>
      </p:sp>
      <p:pic>
        <p:nvPicPr>
          <p:cNvPr id="155652" name="Picture 3" descr="C:\Documents and Settings\Lyn\Local Settings\Temporary Internet Files\Content.IE5\NA0VVPWD\MCj038864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5" y="3775075"/>
            <a:ext cx="1816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27F7C38-3410-4778-9515-3B9B2362D663}" type="slidenum">
              <a:rPr lang="en-US" sz="1200">
                <a:latin typeface="Arial" panose="020B0604020202020204" pitchFamily="34" charset="0"/>
                <a:cs typeface="Arial" panose="020B0604020202020204" pitchFamily="34" charset="0"/>
              </a:rPr>
              <a:pPr algn="r" eaLnBrk="1" hangingPunct="1">
                <a:spcBef>
                  <a:spcPct val="0"/>
                </a:spcBef>
                <a:buClrTx/>
                <a:buFontTx/>
                <a:buNone/>
              </a:pPr>
              <a:t>55</a:t>
            </a:fld>
            <a:r>
              <a:rPr lang="en-US" sz="1200">
                <a:latin typeface="Arial" panose="020B0604020202020204" pitchFamily="34" charset="0"/>
                <a:cs typeface="Arial" panose="020B0604020202020204" pitchFamily="34" charset="0"/>
              </a:rPr>
              <a:t> of 149</a:t>
            </a:r>
          </a:p>
        </p:txBody>
      </p:sp>
      <p:sp>
        <p:nvSpPr>
          <p:cNvPr id="15565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Median</a:t>
            </a:r>
          </a:p>
        </p:txBody>
      </p:sp>
      <p:sp>
        <p:nvSpPr>
          <p:cNvPr id="157699" name="Content Placeholder 2"/>
          <p:cNvSpPr>
            <a:spLocks noGrp="1"/>
          </p:cNvSpPr>
          <p:nvPr>
            <p:ph idx="1"/>
          </p:nvPr>
        </p:nvSpPr>
        <p:spPr>
          <a:xfrm>
            <a:off x="457200" y="1460500"/>
            <a:ext cx="8229600" cy="631825"/>
          </a:xfrm>
        </p:spPr>
        <p:txBody>
          <a:bodyPr/>
          <a:lstStyle/>
          <a:p>
            <a:pPr marL="0" indent="0">
              <a:buFont typeface="Arial" panose="020B0604020202020204" pitchFamily="34" charset="0"/>
              <a:buNone/>
            </a:pPr>
            <a:r>
              <a:rPr lang="en-US" smtClean="0"/>
              <a:t>	872   397   427   388   782   397</a:t>
            </a:r>
            <a:br>
              <a:rPr lang="en-US" smtClean="0"/>
            </a:br>
            <a:endParaRPr lang="en-US" smtClean="0"/>
          </a:p>
        </p:txBody>
      </p:sp>
      <p:sp>
        <p:nvSpPr>
          <p:cNvPr id="15367" name="TextBox 6"/>
          <p:cNvSpPr txBox="1">
            <a:spLocks noChangeArrowheads="1"/>
          </p:cNvSpPr>
          <p:nvPr/>
        </p:nvSpPr>
        <p:spPr bwMode="auto">
          <a:xfrm>
            <a:off x="433388" y="2170113"/>
            <a:ext cx="81216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800100" indent="-34290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pPr>
            <a:r>
              <a:rPr lang="en-US">
                <a:solidFill>
                  <a:srgbClr val="000000"/>
                </a:solidFill>
              </a:rPr>
              <a:t>First order the data.</a:t>
            </a:r>
          </a:p>
          <a:p>
            <a:pPr lvl="1">
              <a:buClr>
                <a:srgbClr val="D17230"/>
              </a:buClr>
              <a:buFontTx/>
              <a:buNone/>
            </a:pPr>
            <a:r>
              <a:rPr lang="en-US">
                <a:solidFill>
                  <a:srgbClr val="000000"/>
                </a:solidFill>
              </a:rPr>
              <a:t>	388   397   397   427   782   872</a:t>
            </a:r>
            <a:br>
              <a:rPr lang="en-US">
                <a:solidFill>
                  <a:srgbClr val="000000"/>
                </a:solidFill>
              </a:rPr>
            </a:br>
            <a:endParaRPr lang="en-US">
              <a:solidFill>
                <a:srgbClr val="000000"/>
              </a:solidFill>
            </a:endParaRPr>
          </a:p>
          <a:p>
            <a:pPr>
              <a:buClr>
                <a:srgbClr val="D17230"/>
              </a:buClr>
            </a:pPr>
            <a:r>
              <a:rPr lang="en-US">
                <a:solidFill>
                  <a:srgbClr val="000000"/>
                </a:solidFill>
              </a:rPr>
              <a:t>There are six entries (an even number), the median is the mean of the two middle entries.</a:t>
            </a:r>
            <a:endParaRPr lang="en-US" sz="2400">
              <a:solidFill>
                <a:srgbClr val="000000"/>
              </a:solidFill>
            </a:endParaRPr>
          </a:p>
        </p:txBody>
      </p:sp>
      <p:sp>
        <p:nvSpPr>
          <p:cNvPr id="9" name="TextBox 8"/>
          <p:cNvSpPr txBox="1"/>
          <p:nvPr/>
        </p:nvSpPr>
        <p:spPr>
          <a:xfrm>
            <a:off x="728663" y="5548313"/>
            <a:ext cx="7732712" cy="519112"/>
          </a:xfrm>
          <a:prstGeom prst="rect">
            <a:avLst/>
          </a:prstGeom>
          <a:noFill/>
        </p:spPr>
        <p:txBody>
          <a:bodyPr>
            <a:spAutoFit/>
          </a:bodyPr>
          <a:lstStyle/>
          <a:p>
            <a:pPr eaLnBrk="1" hangingPunct="1">
              <a:defRPr/>
            </a:pPr>
            <a:r>
              <a:rPr lang="en-US" dirty="0">
                <a:latin typeface="+mn-lt"/>
                <a:cs typeface="Arial" charset="0"/>
              </a:rPr>
              <a:t>The median price of the flights is $412.</a:t>
            </a:r>
          </a:p>
        </p:txBody>
      </p:sp>
      <p:pic>
        <p:nvPicPr>
          <p:cNvPr id="157702" name="Picture 3" descr="C:\Documents and Settings\Lyn\Local Settings\Temporary Internet Files\Content.IE5\NA0VVPWD\MCj0388644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688" y="1497013"/>
            <a:ext cx="13223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2852738" y="3036888"/>
            <a:ext cx="1395412" cy="568325"/>
            <a:chOff x="2867025" y="3022600"/>
            <a:chExt cx="1395413" cy="567870"/>
          </a:xfrm>
        </p:grpSpPr>
        <p:sp>
          <p:nvSpPr>
            <p:cNvPr id="11" name="Up Arrow 10"/>
            <p:cNvSpPr/>
            <p:nvPr/>
          </p:nvSpPr>
          <p:spPr>
            <a:xfrm>
              <a:off x="3487737" y="3265293"/>
              <a:ext cx="155575" cy="325177"/>
            </a:xfrm>
            <a:prstGeom prst="up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3" name="Left Brace 12"/>
            <p:cNvSpPr/>
            <p:nvPr/>
          </p:nvSpPr>
          <p:spPr>
            <a:xfrm rot="16200000">
              <a:off x="3448936" y="2440689"/>
              <a:ext cx="231589" cy="1395413"/>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grpSp>
      <p:graphicFrame>
        <p:nvGraphicFramePr>
          <p:cNvPr id="15362" name="Object 2"/>
          <p:cNvGraphicFramePr>
            <a:graphicFrameLocks noChangeAspect="1"/>
          </p:cNvGraphicFramePr>
          <p:nvPr/>
        </p:nvGraphicFramePr>
        <p:xfrm>
          <a:off x="1849438" y="4533900"/>
          <a:ext cx="3762375" cy="890588"/>
        </p:xfrm>
        <a:graphic>
          <a:graphicData uri="http://schemas.openxmlformats.org/presentationml/2006/ole">
            <mc:AlternateContent xmlns:mc="http://schemas.openxmlformats.org/markup-compatibility/2006">
              <mc:Choice xmlns:v="urn:schemas-microsoft-com:vml" Requires="v">
                <p:oleObj spid="_x0000_s157712" name="Equation" r:id="rId5" imgW="1663700" imgH="393700" progId="Equation.DSMT4">
                  <p:embed/>
                </p:oleObj>
              </mc:Choice>
              <mc:Fallback>
                <p:oleObj name="Equation" r:id="rId5" imgW="1663700" imgH="3937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9438" y="4533900"/>
                        <a:ext cx="3762375"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70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523A3578-6285-49A5-9427-03C63DA4F3A9}" type="slidenum">
              <a:rPr lang="en-US" sz="1200">
                <a:latin typeface="Arial" panose="020B0604020202020204" pitchFamily="34" charset="0"/>
                <a:cs typeface="Arial" panose="020B0604020202020204" pitchFamily="34" charset="0"/>
              </a:rPr>
              <a:pPr algn="r" eaLnBrk="1" hangingPunct="1">
                <a:spcBef>
                  <a:spcPct val="0"/>
                </a:spcBef>
                <a:buClrTx/>
                <a:buFontTx/>
                <a:buNone/>
              </a:pPr>
              <a:t>56</a:t>
            </a:fld>
            <a:r>
              <a:rPr lang="en-US" sz="1200">
                <a:latin typeface="Arial" panose="020B0604020202020204" pitchFamily="34" charset="0"/>
                <a:cs typeface="Arial" panose="020B0604020202020204" pitchFamily="34" charset="0"/>
              </a:rPr>
              <a:t> of 149</a:t>
            </a:r>
          </a:p>
        </p:txBody>
      </p:sp>
      <p:sp>
        <p:nvSpPr>
          <p:cNvPr id="15770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nodeType="afterGroup">
                            <p:stCondLst>
                              <p:cond delay="500"/>
                            </p:stCondLst>
                            <p:childTnLst>
                              <p:par>
                                <p:cTn id="13" presetID="1" presetClass="entr" presetSubtype="0" fill="hold" nodeType="afterEffect">
                                  <p:stCondLst>
                                    <p:cond delay="500"/>
                                  </p:stCondLst>
                                  <p:childTnLst>
                                    <p:set>
                                      <p:cBhvr>
                                        <p:cTn id="14" dur="1" fill="hold">
                                          <p:stCondLst>
                                            <p:cond delay="0"/>
                                          </p:stCondLst>
                                        </p:cTn>
                                        <p:tgtEl>
                                          <p:spTgt spid="15362"/>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build="p"/>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smtClean="0">
                <a:ea typeface="ＭＳ Ｐゴシック" panose="020B0600070205080204" pitchFamily="34" charset="-128"/>
              </a:rPr>
              <a:t>Measure of Central Tendency: Mode</a:t>
            </a:r>
          </a:p>
        </p:txBody>
      </p:sp>
      <p:sp>
        <p:nvSpPr>
          <p:cNvPr id="103427" name="Content Placeholder 2"/>
          <p:cNvSpPr>
            <a:spLocks noGrp="1"/>
          </p:cNvSpPr>
          <p:nvPr>
            <p:ph idx="1"/>
          </p:nvPr>
        </p:nvSpPr>
        <p:spPr>
          <a:xfrm>
            <a:off x="457200" y="1538288"/>
            <a:ext cx="8229600" cy="4525962"/>
          </a:xfrm>
        </p:spPr>
        <p:txBody>
          <a:bodyPr/>
          <a:lstStyle/>
          <a:p>
            <a:pPr>
              <a:buFont typeface="Arial" panose="020B0604020202020204" pitchFamily="34" charset="0"/>
              <a:buNone/>
            </a:pPr>
            <a:r>
              <a:rPr lang="en-US" b="1" smtClean="0">
                <a:solidFill>
                  <a:schemeClr val="accent2"/>
                </a:solidFill>
              </a:rPr>
              <a:t>Mode</a:t>
            </a:r>
          </a:p>
          <a:p>
            <a:r>
              <a:rPr lang="en-US" smtClean="0">
                <a:solidFill>
                  <a:srgbClr val="000000"/>
                </a:solidFill>
              </a:rPr>
              <a:t>The data entry that occurs with the greatest frequency.</a:t>
            </a:r>
          </a:p>
          <a:p>
            <a:r>
              <a:rPr lang="en-US" smtClean="0">
                <a:solidFill>
                  <a:srgbClr val="000000"/>
                </a:solidFill>
              </a:rPr>
              <a:t>A data set can have one mode, more than one mode, or no mode.</a:t>
            </a:r>
          </a:p>
          <a:p>
            <a:r>
              <a:rPr lang="en-US" smtClean="0">
                <a:solidFill>
                  <a:srgbClr val="000000"/>
                </a:solidFill>
              </a:rPr>
              <a:t>If no entry is repeated the data set has no mode.</a:t>
            </a:r>
          </a:p>
          <a:p>
            <a:r>
              <a:rPr lang="en-US" smtClean="0">
                <a:solidFill>
                  <a:srgbClr val="000000"/>
                </a:solidFill>
              </a:rPr>
              <a:t>If two entries occur with the same greatest frequency, each entry is a mode (</a:t>
            </a:r>
            <a:r>
              <a:rPr lang="en-US" b="1" smtClean="0">
                <a:solidFill>
                  <a:srgbClr val="000000"/>
                </a:solidFill>
              </a:rPr>
              <a:t>bimodal</a:t>
            </a:r>
            <a:r>
              <a:rPr lang="en-US" smtClean="0">
                <a:solidFill>
                  <a:srgbClr val="000000"/>
                </a:solidFill>
              </a:rPr>
              <a:t>).</a:t>
            </a:r>
            <a:endParaRPr lang="en-US" smtClean="0"/>
          </a:p>
        </p:txBody>
      </p:sp>
      <p:sp>
        <p:nvSpPr>
          <p:cNvPr id="15974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C264CB1-E31B-4596-A9F4-6785B8D95D2B}" type="slidenum">
              <a:rPr lang="en-US" sz="1200">
                <a:latin typeface="Arial" panose="020B0604020202020204" pitchFamily="34" charset="0"/>
                <a:cs typeface="Arial" panose="020B0604020202020204" pitchFamily="34" charset="0"/>
              </a:rPr>
              <a:pPr algn="r" eaLnBrk="1" hangingPunct="1">
                <a:spcBef>
                  <a:spcPct val="0"/>
                </a:spcBef>
                <a:buClrTx/>
                <a:buFontTx/>
                <a:buNone/>
              </a:pPr>
              <a:t>57</a:t>
            </a:fld>
            <a:r>
              <a:rPr lang="en-US" sz="1200">
                <a:latin typeface="Arial" panose="020B0604020202020204" pitchFamily="34" charset="0"/>
                <a:cs typeface="Arial" panose="020B0604020202020204" pitchFamily="34" charset="0"/>
              </a:rPr>
              <a:t> of 149</a:t>
            </a:r>
          </a:p>
        </p:txBody>
      </p:sp>
      <p:sp>
        <p:nvSpPr>
          <p:cNvPr id="15974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Mode</a:t>
            </a:r>
          </a:p>
        </p:txBody>
      </p:sp>
      <p:sp>
        <p:nvSpPr>
          <p:cNvPr id="161795" name="Content Placeholder 2"/>
          <p:cNvSpPr>
            <a:spLocks noGrp="1"/>
          </p:cNvSpPr>
          <p:nvPr>
            <p:ph idx="1"/>
          </p:nvPr>
        </p:nvSpPr>
        <p:spPr>
          <a:xfrm>
            <a:off x="457200" y="1600200"/>
            <a:ext cx="8229600" cy="1949450"/>
          </a:xfrm>
        </p:spPr>
        <p:txBody>
          <a:bodyPr/>
          <a:lstStyle/>
          <a:p>
            <a:pPr marL="0" indent="0">
              <a:buFont typeface="Arial" panose="020B0604020202020204" pitchFamily="34" charset="0"/>
              <a:buNone/>
            </a:pPr>
            <a:r>
              <a:rPr lang="en-US" smtClean="0"/>
              <a:t>The prices (in dollars) for a sample of roundtrip flights from Chicago, Illinois to Cancun, Mexico are listed. Find the mode of the flight prices.</a:t>
            </a:r>
          </a:p>
          <a:p>
            <a:pPr marL="0" indent="0">
              <a:buFont typeface="Arial" panose="020B0604020202020204" pitchFamily="34" charset="0"/>
              <a:buNone/>
            </a:pPr>
            <a:r>
              <a:rPr lang="en-US" smtClean="0"/>
              <a:t>	872   432   397   427   388   782   397</a:t>
            </a:r>
          </a:p>
        </p:txBody>
      </p:sp>
      <p:pic>
        <p:nvPicPr>
          <p:cNvPr id="161796" name="Picture 3" descr="C:\Documents and Settings\Lyn\Local Settings\Temporary Internet Files\Content.IE5\NA0VVPWD\MCj038864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5" y="3775075"/>
            <a:ext cx="1816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FA22CC1-A052-4B73-94A0-33ED5AD4B449}" type="slidenum">
              <a:rPr lang="en-US" sz="1200">
                <a:latin typeface="Arial" panose="020B0604020202020204" pitchFamily="34" charset="0"/>
                <a:cs typeface="Arial" panose="020B0604020202020204" pitchFamily="34" charset="0"/>
              </a:rPr>
              <a:pPr algn="r" eaLnBrk="1" hangingPunct="1">
                <a:spcBef>
                  <a:spcPct val="0"/>
                </a:spcBef>
                <a:buClrTx/>
                <a:buFontTx/>
                <a:buNone/>
              </a:pPr>
              <a:t>58</a:t>
            </a:fld>
            <a:r>
              <a:rPr lang="en-US" sz="1200">
                <a:latin typeface="Arial" panose="020B0604020202020204" pitchFamily="34" charset="0"/>
                <a:cs typeface="Arial" panose="020B0604020202020204" pitchFamily="34" charset="0"/>
              </a:rPr>
              <a:t> of 149</a:t>
            </a:r>
          </a:p>
        </p:txBody>
      </p:sp>
      <p:sp>
        <p:nvSpPr>
          <p:cNvPr id="16179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Mode</a:t>
            </a:r>
          </a:p>
        </p:txBody>
      </p:sp>
      <p:sp>
        <p:nvSpPr>
          <p:cNvPr id="163843" name="Content Placeholder 2"/>
          <p:cNvSpPr>
            <a:spLocks noGrp="1"/>
          </p:cNvSpPr>
          <p:nvPr>
            <p:ph idx="1"/>
          </p:nvPr>
        </p:nvSpPr>
        <p:spPr>
          <a:xfrm>
            <a:off x="457200" y="1460500"/>
            <a:ext cx="8229600" cy="631825"/>
          </a:xfrm>
        </p:spPr>
        <p:txBody>
          <a:bodyPr/>
          <a:lstStyle/>
          <a:p>
            <a:pPr marL="0" indent="0">
              <a:buFont typeface="Arial" panose="020B0604020202020204" pitchFamily="34" charset="0"/>
              <a:buNone/>
            </a:pPr>
            <a:r>
              <a:rPr lang="en-US" smtClean="0"/>
              <a:t>	872   432   397   427   388   782   397</a:t>
            </a:r>
            <a:br>
              <a:rPr lang="en-US" smtClean="0"/>
            </a:br>
            <a:endParaRPr lang="en-US" smtClean="0"/>
          </a:p>
        </p:txBody>
      </p:sp>
      <p:sp>
        <p:nvSpPr>
          <p:cNvPr id="107526" name="TextBox 6"/>
          <p:cNvSpPr txBox="1">
            <a:spLocks noChangeArrowheads="1"/>
          </p:cNvSpPr>
          <p:nvPr/>
        </p:nvSpPr>
        <p:spPr bwMode="auto">
          <a:xfrm>
            <a:off x="433388" y="2433638"/>
            <a:ext cx="812165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800100" indent="-342900">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pPr>
            <a:r>
              <a:rPr lang="en-US">
                <a:solidFill>
                  <a:srgbClr val="000000"/>
                </a:solidFill>
              </a:rPr>
              <a:t>Ordering the data helps to find the mode.</a:t>
            </a:r>
          </a:p>
          <a:p>
            <a:pPr lvl="1">
              <a:buClr>
                <a:srgbClr val="D17230"/>
              </a:buClr>
              <a:buFontTx/>
              <a:buNone/>
            </a:pPr>
            <a:r>
              <a:rPr lang="en-US">
                <a:solidFill>
                  <a:srgbClr val="000000"/>
                </a:solidFill>
              </a:rPr>
              <a:t>	388   397   397   427   432   782   872</a:t>
            </a:r>
            <a:br>
              <a:rPr lang="en-US">
                <a:solidFill>
                  <a:srgbClr val="000000"/>
                </a:solidFill>
              </a:rPr>
            </a:br>
            <a:endParaRPr lang="en-US">
              <a:solidFill>
                <a:srgbClr val="000000"/>
              </a:solidFill>
            </a:endParaRPr>
          </a:p>
          <a:p>
            <a:pPr>
              <a:buClr>
                <a:srgbClr val="D17230"/>
              </a:buClr>
            </a:pPr>
            <a:r>
              <a:rPr lang="en-US">
                <a:solidFill>
                  <a:srgbClr val="000000"/>
                </a:solidFill>
              </a:rPr>
              <a:t>The entry of 397 occurs twice, whereas the other data entries occur only once.</a:t>
            </a:r>
            <a:endParaRPr lang="en-US" sz="2400">
              <a:solidFill>
                <a:srgbClr val="000000"/>
              </a:solidFill>
            </a:endParaRPr>
          </a:p>
        </p:txBody>
      </p:sp>
      <p:sp>
        <p:nvSpPr>
          <p:cNvPr id="9" name="TextBox 8"/>
          <p:cNvSpPr txBox="1"/>
          <p:nvPr/>
        </p:nvSpPr>
        <p:spPr>
          <a:xfrm>
            <a:off x="712788" y="5176838"/>
            <a:ext cx="7734300" cy="519112"/>
          </a:xfrm>
          <a:prstGeom prst="rect">
            <a:avLst/>
          </a:prstGeom>
          <a:noFill/>
        </p:spPr>
        <p:txBody>
          <a:bodyPr>
            <a:spAutoFit/>
          </a:bodyPr>
          <a:lstStyle/>
          <a:p>
            <a:pPr eaLnBrk="1" hangingPunct="1">
              <a:defRPr/>
            </a:pPr>
            <a:r>
              <a:rPr lang="en-US" dirty="0">
                <a:latin typeface="+mn-lt"/>
                <a:cs typeface="Arial" charset="0"/>
              </a:rPr>
              <a:t>The mode of the flight prices is $397.</a:t>
            </a:r>
          </a:p>
        </p:txBody>
      </p:sp>
      <p:pic>
        <p:nvPicPr>
          <p:cNvPr id="163846" name="Picture 3" descr="C:\Documents and Settings\Lyn\Local Settings\Temporary Internet Files\Content.IE5\NA0VVPWD\MCj038864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688" y="1497013"/>
            <a:ext cx="13223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eft Brace 11"/>
          <p:cNvSpPr/>
          <p:nvPr/>
        </p:nvSpPr>
        <p:spPr>
          <a:xfrm rot="16200000">
            <a:off x="2657476" y="2719387"/>
            <a:ext cx="233362" cy="1395413"/>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800"/>
          </a:p>
        </p:txBody>
      </p:sp>
      <p:sp>
        <p:nvSpPr>
          <p:cNvPr id="16384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0D716DDB-1044-408E-AC1D-93DD1ECAC3EB}" type="slidenum">
              <a:rPr lang="en-US" sz="1200">
                <a:latin typeface="Arial" panose="020B0604020202020204" pitchFamily="34" charset="0"/>
                <a:cs typeface="Arial" panose="020B0604020202020204" pitchFamily="34" charset="0"/>
              </a:rPr>
              <a:pPr algn="r" eaLnBrk="1" hangingPunct="1">
                <a:spcBef>
                  <a:spcPct val="0"/>
                </a:spcBef>
                <a:buClrTx/>
                <a:buFontTx/>
                <a:buNone/>
              </a:pPr>
              <a:t>59</a:t>
            </a:fld>
            <a:r>
              <a:rPr lang="en-US" sz="1200">
                <a:latin typeface="Arial" panose="020B0604020202020204" pitchFamily="34" charset="0"/>
                <a:cs typeface="Arial" panose="020B0604020202020204" pitchFamily="34" charset="0"/>
              </a:rPr>
              <a:t> of 149</a:t>
            </a:r>
          </a:p>
        </p:txBody>
      </p:sp>
      <p:sp>
        <p:nvSpPr>
          <p:cNvPr id="16384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build="p"/>
      <p:bldP spid="9"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ea typeface="ＭＳ Ｐゴシック" panose="020B0600070205080204" pitchFamily="34" charset="-128"/>
              </a:rPr>
              <a:t>Constructing a Frequency Distribution</a:t>
            </a:r>
          </a:p>
        </p:txBody>
      </p:sp>
      <p:sp>
        <p:nvSpPr>
          <p:cNvPr id="50181" name="Content Placeholder 5"/>
          <p:cNvSpPr>
            <a:spLocks noGrp="1"/>
          </p:cNvSpPr>
          <p:nvPr>
            <p:ph idx="1"/>
          </p:nvPr>
        </p:nvSpPr>
        <p:spPr>
          <a:xfrm>
            <a:off x="457200" y="1600200"/>
            <a:ext cx="8229600" cy="3551238"/>
          </a:xfrm>
        </p:spPr>
        <p:txBody>
          <a:bodyPr/>
          <a:lstStyle/>
          <a:p>
            <a:pPr marL="514350" indent="-514350" eaLnBrk="1" hangingPunct="1">
              <a:buFont typeface="Arial" panose="020B0604020202020204" pitchFamily="34" charset="0"/>
              <a:buAutoNum type="arabicPeriod"/>
            </a:pPr>
            <a:r>
              <a:rPr lang="en-US" smtClean="0"/>
              <a:t>Decide on a range for the number of classes. </a:t>
            </a:r>
          </a:p>
          <a:p>
            <a:pPr marL="914400" lvl="1" indent="-514350" eaLnBrk="1" hangingPunct="1"/>
            <a:r>
              <a:rPr lang="en-US" smtClean="0"/>
              <a:t>Usually between 5 and 10; otherwise, it may be difficult to detect any patterns. </a:t>
            </a:r>
          </a:p>
          <a:p>
            <a:pPr marL="514350" indent="-514350" eaLnBrk="1" hangingPunct="1">
              <a:buFont typeface="Arial" panose="020B0604020202020204" pitchFamily="34" charset="0"/>
              <a:buAutoNum type="arabicPeriod"/>
            </a:pPr>
            <a:r>
              <a:rPr lang="en-US" smtClean="0"/>
              <a:t>Find the class width.</a:t>
            </a:r>
          </a:p>
          <a:p>
            <a:pPr marL="914400" lvl="1" indent="-514350" eaLnBrk="1" hangingPunct="1"/>
            <a:r>
              <a:rPr lang="en-US" smtClean="0"/>
              <a:t>Determine the range of the data: max - min</a:t>
            </a:r>
          </a:p>
          <a:p>
            <a:pPr marL="914400" lvl="1" indent="-514350" eaLnBrk="1" hangingPunct="1"/>
            <a:r>
              <a:rPr lang="en-US" smtClean="0"/>
              <a:t>Divide the range by 10 and by 5 to get a sandwich inequality for class width.</a:t>
            </a:r>
          </a:p>
          <a:p>
            <a:pPr marL="914400" lvl="1" indent="-514350" eaLnBrk="1" hangingPunct="1"/>
            <a:r>
              <a:rPr lang="en-US" i="1" smtClean="0"/>
              <a:t>Choose the class width, usually an integer and a multiple of 5 or 10 if possible.</a:t>
            </a:r>
          </a:p>
          <a:p>
            <a:pPr marL="514350" indent="-514350" eaLnBrk="1" hangingPunct="1">
              <a:buFont typeface="Arial" panose="020B0604020202020204" pitchFamily="34" charset="0"/>
              <a:buAutoNum type="arabicPeriod"/>
            </a:pPr>
            <a:endParaRPr lang="en-US" smtClean="0"/>
          </a:p>
        </p:txBody>
      </p:sp>
      <p:sp>
        <p:nvSpPr>
          <p:cNvPr id="2048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D5CFF42-6E0C-423C-9E70-F21B2F1D4580}" type="slidenum">
              <a:rPr lang="en-US" sz="1200">
                <a:latin typeface="Arial" panose="020B0604020202020204" pitchFamily="34" charset="0"/>
                <a:cs typeface="Arial" panose="020B0604020202020204" pitchFamily="34" charset="0"/>
              </a:rPr>
              <a:pPr algn="r" eaLnBrk="1" hangingPunct="1">
                <a:spcBef>
                  <a:spcPct val="0"/>
                </a:spcBef>
                <a:buClrTx/>
                <a:buFontTx/>
                <a:buNone/>
              </a:pPr>
              <a:t>6</a:t>
            </a:fld>
            <a:r>
              <a:rPr lang="en-US" sz="1200">
                <a:latin typeface="Arial" panose="020B0604020202020204" pitchFamily="34" charset="0"/>
                <a:cs typeface="Arial" panose="020B0604020202020204" pitchFamily="34" charset="0"/>
              </a:rPr>
              <a:t> of 149</a:t>
            </a:r>
          </a:p>
        </p:txBody>
      </p:sp>
      <p:sp>
        <p:nvSpPr>
          <p:cNvPr id="2048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1">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0181">
                                            <p:txEl>
                                              <p:pRg st="3" end="3"/>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0181">
                                            <p:txEl>
                                              <p:pRg st="4" end="4"/>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01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Mode</a:t>
            </a:r>
          </a:p>
        </p:txBody>
      </p:sp>
      <p:sp>
        <p:nvSpPr>
          <p:cNvPr id="165891" name="Content Placeholder 2"/>
          <p:cNvSpPr>
            <a:spLocks noGrp="1"/>
          </p:cNvSpPr>
          <p:nvPr>
            <p:ph idx="1"/>
          </p:nvPr>
        </p:nvSpPr>
        <p:spPr>
          <a:xfrm>
            <a:off x="457200" y="1600200"/>
            <a:ext cx="8229600" cy="1949450"/>
          </a:xfrm>
        </p:spPr>
        <p:txBody>
          <a:bodyPr/>
          <a:lstStyle/>
          <a:p>
            <a:pPr marL="0" indent="0">
              <a:buFont typeface="Arial" panose="020B0604020202020204" pitchFamily="34" charset="0"/>
              <a:buNone/>
            </a:pPr>
            <a:r>
              <a:rPr lang="en-US" smtClean="0"/>
              <a:t>At a political debate a sample of audience members was asked to name the political party to which they belong. Their responses are shown in the table. What is the mode of the responses?</a:t>
            </a:r>
          </a:p>
        </p:txBody>
      </p:sp>
      <p:graphicFrame>
        <p:nvGraphicFramePr>
          <p:cNvPr id="7" name="Table 6"/>
          <p:cNvGraphicFramePr>
            <a:graphicFrameLocks noGrp="1"/>
          </p:cNvGraphicFramePr>
          <p:nvPr/>
        </p:nvGraphicFramePr>
        <p:xfrm>
          <a:off x="1250950" y="3562350"/>
          <a:ext cx="4668838" cy="2286000"/>
        </p:xfrm>
        <a:graphic>
          <a:graphicData uri="http://schemas.openxmlformats.org/drawingml/2006/table">
            <a:tbl>
              <a:tblPr firstRow="1" bandRow="1">
                <a:tableStyleId>{2D5ABB26-0587-4C30-8999-92F81FD0307C}</a:tableStyleId>
              </a:tblPr>
              <a:tblGrid>
                <a:gridCol w="2607169"/>
                <a:gridCol w="2061669"/>
              </a:tblGrid>
              <a:tr h="370840">
                <a:tc>
                  <a:txBody>
                    <a:bodyPr/>
                    <a:lstStyle/>
                    <a:p>
                      <a:r>
                        <a:rPr lang="en-US" sz="2400" b="1" dirty="0" smtClean="0">
                          <a:solidFill>
                            <a:schemeClr val="bg1"/>
                          </a:solidFill>
                        </a:rPr>
                        <a:t>Political Party</a:t>
                      </a:r>
                      <a:endParaRPr lang="en-US" sz="2400" b="1" dirty="0">
                        <a:solidFill>
                          <a:schemeClr val="bg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b="1" dirty="0" smtClean="0">
                          <a:solidFill>
                            <a:schemeClr val="bg1"/>
                          </a:solidFill>
                        </a:rPr>
                        <a:t>Frequency, </a:t>
                      </a:r>
                      <a:r>
                        <a:rPr lang="en-US" sz="2400" b="1" i="1" dirty="0" smtClean="0">
                          <a:solidFill>
                            <a:schemeClr val="bg1"/>
                          </a:solidFill>
                        </a:rPr>
                        <a:t>f</a:t>
                      </a:r>
                      <a:endParaRPr lang="en-US" sz="2400" b="1" i="1" dirty="0">
                        <a:solidFill>
                          <a:schemeClr val="bg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2400" dirty="0" smtClean="0"/>
                        <a:t>Democrat</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34</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2400" dirty="0" smtClean="0"/>
                        <a:t>Republican</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56</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sz="2400" dirty="0" smtClean="0"/>
                        <a:t>Other</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21</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sz="2400" dirty="0" smtClean="0"/>
                        <a:t>Did not respond</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9</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165909" name="Picture 3" descr="C:\Documents and Settings\Lyn\Local Settings\Temporary Internet Files\Content.IE5\W9M7WLEZ\MCBD07123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525" y="3922713"/>
            <a:ext cx="18081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1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48709CF7-ADA0-464B-95D1-7A1A30434DBA}" type="slidenum">
              <a:rPr lang="en-US" sz="1200">
                <a:latin typeface="Arial" panose="020B0604020202020204" pitchFamily="34" charset="0"/>
                <a:cs typeface="Arial" panose="020B0604020202020204" pitchFamily="34" charset="0"/>
              </a:rPr>
              <a:pPr algn="r" eaLnBrk="1" hangingPunct="1">
                <a:spcBef>
                  <a:spcPct val="0"/>
                </a:spcBef>
                <a:buClrTx/>
                <a:buFontTx/>
                <a:buNone/>
              </a:pPr>
              <a:t>60</a:t>
            </a:fld>
            <a:r>
              <a:rPr lang="en-US" sz="1200">
                <a:latin typeface="Arial" panose="020B0604020202020204" pitchFamily="34" charset="0"/>
                <a:cs typeface="Arial" panose="020B0604020202020204" pitchFamily="34" charset="0"/>
              </a:rPr>
              <a:t> of 149</a:t>
            </a:r>
          </a:p>
        </p:txBody>
      </p:sp>
      <p:sp>
        <p:nvSpPr>
          <p:cNvPr id="16591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Mode</a:t>
            </a:r>
          </a:p>
        </p:txBody>
      </p:sp>
      <p:graphicFrame>
        <p:nvGraphicFramePr>
          <p:cNvPr id="7" name="Table 6"/>
          <p:cNvGraphicFramePr>
            <a:graphicFrameLocks noGrp="1"/>
          </p:cNvGraphicFramePr>
          <p:nvPr/>
        </p:nvGraphicFramePr>
        <p:xfrm>
          <a:off x="1090613" y="1749425"/>
          <a:ext cx="4668837" cy="2286000"/>
        </p:xfrm>
        <a:graphic>
          <a:graphicData uri="http://schemas.openxmlformats.org/drawingml/2006/table">
            <a:tbl>
              <a:tblPr firstRow="1" bandRow="1">
                <a:tableStyleId>{2D5ABB26-0587-4C30-8999-92F81FD0307C}</a:tableStyleId>
              </a:tblPr>
              <a:tblGrid>
                <a:gridCol w="2607168"/>
                <a:gridCol w="2061669"/>
              </a:tblGrid>
              <a:tr h="370840">
                <a:tc>
                  <a:txBody>
                    <a:bodyPr/>
                    <a:lstStyle/>
                    <a:p>
                      <a:r>
                        <a:rPr lang="en-US" sz="2400" b="1" dirty="0" smtClean="0">
                          <a:solidFill>
                            <a:schemeClr val="bg1"/>
                          </a:solidFill>
                        </a:rPr>
                        <a:t>Political Party</a:t>
                      </a:r>
                      <a:endParaRPr lang="en-US" sz="2400" b="1" dirty="0">
                        <a:solidFill>
                          <a:schemeClr val="bg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2400" b="1" dirty="0" smtClean="0">
                          <a:solidFill>
                            <a:schemeClr val="bg1"/>
                          </a:solidFill>
                        </a:rPr>
                        <a:t>Frequency, </a:t>
                      </a:r>
                      <a:r>
                        <a:rPr lang="en-US" sz="2400" b="1" i="1" dirty="0" smtClean="0">
                          <a:solidFill>
                            <a:schemeClr val="bg1"/>
                          </a:solidFill>
                        </a:rPr>
                        <a:t>f</a:t>
                      </a:r>
                      <a:endParaRPr lang="en-US" sz="2400" b="1" i="1" dirty="0">
                        <a:solidFill>
                          <a:schemeClr val="bg1"/>
                        </a:solidFill>
                      </a:endParaRPr>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sz="2400" dirty="0" smtClean="0"/>
                        <a:t>Democrat</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400" dirty="0" smtClean="0"/>
                        <a:t>34</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2400" dirty="0" smtClean="0"/>
                        <a:t>Republican</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56</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sz="2400" dirty="0" smtClean="0"/>
                        <a:t>Other</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2400" dirty="0" smtClean="0"/>
                        <a:t>21</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r>
                        <a:rPr lang="en-US" sz="2400" dirty="0" smtClean="0"/>
                        <a:t>Did not respond</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9</a:t>
                      </a:r>
                      <a:endParaRPr lang="en-US" sz="2400" dirty="0"/>
                    </a:p>
                  </a:txBody>
                  <a:tcPr marL="91451" marR="91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167956" name="Picture 3" descr="C:\Documents and Settings\Lyn\Local Settings\Temporary Internet Files\Content.IE5\W9M7WLEZ\MCBD07123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988" y="2093913"/>
            <a:ext cx="180816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9600" y="4384675"/>
            <a:ext cx="8010525" cy="1373188"/>
          </a:xfrm>
          <a:prstGeom prst="rect">
            <a:avLst/>
          </a:prstGeom>
          <a:noFill/>
        </p:spPr>
        <p:txBody>
          <a:bodyPr>
            <a:spAutoFit/>
          </a:bodyPr>
          <a:lstStyle/>
          <a:p>
            <a:pPr eaLnBrk="1" hangingPunct="1">
              <a:defRPr/>
            </a:pPr>
            <a:r>
              <a:rPr lang="en-US" dirty="0">
                <a:solidFill>
                  <a:prstClr val="black"/>
                </a:solidFill>
                <a:latin typeface="Times New Roman"/>
                <a:cs typeface="Arial" charset="0"/>
              </a:rPr>
              <a:t>The mode is Republican </a:t>
            </a:r>
            <a:r>
              <a:rPr lang="en-US" dirty="0">
                <a:latin typeface="+mn-lt"/>
                <a:cs typeface="Arial" charset="0"/>
              </a:rPr>
              <a:t>(the response occurring with the greatest frequency). In this sample there were more Republicans than people of any other single affiliation.</a:t>
            </a:r>
          </a:p>
        </p:txBody>
      </p:sp>
      <p:sp>
        <p:nvSpPr>
          <p:cNvPr id="9" name="Rounded Rectangle 8"/>
          <p:cNvSpPr/>
          <p:nvPr/>
        </p:nvSpPr>
        <p:spPr>
          <a:xfrm>
            <a:off x="1117600" y="2700338"/>
            <a:ext cx="4543425" cy="4064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p>
        </p:txBody>
      </p:sp>
      <p:sp>
        <p:nvSpPr>
          <p:cNvPr id="16795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780E579-F775-487B-B9D6-68FA925CE28E}" type="slidenum">
              <a:rPr lang="en-US" sz="1200">
                <a:latin typeface="Arial" panose="020B0604020202020204" pitchFamily="34" charset="0"/>
                <a:cs typeface="Arial" panose="020B0604020202020204" pitchFamily="34" charset="0"/>
              </a:rPr>
              <a:pPr algn="r" eaLnBrk="1" hangingPunct="1">
                <a:spcBef>
                  <a:spcPct val="0"/>
                </a:spcBef>
                <a:buClrTx/>
                <a:buFontTx/>
                <a:buNone/>
              </a:pPr>
              <a:t>61</a:t>
            </a:fld>
            <a:r>
              <a:rPr lang="en-US" sz="1200">
                <a:latin typeface="Arial" panose="020B0604020202020204" pitchFamily="34" charset="0"/>
                <a:cs typeface="Arial" panose="020B0604020202020204" pitchFamily="34" charset="0"/>
              </a:rPr>
              <a:t> of 149</a:t>
            </a:r>
          </a:p>
        </p:txBody>
      </p:sp>
      <p:sp>
        <p:nvSpPr>
          <p:cNvPr id="16796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r>
              <a:rPr lang="en-US" smtClean="0">
                <a:ea typeface="ＭＳ Ｐゴシック" panose="020B0600070205080204" pitchFamily="34" charset="-128"/>
              </a:rPr>
              <a:t>Comparing the Mean, Median, and Mode</a:t>
            </a:r>
          </a:p>
        </p:txBody>
      </p:sp>
      <p:sp>
        <p:nvSpPr>
          <p:cNvPr id="110595" name="Content Placeholder 2"/>
          <p:cNvSpPr>
            <a:spLocks noGrp="1"/>
          </p:cNvSpPr>
          <p:nvPr>
            <p:ph idx="1"/>
          </p:nvPr>
        </p:nvSpPr>
        <p:spPr/>
        <p:txBody>
          <a:bodyPr/>
          <a:lstStyle/>
          <a:p>
            <a:r>
              <a:rPr lang="en-US" smtClean="0"/>
              <a:t>All three measures describe a typical entry of a data set.</a:t>
            </a:r>
          </a:p>
          <a:p>
            <a:r>
              <a:rPr lang="en-US" smtClean="0"/>
              <a:t>Advantage of using the mean:</a:t>
            </a:r>
          </a:p>
          <a:p>
            <a:pPr lvl="1"/>
            <a:r>
              <a:rPr lang="en-US" smtClean="0"/>
              <a:t>The mean is a reliable measure because it takes into account every entry of a data set.</a:t>
            </a:r>
          </a:p>
          <a:p>
            <a:r>
              <a:rPr lang="en-US" smtClean="0"/>
              <a:t>Disadvantage of using the mean:</a:t>
            </a:r>
          </a:p>
          <a:p>
            <a:pPr lvl="1"/>
            <a:r>
              <a:rPr lang="en-US" smtClean="0"/>
              <a:t>Greatly affected by </a:t>
            </a:r>
            <a:r>
              <a:rPr lang="en-US" b="1" smtClean="0"/>
              <a:t>outliers</a:t>
            </a:r>
            <a:r>
              <a:rPr lang="en-US" smtClean="0"/>
              <a:t> (a data entry that is far removed from the other entries in the data set).</a:t>
            </a:r>
          </a:p>
        </p:txBody>
      </p:sp>
      <p:sp>
        <p:nvSpPr>
          <p:cNvPr id="16998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C45D73A-F536-4A6E-BDCB-5CC341B6E7DC}" type="slidenum">
              <a:rPr lang="en-US" sz="1200">
                <a:latin typeface="Arial" panose="020B0604020202020204" pitchFamily="34" charset="0"/>
                <a:cs typeface="Arial" panose="020B0604020202020204" pitchFamily="34" charset="0"/>
              </a:rPr>
              <a:pPr algn="r" eaLnBrk="1" hangingPunct="1">
                <a:spcBef>
                  <a:spcPct val="0"/>
                </a:spcBef>
                <a:buClrTx/>
                <a:buFontTx/>
                <a:buNone/>
              </a:pPr>
              <a:t>62</a:t>
            </a:fld>
            <a:r>
              <a:rPr lang="en-US" sz="1200">
                <a:latin typeface="Arial" panose="020B0604020202020204" pitchFamily="34" charset="0"/>
                <a:cs typeface="Arial" panose="020B0604020202020204" pitchFamily="34" charset="0"/>
              </a:rPr>
              <a:t> of 149</a:t>
            </a:r>
          </a:p>
        </p:txBody>
      </p:sp>
      <p:sp>
        <p:nvSpPr>
          <p:cNvPr id="16998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5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Comparing the Mean, Median, and Mode</a:t>
            </a:r>
          </a:p>
        </p:txBody>
      </p:sp>
      <p:sp>
        <p:nvSpPr>
          <p:cNvPr id="172035" name="Content Placeholder 2"/>
          <p:cNvSpPr>
            <a:spLocks noGrp="1"/>
          </p:cNvSpPr>
          <p:nvPr>
            <p:ph idx="1"/>
          </p:nvPr>
        </p:nvSpPr>
        <p:spPr>
          <a:xfrm>
            <a:off x="457200" y="1600200"/>
            <a:ext cx="8229600" cy="1881188"/>
          </a:xfrm>
        </p:spPr>
        <p:txBody>
          <a:bodyPr/>
          <a:lstStyle/>
          <a:p>
            <a:pPr marL="0" indent="0">
              <a:buFont typeface="Arial" panose="020B0604020202020204" pitchFamily="34" charset="0"/>
              <a:buNone/>
            </a:pPr>
            <a:r>
              <a:rPr lang="en-US" smtClean="0"/>
              <a:t>Find the mean, median, and mode of the sample ages of a class shown. Which measure of central tendency best describes a typical entry of this data set? Are there any outliers?</a:t>
            </a:r>
          </a:p>
        </p:txBody>
      </p:sp>
      <p:graphicFrame>
        <p:nvGraphicFramePr>
          <p:cNvPr id="7" name="Table 6"/>
          <p:cNvGraphicFramePr>
            <a:graphicFrameLocks noGrp="1"/>
          </p:cNvGraphicFramePr>
          <p:nvPr/>
        </p:nvGraphicFramePr>
        <p:xfrm>
          <a:off x="2457450" y="3454400"/>
          <a:ext cx="4152897" cy="1482724"/>
        </p:xfrm>
        <a:graphic>
          <a:graphicData uri="http://schemas.openxmlformats.org/drawingml/2006/table">
            <a:tbl>
              <a:tblPr firstRow="1" bandRow="1">
                <a:tableStyleId>{2D5ABB26-0587-4C30-8999-92F81FD0307C}</a:tableStyleId>
              </a:tblPr>
              <a:tblGrid>
                <a:gridCol w="593271"/>
                <a:gridCol w="593271"/>
                <a:gridCol w="593271"/>
                <a:gridCol w="593271"/>
                <a:gridCol w="593271"/>
                <a:gridCol w="593271"/>
                <a:gridCol w="593271"/>
              </a:tblGrid>
              <a:tr h="370681">
                <a:tc gridSpan="7">
                  <a:txBody>
                    <a:bodyPr/>
                    <a:lstStyle/>
                    <a:p>
                      <a:pPr algn="ctr"/>
                      <a:r>
                        <a:rPr lang="en-US" sz="1800" b="1" dirty="0" smtClean="0">
                          <a:solidFill>
                            <a:schemeClr val="bg1"/>
                          </a:solidFill>
                        </a:rPr>
                        <a:t>Ages in a</a:t>
                      </a:r>
                      <a:r>
                        <a:rPr lang="en-US" sz="1800" b="1" baseline="0" dirty="0" smtClean="0">
                          <a:solidFill>
                            <a:schemeClr val="bg1"/>
                          </a:solidFill>
                        </a:rPr>
                        <a:t> class</a:t>
                      </a:r>
                      <a:endParaRPr lang="en-US" sz="1800" b="1" dirty="0">
                        <a:solidFill>
                          <a:schemeClr val="bg1"/>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681">
                <a:tc>
                  <a:txBody>
                    <a:bodyPr/>
                    <a:lstStyle/>
                    <a:p>
                      <a:pPr algn="ctr"/>
                      <a:r>
                        <a:rPr lang="en-US" sz="1800" dirty="0" smtClean="0"/>
                        <a:t>20</a:t>
                      </a:r>
                      <a:endParaRPr lang="en-US" sz="1800" dirty="0"/>
                    </a:p>
                  </a:txBody>
                  <a:tcPr marT="45700" marB="457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21</a:t>
                      </a:r>
                      <a:endParaRPr lang="en-US" sz="1800" dirty="0"/>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681">
                <a:tc>
                  <a:txBody>
                    <a:bodyPr/>
                    <a:lstStyle/>
                    <a:p>
                      <a:pPr algn="ctr"/>
                      <a:r>
                        <a:rPr lang="en-US" sz="1800" dirty="0" smtClean="0"/>
                        <a:t>21</a:t>
                      </a:r>
                      <a:endParaRPr lang="en-US" sz="1800" dirty="0"/>
                    </a:p>
                  </a:txBody>
                  <a:tcPr marT="45700" marB="45700">
                    <a:lnL w="12700" cap="flat" cmpd="sng" algn="ctr">
                      <a:solidFill>
                        <a:schemeClr val="tx1"/>
                      </a:solidFill>
                      <a:prstDash val="solid"/>
                      <a:round/>
                      <a:headEnd type="none" w="med" len="med"/>
                      <a:tailEnd type="none" w="med" len="med"/>
                    </a:lnL>
                  </a:tcPr>
                </a:tc>
                <a:tc>
                  <a:txBody>
                    <a:bodyPr/>
                    <a:lstStyle/>
                    <a:p>
                      <a:pPr algn="ctr"/>
                      <a:r>
                        <a:rPr lang="en-US" sz="1800" dirty="0" smtClean="0"/>
                        <a:t>21</a:t>
                      </a:r>
                      <a:endParaRPr lang="en-US" sz="1800" dirty="0"/>
                    </a:p>
                  </a:txBody>
                  <a:tcPr marT="45700" marB="45700"/>
                </a:tc>
                <a:tc>
                  <a:txBody>
                    <a:bodyPr/>
                    <a:lstStyle/>
                    <a:p>
                      <a:pPr algn="ctr"/>
                      <a:r>
                        <a:rPr lang="en-US" sz="1800" dirty="0" smtClean="0"/>
                        <a:t>21</a:t>
                      </a:r>
                      <a:endParaRPr lang="en-US" sz="1800" dirty="0"/>
                    </a:p>
                  </a:txBody>
                  <a:tcPr marT="45700" marB="45700"/>
                </a:tc>
                <a:tc>
                  <a:txBody>
                    <a:bodyPr/>
                    <a:lstStyle/>
                    <a:p>
                      <a:pPr algn="ctr"/>
                      <a:r>
                        <a:rPr lang="en-US" sz="1800" dirty="0" smtClean="0"/>
                        <a:t>22</a:t>
                      </a:r>
                      <a:endParaRPr lang="en-US" sz="1800" dirty="0"/>
                    </a:p>
                  </a:txBody>
                  <a:tcPr marT="45700" marB="45700"/>
                </a:tc>
                <a:tc>
                  <a:txBody>
                    <a:bodyPr/>
                    <a:lstStyle/>
                    <a:p>
                      <a:pPr algn="ctr"/>
                      <a:r>
                        <a:rPr lang="en-US" sz="1800" dirty="0" smtClean="0"/>
                        <a:t>22</a:t>
                      </a:r>
                      <a:endParaRPr lang="en-US" sz="1800" dirty="0"/>
                    </a:p>
                  </a:txBody>
                  <a:tcPr marT="45700" marB="45700"/>
                </a:tc>
                <a:tc>
                  <a:txBody>
                    <a:bodyPr/>
                    <a:lstStyle/>
                    <a:p>
                      <a:pPr algn="ctr"/>
                      <a:r>
                        <a:rPr lang="en-US" sz="1800" dirty="0" smtClean="0"/>
                        <a:t>22</a:t>
                      </a:r>
                      <a:endParaRPr lang="en-US" sz="1800" dirty="0"/>
                    </a:p>
                  </a:txBody>
                  <a:tcPr marT="45700" marB="45700"/>
                </a:tc>
                <a:tc>
                  <a:txBody>
                    <a:bodyPr/>
                    <a:lstStyle/>
                    <a:p>
                      <a:pPr algn="ctr"/>
                      <a:r>
                        <a:rPr lang="en-US" sz="1800" dirty="0" smtClean="0"/>
                        <a:t>23</a:t>
                      </a:r>
                      <a:endParaRPr lang="en-US" sz="1800" dirty="0"/>
                    </a:p>
                  </a:txBody>
                  <a:tcPr marT="45700" marB="45700">
                    <a:lnR w="12700" cap="flat" cmpd="sng" algn="ctr">
                      <a:solidFill>
                        <a:schemeClr val="tx1"/>
                      </a:solidFill>
                      <a:prstDash val="solid"/>
                      <a:round/>
                      <a:headEnd type="none" w="med" len="med"/>
                      <a:tailEnd type="none" w="med" len="med"/>
                    </a:lnR>
                  </a:tcPr>
                </a:tc>
              </a:tr>
              <a:tr h="370681">
                <a:tc>
                  <a:txBody>
                    <a:bodyPr/>
                    <a:lstStyle/>
                    <a:p>
                      <a:pPr algn="ctr"/>
                      <a:r>
                        <a:rPr lang="en-US" sz="1800" dirty="0" smtClean="0"/>
                        <a:t>23</a:t>
                      </a:r>
                      <a:endParaRPr lang="en-US" sz="1800" dirty="0"/>
                    </a:p>
                  </a:txBody>
                  <a:tcPr marT="45700" marB="457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dirty="0" smtClean="0"/>
                        <a:t>23</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23</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24</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24</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65</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endParaRPr lang="en-US" sz="1800" dirty="0"/>
                    </a:p>
                  </a:txBody>
                  <a:tcPr marT="45700" marB="457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7206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43C6FAAF-925E-4553-BD3D-DB66EC48B07C}" type="slidenum">
              <a:rPr lang="en-US" sz="1200">
                <a:latin typeface="Arial" panose="020B0604020202020204" pitchFamily="34" charset="0"/>
                <a:cs typeface="Arial" panose="020B0604020202020204" pitchFamily="34" charset="0"/>
              </a:rPr>
              <a:pPr algn="r" eaLnBrk="1" hangingPunct="1">
                <a:spcBef>
                  <a:spcPct val="0"/>
                </a:spcBef>
                <a:buClrTx/>
                <a:buFontTx/>
                <a:buNone/>
              </a:pPr>
              <a:t>63</a:t>
            </a:fld>
            <a:r>
              <a:rPr lang="en-US" sz="1200">
                <a:latin typeface="Arial" panose="020B0604020202020204" pitchFamily="34" charset="0"/>
                <a:cs typeface="Arial" panose="020B0604020202020204" pitchFamily="34" charset="0"/>
              </a:rPr>
              <a:t> of 149</a:t>
            </a:r>
          </a:p>
        </p:txBody>
      </p:sp>
      <p:sp>
        <p:nvSpPr>
          <p:cNvPr id="17206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Comparing the Mean, Median, and Mode</a:t>
            </a:r>
          </a:p>
        </p:txBody>
      </p:sp>
      <p:sp>
        <p:nvSpPr>
          <p:cNvPr id="8" name="TextBox 7"/>
          <p:cNvSpPr txBox="1"/>
          <p:nvPr/>
        </p:nvSpPr>
        <p:spPr>
          <a:xfrm>
            <a:off x="546100" y="3481388"/>
            <a:ext cx="1747838" cy="519112"/>
          </a:xfrm>
          <a:prstGeom prst="rect">
            <a:avLst/>
          </a:prstGeom>
          <a:noFill/>
        </p:spPr>
        <p:txBody>
          <a:bodyPr>
            <a:spAutoFit/>
          </a:bodyPr>
          <a:lstStyle/>
          <a:p>
            <a:pPr eaLnBrk="1" hangingPunct="1">
              <a:defRPr/>
            </a:pPr>
            <a:r>
              <a:rPr lang="en-US" dirty="0">
                <a:latin typeface="+mn-lt"/>
                <a:cs typeface="Arial" charset="0"/>
              </a:rPr>
              <a:t>Mean:</a:t>
            </a:r>
          </a:p>
        </p:txBody>
      </p:sp>
      <p:graphicFrame>
        <p:nvGraphicFramePr>
          <p:cNvPr id="16386" name="Object 2"/>
          <p:cNvGraphicFramePr>
            <a:graphicFrameLocks noChangeAspect="1"/>
          </p:cNvGraphicFramePr>
          <p:nvPr/>
        </p:nvGraphicFramePr>
        <p:xfrm>
          <a:off x="1979613" y="3367088"/>
          <a:ext cx="5740400" cy="876300"/>
        </p:xfrm>
        <a:graphic>
          <a:graphicData uri="http://schemas.openxmlformats.org/presentationml/2006/ole">
            <mc:AlternateContent xmlns:mc="http://schemas.openxmlformats.org/markup-compatibility/2006">
              <mc:Choice xmlns:v="urn:schemas-microsoft-com:vml" Requires="v">
                <p:oleObj spid="_x0000_s174125" name="Equation" r:id="rId4" imgW="2730500" imgH="419100" progId="Equation.DSMT4">
                  <p:embed/>
                </p:oleObj>
              </mc:Choice>
              <mc:Fallback>
                <p:oleObj name="Equation" r:id="rId4" imgW="27305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367088"/>
                        <a:ext cx="574040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Box 9"/>
          <p:cNvSpPr txBox="1"/>
          <p:nvPr/>
        </p:nvSpPr>
        <p:spPr>
          <a:xfrm>
            <a:off x="546100" y="4443413"/>
            <a:ext cx="1747838" cy="519112"/>
          </a:xfrm>
          <a:prstGeom prst="rect">
            <a:avLst/>
          </a:prstGeom>
          <a:noFill/>
        </p:spPr>
        <p:txBody>
          <a:bodyPr>
            <a:spAutoFit/>
          </a:bodyPr>
          <a:lstStyle/>
          <a:p>
            <a:pPr eaLnBrk="1" hangingPunct="1">
              <a:defRPr/>
            </a:pPr>
            <a:r>
              <a:rPr lang="en-US" dirty="0">
                <a:latin typeface="+mn-lt"/>
                <a:cs typeface="Arial" charset="0"/>
              </a:rPr>
              <a:t>Median:</a:t>
            </a:r>
          </a:p>
        </p:txBody>
      </p:sp>
      <p:graphicFrame>
        <p:nvGraphicFramePr>
          <p:cNvPr id="16387" name="Object 3"/>
          <p:cNvGraphicFramePr>
            <a:graphicFrameLocks noChangeAspect="1"/>
          </p:cNvGraphicFramePr>
          <p:nvPr/>
        </p:nvGraphicFramePr>
        <p:xfrm>
          <a:off x="2106613" y="4295775"/>
          <a:ext cx="2857500" cy="882650"/>
        </p:xfrm>
        <a:graphic>
          <a:graphicData uri="http://schemas.openxmlformats.org/presentationml/2006/ole">
            <mc:AlternateContent xmlns:mc="http://schemas.openxmlformats.org/markup-compatibility/2006">
              <mc:Choice xmlns:v="urn:schemas-microsoft-com:vml" Requires="v">
                <p:oleObj spid="_x0000_s174126" name="Equation" r:id="rId6" imgW="1269449" imgH="393529" progId="Equation.DSMT4">
                  <p:embed/>
                </p:oleObj>
              </mc:Choice>
              <mc:Fallback>
                <p:oleObj name="Equation" r:id="rId6" imgW="1269449" imgH="393529"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6613" y="4295775"/>
                        <a:ext cx="285750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a:spLocks noChangeArrowheads="1"/>
          </p:cNvSpPr>
          <p:nvPr/>
        </p:nvSpPr>
        <p:spPr bwMode="auto">
          <a:xfrm>
            <a:off x="2100263" y="5405438"/>
            <a:ext cx="5627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a:solidFill>
                  <a:schemeClr val="accent2"/>
                </a:solidFill>
                <a:cs typeface="Arial" panose="020B0604020202020204" pitchFamily="34" charset="0"/>
              </a:rPr>
              <a:t>20 years (the entry occurring with the</a:t>
            </a:r>
            <a:br>
              <a:rPr lang="en-US">
                <a:solidFill>
                  <a:schemeClr val="accent2"/>
                </a:solidFill>
                <a:cs typeface="Arial" panose="020B0604020202020204" pitchFamily="34" charset="0"/>
              </a:rPr>
            </a:br>
            <a:r>
              <a:rPr lang="en-US">
                <a:solidFill>
                  <a:schemeClr val="accent2"/>
                </a:solidFill>
                <a:cs typeface="Arial" panose="020B0604020202020204" pitchFamily="34" charset="0"/>
              </a:rPr>
              <a:t>greatest frequency)</a:t>
            </a:r>
          </a:p>
        </p:txBody>
      </p:sp>
      <p:graphicFrame>
        <p:nvGraphicFramePr>
          <p:cNvPr id="11" name="Table 10"/>
          <p:cNvGraphicFramePr>
            <a:graphicFrameLocks noGrp="1"/>
          </p:cNvGraphicFramePr>
          <p:nvPr/>
        </p:nvGraphicFramePr>
        <p:xfrm>
          <a:off x="2524125" y="1568450"/>
          <a:ext cx="4152897" cy="1482724"/>
        </p:xfrm>
        <a:graphic>
          <a:graphicData uri="http://schemas.openxmlformats.org/drawingml/2006/table">
            <a:tbl>
              <a:tblPr firstRow="1" bandRow="1">
                <a:tableStyleId>{2D5ABB26-0587-4C30-8999-92F81FD0307C}</a:tableStyleId>
              </a:tblPr>
              <a:tblGrid>
                <a:gridCol w="593271"/>
                <a:gridCol w="593271"/>
                <a:gridCol w="593271"/>
                <a:gridCol w="593271"/>
                <a:gridCol w="593271"/>
                <a:gridCol w="593271"/>
                <a:gridCol w="593271"/>
              </a:tblGrid>
              <a:tr h="370681">
                <a:tc gridSpan="7">
                  <a:txBody>
                    <a:bodyPr/>
                    <a:lstStyle/>
                    <a:p>
                      <a:pPr algn="ctr"/>
                      <a:r>
                        <a:rPr lang="en-US" sz="1800" b="1" dirty="0" smtClean="0">
                          <a:solidFill>
                            <a:schemeClr val="bg1"/>
                          </a:solidFill>
                        </a:rPr>
                        <a:t>Ages in a</a:t>
                      </a:r>
                      <a:r>
                        <a:rPr lang="en-US" sz="1800" b="1" baseline="0" dirty="0" smtClean="0">
                          <a:solidFill>
                            <a:schemeClr val="bg1"/>
                          </a:solidFill>
                        </a:rPr>
                        <a:t> class</a:t>
                      </a:r>
                      <a:endParaRPr lang="en-US" sz="1800" b="1" dirty="0">
                        <a:solidFill>
                          <a:schemeClr val="bg1"/>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681">
                <a:tc>
                  <a:txBody>
                    <a:bodyPr/>
                    <a:lstStyle/>
                    <a:p>
                      <a:pPr algn="ctr"/>
                      <a:r>
                        <a:rPr lang="en-US" sz="1800" dirty="0" smtClean="0"/>
                        <a:t>20</a:t>
                      </a:r>
                      <a:endParaRPr lang="en-US" sz="1800" dirty="0"/>
                    </a:p>
                  </a:txBody>
                  <a:tcPr marT="45700" marB="457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20</a:t>
                      </a:r>
                      <a:endParaRPr lang="en-US" sz="1800" dirty="0"/>
                    </a:p>
                  </a:txBody>
                  <a:tcPr marT="45700" marB="45700">
                    <a:lnT w="12700" cap="flat" cmpd="sng" algn="ctr">
                      <a:solidFill>
                        <a:schemeClr val="tx1"/>
                      </a:solidFill>
                      <a:prstDash val="solid"/>
                      <a:round/>
                      <a:headEnd type="none" w="med" len="med"/>
                      <a:tailEnd type="none" w="med" len="med"/>
                    </a:lnT>
                  </a:tcPr>
                </a:tc>
                <a:tc>
                  <a:txBody>
                    <a:bodyPr/>
                    <a:lstStyle/>
                    <a:p>
                      <a:pPr algn="ctr"/>
                      <a:r>
                        <a:rPr lang="en-US" sz="1800" dirty="0" smtClean="0"/>
                        <a:t>21</a:t>
                      </a:r>
                      <a:endParaRPr lang="en-US" sz="1800" dirty="0"/>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681">
                <a:tc>
                  <a:txBody>
                    <a:bodyPr/>
                    <a:lstStyle/>
                    <a:p>
                      <a:pPr algn="ctr"/>
                      <a:r>
                        <a:rPr lang="en-US" sz="1800" dirty="0" smtClean="0"/>
                        <a:t>21</a:t>
                      </a:r>
                      <a:endParaRPr lang="en-US" sz="1800" dirty="0"/>
                    </a:p>
                  </a:txBody>
                  <a:tcPr marT="45700" marB="45700">
                    <a:lnL w="12700" cap="flat" cmpd="sng" algn="ctr">
                      <a:solidFill>
                        <a:schemeClr val="tx1"/>
                      </a:solidFill>
                      <a:prstDash val="solid"/>
                      <a:round/>
                      <a:headEnd type="none" w="med" len="med"/>
                      <a:tailEnd type="none" w="med" len="med"/>
                    </a:lnL>
                  </a:tcPr>
                </a:tc>
                <a:tc>
                  <a:txBody>
                    <a:bodyPr/>
                    <a:lstStyle/>
                    <a:p>
                      <a:pPr algn="ctr"/>
                      <a:r>
                        <a:rPr lang="en-US" sz="1800" dirty="0" smtClean="0"/>
                        <a:t>21</a:t>
                      </a:r>
                      <a:endParaRPr lang="en-US" sz="1800" dirty="0"/>
                    </a:p>
                  </a:txBody>
                  <a:tcPr marT="45700" marB="45700"/>
                </a:tc>
                <a:tc>
                  <a:txBody>
                    <a:bodyPr/>
                    <a:lstStyle/>
                    <a:p>
                      <a:pPr algn="ctr"/>
                      <a:r>
                        <a:rPr lang="en-US" sz="1800" dirty="0" smtClean="0"/>
                        <a:t>21</a:t>
                      </a:r>
                      <a:endParaRPr lang="en-US" sz="1800" dirty="0"/>
                    </a:p>
                  </a:txBody>
                  <a:tcPr marT="45700" marB="45700"/>
                </a:tc>
                <a:tc>
                  <a:txBody>
                    <a:bodyPr/>
                    <a:lstStyle/>
                    <a:p>
                      <a:pPr algn="ctr"/>
                      <a:r>
                        <a:rPr lang="en-US" sz="1800" dirty="0" smtClean="0"/>
                        <a:t>22</a:t>
                      </a:r>
                      <a:endParaRPr lang="en-US" sz="1800" dirty="0"/>
                    </a:p>
                  </a:txBody>
                  <a:tcPr marT="45700" marB="45700"/>
                </a:tc>
                <a:tc>
                  <a:txBody>
                    <a:bodyPr/>
                    <a:lstStyle/>
                    <a:p>
                      <a:pPr algn="ctr"/>
                      <a:r>
                        <a:rPr lang="en-US" sz="1800" dirty="0" smtClean="0"/>
                        <a:t>22</a:t>
                      </a:r>
                      <a:endParaRPr lang="en-US" sz="1800" dirty="0"/>
                    </a:p>
                  </a:txBody>
                  <a:tcPr marT="45700" marB="45700"/>
                </a:tc>
                <a:tc>
                  <a:txBody>
                    <a:bodyPr/>
                    <a:lstStyle/>
                    <a:p>
                      <a:pPr algn="ctr"/>
                      <a:r>
                        <a:rPr lang="en-US" sz="1800" dirty="0" smtClean="0"/>
                        <a:t>22</a:t>
                      </a:r>
                      <a:endParaRPr lang="en-US" sz="1800" dirty="0"/>
                    </a:p>
                  </a:txBody>
                  <a:tcPr marT="45700" marB="45700"/>
                </a:tc>
                <a:tc>
                  <a:txBody>
                    <a:bodyPr/>
                    <a:lstStyle/>
                    <a:p>
                      <a:pPr algn="ctr"/>
                      <a:r>
                        <a:rPr lang="en-US" sz="1800" dirty="0" smtClean="0"/>
                        <a:t>23</a:t>
                      </a:r>
                      <a:endParaRPr lang="en-US" sz="1800" dirty="0"/>
                    </a:p>
                  </a:txBody>
                  <a:tcPr marT="45700" marB="45700">
                    <a:lnR w="12700" cap="flat" cmpd="sng" algn="ctr">
                      <a:solidFill>
                        <a:schemeClr val="tx1"/>
                      </a:solidFill>
                      <a:prstDash val="solid"/>
                      <a:round/>
                      <a:headEnd type="none" w="med" len="med"/>
                      <a:tailEnd type="none" w="med" len="med"/>
                    </a:lnR>
                  </a:tcPr>
                </a:tc>
              </a:tr>
              <a:tr h="370681">
                <a:tc>
                  <a:txBody>
                    <a:bodyPr/>
                    <a:lstStyle/>
                    <a:p>
                      <a:pPr algn="ctr"/>
                      <a:r>
                        <a:rPr lang="en-US" sz="1800" dirty="0" smtClean="0"/>
                        <a:t>23</a:t>
                      </a:r>
                      <a:endParaRPr lang="en-US" sz="1800" dirty="0"/>
                    </a:p>
                  </a:txBody>
                  <a:tcPr marT="45700" marB="457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dirty="0" smtClean="0"/>
                        <a:t>23</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23</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24</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24</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r>
                        <a:rPr lang="en-US" sz="1800" dirty="0" smtClean="0"/>
                        <a:t>65</a:t>
                      </a:r>
                      <a:endParaRPr lang="en-US" sz="1800" dirty="0"/>
                    </a:p>
                  </a:txBody>
                  <a:tcPr marT="45700" marB="45700">
                    <a:lnB w="12700" cap="flat" cmpd="sng" algn="ctr">
                      <a:solidFill>
                        <a:schemeClr val="tx1"/>
                      </a:solidFill>
                      <a:prstDash val="solid"/>
                      <a:round/>
                      <a:headEnd type="none" w="med" len="med"/>
                      <a:tailEnd type="none" w="med" len="med"/>
                    </a:lnB>
                  </a:tcPr>
                </a:tc>
                <a:tc>
                  <a:txBody>
                    <a:bodyPr/>
                    <a:lstStyle/>
                    <a:p>
                      <a:pPr algn="ctr"/>
                      <a:endParaRPr lang="en-US" sz="1800" dirty="0"/>
                    </a:p>
                  </a:txBody>
                  <a:tcPr marT="45700" marB="457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74116" name="Text Box 39"/>
          <p:cNvSpPr txBox="1">
            <a:spLocks noChangeArrowheads="1"/>
          </p:cNvSpPr>
          <p:nvPr/>
        </p:nvSpPr>
        <p:spPr bwMode="auto">
          <a:xfrm>
            <a:off x="546100" y="5392738"/>
            <a:ext cx="1450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a:cs typeface="Arial" panose="020B0604020202020204" pitchFamily="34" charset="0"/>
              </a:rPr>
              <a:t>Mode:</a:t>
            </a:r>
          </a:p>
        </p:txBody>
      </p:sp>
      <p:sp>
        <p:nvSpPr>
          <p:cNvPr id="17411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360D6C8E-329D-4656-A903-212912BA181B}" type="slidenum">
              <a:rPr lang="en-US" sz="1200">
                <a:latin typeface="Arial" panose="020B0604020202020204" pitchFamily="34" charset="0"/>
                <a:cs typeface="Arial" panose="020B0604020202020204" pitchFamily="34" charset="0"/>
              </a:rPr>
              <a:pPr algn="r" eaLnBrk="1" hangingPunct="1">
                <a:spcBef>
                  <a:spcPct val="0"/>
                </a:spcBef>
                <a:buClrTx/>
                <a:buFontTx/>
                <a:buNone/>
              </a:pPr>
              <a:t>64</a:t>
            </a:fld>
            <a:r>
              <a:rPr lang="en-US" sz="1200">
                <a:latin typeface="Arial" panose="020B0604020202020204" pitchFamily="34" charset="0"/>
                <a:cs typeface="Arial" panose="020B0604020202020204" pitchFamily="34" charset="0"/>
              </a:rPr>
              <a:t> of 149</a:t>
            </a:r>
          </a:p>
        </p:txBody>
      </p:sp>
      <p:sp>
        <p:nvSpPr>
          <p:cNvPr id="17411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Comparing the Mean, Median, and Mode</a:t>
            </a:r>
          </a:p>
        </p:txBody>
      </p:sp>
      <p:sp>
        <p:nvSpPr>
          <p:cNvPr id="176131" name="TextBox 11"/>
          <p:cNvSpPr txBox="1">
            <a:spLocks noChangeArrowheads="1"/>
          </p:cNvSpPr>
          <p:nvPr/>
        </p:nvSpPr>
        <p:spPr bwMode="auto">
          <a:xfrm>
            <a:off x="512763" y="1860550"/>
            <a:ext cx="789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cs typeface="Arial" panose="020B0604020202020204" pitchFamily="34" charset="0"/>
              </a:rPr>
              <a:t>Mean ≈ 23.8 years     Median = 21.5 years     Mode =  20 years</a:t>
            </a:r>
          </a:p>
        </p:txBody>
      </p:sp>
      <p:sp>
        <p:nvSpPr>
          <p:cNvPr id="11" name="TextBox 10"/>
          <p:cNvSpPr txBox="1">
            <a:spLocks noChangeArrowheads="1"/>
          </p:cNvSpPr>
          <p:nvPr/>
        </p:nvSpPr>
        <p:spPr bwMode="auto">
          <a:xfrm>
            <a:off x="449263" y="2695575"/>
            <a:ext cx="79565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en-US">
                <a:cs typeface="Arial" panose="020B0604020202020204" pitchFamily="34" charset="0"/>
              </a:rPr>
              <a:t>The mean takes every entry into account, but is influenced by the </a:t>
            </a:r>
            <a:r>
              <a:rPr lang="en-US" b="1">
                <a:cs typeface="Arial" panose="020B0604020202020204" pitchFamily="34" charset="0"/>
              </a:rPr>
              <a:t>outlier</a:t>
            </a:r>
            <a:r>
              <a:rPr lang="en-US">
                <a:cs typeface="Arial" panose="020B0604020202020204" pitchFamily="34" charset="0"/>
              </a:rPr>
              <a:t> of 65. </a:t>
            </a:r>
          </a:p>
          <a:p>
            <a:pPr eaLnBrk="1" hangingPunct="1">
              <a:spcBef>
                <a:spcPct val="0"/>
              </a:spcBef>
            </a:pPr>
            <a:r>
              <a:rPr lang="en-US">
                <a:cs typeface="Arial" panose="020B0604020202020204" pitchFamily="34" charset="0"/>
              </a:rPr>
              <a:t>The median also takes every entry into account, and it is not affected by the outlier.</a:t>
            </a:r>
          </a:p>
          <a:p>
            <a:pPr eaLnBrk="1" hangingPunct="1">
              <a:spcBef>
                <a:spcPct val="0"/>
              </a:spcBef>
            </a:pPr>
            <a:r>
              <a:rPr lang="en-US">
                <a:cs typeface="Arial" panose="020B0604020202020204" pitchFamily="34" charset="0"/>
              </a:rPr>
              <a:t>In this case the mode exists, but it doesn't appear to represent a typical entry. </a:t>
            </a:r>
          </a:p>
        </p:txBody>
      </p:sp>
      <p:sp>
        <p:nvSpPr>
          <p:cNvPr id="17613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AA80C2E-C6AE-4151-B81F-3712A0762CBE}" type="slidenum">
              <a:rPr lang="en-US" sz="1200">
                <a:latin typeface="Arial" panose="020B0604020202020204" pitchFamily="34" charset="0"/>
                <a:cs typeface="Arial" panose="020B0604020202020204" pitchFamily="34" charset="0"/>
              </a:rPr>
              <a:pPr algn="r" eaLnBrk="1" hangingPunct="1">
                <a:spcBef>
                  <a:spcPct val="0"/>
                </a:spcBef>
                <a:buClrTx/>
                <a:buFontTx/>
                <a:buNone/>
              </a:pPr>
              <a:t>65</a:t>
            </a:fld>
            <a:r>
              <a:rPr lang="en-US" sz="1200">
                <a:latin typeface="Arial" panose="020B0604020202020204" pitchFamily="34" charset="0"/>
                <a:cs typeface="Arial" panose="020B0604020202020204" pitchFamily="34" charset="0"/>
              </a:rPr>
              <a:t> of 149</a:t>
            </a:r>
          </a:p>
        </p:txBody>
      </p:sp>
      <p:sp>
        <p:nvSpPr>
          <p:cNvPr id="17613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91" y="2227262"/>
            <a:ext cx="7469960" cy="366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8" name="Title 1"/>
          <p:cNvSpPr>
            <a:spLocks noGrp="1"/>
          </p:cNvSpPr>
          <p:nvPr>
            <p:ph type="title"/>
          </p:nvPr>
        </p:nvSpPr>
        <p:spPr>
          <a:xfrm>
            <a:off x="401638" y="0"/>
            <a:ext cx="8229600" cy="1143000"/>
          </a:xfrm>
        </p:spPr>
        <p:txBody>
          <a:bodyPr/>
          <a:lstStyle/>
          <a:p>
            <a:r>
              <a:rPr lang="en-US" dirty="0" smtClean="0">
                <a:solidFill>
                  <a:srgbClr val="83BB35"/>
                </a:solidFill>
                <a:ea typeface="ＭＳ Ｐゴシック" panose="020B0600070205080204" pitchFamily="34" charset="-128"/>
              </a:rPr>
              <a:t>Solution: Comparing the Mean, Median, and Mode</a:t>
            </a:r>
          </a:p>
        </p:txBody>
      </p:sp>
      <p:sp>
        <p:nvSpPr>
          <p:cNvPr id="11" name="TextBox 10"/>
          <p:cNvSpPr txBox="1"/>
          <p:nvPr/>
        </p:nvSpPr>
        <p:spPr>
          <a:xfrm>
            <a:off x="336550" y="1150938"/>
            <a:ext cx="8134350" cy="1373187"/>
          </a:xfrm>
          <a:prstGeom prst="rect">
            <a:avLst/>
          </a:prstGeom>
          <a:noFill/>
        </p:spPr>
        <p:txBody>
          <a:bodyPr>
            <a:spAutoFit/>
          </a:bodyPr>
          <a:lstStyle/>
          <a:p>
            <a:pPr eaLnBrk="1" hangingPunct="1">
              <a:defRPr/>
            </a:pPr>
            <a:r>
              <a:rPr lang="en-US" dirty="0">
                <a:latin typeface="+mn-lt"/>
                <a:cs typeface="Arial" charset="0"/>
              </a:rPr>
              <a:t>Sometimes a graphical comparison can help you decide which measure of central tendency best represents a data set. </a:t>
            </a:r>
          </a:p>
        </p:txBody>
      </p:sp>
      <p:sp>
        <p:nvSpPr>
          <p:cNvPr id="178180" name="TextBox 6"/>
          <p:cNvSpPr txBox="1">
            <a:spLocks noChangeArrowheads="1"/>
          </p:cNvSpPr>
          <p:nvPr/>
        </p:nvSpPr>
        <p:spPr bwMode="auto">
          <a:xfrm>
            <a:off x="755324" y="5893455"/>
            <a:ext cx="7974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dirty="0">
                <a:solidFill>
                  <a:srgbClr val="000000"/>
                </a:solidFill>
                <a:cs typeface="Arial" panose="020B0604020202020204" pitchFamily="34" charset="0"/>
              </a:rPr>
              <a:t>In this case, </a:t>
            </a:r>
            <a:r>
              <a:rPr lang="en-US" dirty="0" smtClean="0">
                <a:solidFill>
                  <a:srgbClr val="000000"/>
                </a:solidFill>
                <a:cs typeface="Arial" panose="020B0604020202020204" pitchFamily="34" charset="0"/>
              </a:rPr>
              <a:t>the </a:t>
            </a:r>
            <a:r>
              <a:rPr lang="en-US" b="1" dirty="0">
                <a:solidFill>
                  <a:srgbClr val="000000"/>
                </a:solidFill>
                <a:cs typeface="Arial" panose="020B0604020202020204" pitchFamily="34" charset="0"/>
              </a:rPr>
              <a:t>median</a:t>
            </a:r>
            <a:r>
              <a:rPr lang="en-US" dirty="0">
                <a:solidFill>
                  <a:srgbClr val="000000"/>
                </a:solidFill>
                <a:cs typeface="Arial" panose="020B0604020202020204" pitchFamily="34" charset="0"/>
              </a:rPr>
              <a:t> best describes the data set.</a:t>
            </a:r>
            <a:endParaRPr lang="en-US" dirty="0">
              <a:cs typeface="Arial" panose="020B0604020202020204" pitchFamily="34" charset="0"/>
            </a:endParaRPr>
          </a:p>
        </p:txBody>
      </p:sp>
      <p:sp>
        <p:nvSpPr>
          <p:cNvPr id="17818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2BCEFA3-B51D-4D8B-8049-B50432349725}" type="slidenum">
              <a:rPr lang="en-US" sz="1200">
                <a:latin typeface="Arial" panose="020B0604020202020204" pitchFamily="34" charset="0"/>
                <a:cs typeface="Arial" panose="020B0604020202020204" pitchFamily="34" charset="0"/>
              </a:rPr>
              <a:pPr algn="r" eaLnBrk="1" hangingPunct="1">
                <a:spcBef>
                  <a:spcPct val="0"/>
                </a:spcBef>
                <a:buClrTx/>
                <a:buFontTx/>
                <a:buNone/>
              </a:pPr>
              <a:t>66</a:t>
            </a:fld>
            <a:r>
              <a:rPr lang="en-US" sz="1200">
                <a:latin typeface="Arial" panose="020B0604020202020204" pitchFamily="34" charset="0"/>
                <a:cs typeface="Arial" panose="020B0604020202020204" pitchFamily="34" charset="0"/>
              </a:rPr>
              <a:t> of 149</a:t>
            </a:r>
          </a:p>
        </p:txBody>
      </p:sp>
      <p:sp>
        <p:nvSpPr>
          <p:cNvPr id="17818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smtClean="0">
                <a:ea typeface="ＭＳ Ｐゴシック" panose="020B0600070205080204" pitchFamily="34" charset="-128"/>
              </a:rPr>
              <a:t>Weighted Mean</a:t>
            </a:r>
          </a:p>
        </p:txBody>
      </p:sp>
      <p:sp>
        <p:nvSpPr>
          <p:cNvPr id="17412" name="Content Placeholder 2"/>
          <p:cNvSpPr>
            <a:spLocks noGrp="1"/>
          </p:cNvSpPr>
          <p:nvPr>
            <p:ph idx="1"/>
          </p:nvPr>
        </p:nvSpPr>
        <p:spPr/>
        <p:txBody>
          <a:bodyPr/>
          <a:lstStyle/>
          <a:p>
            <a:pPr>
              <a:buFont typeface="Arial" panose="020B0604020202020204" pitchFamily="34" charset="0"/>
              <a:buNone/>
            </a:pPr>
            <a:r>
              <a:rPr lang="en-US" b="1" smtClean="0">
                <a:solidFill>
                  <a:schemeClr val="accent2"/>
                </a:solidFill>
              </a:rPr>
              <a:t>Weighted Mean</a:t>
            </a:r>
          </a:p>
          <a:p>
            <a:r>
              <a:rPr lang="en-US" smtClean="0"/>
              <a:t>The mean of a data set whose entries have varying weights.</a:t>
            </a:r>
          </a:p>
          <a:p>
            <a:endParaRPr lang="en-US" smtClean="0"/>
          </a:p>
          <a:p>
            <a:r>
              <a:rPr lang="en-US" smtClean="0"/>
              <a:t>                         </a:t>
            </a:r>
            <a:r>
              <a:rPr lang="en-US" smtClean="0">
                <a:solidFill>
                  <a:schemeClr val="accent2"/>
                </a:solidFill>
              </a:rPr>
              <a:t>where </a:t>
            </a:r>
            <a:r>
              <a:rPr lang="en-US" i="1" smtClean="0">
                <a:solidFill>
                  <a:schemeClr val="accent2"/>
                </a:solidFill>
              </a:rPr>
              <a:t>w</a:t>
            </a:r>
            <a:r>
              <a:rPr lang="en-US" smtClean="0">
                <a:solidFill>
                  <a:schemeClr val="accent2"/>
                </a:solidFill>
              </a:rPr>
              <a:t> is the weight of each entry </a:t>
            </a:r>
            <a:r>
              <a:rPr lang="en-US" i="1" smtClean="0">
                <a:solidFill>
                  <a:schemeClr val="accent2"/>
                </a:solidFill>
              </a:rPr>
              <a:t>x</a:t>
            </a:r>
            <a:r>
              <a:rPr lang="en-US" smtClean="0">
                <a:solidFill>
                  <a:schemeClr val="accent2"/>
                </a:solidFill>
              </a:rPr>
              <a:t> </a:t>
            </a:r>
          </a:p>
        </p:txBody>
      </p:sp>
      <p:graphicFrame>
        <p:nvGraphicFramePr>
          <p:cNvPr id="17410" name="Object 2"/>
          <p:cNvGraphicFramePr>
            <a:graphicFrameLocks noChangeAspect="1"/>
          </p:cNvGraphicFramePr>
          <p:nvPr/>
        </p:nvGraphicFramePr>
        <p:xfrm>
          <a:off x="847725" y="3324225"/>
          <a:ext cx="2079625" cy="1036638"/>
        </p:xfrm>
        <a:graphic>
          <a:graphicData uri="http://schemas.openxmlformats.org/presentationml/2006/ole">
            <mc:AlternateContent xmlns:mc="http://schemas.openxmlformats.org/markup-compatibility/2006">
              <mc:Choice xmlns:v="urn:schemas-microsoft-com:vml" Requires="v">
                <p:oleObj spid="_x0000_s180234" name="Equation" r:id="rId4" imgW="787058" imgH="393529" progId="Equation.DSMT4">
                  <p:embed/>
                </p:oleObj>
              </mc:Choice>
              <mc:Fallback>
                <p:oleObj name="Equation" r:id="rId4" imgW="787058" imgH="39352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3324225"/>
                        <a:ext cx="2079625"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022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63E88B1-58B2-4BFC-A5C4-DAF55631C5A1}" type="slidenum">
              <a:rPr lang="en-US" sz="1200">
                <a:latin typeface="Arial" panose="020B0604020202020204" pitchFamily="34" charset="0"/>
                <a:cs typeface="Arial" panose="020B0604020202020204" pitchFamily="34" charset="0"/>
              </a:rPr>
              <a:pPr algn="r" eaLnBrk="1" hangingPunct="1">
                <a:spcBef>
                  <a:spcPct val="0"/>
                </a:spcBef>
                <a:buClrTx/>
                <a:buFontTx/>
                <a:buNone/>
              </a:pPr>
              <a:t>67</a:t>
            </a:fld>
            <a:r>
              <a:rPr lang="en-US" sz="1200">
                <a:latin typeface="Arial" panose="020B0604020202020204" pitchFamily="34" charset="0"/>
                <a:cs typeface="Arial" panose="020B0604020202020204" pitchFamily="34" charset="0"/>
              </a:rPr>
              <a:t> of 149</a:t>
            </a:r>
          </a:p>
        </p:txBody>
      </p:sp>
      <p:sp>
        <p:nvSpPr>
          <p:cNvPr id="18023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57200" y="0"/>
            <a:ext cx="8229600" cy="1143000"/>
          </a:xfrm>
        </p:spPr>
        <p:txBody>
          <a:bodyPr/>
          <a:lstStyle/>
          <a:p>
            <a:r>
              <a:rPr lang="en-US" dirty="0" smtClean="0">
                <a:solidFill>
                  <a:srgbClr val="83BB35"/>
                </a:solidFill>
                <a:ea typeface="ＭＳ Ｐゴシック" panose="020B0600070205080204" pitchFamily="34" charset="-128"/>
              </a:rPr>
              <a:t>Example: Finding a Weighted Mean</a:t>
            </a:r>
          </a:p>
        </p:txBody>
      </p:sp>
      <p:sp>
        <p:nvSpPr>
          <p:cNvPr id="182275" name="Content Placeholder 2"/>
          <p:cNvSpPr>
            <a:spLocks noGrp="1"/>
          </p:cNvSpPr>
          <p:nvPr>
            <p:ph idx="1"/>
          </p:nvPr>
        </p:nvSpPr>
        <p:spPr>
          <a:xfrm>
            <a:off x="457200" y="1099997"/>
            <a:ext cx="8229600" cy="4525963"/>
          </a:xfrm>
        </p:spPr>
        <p:txBody>
          <a:bodyPr/>
          <a:lstStyle/>
          <a:p>
            <a:r>
              <a:rPr lang="en-US" dirty="0" smtClean="0"/>
              <a:t>Your </a:t>
            </a:r>
            <a:r>
              <a:rPr lang="en-US" dirty="0" smtClean="0"/>
              <a:t>grade is determined from five sources: </a:t>
            </a:r>
            <a:endParaRPr lang="en-US" dirty="0" smtClean="0"/>
          </a:p>
          <a:p>
            <a:pPr lvl="1"/>
            <a:r>
              <a:rPr lang="en-US" dirty="0" smtClean="0"/>
              <a:t>50</a:t>
            </a:r>
            <a:r>
              <a:rPr lang="en-US" dirty="0" smtClean="0"/>
              <a:t>% from your test </a:t>
            </a:r>
            <a:r>
              <a:rPr lang="en-US" dirty="0" smtClean="0"/>
              <a:t>mean (86)</a:t>
            </a:r>
          </a:p>
          <a:p>
            <a:pPr lvl="1"/>
            <a:r>
              <a:rPr lang="en-US" dirty="0" smtClean="0"/>
              <a:t>15</a:t>
            </a:r>
            <a:r>
              <a:rPr lang="en-US" dirty="0" smtClean="0"/>
              <a:t>% from your </a:t>
            </a:r>
            <a:r>
              <a:rPr lang="en-US" dirty="0" smtClean="0"/>
              <a:t>midterm (96)</a:t>
            </a:r>
          </a:p>
          <a:p>
            <a:pPr lvl="1"/>
            <a:r>
              <a:rPr lang="en-US" dirty="0" smtClean="0"/>
              <a:t>20</a:t>
            </a:r>
            <a:r>
              <a:rPr lang="en-US" dirty="0" smtClean="0"/>
              <a:t>% from your final </a:t>
            </a:r>
            <a:r>
              <a:rPr lang="en-US" dirty="0" smtClean="0"/>
              <a:t>exam (82)</a:t>
            </a:r>
          </a:p>
          <a:p>
            <a:pPr lvl="1"/>
            <a:r>
              <a:rPr lang="en-US" dirty="0" smtClean="0"/>
              <a:t>10</a:t>
            </a:r>
            <a:r>
              <a:rPr lang="en-US" dirty="0" smtClean="0"/>
              <a:t>% from your computer lab </a:t>
            </a:r>
            <a:r>
              <a:rPr lang="en-US" dirty="0" smtClean="0"/>
              <a:t>work (98)</a:t>
            </a:r>
          </a:p>
          <a:p>
            <a:pPr lvl="1"/>
            <a:r>
              <a:rPr lang="en-US" dirty="0" smtClean="0"/>
              <a:t>5</a:t>
            </a:r>
            <a:r>
              <a:rPr lang="en-US" dirty="0" smtClean="0"/>
              <a:t>% from your homework. </a:t>
            </a:r>
            <a:r>
              <a:rPr lang="en-US" dirty="0" smtClean="0"/>
              <a:t>(100)</a:t>
            </a:r>
          </a:p>
          <a:p>
            <a:r>
              <a:rPr lang="en-US" dirty="0" smtClean="0"/>
              <a:t>What </a:t>
            </a:r>
            <a:r>
              <a:rPr lang="en-US" dirty="0" smtClean="0"/>
              <a:t>is the weighted mean of your scores? </a:t>
            </a:r>
            <a:endParaRPr lang="en-US" dirty="0" smtClean="0"/>
          </a:p>
          <a:p>
            <a:r>
              <a:rPr lang="en-US" dirty="0" smtClean="0"/>
              <a:t>If minimum </a:t>
            </a:r>
            <a:r>
              <a:rPr lang="en-US" dirty="0" smtClean="0"/>
              <a:t>average for </a:t>
            </a:r>
            <a:r>
              <a:rPr lang="en-US" dirty="0" smtClean="0"/>
              <a:t>A </a:t>
            </a:r>
            <a:r>
              <a:rPr lang="en-US" dirty="0" smtClean="0"/>
              <a:t>is 90, did you get an A?</a:t>
            </a:r>
          </a:p>
          <a:p>
            <a:pPr marL="0" indent="0">
              <a:buFont typeface="Arial" panose="020B0604020202020204" pitchFamily="34" charset="0"/>
              <a:buNone/>
            </a:pPr>
            <a:endParaRPr lang="en-US" dirty="0" smtClean="0"/>
          </a:p>
        </p:txBody>
      </p:sp>
      <p:sp>
        <p:nvSpPr>
          <p:cNvPr id="182276"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DA69111-54FA-4130-A690-0264AC9D73C0}" type="slidenum">
              <a:rPr lang="en-US" sz="1200">
                <a:latin typeface="Arial" panose="020B0604020202020204" pitchFamily="34" charset="0"/>
                <a:cs typeface="Arial" panose="020B0604020202020204" pitchFamily="34" charset="0"/>
              </a:rPr>
              <a:pPr algn="r" eaLnBrk="1" hangingPunct="1">
                <a:spcBef>
                  <a:spcPct val="0"/>
                </a:spcBef>
                <a:buClrTx/>
                <a:buFontTx/>
                <a:buNone/>
              </a:pPr>
              <a:t>68</a:t>
            </a:fld>
            <a:r>
              <a:rPr lang="en-US" sz="1200">
                <a:latin typeface="Arial" panose="020B0604020202020204" pitchFamily="34" charset="0"/>
                <a:cs typeface="Arial" panose="020B0604020202020204" pitchFamily="34" charset="0"/>
              </a:rPr>
              <a:t> of 149</a:t>
            </a:r>
          </a:p>
        </p:txBody>
      </p:sp>
      <p:sp>
        <p:nvSpPr>
          <p:cNvPr id="182277"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a Weighted Mean</a:t>
            </a:r>
          </a:p>
        </p:txBody>
      </p:sp>
      <p:graphicFrame>
        <p:nvGraphicFramePr>
          <p:cNvPr id="6" name="Table 5"/>
          <p:cNvGraphicFramePr>
            <a:graphicFrameLocks noGrp="1"/>
          </p:cNvGraphicFramePr>
          <p:nvPr/>
        </p:nvGraphicFramePr>
        <p:xfrm>
          <a:off x="1058863" y="1477963"/>
          <a:ext cx="6416675" cy="2773610"/>
        </p:xfrm>
        <a:graphic>
          <a:graphicData uri="http://schemas.openxmlformats.org/drawingml/2006/table">
            <a:tbl>
              <a:tblPr/>
              <a:tblGrid>
                <a:gridCol w="1731962"/>
                <a:gridCol w="1300163"/>
                <a:gridCol w="1508125"/>
                <a:gridCol w="1876425"/>
              </a:tblGrid>
              <a:tr h="39619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Source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Score,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Weight,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w</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x∙w</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19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Test Mean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86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86(0.50)= 43.0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19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Midterm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96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0.15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96(0.15) = 14.4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9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Final Exam</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82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82(0.20) = 16.4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9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Computer Lab</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98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98(0.10) = 9.8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9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Homework</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100(0.05) = 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Σ</a:t>
                      </a:r>
                      <a:r>
                        <a:rPr kumimoji="0" lang="en-US" sz="20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 = </a:t>
                      </a: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Σ</a:t>
                      </a:r>
                      <a:r>
                        <a:rPr kumimoji="0" lang="en-US" sz="20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a:t>
                      </a:r>
                      <a:r>
                        <a:rPr kumimoji="0" lang="en-US" sz="2000" b="0" i="1"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x∙w</a:t>
                      </a: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a:t>
                      </a:r>
                      <a:r>
                        <a:rPr kumimoji="0" lang="en-US" sz="2000" b="0" i="1"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 = </a:t>
                      </a:r>
                      <a:r>
                        <a:rPr kumimoji="0" lang="en-US" sz="20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88.6</a:t>
                      </a:r>
                      <a:endPar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8434" name="Object 2"/>
          <p:cNvGraphicFramePr>
            <a:graphicFrameLocks noChangeAspect="1"/>
          </p:cNvGraphicFramePr>
          <p:nvPr/>
        </p:nvGraphicFramePr>
        <p:xfrm>
          <a:off x="2114550" y="4456113"/>
          <a:ext cx="4362450" cy="874712"/>
        </p:xfrm>
        <a:graphic>
          <a:graphicData uri="http://schemas.openxmlformats.org/presentationml/2006/ole">
            <mc:AlternateContent xmlns:mc="http://schemas.openxmlformats.org/markup-compatibility/2006">
              <mc:Choice xmlns:v="urn:schemas-microsoft-com:vml" Requires="v">
                <p:oleObj spid="_x0000_s184368" name="Equation" r:id="rId4" imgW="1612900" imgH="393700" progId="Equation.DSMT4">
                  <p:embed/>
                </p:oleObj>
              </mc:Choice>
              <mc:Fallback>
                <p:oleObj name="Equation" r:id="rId4" imgW="16129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0" y="4456113"/>
                        <a:ext cx="436245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a:xfrm>
            <a:off x="352425" y="5357813"/>
            <a:ext cx="8423275" cy="946150"/>
          </a:xfrm>
          <a:prstGeom prst="rect">
            <a:avLst/>
          </a:prstGeom>
          <a:noFill/>
        </p:spPr>
        <p:txBody>
          <a:bodyPr>
            <a:spAutoFit/>
          </a:bodyPr>
          <a:lstStyle/>
          <a:p>
            <a:pPr eaLnBrk="1" hangingPunct="1">
              <a:defRPr/>
            </a:pPr>
            <a:r>
              <a:rPr lang="en-US" dirty="0">
                <a:latin typeface="+mn-lt"/>
                <a:cs typeface="Arial" charset="0"/>
              </a:rPr>
              <a:t>Your weighted mean for the course is 88.6. You did not get an A.</a:t>
            </a:r>
          </a:p>
        </p:txBody>
      </p:sp>
      <p:sp>
        <p:nvSpPr>
          <p:cNvPr id="18436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3C10BA7-F03A-4978-931C-2C8F12E77F54}" type="slidenum">
              <a:rPr lang="en-US" sz="1200">
                <a:latin typeface="Arial" panose="020B0604020202020204" pitchFamily="34" charset="0"/>
                <a:cs typeface="Arial" panose="020B0604020202020204" pitchFamily="34" charset="0"/>
              </a:rPr>
              <a:pPr algn="r" eaLnBrk="1" hangingPunct="1">
                <a:spcBef>
                  <a:spcPct val="0"/>
                </a:spcBef>
                <a:buClrTx/>
                <a:buFontTx/>
                <a:buNone/>
              </a:pPr>
              <a:t>69</a:t>
            </a:fld>
            <a:r>
              <a:rPr lang="en-US" sz="1200">
                <a:latin typeface="Arial" panose="020B0604020202020204" pitchFamily="34" charset="0"/>
                <a:cs typeface="Arial" panose="020B0604020202020204" pitchFamily="34" charset="0"/>
              </a:rPr>
              <a:t> of 149</a:t>
            </a:r>
          </a:p>
        </p:txBody>
      </p:sp>
      <p:sp>
        <p:nvSpPr>
          <p:cNvPr id="18436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ea typeface="ＭＳ Ｐゴシック" panose="020B0600070205080204" pitchFamily="34" charset="-128"/>
              </a:rPr>
              <a:t>Constructing a Frequency Distribution</a:t>
            </a:r>
          </a:p>
        </p:txBody>
      </p:sp>
      <p:sp>
        <p:nvSpPr>
          <p:cNvPr id="52227" name="Content Placeholder 2"/>
          <p:cNvSpPr>
            <a:spLocks noGrp="1"/>
          </p:cNvSpPr>
          <p:nvPr>
            <p:ph idx="1"/>
          </p:nvPr>
        </p:nvSpPr>
        <p:spPr>
          <a:xfrm>
            <a:off x="457200" y="1387475"/>
            <a:ext cx="8229600" cy="4525963"/>
          </a:xfrm>
        </p:spPr>
        <p:txBody>
          <a:bodyPr/>
          <a:lstStyle/>
          <a:p>
            <a:pPr marL="514350" indent="-514350" eaLnBrk="1" hangingPunct="1">
              <a:buFont typeface="Arial" panose="020B0604020202020204" pitchFamily="34" charset="0"/>
              <a:buAutoNum type="arabicPeriod" startAt="3"/>
            </a:pPr>
            <a:r>
              <a:rPr lang="en-US" smtClean="0"/>
              <a:t>Find the class limits. </a:t>
            </a:r>
          </a:p>
          <a:p>
            <a:pPr marL="914400" lvl="1" indent="-514350" eaLnBrk="1" hangingPunct="1"/>
            <a:r>
              <a:rPr lang="en-US" smtClean="0"/>
              <a:t>Make sure that the minimum data entry is at least a great as the lower limit of the first class. </a:t>
            </a:r>
          </a:p>
          <a:p>
            <a:pPr marL="914400" lvl="1" indent="-514350" eaLnBrk="1" hangingPunct="1"/>
            <a:r>
              <a:rPr lang="en-US" smtClean="0"/>
              <a:t>Find the remaining lower limits (add the class width to the lower limit of the preceding class). </a:t>
            </a:r>
          </a:p>
          <a:p>
            <a:pPr marL="914400" lvl="1" indent="-514350" eaLnBrk="1" hangingPunct="1"/>
            <a:r>
              <a:rPr lang="en-US" smtClean="0"/>
              <a:t>Find the upper limit of the first class. Remember that classes cannot overlap. </a:t>
            </a:r>
          </a:p>
          <a:p>
            <a:pPr marL="914400" lvl="1" indent="-514350" eaLnBrk="1" hangingPunct="1"/>
            <a:r>
              <a:rPr lang="en-US" smtClean="0"/>
              <a:t>Find the remaining upper class limits.</a:t>
            </a:r>
          </a:p>
          <a:p>
            <a:pPr marL="514350" indent="-514350" eaLnBrk="1" hangingPunct="1">
              <a:buFont typeface="Arial" panose="020B0604020202020204" pitchFamily="34" charset="0"/>
              <a:buAutoNum type="arabicPeriod" startAt="3"/>
            </a:pPr>
            <a:endParaRPr lang="en-US" smtClean="0"/>
          </a:p>
        </p:txBody>
      </p:sp>
      <p:sp>
        <p:nvSpPr>
          <p:cNvPr id="2253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9FEF9E0-DF49-4DCB-AEE5-F21A4E3030E8}" type="slidenum">
              <a:rPr lang="en-US" sz="1200">
                <a:latin typeface="Arial" panose="020B0604020202020204" pitchFamily="34" charset="0"/>
                <a:cs typeface="Arial" panose="020B0604020202020204" pitchFamily="34" charset="0"/>
              </a:rPr>
              <a:pPr algn="r" eaLnBrk="1" hangingPunct="1">
                <a:spcBef>
                  <a:spcPct val="0"/>
                </a:spcBef>
                <a:buClrTx/>
                <a:buFontTx/>
                <a:buNone/>
              </a:pPr>
              <a:t>7</a:t>
            </a:fld>
            <a:r>
              <a:rPr lang="en-US" sz="1200">
                <a:latin typeface="Arial" panose="020B0604020202020204" pitchFamily="34" charset="0"/>
                <a:cs typeface="Arial" panose="020B0604020202020204" pitchFamily="34" charset="0"/>
              </a:rPr>
              <a:t> of 149</a:t>
            </a:r>
          </a:p>
        </p:txBody>
      </p:sp>
      <p:sp>
        <p:nvSpPr>
          <p:cNvPr id="2253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smtClean="0">
                <a:ea typeface="ＭＳ Ｐゴシック" panose="020B0600070205080204" pitchFamily="34" charset="-128"/>
              </a:rPr>
              <a:t>Mean of Grouped Data</a:t>
            </a:r>
          </a:p>
        </p:txBody>
      </p:sp>
      <p:sp>
        <p:nvSpPr>
          <p:cNvPr id="186371" name="Content Placeholder 2"/>
          <p:cNvSpPr>
            <a:spLocks noGrp="1"/>
          </p:cNvSpPr>
          <p:nvPr>
            <p:ph idx="1"/>
          </p:nvPr>
        </p:nvSpPr>
        <p:spPr/>
        <p:txBody>
          <a:bodyPr/>
          <a:lstStyle/>
          <a:p>
            <a:pPr>
              <a:buFont typeface="Arial" panose="020B0604020202020204" pitchFamily="34" charset="0"/>
              <a:buNone/>
            </a:pPr>
            <a:r>
              <a:rPr lang="en-US" b="1" smtClean="0">
                <a:solidFill>
                  <a:schemeClr val="accent2"/>
                </a:solidFill>
              </a:rPr>
              <a:t>Mean of a Frequency Distribution</a:t>
            </a:r>
          </a:p>
          <a:p>
            <a:r>
              <a:rPr lang="en-US" smtClean="0"/>
              <a:t>Approximated by</a:t>
            </a:r>
          </a:p>
          <a:p>
            <a:pPr>
              <a:buFont typeface="Arial" panose="020B0604020202020204" pitchFamily="34" charset="0"/>
              <a:buNone/>
            </a:pPr>
            <a:r>
              <a:rPr lang="en-US" smtClean="0"/>
              <a:t>                       </a:t>
            </a:r>
          </a:p>
          <a:p>
            <a:endParaRPr lang="en-US" smtClean="0"/>
          </a:p>
          <a:p>
            <a:pPr>
              <a:buFont typeface="Arial" panose="020B0604020202020204" pitchFamily="34" charset="0"/>
              <a:buNone/>
            </a:pPr>
            <a:r>
              <a:rPr lang="en-US" smtClean="0"/>
              <a:t>	</a:t>
            </a:r>
            <a:r>
              <a:rPr lang="en-US" smtClean="0">
                <a:solidFill>
                  <a:schemeClr val="accent2"/>
                </a:solidFill>
              </a:rPr>
              <a:t>where </a:t>
            </a:r>
            <a:r>
              <a:rPr lang="en-US" i="1" smtClean="0">
                <a:solidFill>
                  <a:schemeClr val="accent2"/>
                </a:solidFill>
              </a:rPr>
              <a:t>x</a:t>
            </a:r>
            <a:r>
              <a:rPr lang="en-US" smtClean="0">
                <a:solidFill>
                  <a:schemeClr val="accent2"/>
                </a:solidFill>
              </a:rPr>
              <a:t> and</a:t>
            </a:r>
            <a:r>
              <a:rPr lang="en-US" i="1" smtClean="0">
                <a:solidFill>
                  <a:schemeClr val="accent2"/>
                </a:solidFill>
              </a:rPr>
              <a:t> f</a:t>
            </a:r>
            <a:r>
              <a:rPr lang="en-US" smtClean="0">
                <a:solidFill>
                  <a:schemeClr val="accent2"/>
                </a:solidFill>
              </a:rPr>
              <a:t>  are the midpoints and frequencies of a class, respectively</a:t>
            </a:r>
          </a:p>
        </p:txBody>
      </p:sp>
      <p:graphicFrame>
        <p:nvGraphicFramePr>
          <p:cNvPr id="186372" name="Object 2"/>
          <p:cNvGraphicFramePr>
            <a:graphicFrameLocks noChangeAspect="1"/>
          </p:cNvGraphicFramePr>
          <p:nvPr/>
        </p:nvGraphicFramePr>
        <p:xfrm>
          <a:off x="1327150" y="2651125"/>
          <a:ext cx="3656013" cy="1036638"/>
        </p:xfrm>
        <a:graphic>
          <a:graphicData uri="http://schemas.openxmlformats.org/presentationml/2006/ole">
            <mc:AlternateContent xmlns:mc="http://schemas.openxmlformats.org/markup-compatibility/2006">
              <mc:Choice xmlns:v="urn:schemas-microsoft-com:vml" Requires="v">
                <p:oleObj spid="_x0000_s186378" name="Equation" r:id="rId4" imgW="1384300" imgH="393700" progId="Equation.DSMT4">
                  <p:embed/>
                </p:oleObj>
              </mc:Choice>
              <mc:Fallback>
                <p:oleObj name="Equation" r:id="rId4" imgW="13843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2651125"/>
                        <a:ext cx="3656013" cy="103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637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326EE4E-99F3-46F2-B55C-14E4B410C4BC}" type="slidenum">
              <a:rPr lang="en-US" sz="1200">
                <a:latin typeface="Arial" panose="020B0604020202020204" pitchFamily="34" charset="0"/>
                <a:cs typeface="Arial" panose="020B0604020202020204" pitchFamily="34" charset="0"/>
              </a:rPr>
              <a:pPr algn="r" eaLnBrk="1" hangingPunct="1">
                <a:spcBef>
                  <a:spcPct val="0"/>
                </a:spcBef>
                <a:buClrTx/>
                <a:buFontTx/>
                <a:buNone/>
              </a:pPr>
              <a:t>70</a:t>
            </a:fld>
            <a:r>
              <a:rPr lang="en-US" sz="1200">
                <a:latin typeface="Arial" panose="020B0604020202020204" pitchFamily="34" charset="0"/>
                <a:cs typeface="Arial" panose="020B0604020202020204" pitchFamily="34" charset="0"/>
              </a:rPr>
              <a:t> of 149</a:t>
            </a:r>
          </a:p>
        </p:txBody>
      </p:sp>
      <p:sp>
        <p:nvSpPr>
          <p:cNvPr id="18637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a:xfrm>
            <a:off x="457200" y="122238"/>
            <a:ext cx="8229600" cy="1143000"/>
          </a:xfrm>
        </p:spPr>
        <p:txBody>
          <a:bodyPr/>
          <a:lstStyle/>
          <a:p>
            <a:r>
              <a:rPr lang="en-US" smtClean="0">
                <a:ea typeface="ＭＳ Ｐゴシック" panose="020B0600070205080204" pitchFamily="34" charset="-128"/>
              </a:rPr>
              <a:t>Finding the Mean of a Frequency Distribution</a:t>
            </a:r>
          </a:p>
        </p:txBody>
      </p:sp>
      <p:sp>
        <p:nvSpPr>
          <p:cNvPr id="188419" name="Content Placeholder 10"/>
          <p:cNvSpPr>
            <a:spLocks noGrp="1"/>
          </p:cNvSpPr>
          <p:nvPr>
            <p:ph idx="1"/>
          </p:nvPr>
        </p:nvSpPr>
        <p:spPr>
          <a:xfrm>
            <a:off x="457200" y="1341438"/>
            <a:ext cx="8229600" cy="517525"/>
          </a:xfrm>
          <a:solidFill>
            <a:srgbClr val="0070C0"/>
          </a:solidFill>
        </p:spPr>
        <p:txBody>
          <a:bodyPr/>
          <a:lstStyle/>
          <a:p>
            <a:pPr>
              <a:buFont typeface="Arial" panose="020B0604020202020204" pitchFamily="34" charset="0"/>
              <a:buNone/>
            </a:pPr>
            <a:r>
              <a:rPr lang="en-US" i="1" smtClean="0">
                <a:solidFill>
                  <a:schemeClr val="bg1"/>
                </a:solidFill>
              </a:rPr>
              <a:t>In Words			    	        In Symbols</a:t>
            </a:r>
          </a:p>
        </p:txBody>
      </p:sp>
      <p:graphicFrame>
        <p:nvGraphicFramePr>
          <p:cNvPr id="20482" name="Object 2"/>
          <p:cNvGraphicFramePr>
            <a:graphicFrameLocks noChangeAspect="1"/>
          </p:cNvGraphicFramePr>
          <p:nvPr/>
        </p:nvGraphicFramePr>
        <p:xfrm>
          <a:off x="5792788" y="5318125"/>
          <a:ext cx="1706562" cy="800100"/>
        </p:xfrm>
        <a:graphic>
          <a:graphicData uri="http://schemas.openxmlformats.org/presentationml/2006/ole">
            <mc:AlternateContent xmlns:mc="http://schemas.openxmlformats.org/markup-compatibility/2006">
              <mc:Choice xmlns:v="urn:schemas-microsoft-com:vml" Requires="v">
                <p:oleObj spid="_x0000_s188439" name="Equation" r:id="rId4" imgW="837836" imgH="393529" progId="Equation.DSMT4">
                  <p:embed/>
                </p:oleObj>
              </mc:Choice>
              <mc:Fallback>
                <p:oleObj name="Equation" r:id="rId4" imgW="837836" imgH="39352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788" y="5318125"/>
                        <a:ext cx="1706562"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8421" name="Object 3"/>
          <p:cNvGraphicFramePr>
            <a:graphicFrameLocks noChangeAspect="1"/>
          </p:cNvGraphicFramePr>
          <p:nvPr/>
        </p:nvGraphicFramePr>
        <p:xfrm>
          <a:off x="4948238" y="1879600"/>
          <a:ext cx="3406775" cy="681038"/>
        </p:xfrm>
        <a:graphic>
          <a:graphicData uri="http://schemas.openxmlformats.org/presentationml/2006/ole">
            <mc:AlternateContent xmlns:mc="http://schemas.openxmlformats.org/markup-compatibility/2006">
              <mc:Choice xmlns:v="urn:schemas-microsoft-com:vml" Requires="v">
                <p:oleObj spid="_x0000_s188440" name="Equation" r:id="rId6" imgW="1968500" imgH="393700" progId="Equation.DSMT4">
                  <p:embed/>
                </p:oleObj>
              </mc:Choice>
              <mc:Fallback>
                <p:oleObj name="Equation" r:id="rId6" imgW="1968500" imgH="3937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8238" y="1879600"/>
                        <a:ext cx="3406775"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6100763" y="3216275"/>
          <a:ext cx="1089025" cy="434975"/>
        </p:xfrm>
        <a:graphic>
          <a:graphicData uri="http://schemas.openxmlformats.org/presentationml/2006/ole">
            <mc:AlternateContent xmlns:mc="http://schemas.openxmlformats.org/markup-compatibility/2006">
              <mc:Choice xmlns:v="urn:schemas-microsoft-com:vml" Requires="v">
                <p:oleObj spid="_x0000_s188441" name="Equation" r:id="rId8" imgW="507780" imgH="203112" progId="Equation.DSMT4">
                  <p:embed/>
                </p:oleObj>
              </mc:Choice>
              <mc:Fallback>
                <p:oleObj name="Equation" r:id="rId8" imgW="507780" imgH="203112"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00763" y="3216275"/>
                        <a:ext cx="10890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6099175" y="4419600"/>
          <a:ext cx="1090613" cy="496888"/>
        </p:xfrm>
        <a:graphic>
          <a:graphicData uri="http://schemas.openxmlformats.org/presentationml/2006/ole">
            <mc:AlternateContent xmlns:mc="http://schemas.openxmlformats.org/markup-compatibility/2006">
              <mc:Choice xmlns:v="urn:schemas-microsoft-com:vml" Requires="v">
                <p:oleObj spid="_x0000_s188442" name="Equation" r:id="rId10" imgW="444307" imgH="203112" progId="Equation.DSMT4">
                  <p:embed/>
                </p:oleObj>
              </mc:Choice>
              <mc:Fallback>
                <p:oleObj name="Equation" r:id="rId10" imgW="444307" imgH="203112"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9175" y="4419600"/>
                        <a:ext cx="109061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a:spLocks noChangeArrowheads="1"/>
          </p:cNvSpPr>
          <p:nvPr/>
        </p:nvSpPr>
        <p:spPr bwMode="auto">
          <a:xfrm>
            <a:off x="381000" y="1828800"/>
            <a:ext cx="43592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5000"/>
              </a:spcBef>
              <a:buFontTx/>
              <a:buAutoNum type="arabicPeriod"/>
            </a:pPr>
            <a:r>
              <a:rPr lang="en-US" sz="2600">
                <a:cs typeface="Arial" panose="020B0604020202020204" pitchFamily="34" charset="0"/>
              </a:rPr>
              <a:t>Find the midpoint of each class.</a:t>
            </a:r>
          </a:p>
          <a:p>
            <a:pPr eaLnBrk="1" hangingPunct="1">
              <a:spcBef>
                <a:spcPct val="55000"/>
              </a:spcBef>
              <a:buFontTx/>
              <a:buAutoNum type="arabicPeriod"/>
            </a:pPr>
            <a:r>
              <a:rPr lang="en-US" sz="2600">
                <a:cs typeface="Arial" panose="020B0604020202020204" pitchFamily="34" charset="0"/>
              </a:rPr>
              <a:t>Find the sum of the products of the midpoints and the frequencies.</a:t>
            </a:r>
          </a:p>
          <a:p>
            <a:pPr eaLnBrk="1" hangingPunct="1">
              <a:spcBef>
                <a:spcPct val="55000"/>
              </a:spcBef>
              <a:buFontTx/>
              <a:buAutoNum type="arabicPeriod"/>
            </a:pPr>
            <a:r>
              <a:rPr lang="en-US" sz="2600">
                <a:cs typeface="Arial" panose="020B0604020202020204" pitchFamily="34" charset="0"/>
              </a:rPr>
              <a:t>Find the sum of the frequencies.</a:t>
            </a:r>
          </a:p>
          <a:p>
            <a:pPr eaLnBrk="1" hangingPunct="1">
              <a:spcBef>
                <a:spcPct val="55000"/>
              </a:spcBef>
              <a:buFontTx/>
              <a:buAutoNum type="arabicPeriod"/>
            </a:pPr>
            <a:r>
              <a:rPr lang="en-US" sz="2600">
                <a:cs typeface="Arial" panose="020B0604020202020204" pitchFamily="34" charset="0"/>
              </a:rPr>
              <a:t>Find the mean of the frequency distribution.</a:t>
            </a:r>
          </a:p>
        </p:txBody>
      </p:sp>
      <p:sp>
        <p:nvSpPr>
          <p:cNvPr id="18842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0EB65A9-9C24-4EAE-9460-B45C4444ABB9}" type="slidenum">
              <a:rPr lang="en-US" sz="1200">
                <a:latin typeface="Arial" panose="020B0604020202020204" pitchFamily="34" charset="0"/>
                <a:cs typeface="Arial" panose="020B0604020202020204" pitchFamily="34" charset="0"/>
              </a:rPr>
              <a:pPr algn="r" eaLnBrk="1" hangingPunct="1">
                <a:spcBef>
                  <a:spcPct val="0"/>
                </a:spcBef>
                <a:buClrTx/>
                <a:buFontTx/>
                <a:buNone/>
              </a:pPr>
              <a:t>71</a:t>
            </a:fld>
            <a:r>
              <a:rPr lang="en-US" sz="1200">
                <a:latin typeface="Arial" panose="020B0604020202020204" pitchFamily="34" charset="0"/>
                <a:cs typeface="Arial" panose="020B0604020202020204" pitchFamily="34" charset="0"/>
              </a:rPr>
              <a:t> of 149</a:t>
            </a:r>
          </a:p>
        </p:txBody>
      </p:sp>
      <p:sp>
        <p:nvSpPr>
          <p:cNvPr id="18842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48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048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xfrm>
            <a:off x="457200" y="0"/>
            <a:ext cx="8229600" cy="1143000"/>
          </a:xfrm>
        </p:spPr>
        <p:txBody>
          <a:bodyPr/>
          <a:lstStyle/>
          <a:p>
            <a:r>
              <a:rPr lang="en-US" dirty="0" smtClean="0">
                <a:solidFill>
                  <a:srgbClr val="83BB35"/>
                </a:solidFill>
                <a:ea typeface="ＭＳ Ｐゴシック" panose="020B0600070205080204" pitchFamily="34" charset="-128"/>
              </a:rPr>
              <a:t>Example: Find the Mean of a Frequency Distribution</a:t>
            </a:r>
          </a:p>
        </p:txBody>
      </p:sp>
      <p:sp>
        <p:nvSpPr>
          <p:cNvPr id="190467" name="Content Placeholder 4"/>
          <p:cNvSpPr>
            <a:spLocks noGrp="1"/>
          </p:cNvSpPr>
          <p:nvPr>
            <p:ph idx="1"/>
          </p:nvPr>
        </p:nvSpPr>
        <p:spPr>
          <a:xfrm>
            <a:off x="457200" y="1143000"/>
            <a:ext cx="8229600" cy="1479550"/>
          </a:xfrm>
        </p:spPr>
        <p:txBody>
          <a:bodyPr/>
          <a:lstStyle/>
          <a:p>
            <a:pPr marL="0" indent="0">
              <a:buFont typeface="Arial" panose="020B0604020202020204" pitchFamily="34" charset="0"/>
              <a:buNone/>
            </a:pPr>
            <a:r>
              <a:rPr lang="en-US" dirty="0" smtClean="0"/>
              <a:t>Use the frequency distribution to approximate the mean number of minutes that a sample of Internet subscribers spent online during their most recent session.</a:t>
            </a:r>
          </a:p>
        </p:txBody>
      </p:sp>
      <p:graphicFrame>
        <p:nvGraphicFramePr>
          <p:cNvPr id="6" name="Table 5"/>
          <p:cNvGraphicFramePr>
            <a:graphicFrameLocks noGrp="1"/>
          </p:cNvGraphicFramePr>
          <p:nvPr>
            <p:extLst>
              <p:ext uri="{D42A27DB-BD31-4B8C-83A1-F6EECF244321}">
                <p14:modId xmlns:p14="http://schemas.microsoft.com/office/powerpoint/2010/main" val="3233719556"/>
              </p:ext>
            </p:extLst>
          </p:nvPr>
        </p:nvGraphicFramePr>
        <p:xfrm>
          <a:off x="2400300" y="2622550"/>
          <a:ext cx="3875087" cy="3170240"/>
        </p:xfrm>
        <a:graphic>
          <a:graphicData uri="http://schemas.openxmlformats.org/drawingml/2006/table">
            <a:tbl>
              <a:tblPr/>
              <a:tblGrid>
                <a:gridCol w="1055687"/>
                <a:gridCol w="1231900"/>
                <a:gridCol w="1587500"/>
              </a:tblGrid>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Class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Midpoint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20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7 – 18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12.5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19 – 30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24.5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31 – 42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36.5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43 – 54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48.5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55 – 66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67 – 78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72.5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80">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79 – 90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84.5</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050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5FCEBD9B-25E6-4D62-9BA6-E14C9EC2704E}" type="slidenum">
              <a:rPr lang="en-US" sz="1200">
                <a:latin typeface="Arial" panose="020B0604020202020204" pitchFamily="34" charset="0"/>
                <a:cs typeface="Arial" panose="020B0604020202020204" pitchFamily="34" charset="0"/>
              </a:rPr>
              <a:pPr algn="r" eaLnBrk="1" hangingPunct="1">
                <a:spcBef>
                  <a:spcPct val="0"/>
                </a:spcBef>
                <a:buClrTx/>
                <a:buFontTx/>
                <a:buNone/>
              </a:pPr>
              <a:t>72</a:t>
            </a:fld>
            <a:r>
              <a:rPr lang="en-US" sz="1200">
                <a:latin typeface="Arial" panose="020B0604020202020204" pitchFamily="34" charset="0"/>
                <a:cs typeface="Arial" panose="020B0604020202020204" pitchFamily="34" charset="0"/>
              </a:rPr>
              <a:t> of 149</a:t>
            </a:r>
          </a:p>
        </p:txBody>
      </p:sp>
      <p:sp>
        <p:nvSpPr>
          <p:cNvPr id="19050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 the Mean of a Frequency Distribution</a:t>
            </a:r>
          </a:p>
        </p:txBody>
      </p:sp>
      <p:graphicFrame>
        <p:nvGraphicFramePr>
          <p:cNvPr id="6" name="Table 5"/>
          <p:cNvGraphicFramePr>
            <a:graphicFrameLocks noGrp="1"/>
          </p:cNvGraphicFramePr>
          <p:nvPr/>
        </p:nvGraphicFramePr>
        <p:xfrm>
          <a:off x="1531938" y="1703388"/>
          <a:ext cx="5911850" cy="3566016"/>
        </p:xfrm>
        <a:graphic>
          <a:graphicData uri="http://schemas.openxmlformats.org/drawingml/2006/table">
            <a:tbl>
              <a:tblPr/>
              <a:tblGrid>
                <a:gridCol w="1055687"/>
                <a:gridCol w="1438275"/>
                <a:gridCol w="1476375"/>
                <a:gridCol w="1941513"/>
              </a:tblGrid>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Class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Midpoint, </a:t>
                      </a:r>
                      <a:r>
                        <a:rPr kumimoji="0" lang="en-US" sz="20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Frequency, </a:t>
                      </a:r>
                      <a:r>
                        <a:rPr kumimoji="0" lang="en-US" sz="20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f</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a:t>
                      </a:r>
                      <a:r>
                        <a:rPr kumimoji="0" lang="en-US" sz="2000" b="0"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x∙f</a:t>
                      </a:r>
                      <a:r>
                        <a:rPr kumimoji="0" lang="en-US" sz="2000" b="0"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7 – 18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12.5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12.5∙6 = 75.0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19 – 30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24.5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24.5∙10 = 245.0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31 – 42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36.5∙13 = 474.5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43 – 54</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48.5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48.5∙8 = 388.0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55 – 66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60.5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60.5∙5 = 302.5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67 – 78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72.5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72.5∙6 = 435.0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79 – 90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84.5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84.5∙2 = 169.0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96169">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n = 50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accent2"/>
                          </a:solidFill>
                          <a:effectLst/>
                          <a:latin typeface="Times New Roman" panose="02020603050405020304" pitchFamily="18" charset="0"/>
                          <a:cs typeface="Times New Roman" panose="02020603050405020304" pitchFamily="18" charset="0"/>
                        </a:rPr>
                        <a:t>Σ</a:t>
                      </a: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a:t>
                      </a:r>
                      <a:r>
                        <a:rPr kumimoji="0" lang="en-US" sz="2000" b="0" i="1"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x∙f</a:t>
                      </a: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 = 2089.0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506" name="Object 2"/>
          <p:cNvGraphicFramePr>
            <a:graphicFrameLocks noChangeAspect="1"/>
          </p:cNvGraphicFramePr>
          <p:nvPr/>
        </p:nvGraphicFramePr>
        <p:xfrm>
          <a:off x="2103438" y="5434013"/>
          <a:ext cx="4935537" cy="866775"/>
        </p:xfrm>
        <a:graphic>
          <a:graphicData uri="http://schemas.openxmlformats.org/presentationml/2006/ole">
            <mc:AlternateContent xmlns:mc="http://schemas.openxmlformats.org/markup-compatibility/2006">
              <mc:Choice xmlns:v="urn:schemas-microsoft-com:vml" Requires="v">
                <p:oleObj spid="_x0000_s192567" name="Equation" r:id="rId4" imgW="2235200" imgH="393700" progId="Equation.DSMT4">
                  <p:embed/>
                </p:oleObj>
              </mc:Choice>
              <mc:Fallback>
                <p:oleObj name="Equation" r:id="rId4" imgW="2235200" imgH="3937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5434013"/>
                        <a:ext cx="4935537"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256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260B51CA-C532-4D4A-AEA6-F1C78FE4CBF4}" type="slidenum">
              <a:rPr lang="en-US" sz="1200">
                <a:latin typeface="Arial" panose="020B0604020202020204" pitchFamily="34" charset="0"/>
                <a:cs typeface="Arial" panose="020B0604020202020204" pitchFamily="34" charset="0"/>
              </a:rPr>
              <a:pPr algn="r" eaLnBrk="1" hangingPunct="1">
                <a:spcBef>
                  <a:spcPct val="0"/>
                </a:spcBef>
                <a:buClrTx/>
                <a:buFontTx/>
                <a:buNone/>
              </a:pPr>
              <a:t>73</a:t>
            </a:fld>
            <a:r>
              <a:rPr lang="en-US" sz="1200">
                <a:latin typeface="Arial" panose="020B0604020202020204" pitchFamily="34" charset="0"/>
                <a:cs typeface="Arial" panose="020B0604020202020204" pitchFamily="34" charset="0"/>
              </a:rPr>
              <a:t> of 149</a:t>
            </a:r>
          </a:p>
        </p:txBody>
      </p:sp>
      <p:sp>
        <p:nvSpPr>
          <p:cNvPr id="19256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442913" y="0"/>
            <a:ext cx="8229600" cy="1143000"/>
          </a:xfrm>
        </p:spPr>
        <p:txBody>
          <a:bodyPr/>
          <a:lstStyle/>
          <a:p>
            <a:r>
              <a:rPr lang="en-US" dirty="0" smtClean="0">
                <a:ea typeface="ＭＳ Ｐゴシック" panose="020B0600070205080204" pitchFamily="34" charset="-128"/>
              </a:rPr>
              <a:t>The Shape of Distributions</a:t>
            </a:r>
          </a:p>
        </p:txBody>
      </p:sp>
      <p:pic>
        <p:nvPicPr>
          <p:cNvPr id="194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61" y="2680099"/>
            <a:ext cx="6185647" cy="389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TextBox 6"/>
          <p:cNvSpPr txBox="1">
            <a:spLocks noChangeArrowheads="1"/>
          </p:cNvSpPr>
          <p:nvPr/>
        </p:nvSpPr>
        <p:spPr bwMode="auto">
          <a:xfrm>
            <a:off x="675482" y="950912"/>
            <a:ext cx="77644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buFontTx/>
              <a:buNone/>
            </a:pPr>
            <a:r>
              <a:rPr lang="en-US" b="1" dirty="0">
                <a:solidFill>
                  <a:srgbClr val="AE0337"/>
                </a:solidFill>
              </a:rPr>
              <a:t>Symmetric </a:t>
            </a:r>
            <a:r>
              <a:rPr lang="en-US" b="1" dirty="0" smtClean="0">
                <a:solidFill>
                  <a:srgbClr val="AE0337"/>
                </a:solidFill>
              </a:rPr>
              <a:t>Bell-shaped Distribution</a:t>
            </a:r>
            <a:endParaRPr lang="en-US" b="1" dirty="0">
              <a:solidFill>
                <a:srgbClr val="AE0337"/>
              </a:solidFill>
            </a:endParaRPr>
          </a:p>
          <a:p>
            <a:pPr>
              <a:buClr>
                <a:srgbClr val="D17230"/>
              </a:buClr>
            </a:pPr>
            <a:r>
              <a:rPr lang="en-US" dirty="0">
                <a:solidFill>
                  <a:srgbClr val="000000"/>
                </a:solidFill>
              </a:rPr>
              <a:t>A vertical line can be drawn through the middle of  a graph of the distribution and the resulting halves are approximately mirror images.</a:t>
            </a:r>
            <a:endParaRPr lang="en-US" dirty="0">
              <a:cs typeface="Arial" panose="020B0604020202020204" pitchFamily="34" charset="0"/>
            </a:endParaRPr>
          </a:p>
        </p:txBody>
      </p:sp>
      <p:sp>
        <p:nvSpPr>
          <p:cNvPr id="19456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347FDEF-6346-4806-AE19-790F200000C9}" type="slidenum">
              <a:rPr lang="en-US" sz="1200">
                <a:latin typeface="Arial" panose="020B0604020202020204" pitchFamily="34" charset="0"/>
                <a:cs typeface="Arial" panose="020B0604020202020204" pitchFamily="34" charset="0"/>
              </a:rPr>
              <a:pPr algn="r" eaLnBrk="1" hangingPunct="1">
                <a:spcBef>
                  <a:spcPct val="0"/>
                </a:spcBef>
                <a:buClrTx/>
                <a:buFontTx/>
                <a:buNone/>
              </a:pPr>
              <a:t>74</a:t>
            </a:fld>
            <a:r>
              <a:rPr lang="en-US" sz="1200">
                <a:latin typeface="Arial" panose="020B0604020202020204" pitchFamily="34" charset="0"/>
                <a:cs typeface="Arial" panose="020B0604020202020204" pitchFamily="34" charset="0"/>
              </a:rPr>
              <a:t> of 149</a:t>
            </a:r>
          </a:p>
        </p:txBody>
      </p:sp>
      <p:sp>
        <p:nvSpPr>
          <p:cNvPr id="19456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457200" y="11113"/>
            <a:ext cx="8229600" cy="1143000"/>
          </a:xfrm>
        </p:spPr>
        <p:txBody>
          <a:bodyPr/>
          <a:lstStyle/>
          <a:p>
            <a:r>
              <a:rPr lang="en-US" smtClean="0">
                <a:ea typeface="ＭＳ Ｐゴシック" panose="020B0600070205080204" pitchFamily="34" charset="-128"/>
              </a:rPr>
              <a:t>The Shape of Distributions</a:t>
            </a:r>
          </a:p>
        </p:txBody>
      </p:sp>
      <p:sp>
        <p:nvSpPr>
          <p:cNvPr id="196611" name="TextBox 7"/>
          <p:cNvSpPr txBox="1">
            <a:spLocks noChangeArrowheads="1"/>
          </p:cNvSpPr>
          <p:nvPr/>
        </p:nvSpPr>
        <p:spPr bwMode="auto">
          <a:xfrm>
            <a:off x="677862" y="1094582"/>
            <a:ext cx="77882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buFontTx/>
              <a:buNone/>
            </a:pPr>
            <a:r>
              <a:rPr lang="en-US" b="1" dirty="0">
                <a:solidFill>
                  <a:srgbClr val="AE0337"/>
                </a:solidFill>
              </a:rPr>
              <a:t>Uniform Distribution (rectangular)</a:t>
            </a:r>
          </a:p>
          <a:p>
            <a:pPr>
              <a:buClr>
                <a:srgbClr val="D17230"/>
              </a:buClr>
            </a:pPr>
            <a:r>
              <a:rPr lang="en-US" dirty="0">
                <a:solidFill>
                  <a:srgbClr val="000000"/>
                </a:solidFill>
              </a:rPr>
              <a:t>All entries or classes in the distribution have equal or approximately equal frequencies.</a:t>
            </a:r>
          </a:p>
          <a:p>
            <a:pPr>
              <a:buClr>
                <a:srgbClr val="D17230"/>
              </a:buClr>
            </a:pPr>
            <a:r>
              <a:rPr lang="en-US" dirty="0">
                <a:solidFill>
                  <a:srgbClr val="000000"/>
                </a:solidFill>
              </a:rPr>
              <a:t>Symmetric.</a:t>
            </a:r>
            <a:endParaRPr lang="en-US" dirty="0">
              <a:cs typeface="Arial" panose="020B0604020202020204" pitchFamily="34" charset="0"/>
            </a:endParaRPr>
          </a:p>
        </p:txBody>
      </p:sp>
      <p:pic>
        <p:nvPicPr>
          <p:cNvPr id="1966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82" y="3221038"/>
            <a:ext cx="5773271"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A2E8911-D6C7-4AEB-8065-B7CA65F5696D}" type="slidenum">
              <a:rPr lang="en-US" sz="1200">
                <a:latin typeface="Arial" panose="020B0604020202020204" pitchFamily="34" charset="0"/>
                <a:cs typeface="Arial" panose="020B0604020202020204" pitchFamily="34" charset="0"/>
              </a:rPr>
              <a:pPr algn="r" eaLnBrk="1" hangingPunct="1">
                <a:spcBef>
                  <a:spcPct val="0"/>
                </a:spcBef>
                <a:buClrTx/>
                <a:buFontTx/>
                <a:buNone/>
              </a:pPr>
              <a:t>75</a:t>
            </a:fld>
            <a:r>
              <a:rPr lang="en-US" sz="1200">
                <a:latin typeface="Arial" panose="020B0604020202020204" pitchFamily="34" charset="0"/>
                <a:cs typeface="Arial" panose="020B0604020202020204" pitchFamily="34" charset="0"/>
              </a:rPr>
              <a:t> of 149</a:t>
            </a:r>
          </a:p>
        </p:txBody>
      </p:sp>
      <p:sp>
        <p:nvSpPr>
          <p:cNvPr id="19661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309562" y="0"/>
            <a:ext cx="8229600" cy="1143000"/>
          </a:xfrm>
        </p:spPr>
        <p:txBody>
          <a:bodyPr/>
          <a:lstStyle/>
          <a:p>
            <a:r>
              <a:rPr lang="en-US" dirty="0" smtClean="0">
                <a:ea typeface="ＭＳ Ｐゴシック" panose="020B0600070205080204" pitchFamily="34" charset="-128"/>
              </a:rPr>
              <a:t>The Shape of Distributions</a:t>
            </a:r>
          </a:p>
        </p:txBody>
      </p:sp>
      <p:sp>
        <p:nvSpPr>
          <p:cNvPr id="198659" name="TextBox 7"/>
          <p:cNvSpPr txBox="1">
            <a:spLocks noChangeArrowheads="1"/>
          </p:cNvSpPr>
          <p:nvPr/>
        </p:nvSpPr>
        <p:spPr bwMode="auto">
          <a:xfrm>
            <a:off x="530224" y="997510"/>
            <a:ext cx="77882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buFontTx/>
              <a:buNone/>
            </a:pPr>
            <a:r>
              <a:rPr lang="en-US" b="1" dirty="0">
                <a:solidFill>
                  <a:srgbClr val="AE0337"/>
                </a:solidFill>
              </a:rPr>
              <a:t>Skewed Left Distribution (negatively skewed)</a:t>
            </a:r>
          </a:p>
          <a:p>
            <a:pPr>
              <a:buClr>
                <a:srgbClr val="D17230"/>
              </a:buClr>
            </a:pPr>
            <a:r>
              <a:rPr lang="en-US" dirty="0">
                <a:solidFill>
                  <a:srgbClr val="000000"/>
                </a:solidFill>
              </a:rPr>
              <a:t>The “tail” of the graph elongates more to the left.</a:t>
            </a:r>
          </a:p>
          <a:p>
            <a:pPr>
              <a:buClr>
                <a:srgbClr val="D17230"/>
              </a:buClr>
            </a:pPr>
            <a:r>
              <a:rPr lang="en-US" dirty="0">
                <a:solidFill>
                  <a:srgbClr val="000000"/>
                </a:solidFill>
              </a:rPr>
              <a:t>The mean is to the left of the median.</a:t>
            </a:r>
            <a:endParaRPr lang="en-US" dirty="0">
              <a:cs typeface="Arial" panose="020B0604020202020204" pitchFamily="34" charset="0"/>
            </a:endParaRPr>
          </a:p>
        </p:txBody>
      </p:sp>
      <p:pic>
        <p:nvPicPr>
          <p:cNvPr id="198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781" y="2728539"/>
            <a:ext cx="6071348" cy="350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DFD490F-D065-4217-892F-E923A41D24FF}" type="slidenum">
              <a:rPr lang="en-US" sz="1200">
                <a:latin typeface="Arial" panose="020B0604020202020204" pitchFamily="34" charset="0"/>
                <a:cs typeface="Arial" panose="020B0604020202020204" pitchFamily="34" charset="0"/>
              </a:rPr>
              <a:pPr algn="r" eaLnBrk="1" hangingPunct="1">
                <a:spcBef>
                  <a:spcPct val="0"/>
                </a:spcBef>
                <a:buClrTx/>
                <a:buFontTx/>
                <a:buNone/>
              </a:pPr>
              <a:t>76</a:t>
            </a:fld>
            <a:r>
              <a:rPr lang="en-US" sz="1200">
                <a:latin typeface="Arial" panose="020B0604020202020204" pitchFamily="34" charset="0"/>
                <a:cs typeface="Arial" panose="020B0604020202020204" pitchFamily="34" charset="0"/>
              </a:rPr>
              <a:t> of 149</a:t>
            </a:r>
          </a:p>
        </p:txBody>
      </p:sp>
      <p:sp>
        <p:nvSpPr>
          <p:cNvPr id="19866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a:xfrm>
            <a:off x="457200" y="0"/>
            <a:ext cx="8229600" cy="1143000"/>
          </a:xfrm>
        </p:spPr>
        <p:txBody>
          <a:bodyPr/>
          <a:lstStyle/>
          <a:p>
            <a:r>
              <a:rPr lang="en-US" dirty="0" smtClean="0">
                <a:ea typeface="ＭＳ Ｐゴシック" panose="020B0600070205080204" pitchFamily="34" charset="-128"/>
              </a:rPr>
              <a:t>The Shape of Distributions</a:t>
            </a:r>
          </a:p>
        </p:txBody>
      </p:sp>
      <p:sp>
        <p:nvSpPr>
          <p:cNvPr id="200707" name="TextBox 7"/>
          <p:cNvSpPr txBox="1">
            <a:spLocks noChangeArrowheads="1"/>
          </p:cNvSpPr>
          <p:nvPr/>
        </p:nvSpPr>
        <p:spPr bwMode="auto">
          <a:xfrm>
            <a:off x="677862" y="1065422"/>
            <a:ext cx="778827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buFontTx/>
              <a:buNone/>
            </a:pPr>
            <a:r>
              <a:rPr lang="en-US" b="1" dirty="0">
                <a:solidFill>
                  <a:srgbClr val="AE0337"/>
                </a:solidFill>
              </a:rPr>
              <a:t>Skewed Right Distribution (positively skewed)</a:t>
            </a:r>
          </a:p>
          <a:p>
            <a:pPr>
              <a:buClr>
                <a:srgbClr val="D17230"/>
              </a:buClr>
            </a:pPr>
            <a:r>
              <a:rPr lang="en-US" dirty="0">
                <a:solidFill>
                  <a:srgbClr val="000000"/>
                </a:solidFill>
              </a:rPr>
              <a:t>The “tail” of the graph elongates more to the right.</a:t>
            </a:r>
          </a:p>
          <a:p>
            <a:pPr>
              <a:buClr>
                <a:srgbClr val="D17230"/>
              </a:buClr>
            </a:pPr>
            <a:r>
              <a:rPr lang="en-US" dirty="0">
                <a:solidFill>
                  <a:srgbClr val="000000"/>
                </a:solidFill>
              </a:rPr>
              <a:t>The mean is to the right of the median.</a:t>
            </a:r>
            <a:endParaRPr lang="en-US" dirty="0">
              <a:cs typeface="Arial" panose="020B0604020202020204" pitchFamily="34" charset="0"/>
            </a:endParaRPr>
          </a:p>
        </p:txBody>
      </p:sp>
      <p:pic>
        <p:nvPicPr>
          <p:cNvPr id="2007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435" y="2534792"/>
            <a:ext cx="5737412" cy="37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18975DE-D330-4588-A7A1-BC6811DF7F9D}" type="slidenum">
              <a:rPr lang="en-US" sz="1200">
                <a:latin typeface="Arial" panose="020B0604020202020204" pitchFamily="34" charset="0"/>
                <a:cs typeface="Arial" panose="020B0604020202020204" pitchFamily="34" charset="0"/>
              </a:rPr>
              <a:pPr algn="r" eaLnBrk="1" hangingPunct="1">
                <a:spcBef>
                  <a:spcPct val="0"/>
                </a:spcBef>
                <a:buClrTx/>
                <a:buFontTx/>
                <a:buNone/>
              </a:pPr>
              <a:t>77</a:t>
            </a:fld>
            <a:r>
              <a:rPr lang="en-US" sz="1200">
                <a:latin typeface="Arial" panose="020B0604020202020204" pitchFamily="34" charset="0"/>
                <a:cs typeface="Arial" panose="020B0604020202020204" pitchFamily="34" charset="0"/>
              </a:rPr>
              <a:t> of 149</a:t>
            </a:r>
          </a:p>
        </p:txBody>
      </p:sp>
      <p:sp>
        <p:nvSpPr>
          <p:cNvPr id="20071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5"/>
          <p:cNvSpPr>
            <a:spLocks noGrp="1"/>
          </p:cNvSpPr>
          <p:nvPr>
            <p:ph type="ctrTitle"/>
          </p:nvPr>
        </p:nvSpPr>
        <p:spPr/>
        <p:txBody>
          <a:bodyPr/>
          <a:lstStyle/>
          <a:p>
            <a:r>
              <a:rPr lang="en-US" smtClean="0">
                <a:ea typeface="ＭＳ Ｐゴシック" panose="020B0600070205080204" pitchFamily="34" charset="-128"/>
              </a:rPr>
              <a:t>Section 2.4</a:t>
            </a:r>
          </a:p>
        </p:txBody>
      </p:sp>
      <p:sp>
        <p:nvSpPr>
          <p:cNvPr id="7" name="Subtitle 6"/>
          <p:cNvSpPr>
            <a:spLocks noGrp="1"/>
          </p:cNvSpPr>
          <p:nvPr>
            <p:ph type="subTitle" idx="1"/>
          </p:nvPr>
        </p:nvSpPr>
        <p:spPr/>
        <p:txBody>
          <a:bodyPr/>
          <a:lstStyle/>
          <a:p>
            <a:pPr>
              <a:defRPr/>
            </a:pPr>
            <a:r>
              <a:rPr lang="en-US" smtClean="0"/>
              <a:t>Measures of Variation</a:t>
            </a:r>
          </a:p>
        </p:txBody>
      </p:sp>
      <p:sp>
        <p:nvSpPr>
          <p:cNvPr id="20480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E966ADF4-7892-4A04-B72F-5E63FD06D651}" type="slidenum">
              <a:rPr lang="en-US" sz="1200">
                <a:latin typeface="Arial" panose="020B0604020202020204" pitchFamily="34" charset="0"/>
                <a:cs typeface="Arial" panose="020B0604020202020204" pitchFamily="34" charset="0"/>
              </a:rPr>
              <a:pPr algn="r" eaLnBrk="1" hangingPunct="1">
                <a:spcBef>
                  <a:spcPct val="0"/>
                </a:spcBef>
                <a:buClrTx/>
                <a:buFontTx/>
                <a:buNone/>
              </a:pPr>
              <a:t>78</a:t>
            </a:fld>
            <a:r>
              <a:rPr lang="en-US" sz="1200">
                <a:latin typeface="Arial" panose="020B0604020202020204" pitchFamily="34" charset="0"/>
                <a:cs typeface="Arial" panose="020B0604020202020204" pitchFamily="34" charset="0"/>
              </a:rPr>
              <a:t> of 149</a:t>
            </a:r>
          </a:p>
        </p:txBody>
      </p:sp>
      <p:sp>
        <p:nvSpPr>
          <p:cNvPr id="20480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0"/>
            <a:ext cx="8229600" cy="1143000"/>
          </a:xfrm>
        </p:spPr>
        <p:txBody>
          <a:bodyPr/>
          <a:lstStyle/>
          <a:p>
            <a:pPr eaLnBrk="1" hangingPunct="1"/>
            <a:r>
              <a:rPr lang="en-US" dirty="0" smtClean="0">
                <a:ea typeface="ＭＳ Ｐゴシック" panose="020B0600070205080204" pitchFamily="34" charset="-128"/>
              </a:rPr>
              <a:t>Section 2.4 Objectives</a:t>
            </a:r>
          </a:p>
        </p:txBody>
      </p:sp>
      <p:sp>
        <p:nvSpPr>
          <p:cNvPr id="206851" name="Content Placeholder 2"/>
          <p:cNvSpPr>
            <a:spLocks noGrp="1"/>
          </p:cNvSpPr>
          <p:nvPr>
            <p:ph idx="1"/>
          </p:nvPr>
        </p:nvSpPr>
        <p:spPr>
          <a:xfrm>
            <a:off x="457200" y="1082068"/>
            <a:ext cx="8229600" cy="4525963"/>
          </a:xfrm>
        </p:spPr>
        <p:txBody>
          <a:bodyPr/>
          <a:lstStyle/>
          <a:p>
            <a:pPr eaLnBrk="1" hangingPunct="1"/>
            <a:r>
              <a:rPr lang="en-US" dirty="0" smtClean="0"/>
              <a:t>Determine the range of a data set</a:t>
            </a:r>
          </a:p>
          <a:p>
            <a:pPr eaLnBrk="1" hangingPunct="1"/>
            <a:r>
              <a:rPr lang="en-US" dirty="0" smtClean="0"/>
              <a:t>Determine the variance and standard deviation of a population and of a sample</a:t>
            </a:r>
          </a:p>
          <a:p>
            <a:pPr eaLnBrk="1" hangingPunct="1"/>
            <a:r>
              <a:rPr lang="en-US" dirty="0" smtClean="0"/>
              <a:t>Use the Empirical Rule </a:t>
            </a:r>
            <a:r>
              <a:rPr lang="en-US" dirty="0" smtClean="0"/>
              <a:t>to </a:t>
            </a:r>
            <a:r>
              <a:rPr lang="en-US" dirty="0" smtClean="0"/>
              <a:t>interpret standard deviation</a:t>
            </a:r>
          </a:p>
          <a:p>
            <a:pPr eaLnBrk="1" hangingPunct="1"/>
            <a:r>
              <a:rPr lang="en-US" dirty="0" smtClean="0"/>
              <a:t>Approximate the sample standard deviation for grouped data</a:t>
            </a:r>
          </a:p>
        </p:txBody>
      </p:sp>
      <p:sp>
        <p:nvSpPr>
          <p:cNvPr id="20685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342B16F9-BAE3-4943-9082-FD2CDED4E75B}" type="slidenum">
              <a:rPr lang="en-US" sz="1200">
                <a:latin typeface="Arial" panose="020B0604020202020204" pitchFamily="34" charset="0"/>
                <a:cs typeface="Arial" panose="020B0604020202020204" pitchFamily="34" charset="0"/>
              </a:rPr>
              <a:pPr algn="r" eaLnBrk="1" hangingPunct="1">
                <a:spcBef>
                  <a:spcPct val="0"/>
                </a:spcBef>
                <a:buClrTx/>
                <a:buFontTx/>
                <a:buNone/>
              </a:pPr>
              <a:t>79</a:t>
            </a:fld>
            <a:r>
              <a:rPr lang="en-US" sz="1200">
                <a:latin typeface="Arial" panose="020B0604020202020204" pitchFamily="34" charset="0"/>
                <a:cs typeface="Arial" panose="020B0604020202020204" pitchFamily="34" charset="0"/>
              </a:rPr>
              <a:t> of 149</a:t>
            </a:r>
          </a:p>
        </p:txBody>
      </p:sp>
      <p:sp>
        <p:nvSpPr>
          <p:cNvPr id="20685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ea typeface="ＭＳ Ｐゴシック" panose="020B0600070205080204" pitchFamily="34" charset="-128"/>
              </a:rPr>
              <a:t>Constructing a Frequency Distribution</a:t>
            </a:r>
          </a:p>
        </p:txBody>
      </p:sp>
      <p:sp>
        <p:nvSpPr>
          <p:cNvPr id="3" name="Content Placeholder 2"/>
          <p:cNvSpPr>
            <a:spLocks noGrp="1"/>
          </p:cNvSpPr>
          <p:nvPr>
            <p:ph idx="1"/>
          </p:nvPr>
        </p:nvSpPr>
        <p:spPr>
          <a:xfrm>
            <a:off x="457200" y="1600200"/>
            <a:ext cx="8229600" cy="1935163"/>
          </a:xfrm>
        </p:spPr>
        <p:txBody>
          <a:bodyPr/>
          <a:lstStyle/>
          <a:p>
            <a:pPr marL="514350" indent="-514350" eaLnBrk="1" hangingPunct="1">
              <a:buFont typeface="Arial" panose="020B0604020202020204" pitchFamily="34" charset="0"/>
              <a:buAutoNum type="arabicPeriod" startAt="4"/>
            </a:pPr>
            <a:r>
              <a:rPr lang="en-US" smtClean="0"/>
              <a:t>Make a tally mark for each data entry in the row of the appropriate class.</a:t>
            </a:r>
          </a:p>
          <a:p>
            <a:pPr marL="514350" indent="-514350" eaLnBrk="1" hangingPunct="1">
              <a:buFont typeface="Arial" panose="020B0604020202020204" pitchFamily="34" charset="0"/>
              <a:buAutoNum type="arabicPeriod" startAt="4"/>
            </a:pPr>
            <a:r>
              <a:rPr lang="en-US" smtClean="0"/>
              <a:t>Count the tally marks to find the total frequency </a:t>
            </a:r>
            <a:r>
              <a:rPr lang="en-US" i="1" smtClean="0"/>
              <a:t>f</a:t>
            </a:r>
            <a:r>
              <a:rPr lang="en-US" smtClean="0"/>
              <a:t> for each class. </a:t>
            </a:r>
          </a:p>
          <a:p>
            <a:pPr marL="514350" indent="-514350" eaLnBrk="1" hangingPunct="1"/>
            <a:endParaRPr lang="en-US" smtClean="0"/>
          </a:p>
        </p:txBody>
      </p:sp>
      <p:sp>
        <p:nvSpPr>
          <p:cNvPr id="2458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DE99C3F4-114A-42C0-9A66-A6CB388C4507}" type="slidenum">
              <a:rPr lang="en-US" sz="1200">
                <a:latin typeface="Arial" panose="020B0604020202020204" pitchFamily="34" charset="0"/>
                <a:cs typeface="Arial" panose="020B0604020202020204" pitchFamily="34" charset="0"/>
              </a:rPr>
              <a:pPr algn="r" eaLnBrk="1" hangingPunct="1">
                <a:spcBef>
                  <a:spcPct val="0"/>
                </a:spcBef>
                <a:buClrTx/>
                <a:buFontTx/>
                <a:buNone/>
              </a:pPr>
              <a:t>8</a:t>
            </a:fld>
            <a:r>
              <a:rPr lang="en-US" sz="1200">
                <a:latin typeface="Arial" panose="020B0604020202020204" pitchFamily="34" charset="0"/>
                <a:cs typeface="Arial" panose="020B0604020202020204" pitchFamily="34" charset="0"/>
              </a:rPr>
              <a:t> of 149</a:t>
            </a:r>
          </a:p>
        </p:txBody>
      </p:sp>
      <p:sp>
        <p:nvSpPr>
          <p:cNvPr id="2458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US" smtClean="0">
                <a:ea typeface="ＭＳ Ｐゴシック" panose="020B0600070205080204" pitchFamily="34" charset="-128"/>
              </a:rPr>
              <a:t>Range</a:t>
            </a:r>
          </a:p>
        </p:txBody>
      </p:sp>
      <p:sp>
        <p:nvSpPr>
          <p:cNvPr id="123907" name="Content Placeholder 2"/>
          <p:cNvSpPr>
            <a:spLocks noGrp="1"/>
          </p:cNvSpPr>
          <p:nvPr>
            <p:ph idx="1"/>
          </p:nvPr>
        </p:nvSpPr>
        <p:spPr>
          <a:xfrm>
            <a:off x="457200" y="1600200"/>
            <a:ext cx="8229600" cy="2597150"/>
          </a:xfrm>
        </p:spPr>
        <p:txBody>
          <a:bodyPr/>
          <a:lstStyle/>
          <a:p>
            <a:pPr>
              <a:buFont typeface="Arial" panose="020B0604020202020204" pitchFamily="34" charset="0"/>
              <a:buNone/>
            </a:pPr>
            <a:r>
              <a:rPr lang="en-US" b="1" smtClean="0">
                <a:solidFill>
                  <a:schemeClr val="accent2"/>
                </a:solidFill>
              </a:rPr>
              <a:t>Range</a:t>
            </a:r>
          </a:p>
          <a:p>
            <a:r>
              <a:rPr lang="en-US" smtClean="0"/>
              <a:t>The difference between the maximum and minimum data entries in the set.</a:t>
            </a:r>
          </a:p>
          <a:p>
            <a:r>
              <a:rPr lang="en-US" smtClean="0"/>
              <a:t>The data must be quantitative.</a:t>
            </a:r>
          </a:p>
          <a:p>
            <a:r>
              <a:rPr lang="en-US" smtClean="0">
                <a:solidFill>
                  <a:schemeClr val="accent2"/>
                </a:solidFill>
              </a:rPr>
              <a:t>Range = (Max. data entry) – (Min. data entry)</a:t>
            </a:r>
          </a:p>
        </p:txBody>
      </p:sp>
      <p:sp>
        <p:nvSpPr>
          <p:cNvPr id="20890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97E018AD-6368-4C1B-8D7E-4CC540343515}" type="slidenum">
              <a:rPr lang="en-US" sz="1200">
                <a:latin typeface="Arial" panose="020B0604020202020204" pitchFamily="34" charset="0"/>
                <a:cs typeface="Arial" panose="020B0604020202020204" pitchFamily="34" charset="0"/>
              </a:rPr>
              <a:pPr algn="r" eaLnBrk="1" hangingPunct="1">
                <a:spcBef>
                  <a:spcPct val="0"/>
                </a:spcBef>
                <a:buClrTx/>
                <a:buFontTx/>
                <a:buNone/>
              </a:pPr>
              <a:t>80</a:t>
            </a:fld>
            <a:r>
              <a:rPr lang="en-US" sz="1200">
                <a:latin typeface="Arial" panose="020B0604020202020204" pitchFamily="34" charset="0"/>
                <a:cs typeface="Arial" panose="020B0604020202020204" pitchFamily="34" charset="0"/>
              </a:rPr>
              <a:t> of 149</a:t>
            </a:r>
          </a:p>
        </p:txBody>
      </p:sp>
      <p:sp>
        <p:nvSpPr>
          <p:cNvPr id="20890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Range</a:t>
            </a:r>
          </a:p>
        </p:txBody>
      </p:sp>
      <p:sp>
        <p:nvSpPr>
          <p:cNvPr id="210947" name="Content Placeholder 2"/>
          <p:cNvSpPr>
            <a:spLocks noGrp="1"/>
          </p:cNvSpPr>
          <p:nvPr>
            <p:ph idx="1"/>
          </p:nvPr>
        </p:nvSpPr>
        <p:spPr/>
        <p:txBody>
          <a:bodyPr/>
          <a:lstStyle/>
          <a:p>
            <a:pPr marL="0" indent="0">
              <a:buFont typeface="Arial" panose="020B0604020202020204" pitchFamily="34" charset="0"/>
              <a:buNone/>
            </a:pPr>
            <a:r>
              <a:rPr lang="en-US" smtClean="0"/>
              <a:t>A corporation hired 10 graduates. The starting salaries for each graduate are shown. Find the range of the starting salaries.</a:t>
            </a:r>
          </a:p>
          <a:p>
            <a:pPr marL="0" indent="0">
              <a:buFont typeface="Arial" panose="020B0604020202020204" pitchFamily="34" charset="0"/>
              <a:buNone/>
            </a:pPr>
            <a:r>
              <a:rPr lang="en-US" smtClean="0"/>
              <a:t>	       Starting salaries (1000s of dollars)</a:t>
            </a:r>
          </a:p>
          <a:p>
            <a:pPr marL="0" indent="0">
              <a:buFont typeface="Arial" panose="020B0604020202020204" pitchFamily="34" charset="0"/>
              <a:buNone/>
            </a:pPr>
            <a:r>
              <a:rPr lang="en-US" smtClean="0"/>
              <a:t>	41   38   39   45   47   41   44   41   37   42</a:t>
            </a:r>
          </a:p>
        </p:txBody>
      </p:sp>
      <p:sp>
        <p:nvSpPr>
          <p:cNvPr id="21094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09EFFB2-E993-43B0-BB0A-4B25C78CDEE3}" type="slidenum">
              <a:rPr lang="en-US" sz="1200">
                <a:latin typeface="Arial" panose="020B0604020202020204" pitchFamily="34" charset="0"/>
                <a:cs typeface="Arial" panose="020B0604020202020204" pitchFamily="34" charset="0"/>
              </a:rPr>
              <a:pPr algn="r" eaLnBrk="1" hangingPunct="1">
                <a:spcBef>
                  <a:spcPct val="0"/>
                </a:spcBef>
                <a:buClrTx/>
                <a:buFontTx/>
                <a:buNone/>
              </a:pPr>
              <a:t>81</a:t>
            </a:fld>
            <a:r>
              <a:rPr lang="en-US" sz="1200">
                <a:latin typeface="Arial" panose="020B0604020202020204" pitchFamily="34" charset="0"/>
                <a:cs typeface="Arial" panose="020B0604020202020204" pitchFamily="34" charset="0"/>
              </a:rPr>
              <a:t> of 149</a:t>
            </a:r>
          </a:p>
        </p:txBody>
      </p:sp>
      <p:sp>
        <p:nvSpPr>
          <p:cNvPr id="21094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Range</a:t>
            </a:r>
          </a:p>
        </p:txBody>
      </p:sp>
      <p:sp>
        <p:nvSpPr>
          <p:cNvPr id="3" name="Content Placeholder 2"/>
          <p:cNvSpPr>
            <a:spLocks noGrp="1"/>
          </p:cNvSpPr>
          <p:nvPr>
            <p:ph idx="1"/>
          </p:nvPr>
        </p:nvSpPr>
        <p:spPr/>
        <p:txBody>
          <a:bodyPr/>
          <a:lstStyle/>
          <a:p>
            <a:pPr marL="336550" indent="-336550"/>
            <a:r>
              <a:rPr lang="en-US" smtClean="0"/>
              <a:t>Ordering the data helps to find the least and greatest salaries.</a:t>
            </a:r>
          </a:p>
          <a:p>
            <a:pPr marL="736600" lvl="1" indent="-336550">
              <a:buFont typeface="Wingdings" panose="05000000000000000000" pitchFamily="2" charset="2"/>
              <a:buNone/>
            </a:pPr>
            <a:r>
              <a:rPr lang="en-US" smtClean="0"/>
              <a:t>	37   38   39   41   41   41   42   44   45   47</a:t>
            </a:r>
          </a:p>
          <a:p>
            <a:pPr marL="736600" lvl="1" indent="-336550">
              <a:buFont typeface="Wingdings" panose="05000000000000000000" pitchFamily="2" charset="2"/>
              <a:buNone/>
            </a:pPr>
            <a:endParaRPr lang="en-US" smtClean="0"/>
          </a:p>
          <a:p>
            <a:pPr marL="336550" indent="-336550"/>
            <a:r>
              <a:rPr lang="en-US" smtClean="0">
                <a:solidFill>
                  <a:schemeClr val="accent2"/>
                </a:solidFill>
              </a:rPr>
              <a:t>Range = (Max. salary) – (Min. salary)</a:t>
            </a:r>
          </a:p>
          <a:p>
            <a:pPr marL="336550" indent="-336550">
              <a:buFont typeface="Arial" panose="020B0604020202020204" pitchFamily="34" charset="0"/>
              <a:buNone/>
            </a:pPr>
            <a:r>
              <a:rPr lang="en-US" smtClean="0">
                <a:solidFill>
                  <a:schemeClr val="accent2"/>
                </a:solidFill>
              </a:rPr>
              <a:t>               = 47 – 37 = 10</a:t>
            </a:r>
          </a:p>
          <a:p>
            <a:pPr marL="336550" indent="-336550">
              <a:buFont typeface="Arial" panose="020B0604020202020204" pitchFamily="34" charset="0"/>
              <a:buNone/>
            </a:pPr>
            <a:endParaRPr lang="en-US" smtClean="0"/>
          </a:p>
          <a:p>
            <a:pPr marL="336550" indent="-336550">
              <a:buFont typeface="Arial" panose="020B0604020202020204" pitchFamily="34" charset="0"/>
              <a:buNone/>
            </a:pPr>
            <a:r>
              <a:rPr lang="en-US" smtClean="0"/>
              <a:t>The range of starting salaries is 10 or $10,000.</a:t>
            </a:r>
          </a:p>
        </p:txBody>
      </p:sp>
      <p:grpSp>
        <p:nvGrpSpPr>
          <p:cNvPr id="4" name="Group 11"/>
          <p:cNvGrpSpPr>
            <a:grpSpLocks/>
          </p:cNvGrpSpPr>
          <p:nvPr/>
        </p:nvGrpSpPr>
        <p:grpSpPr bwMode="auto">
          <a:xfrm>
            <a:off x="673100" y="2967038"/>
            <a:ext cx="1252538" cy="566737"/>
            <a:chOff x="424" y="1869"/>
            <a:chExt cx="789" cy="357"/>
          </a:xfrm>
        </p:grpSpPr>
        <p:sp>
          <p:nvSpPr>
            <p:cNvPr id="6" name="TextBox 5"/>
            <p:cNvSpPr txBox="1"/>
            <p:nvPr/>
          </p:nvSpPr>
          <p:spPr>
            <a:xfrm>
              <a:off x="424" y="1976"/>
              <a:ext cx="789" cy="250"/>
            </a:xfrm>
            <a:prstGeom prst="rect">
              <a:avLst/>
            </a:prstGeom>
            <a:noFill/>
          </p:spPr>
          <p:txBody>
            <a:bodyPr>
              <a:spAutoFit/>
            </a:bodyPr>
            <a:lstStyle/>
            <a:p>
              <a:pPr eaLnBrk="1" hangingPunct="1">
                <a:defRPr/>
              </a:pPr>
              <a:r>
                <a:rPr lang="en-US" sz="2000" dirty="0">
                  <a:solidFill>
                    <a:schemeClr val="accent2"/>
                  </a:solidFill>
                  <a:latin typeface="+mn-lt"/>
                  <a:cs typeface="Arial" charset="0"/>
                </a:rPr>
                <a:t>minimum</a:t>
              </a:r>
            </a:p>
          </p:txBody>
        </p:sp>
        <p:cxnSp>
          <p:nvCxnSpPr>
            <p:cNvPr id="14" name="Straight Arrow Connector 13"/>
            <p:cNvCxnSpPr/>
            <p:nvPr/>
          </p:nvCxnSpPr>
          <p:spPr>
            <a:xfrm flipV="1">
              <a:off x="697" y="1869"/>
              <a:ext cx="182" cy="12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2"/>
          <p:cNvGrpSpPr>
            <a:grpSpLocks/>
          </p:cNvGrpSpPr>
          <p:nvPr/>
        </p:nvGrpSpPr>
        <p:grpSpPr bwMode="auto">
          <a:xfrm>
            <a:off x="6873875" y="2935288"/>
            <a:ext cx="1250950" cy="598487"/>
            <a:chOff x="4330" y="1849"/>
            <a:chExt cx="788" cy="377"/>
          </a:xfrm>
        </p:grpSpPr>
        <p:sp>
          <p:nvSpPr>
            <p:cNvPr id="7" name="TextBox 6"/>
            <p:cNvSpPr txBox="1"/>
            <p:nvPr/>
          </p:nvSpPr>
          <p:spPr>
            <a:xfrm>
              <a:off x="4330" y="1976"/>
              <a:ext cx="788" cy="250"/>
            </a:xfrm>
            <a:prstGeom prst="rect">
              <a:avLst/>
            </a:prstGeom>
            <a:noFill/>
          </p:spPr>
          <p:txBody>
            <a:bodyPr>
              <a:spAutoFit/>
            </a:bodyPr>
            <a:lstStyle/>
            <a:p>
              <a:pPr eaLnBrk="1" hangingPunct="1">
                <a:defRPr/>
              </a:pPr>
              <a:r>
                <a:rPr lang="en-US" sz="2000" dirty="0">
                  <a:solidFill>
                    <a:schemeClr val="accent2"/>
                  </a:solidFill>
                  <a:latin typeface="+mn-lt"/>
                  <a:cs typeface="Arial" charset="0"/>
                </a:rPr>
                <a:t>maximum</a:t>
              </a:r>
            </a:p>
          </p:txBody>
        </p:sp>
        <p:cxnSp>
          <p:nvCxnSpPr>
            <p:cNvPr id="16" name="Straight Arrow Connector 15"/>
            <p:cNvCxnSpPr/>
            <p:nvPr/>
          </p:nvCxnSpPr>
          <p:spPr>
            <a:xfrm rot="16200000" flipV="1">
              <a:off x="4436" y="1849"/>
              <a:ext cx="132" cy="13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1299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5E9F7912-3C07-44D1-A7C6-1756E44E5631}" type="slidenum">
              <a:rPr lang="en-US" sz="1200">
                <a:latin typeface="Arial" panose="020B0604020202020204" pitchFamily="34" charset="0"/>
                <a:cs typeface="Arial" panose="020B0604020202020204" pitchFamily="34" charset="0"/>
              </a:rPr>
              <a:pPr algn="r" eaLnBrk="1" hangingPunct="1">
                <a:spcBef>
                  <a:spcPct val="0"/>
                </a:spcBef>
                <a:buClrTx/>
                <a:buFontTx/>
                <a:buNone/>
              </a:pPr>
              <a:t>82</a:t>
            </a:fld>
            <a:r>
              <a:rPr lang="en-US" sz="1200">
                <a:latin typeface="Arial" panose="020B0604020202020204" pitchFamily="34" charset="0"/>
                <a:cs typeface="Arial" panose="020B0604020202020204" pitchFamily="34" charset="0"/>
              </a:rPr>
              <a:t> of 149</a:t>
            </a:r>
          </a:p>
        </p:txBody>
      </p:sp>
      <p:sp>
        <p:nvSpPr>
          <p:cNvPr id="21299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5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p:cNvSpPr>
            <a:spLocks noGrp="1"/>
          </p:cNvSpPr>
          <p:nvPr>
            <p:ph type="title"/>
          </p:nvPr>
        </p:nvSpPr>
        <p:spPr/>
        <p:txBody>
          <a:bodyPr/>
          <a:lstStyle/>
          <a:p>
            <a:r>
              <a:rPr lang="en-US" smtClean="0">
                <a:ea typeface="ＭＳ Ｐゴシック" panose="020B0600070205080204" pitchFamily="34" charset="-128"/>
              </a:rPr>
              <a:t>Deviation, Variance, and Standard Deviation</a:t>
            </a:r>
          </a:p>
        </p:txBody>
      </p:sp>
      <p:sp>
        <p:nvSpPr>
          <p:cNvPr id="126979" name="Content Placeholder 2"/>
          <p:cNvSpPr>
            <a:spLocks noGrp="1"/>
          </p:cNvSpPr>
          <p:nvPr>
            <p:ph idx="1"/>
          </p:nvPr>
        </p:nvSpPr>
        <p:spPr/>
        <p:txBody>
          <a:bodyPr/>
          <a:lstStyle/>
          <a:p>
            <a:pPr>
              <a:buFont typeface="Arial" panose="020B0604020202020204" pitchFamily="34" charset="0"/>
              <a:buNone/>
            </a:pPr>
            <a:r>
              <a:rPr lang="en-US" b="1" smtClean="0">
                <a:solidFill>
                  <a:schemeClr val="accent2"/>
                </a:solidFill>
              </a:rPr>
              <a:t>Deviation</a:t>
            </a:r>
          </a:p>
          <a:p>
            <a:r>
              <a:rPr lang="en-US" smtClean="0"/>
              <a:t>The difference between the data entry, </a:t>
            </a:r>
            <a:r>
              <a:rPr lang="en-US" i="1" smtClean="0"/>
              <a:t>x</a:t>
            </a:r>
            <a:r>
              <a:rPr lang="en-US" smtClean="0"/>
              <a:t>, and the mean of the data set.</a:t>
            </a:r>
          </a:p>
          <a:p>
            <a:r>
              <a:rPr lang="en-US" smtClean="0"/>
              <a:t>Population data set:</a:t>
            </a:r>
          </a:p>
          <a:p>
            <a:pPr lvl="1"/>
            <a:r>
              <a:rPr lang="en-US" smtClean="0"/>
              <a:t>Deviation of  </a:t>
            </a:r>
            <a:r>
              <a:rPr lang="en-US" i="1" smtClean="0"/>
              <a:t>x</a:t>
            </a:r>
            <a:r>
              <a:rPr lang="en-US" smtClean="0"/>
              <a:t> = </a:t>
            </a:r>
            <a:r>
              <a:rPr lang="en-US" i="1" smtClean="0">
                <a:solidFill>
                  <a:schemeClr val="accent2"/>
                </a:solidFill>
              </a:rPr>
              <a:t>x</a:t>
            </a:r>
            <a:r>
              <a:rPr lang="en-US" smtClean="0">
                <a:solidFill>
                  <a:schemeClr val="accent2"/>
                </a:solidFill>
              </a:rPr>
              <a:t> – </a:t>
            </a:r>
            <a:r>
              <a:rPr lang="el-GR" i="1" smtClean="0">
                <a:solidFill>
                  <a:schemeClr val="accent2"/>
                </a:solidFill>
              </a:rPr>
              <a:t>μ</a:t>
            </a:r>
            <a:endParaRPr lang="en-US" i="1" smtClean="0">
              <a:solidFill>
                <a:schemeClr val="accent2"/>
              </a:solidFill>
            </a:endParaRPr>
          </a:p>
          <a:p>
            <a:r>
              <a:rPr lang="en-US" smtClean="0"/>
              <a:t>Sample data set:</a:t>
            </a:r>
          </a:p>
          <a:p>
            <a:pPr lvl="1"/>
            <a:r>
              <a:rPr lang="en-US" smtClean="0"/>
              <a:t>Deviation of </a:t>
            </a:r>
            <a:endParaRPr lang="en-US" i="1" smtClean="0">
              <a:solidFill>
                <a:schemeClr val="accent2"/>
              </a:solidFill>
            </a:endParaRPr>
          </a:p>
        </p:txBody>
      </p:sp>
      <p:sp>
        <p:nvSpPr>
          <p:cNvPr id="21504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88A5D882-CC8C-4F55-B15A-445D1427AC4D}" type="slidenum">
              <a:rPr lang="en-US" sz="1200">
                <a:latin typeface="Arial" panose="020B0604020202020204" pitchFamily="34" charset="0"/>
                <a:cs typeface="Arial" panose="020B0604020202020204" pitchFamily="34" charset="0"/>
              </a:rPr>
              <a:pPr algn="r" eaLnBrk="1" hangingPunct="1">
                <a:spcBef>
                  <a:spcPct val="0"/>
                </a:spcBef>
                <a:buClrTx/>
                <a:buFontTx/>
                <a:buNone/>
              </a:pPr>
              <a:t>83</a:t>
            </a:fld>
            <a:r>
              <a:rPr lang="en-US" sz="1200">
                <a:latin typeface="Arial" panose="020B0604020202020204" pitchFamily="34" charset="0"/>
                <a:cs typeface="Arial" panose="020B0604020202020204" pitchFamily="34" charset="0"/>
              </a:rPr>
              <a:t> of 149</a:t>
            </a:r>
          </a:p>
        </p:txBody>
      </p:sp>
      <p:sp>
        <p:nvSpPr>
          <p:cNvPr id="21504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graphicFrame>
        <p:nvGraphicFramePr>
          <p:cNvPr id="129035" name="Object 2"/>
          <p:cNvGraphicFramePr>
            <a:graphicFrameLocks noChangeAspect="1"/>
          </p:cNvGraphicFramePr>
          <p:nvPr/>
        </p:nvGraphicFramePr>
        <p:xfrm>
          <a:off x="3241675" y="4697413"/>
          <a:ext cx="1414463" cy="341312"/>
        </p:xfrm>
        <a:graphic>
          <a:graphicData uri="http://schemas.openxmlformats.org/presentationml/2006/ole">
            <mc:AlternateContent xmlns:mc="http://schemas.openxmlformats.org/markup-compatibility/2006">
              <mc:Choice xmlns:v="urn:schemas-microsoft-com:vml" Requires="v">
                <p:oleObj spid="_x0000_s215050" name="Equation" r:id="rId4" imgW="596900" imgH="152400" progId="Equation.DSMT4">
                  <p:embed/>
                </p:oleObj>
              </mc:Choice>
              <mc:Fallback>
                <p:oleObj name="Equation" r:id="rId4" imgW="596900" imgH="152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675" y="4697413"/>
                        <a:ext cx="14144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9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Deviation</a:t>
            </a:r>
          </a:p>
        </p:txBody>
      </p:sp>
      <p:sp>
        <p:nvSpPr>
          <p:cNvPr id="217091" name="Content Placeholder 2"/>
          <p:cNvSpPr>
            <a:spLocks noGrp="1"/>
          </p:cNvSpPr>
          <p:nvPr>
            <p:ph idx="1"/>
          </p:nvPr>
        </p:nvSpPr>
        <p:spPr>
          <a:xfrm>
            <a:off x="457200" y="1600200"/>
            <a:ext cx="8229600" cy="2522538"/>
          </a:xfrm>
        </p:spPr>
        <p:txBody>
          <a:bodyPr/>
          <a:lstStyle/>
          <a:p>
            <a:pPr marL="0" indent="0">
              <a:buFont typeface="Arial" panose="020B0604020202020204" pitchFamily="34" charset="0"/>
              <a:buNone/>
            </a:pPr>
            <a:r>
              <a:rPr lang="en-US" smtClean="0"/>
              <a:t>A corporation hired 10 graduates. The starting salaries for each graduate are shown. Find the deviation of the starting salaries.</a:t>
            </a:r>
          </a:p>
          <a:p>
            <a:pPr marL="0" indent="0">
              <a:buFont typeface="Arial" panose="020B0604020202020204" pitchFamily="34" charset="0"/>
              <a:buNone/>
            </a:pPr>
            <a:r>
              <a:rPr lang="en-US" smtClean="0"/>
              <a:t>	       Starting salaries (1000s of dollars)</a:t>
            </a:r>
          </a:p>
          <a:p>
            <a:pPr marL="0" indent="0">
              <a:buFont typeface="Arial" panose="020B0604020202020204" pitchFamily="34" charset="0"/>
              <a:buNone/>
            </a:pPr>
            <a:r>
              <a:rPr lang="en-US" smtClean="0"/>
              <a:t>	41   38   39   45   47   41   44   41   37   42</a:t>
            </a:r>
          </a:p>
        </p:txBody>
      </p:sp>
      <p:sp>
        <p:nvSpPr>
          <p:cNvPr id="6" name="TextBox 5"/>
          <p:cNvSpPr txBox="1"/>
          <p:nvPr/>
        </p:nvSpPr>
        <p:spPr>
          <a:xfrm>
            <a:off x="561975" y="4138613"/>
            <a:ext cx="7410450" cy="946150"/>
          </a:xfrm>
          <a:prstGeom prst="rect">
            <a:avLst/>
          </a:prstGeom>
          <a:noFill/>
        </p:spPr>
        <p:txBody>
          <a:bodyPr>
            <a:spAutoFit/>
          </a:bodyPr>
          <a:lstStyle/>
          <a:p>
            <a:pPr marL="336550" indent="-336550" eaLnBrk="1" hangingPunct="1">
              <a:buClr>
                <a:schemeClr val="accent1"/>
              </a:buClr>
              <a:defRPr/>
            </a:pPr>
            <a:r>
              <a:rPr lang="en-US" b="1" dirty="0">
                <a:solidFill>
                  <a:schemeClr val="accent3"/>
                </a:solidFill>
                <a:latin typeface="+mn-lt"/>
                <a:cs typeface="Arial" charset="0"/>
              </a:rPr>
              <a:t>Solution:</a:t>
            </a:r>
          </a:p>
          <a:p>
            <a:pPr marL="336550" indent="-336550" eaLnBrk="1" hangingPunct="1">
              <a:buClr>
                <a:schemeClr val="accent1"/>
              </a:buClr>
              <a:buFont typeface="Arial" pitchFamily="34" charset="0"/>
              <a:buChar char="•"/>
              <a:defRPr/>
            </a:pPr>
            <a:r>
              <a:rPr lang="en-US" dirty="0">
                <a:latin typeface="+mn-lt"/>
                <a:cs typeface="Arial" charset="0"/>
              </a:rPr>
              <a:t>First determine the mean starting salary.</a:t>
            </a:r>
          </a:p>
        </p:txBody>
      </p:sp>
      <p:graphicFrame>
        <p:nvGraphicFramePr>
          <p:cNvPr id="22530" name="Object 2"/>
          <p:cNvGraphicFramePr>
            <a:graphicFrameLocks noChangeAspect="1"/>
          </p:cNvGraphicFramePr>
          <p:nvPr/>
        </p:nvGraphicFramePr>
        <p:xfrm>
          <a:off x="2170113" y="5092700"/>
          <a:ext cx="2852737" cy="858838"/>
        </p:xfrm>
        <a:graphic>
          <a:graphicData uri="http://schemas.openxmlformats.org/presentationml/2006/ole">
            <mc:AlternateContent xmlns:mc="http://schemas.openxmlformats.org/markup-compatibility/2006">
              <mc:Choice xmlns:v="urn:schemas-microsoft-com:vml" Requires="v">
                <p:oleObj spid="_x0000_s217099" name="Equation" r:id="rId4" imgW="1307532" imgH="393529" progId="Equation.DSMT4">
                  <p:embed/>
                </p:oleObj>
              </mc:Choice>
              <mc:Fallback>
                <p:oleObj name="Equation" r:id="rId4" imgW="1307532" imgH="39352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0113" y="5092700"/>
                        <a:ext cx="2852737"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7094"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04F5F178-D2BB-444F-9BAF-1101B2B56EE9}" type="slidenum">
              <a:rPr lang="en-US" sz="1200">
                <a:latin typeface="Arial" panose="020B0604020202020204" pitchFamily="34" charset="0"/>
                <a:cs typeface="Arial" panose="020B0604020202020204" pitchFamily="34" charset="0"/>
              </a:rPr>
              <a:pPr algn="r" eaLnBrk="1" hangingPunct="1">
                <a:spcBef>
                  <a:spcPct val="0"/>
                </a:spcBef>
                <a:buClrTx/>
                <a:buFontTx/>
                <a:buNone/>
              </a:pPr>
              <a:t>84</a:t>
            </a:fld>
            <a:r>
              <a:rPr lang="en-US" sz="1200">
                <a:latin typeface="Arial" panose="020B0604020202020204" pitchFamily="34" charset="0"/>
                <a:cs typeface="Arial" panose="020B0604020202020204" pitchFamily="34" charset="0"/>
              </a:rPr>
              <a:t> of 149</a:t>
            </a:r>
          </a:p>
        </p:txBody>
      </p:sp>
      <p:sp>
        <p:nvSpPr>
          <p:cNvPr id="217095"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Deviation</a:t>
            </a:r>
          </a:p>
        </p:txBody>
      </p:sp>
      <p:sp>
        <p:nvSpPr>
          <p:cNvPr id="219139" name="Content Placeholder 2"/>
          <p:cNvSpPr>
            <a:spLocks noGrp="1"/>
          </p:cNvSpPr>
          <p:nvPr>
            <p:ph idx="4294967295"/>
          </p:nvPr>
        </p:nvSpPr>
        <p:spPr>
          <a:xfrm>
            <a:off x="304800" y="1503363"/>
            <a:ext cx="3352800" cy="1625600"/>
          </a:xfrm>
        </p:spPr>
        <p:txBody>
          <a:bodyPr/>
          <a:lstStyle/>
          <a:p>
            <a:pPr marL="336550" indent="-336550"/>
            <a:r>
              <a:rPr lang="en-US" smtClean="0"/>
              <a:t>Determine the deviation for each data entry.</a:t>
            </a:r>
          </a:p>
          <a:p>
            <a:pPr marL="336550" indent="-336550">
              <a:buFont typeface="Arial" panose="020B0604020202020204" pitchFamily="34" charset="0"/>
              <a:buNone/>
            </a:pPr>
            <a:r>
              <a:rPr lang="en-US" smtClean="0"/>
              <a:t>	</a:t>
            </a:r>
          </a:p>
        </p:txBody>
      </p:sp>
      <p:graphicFrame>
        <p:nvGraphicFramePr>
          <p:cNvPr id="115755" name="Group 43"/>
          <p:cNvGraphicFramePr>
            <a:graphicFrameLocks noGrp="1"/>
          </p:cNvGraphicFramePr>
          <p:nvPr/>
        </p:nvGraphicFramePr>
        <p:xfrm>
          <a:off x="3946525" y="1381125"/>
          <a:ext cx="4424363" cy="4664075"/>
        </p:xfrm>
        <a:graphic>
          <a:graphicData uri="http://schemas.openxmlformats.org/drawingml/2006/table">
            <a:tbl>
              <a:tblPr/>
              <a:tblGrid>
                <a:gridCol w="2173288"/>
                <a:gridCol w="2251075"/>
              </a:tblGrid>
              <a:tr h="701135">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Salary ($1000s),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Deviation ($1000s)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 </a:t>
                      </a:r>
                      <a:r>
                        <a:rPr kumimoji="0" lang="el-GR"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endPar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41 – 41.5 = –0.5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38 – 41.5 = –3.5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39 – 41.5 = –2.5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45 – 41.5 = 3.5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47 – 41.5 = 5.5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41 – 41.5 = –0.5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44 – 41.5 = 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41 – 41.5 = –0.5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37 – 41.5 = –4.5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4">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accent2"/>
                          </a:solidFill>
                          <a:effectLst/>
                          <a:latin typeface="Times New Roman" panose="02020603050405020304" pitchFamily="18" charset="0"/>
                          <a:cs typeface="Arial" panose="020B0604020202020204" pitchFamily="34" charset="0"/>
                        </a:rPr>
                        <a:t>42 – 41.5 = 0.5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9169" name="TextBox 8"/>
          <p:cNvSpPr txBox="1">
            <a:spLocks noChangeArrowheads="1"/>
          </p:cNvSpPr>
          <p:nvPr/>
        </p:nvSpPr>
        <p:spPr bwMode="auto">
          <a:xfrm>
            <a:off x="4556125" y="6015038"/>
            <a:ext cx="1347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t>Σ</a:t>
            </a:r>
            <a:r>
              <a:rPr lang="en-US" sz="2000" i="1"/>
              <a:t>x</a:t>
            </a:r>
            <a:r>
              <a:rPr lang="en-US" sz="2000"/>
              <a:t> = 415</a:t>
            </a:r>
            <a:endParaRPr lang="en-US" sz="2000" i="1">
              <a:cs typeface="Arial" panose="020B0604020202020204" pitchFamily="34" charset="0"/>
            </a:endParaRPr>
          </a:p>
        </p:txBody>
      </p:sp>
      <p:sp>
        <p:nvSpPr>
          <p:cNvPr id="219170" name="TextBox 9"/>
          <p:cNvSpPr txBox="1">
            <a:spLocks noChangeArrowheads="1"/>
          </p:cNvSpPr>
          <p:nvPr/>
        </p:nvSpPr>
        <p:spPr bwMode="auto">
          <a:xfrm>
            <a:off x="6311900" y="6007100"/>
            <a:ext cx="193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t>Σ</a:t>
            </a:r>
            <a:r>
              <a:rPr lang="en-US" sz="2000"/>
              <a:t>(</a:t>
            </a:r>
            <a:r>
              <a:rPr lang="en-US" sz="2000" i="1"/>
              <a:t>x </a:t>
            </a:r>
            <a:r>
              <a:rPr lang="en-US" sz="2000"/>
              <a:t>– </a:t>
            </a:r>
            <a:r>
              <a:rPr lang="el-GR" sz="2000"/>
              <a:t>μ</a:t>
            </a:r>
            <a:r>
              <a:rPr lang="en-US" sz="2000"/>
              <a:t>) = 0</a:t>
            </a:r>
            <a:endParaRPr lang="en-US" sz="2000" i="1">
              <a:cs typeface="Arial" panose="020B0604020202020204" pitchFamily="34" charset="0"/>
            </a:endParaRPr>
          </a:p>
        </p:txBody>
      </p:sp>
      <p:sp>
        <p:nvSpPr>
          <p:cNvPr id="21917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5D66088-EB84-4DD3-883E-6489CD3076B2}" type="slidenum">
              <a:rPr lang="en-US" sz="1200">
                <a:latin typeface="Arial" panose="020B0604020202020204" pitchFamily="34" charset="0"/>
                <a:cs typeface="Arial" panose="020B0604020202020204" pitchFamily="34" charset="0"/>
              </a:rPr>
              <a:pPr algn="r" eaLnBrk="1" hangingPunct="1">
                <a:spcBef>
                  <a:spcPct val="0"/>
                </a:spcBef>
                <a:buClrTx/>
                <a:buFontTx/>
                <a:buNone/>
              </a:pPr>
              <a:t>85</a:t>
            </a:fld>
            <a:r>
              <a:rPr lang="en-US" sz="1200">
                <a:latin typeface="Arial" panose="020B0604020202020204" pitchFamily="34" charset="0"/>
                <a:cs typeface="Arial" panose="020B0604020202020204" pitchFamily="34" charset="0"/>
              </a:rPr>
              <a:t> of 149</a:t>
            </a:r>
          </a:p>
        </p:txBody>
      </p:sp>
      <p:sp>
        <p:nvSpPr>
          <p:cNvPr id="21917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r>
              <a:rPr lang="en-US" smtClean="0">
                <a:ea typeface="ＭＳ Ｐゴシック" panose="020B0600070205080204" pitchFamily="34" charset="-128"/>
              </a:rPr>
              <a:t>Deviation, Variance, and Standard Deviation</a:t>
            </a:r>
          </a:p>
        </p:txBody>
      </p:sp>
      <p:sp>
        <p:nvSpPr>
          <p:cNvPr id="23557" name="Content Placeholder 2"/>
          <p:cNvSpPr>
            <a:spLocks noGrp="1"/>
          </p:cNvSpPr>
          <p:nvPr>
            <p:ph idx="1"/>
          </p:nvPr>
        </p:nvSpPr>
        <p:spPr/>
        <p:txBody>
          <a:bodyPr/>
          <a:lstStyle/>
          <a:p>
            <a:pPr>
              <a:buFont typeface="Arial" panose="020B0604020202020204" pitchFamily="34" charset="0"/>
              <a:buNone/>
            </a:pPr>
            <a:r>
              <a:rPr lang="en-US" b="1" smtClean="0">
                <a:solidFill>
                  <a:schemeClr val="accent2"/>
                </a:solidFill>
              </a:rPr>
              <a:t>Population Variance</a:t>
            </a:r>
          </a:p>
          <a:p>
            <a:pPr>
              <a:buFont typeface="Arial" panose="020B0604020202020204" pitchFamily="34" charset="0"/>
              <a:buNone/>
            </a:pPr>
            <a:endParaRPr lang="en-US" b="1" smtClean="0">
              <a:solidFill>
                <a:schemeClr val="accent2"/>
              </a:solidFill>
            </a:endParaRPr>
          </a:p>
          <a:p>
            <a:r>
              <a:rPr lang="en-US" b="1" smtClean="0">
                <a:solidFill>
                  <a:schemeClr val="accent2"/>
                </a:solidFill>
              </a:rPr>
              <a:t> </a:t>
            </a:r>
          </a:p>
          <a:p>
            <a:endParaRPr lang="en-US" b="1" smtClean="0">
              <a:solidFill>
                <a:schemeClr val="accent2"/>
              </a:solidFill>
            </a:endParaRPr>
          </a:p>
          <a:p>
            <a:pPr>
              <a:buFont typeface="Arial" panose="020B0604020202020204" pitchFamily="34" charset="0"/>
              <a:buNone/>
            </a:pPr>
            <a:r>
              <a:rPr lang="en-US" b="1" smtClean="0">
                <a:solidFill>
                  <a:schemeClr val="accent2"/>
                </a:solidFill>
              </a:rPr>
              <a:t>Population Standard Deviation</a:t>
            </a:r>
          </a:p>
          <a:p>
            <a:pPr>
              <a:buFont typeface="Arial" panose="020B0604020202020204" pitchFamily="34" charset="0"/>
              <a:buNone/>
            </a:pPr>
            <a:endParaRPr lang="en-US" b="1" smtClean="0">
              <a:solidFill>
                <a:schemeClr val="accent2"/>
              </a:solidFill>
            </a:endParaRPr>
          </a:p>
          <a:p>
            <a:r>
              <a:rPr lang="en-US" b="1" smtClean="0">
                <a:solidFill>
                  <a:schemeClr val="accent2"/>
                </a:solidFill>
              </a:rPr>
              <a:t>  </a:t>
            </a:r>
          </a:p>
        </p:txBody>
      </p:sp>
      <p:graphicFrame>
        <p:nvGraphicFramePr>
          <p:cNvPr id="221188" name="Object 2"/>
          <p:cNvGraphicFramePr>
            <a:graphicFrameLocks noChangeAspect="1"/>
          </p:cNvGraphicFramePr>
          <p:nvPr/>
        </p:nvGraphicFramePr>
        <p:xfrm>
          <a:off x="912813" y="2320925"/>
          <a:ext cx="2487612" cy="1079500"/>
        </p:xfrm>
        <a:graphic>
          <a:graphicData uri="http://schemas.openxmlformats.org/presentationml/2006/ole">
            <mc:AlternateContent xmlns:mc="http://schemas.openxmlformats.org/markup-compatibility/2006">
              <mc:Choice xmlns:v="urn:schemas-microsoft-com:vml" Requires="v">
                <p:oleObj spid="_x0000_s221200" name="Equation" r:id="rId4" imgW="965200" imgH="419100" progId="Equation.DSMT4">
                  <p:embed/>
                </p:oleObj>
              </mc:Choice>
              <mc:Fallback>
                <p:oleObj name="Equation" r:id="rId4" imgW="9652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2320925"/>
                        <a:ext cx="2487612"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1189" name="TextBox 8"/>
          <p:cNvSpPr txBox="1">
            <a:spLocks noChangeArrowheads="1"/>
          </p:cNvSpPr>
          <p:nvPr/>
        </p:nvSpPr>
        <p:spPr bwMode="auto">
          <a:xfrm>
            <a:off x="4251325" y="2406650"/>
            <a:ext cx="3529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2400">
                <a:cs typeface="Arial" panose="020B0604020202020204" pitchFamily="34" charset="0"/>
              </a:rPr>
              <a:t>Sum of squares, SS</a:t>
            </a:r>
            <a:r>
              <a:rPr lang="en-US" sz="2400" i="1" baseline="-25000">
                <a:cs typeface="Arial" panose="020B0604020202020204" pitchFamily="34" charset="0"/>
              </a:rPr>
              <a:t>x</a:t>
            </a:r>
          </a:p>
        </p:txBody>
      </p:sp>
      <p:cxnSp>
        <p:nvCxnSpPr>
          <p:cNvPr id="14" name="Straight Arrow Connector 13"/>
          <p:cNvCxnSpPr/>
          <p:nvPr/>
        </p:nvCxnSpPr>
        <p:spPr>
          <a:xfrm rot="10800000">
            <a:off x="3368675" y="2646363"/>
            <a:ext cx="930275" cy="1587"/>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555" name="Object 3"/>
          <p:cNvGraphicFramePr>
            <a:graphicFrameLocks noChangeAspect="1"/>
          </p:cNvGraphicFramePr>
          <p:nvPr/>
        </p:nvGraphicFramePr>
        <p:xfrm>
          <a:off x="912813" y="4300538"/>
          <a:ext cx="3763962" cy="1177925"/>
        </p:xfrm>
        <a:graphic>
          <a:graphicData uri="http://schemas.openxmlformats.org/presentationml/2006/ole">
            <mc:AlternateContent xmlns:mc="http://schemas.openxmlformats.org/markup-compatibility/2006">
              <mc:Choice xmlns:v="urn:schemas-microsoft-com:vml" Requires="v">
                <p:oleObj spid="_x0000_s221201" name="Equation" r:id="rId6" imgW="1460500" imgH="457200" progId="Equation.DSMT4">
                  <p:embed/>
                </p:oleObj>
              </mc:Choice>
              <mc:Fallback>
                <p:oleObj name="Equation" r:id="rId6" imgW="146050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813" y="4300538"/>
                        <a:ext cx="37639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119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93F6CE9-D278-473A-80A7-DDA337CCE540}" type="slidenum">
              <a:rPr lang="en-US" sz="1200">
                <a:latin typeface="Arial" panose="020B0604020202020204" pitchFamily="34" charset="0"/>
                <a:cs typeface="Arial" panose="020B0604020202020204" pitchFamily="34" charset="0"/>
              </a:rPr>
              <a:pPr algn="r" eaLnBrk="1" hangingPunct="1">
                <a:spcBef>
                  <a:spcPct val="0"/>
                </a:spcBef>
                <a:buClrTx/>
                <a:buFontTx/>
                <a:buNone/>
              </a:pPr>
              <a:t>86</a:t>
            </a:fld>
            <a:r>
              <a:rPr lang="en-US" sz="1200">
                <a:latin typeface="Arial" panose="020B0604020202020204" pitchFamily="34" charset="0"/>
                <a:cs typeface="Arial" panose="020B0604020202020204" pitchFamily="34" charset="0"/>
              </a:rPr>
              <a:t> of 149</a:t>
            </a:r>
          </a:p>
        </p:txBody>
      </p:sp>
      <p:sp>
        <p:nvSpPr>
          <p:cNvPr id="22119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smtClean="0">
                <a:ea typeface="ＭＳ Ｐゴシック" panose="020B0600070205080204" pitchFamily="34" charset="-128"/>
              </a:rPr>
              <a:t>Finding the Population Variance &amp; Standard Deviation</a:t>
            </a:r>
          </a:p>
        </p:txBody>
      </p:sp>
      <p:sp>
        <p:nvSpPr>
          <p:cNvPr id="223235" name="Content Placeholder 10"/>
          <p:cNvSpPr>
            <a:spLocks noGrp="1"/>
          </p:cNvSpPr>
          <p:nvPr>
            <p:ph idx="1"/>
          </p:nvPr>
        </p:nvSpPr>
        <p:spPr>
          <a:xfrm>
            <a:off x="457200" y="1600200"/>
            <a:ext cx="8229600" cy="487363"/>
          </a:xfrm>
          <a:solidFill>
            <a:srgbClr val="0070C0"/>
          </a:solidFill>
        </p:spPr>
        <p:txBody>
          <a:bodyPr/>
          <a:lstStyle/>
          <a:p>
            <a:pPr>
              <a:buFont typeface="Arial" panose="020B0604020202020204" pitchFamily="34" charset="0"/>
              <a:buNone/>
            </a:pPr>
            <a:r>
              <a:rPr lang="en-US" i="1" smtClean="0">
                <a:solidFill>
                  <a:schemeClr val="bg1"/>
                </a:solidFill>
              </a:rPr>
              <a:t>In Words			    	        In Symbols</a:t>
            </a:r>
          </a:p>
        </p:txBody>
      </p:sp>
      <p:sp>
        <p:nvSpPr>
          <p:cNvPr id="12" name="TextBox 11"/>
          <p:cNvSpPr txBox="1">
            <a:spLocks noChangeArrowheads="1"/>
          </p:cNvSpPr>
          <p:nvPr/>
        </p:nvSpPr>
        <p:spPr bwMode="auto">
          <a:xfrm>
            <a:off x="381000" y="2103438"/>
            <a:ext cx="43592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5000"/>
              </a:spcBef>
              <a:buFontTx/>
              <a:buAutoNum type="arabicPeriod"/>
            </a:pPr>
            <a:r>
              <a:rPr lang="en-US" sz="2600">
                <a:cs typeface="Arial" panose="020B0604020202020204" pitchFamily="34" charset="0"/>
              </a:rPr>
              <a:t>Find the mean of the population data set.</a:t>
            </a:r>
          </a:p>
          <a:p>
            <a:pPr eaLnBrk="1" hangingPunct="1">
              <a:spcBef>
                <a:spcPct val="55000"/>
              </a:spcBef>
              <a:buFontTx/>
              <a:buAutoNum type="arabicPeriod"/>
            </a:pPr>
            <a:r>
              <a:rPr lang="en-US" sz="2600">
                <a:cs typeface="Arial" panose="020B0604020202020204" pitchFamily="34" charset="0"/>
              </a:rPr>
              <a:t>Find the deviation of each entry.</a:t>
            </a:r>
          </a:p>
          <a:p>
            <a:pPr eaLnBrk="1" hangingPunct="1">
              <a:spcBef>
                <a:spcPct val="55000"/>
              </a:spcBef>
              <a:buFontTx/>
              <a:buAutoNum type="arabicPeriod"/>
            </a:pPr>
            <a:r>
              <a:rPr lang="en-US" sz="2600">
                <a:cs typeface="Arial" panose="020B0604020202020204" pitchFamily="34" charset="0"/>
              </a:rPr>
              <a:t>Square each deviation.</a:t>
            </a:r>
          </a:p>
          <a:p>
            <a:pPr eaLnBrk="1" hangingPunct="1">
              <a:spcBef>
                <a:spcPct val="55000"/>
              </a:spcBef>
              <a:buFontTx/>
              <a:buAutoNum type="arabicPeriod"/>
            </a:pPr>
            <a:r>
              <a:rPr lang="en-US" sz="2600">
                <a:cs typeface="Arial" panose="020B0604020202020204" pitchFamily="34" charset="0"/>
              </a:rPr>
              <a:t>Add to get the sum of squares.</a:t>
            </a:r>
          </a:p>
        </p:txBody>
      </p:sp>
      <p:graphicFrame>
        <p:nvGraphicFramePr>
          <p:cNvPr id="223237" name="Object 6"/>
          <p:cNvGraphicFramePr>
            <a:graphicFrameLocks noChangeAspect="1"/>
          </p:cNvGraphicFramePr>
          <p:nvPr/>
        </p:nvGraphicFramePr>
        <p:xfrm>
          <a:off x="6096000" y="2105025"/>
          <a:ext cx="1006475" cy="820738"/>
        </p:xfrm>
        <a:graphic>
          <a:graphicData uri="http://schemas.openxmlformats.org/presentationml/2006/ole">
            <mc:AlternateContent xmlns:mc="http://schemas.openxmlformats.org/markup-compatibility/2006">
              <mc:Choice xmlns:v="urn:schemas-microsoft-com:vml" Requires="v">
                <p:oleObj spid="_x0000_s223246" name="Equation" r:id="rId4" imgW="482391" imgH="393529" progId="Equation.DSMT4">
                  <p:embed/>
                </p:oleObj>
              </mc:Choice>
              <mc:Fallback>
                <p:oleObj name="Equation" r:id="rId4" imgW="482391" imgH="393529"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105025"/>
                        <a:ext cx="1006475"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a:spLocks noChangeArrowheads="1"/>
          </p:cNvSpPr>
          <p:nvPr/>
        </p:nvSpPr>
        <p:spPr bwMode="auto">
          <a:xfrm>
            <a:off x="6194425" y="3140075"/>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sz="2600" i="1">
                <a:cs typeface="Arial" panose="020B0604020202020204" pitchFamily="34" charset="0"/>
              </a:rPr>
              <a:t>x</a:t>
            </a:r>
            <a:r>
              <a:rPr lang="en-US" sz="2600">
                <a:cs typeface="Arial" panose="020B0604020202020204" pitchFamily="34" charset="0"/>
              </a:rPr>
              <a:t> – </a:t>
            </a:r>
            <a:r>
              <a:rPr lang="el-GR" sz="2600" i="1">
                <a:cs typeface="Arial" panose="020B0604020202020204" pitchFamily="34" charset="0"/>
              </a:rPr>
              <a:t>μ</a:t>
            </a:r>
            <a:endParaRPr lang="en-US" sz="2600" i="1">
              <a:cs typeface="Arial" panose="020B0604020202020204" pitchFamily="34" charset="0"/>
            </a:endParaRPr>
          </a:p>
        </p:txBody>
      </p:sp>
      <p:sp>
        <p:nvSpPr>
          <p:cNvPr id="14" name="TextBox 13"/>
          <p:cNvSpPr txBox="1">
            <a:spLocks noChangeArrowheads="1"/>
          </p:cNvSpPr>
          <p:nvPr/>
        </p:nvSpPr>
        <p:spPr bwMode="auto">
          <a:xfrm>
            <a:off x="6065838" y="4144963"/>
            <a:ext cx="12493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sz="2600">
                <a:cs typeface="Arial" panose="020B0604020202020204" pitchFamily="34" charset="0"/>
              </a:rPr>
              <a:t>(</a:t>
            </a:r>
            <a:r>
              <a:rPr lang="en-US" sz="2600" i="1">
                <a:cs typeface="Arial" panose="020B0604020202020204" pitchFamily="34" charset="0"/>
              </a:rPr>
              <a:t>x</a:t>
            </a:r>
            <a:r>
              <a:rPr lang="en-US" sz="2600">
                <a:cs typeface="Arial" panose="020B0604020202020204" pitchFamily="34" charset="0"/>
              </a:rPr>
              <a:t> – </a:t>
            </a:r>
            <a:r>
              <a:rPr lang="el-GR" sz="2600" i="1">
                <a:cs typeface="Arial" panose="020B0604020202020204" pitchFamily="34" charset="0"/>
              </a:rPr>
              <a:t>μ</a:t>
            </a:r>
            <a:r>
              <a:rPr lang="en-US" sz="2600">
                <a:cs typeface="Arial" panose="020B0604020202020204" pitchFamily="34" charset="0"/>
              </a:rPr>
              <a:t>)</a:t>
            </a:r>
            <a:r>
              <a:rPr lang="en-US" sz="2600" baseline="30000">
                <a:cs typeface="Arial" panose="020B0604020202020204" pitchFamily="34" charset="0"/>
              </a:rPr>
              <a:t>2</a:t>
            </a:r>
            <a:endParaRPr lang="en-US" sz="2600">
              <a:cs typeface="Arial" panose="020B0604020202020204" pitchFamily="34" charset="0"/>
            </a:endParaRPr>
          </a:p>
        </p:txBody>
      </p:sp>
      <p:sp>
        <p:nvSpPr>
          <p:cNvPr id="15" name="TextBox 14"/>
          <p:cNvSpPr txBox="1">
            <a:spLocks noChangeArrowheads="1"/>
          </p:cNvSpPr>
          <p:nvPr/>
        </p:nvSpPr>
        <p:spPr bwMode="auto">
          <a:xfrm>
            <a:off x="5608638" y="4860925"/>
            <a:ext cx="23463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ClrTx/>
              <a:buFontTx/>
              <a:buNone/>
            </a:pPr>
            <a:r>
              <a:rPr lang="en-US" sz="2600">
                <a:cs typeface="Arial" panose="020B0604020202020204" pitchFamily="34" charset="0"/>
              </a:rPr>
              <a:t>SS</a:t>
            </a:r>
            <a:r>
              <a:rPr lang="en-US" sz="2600" i="1" baseline="-25000">
                <a:cs typeface="Arial" panose="020B0604020202020204" pitchFamily="34" charset="0"/>
              </a:rPr>
              <a:t>x</a:t>
            </a:r>
            <a:r>
              <a:rPr lang="en-US" sz="2600">
                <a:cs typeface="Arial" panose="020B0604020202020204" pitchFamily="34" charset="0"/>
              </a:rPr>
              <a:t> = </a:t>
            </a:r>
            <a:r>
              <a:rPr lang="el-GR" sz="2600">
                <a:cs typeface="Arial" panose="020B0604020202020204" pitchFamily="34" charset="0"/>
              </a:rPr>
              <a:t>Σ</a:t>
            </a:r>
            <a:r>
              <a:rPr lang="en-US" sz="2600">
                <a:cs typeface="Arial" panose="020B0604020202020204" pitchFamily="34" charset="0"/>
              </a:rPr>
              <a:t>(</a:t>
            </a:r>
            <a:r>
              <a:rPr lang="en-US" sz="2600" i="1">
                <a:cs typeface="Arial" panose="020B0604020202020204" pitchFamily="34" charset="0"/>
              </a:rPr>
              <a:t>x</a:t>
            </a:r>
            <a:r>
              <a:rPr lang="en-US" sz="2600">
                <a:cs typeface="Arial" panose="020B0604020202020204" pitchFamily="34" charset="0"/>
              </a:rPr>
              <a:t> – </a:t>
            </a:r>
            <a:r>
              <a:rPr lang="el-GR" sz="2600" i="1">
                <a:cs typeface="Arial" panose="020B0604020202020204" pitchFamily="34" charset="0"/>
              </a:rPr>
              <a:t>μ</a:t>
            </a:r>
            <a:r>
              <a:rPr lang="en-US" sz="2600">
                <a:cs typeface="Arial" panose="020B0604020202020204" pitchFamily="34" charset="0"/>
              </a:rPr>
              <a:t>)</a:t>
            </a:r>
            <a:r>
              <a:rPr lang="en-US" sz="2600" baseline="30000">
                <a:cs typeface="Arial" panose="020B0604020202020204" pitchFamily="34" charset="0"/>
              </a:rPr>
              <a:t>2</a:t>
            </a:r>
            <a:endParaRPr lang="en-US" sz="2600">
              <a:cs typeface="Arial" panose="020B0604020202020204" pitchFamily="34" charset="0"/>
            </a:endParaRPr>
          </a:p>
        </p:txBody>
      </p:sp>
      <p:sp>
        <p:nvSpPr>
          <p:cNvPr id="22324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E7AC6DC-629C-4FF9-86C7-A6E4CFF4D8FF}" type="slidenum">
              <a:rPr lang="en-US" sz="1200">
                <a:latin typeface="Arial" panose="020B0604020202020204" pitchFamily="34" charset="0"/>
                <a:cs typeface="Arial" panose="020B0604020202020204" pitchFamily="34" charset="0"/>
              </a:rPr>
              <a:pPr algn="r" eaLnBrk="1" hangingPunct="1">
                <a:spcBef>
                  <a:spcPct val="0"/>
                </a:spcBef>
                <a:buClrTx/>
                <a:buFontTx/>
                <a:buNone/>
              </a:pPr>
              <a:t>87</a:t>
            </a:fld>
            <a:r>
              <a:rPr lang="en-US" sz="1200">
                <a:latin typeface="Arial" panose="020B0604020202020204" pitchFamily="34" charset="0"/>
                <a:cs typeface="Arial" panose="020B0604020202020204" pitchFamily="34" charset="0"/>
              </a:rPr>
              <a:t> of 149</a:t>
            </a:r>
          </a:p>
        </p:txBody>
      </p:sp>
      <p:sp>
        <p:nvSpPr>
          <p:cNvPr id="22324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P spid="1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r>
              <a:rPr lang="en-US" smtClean="0">
                <a:ea typeface="ＭＳ Ｐゴシック" panose="020B0600070205080204" pitchFamily="34" charset="-128"/>
              </a:rPr>
              <a:t>Finding the Population Variance &amp; Standard Deviation</a:t>
            </a:r>
          </a:p>
        </p:txBody>
      </p:sp>
      <p:sp>
        <p:nvSpPr>
          <p:cNvPr id="12" name="TextBox 11"/>
          <p:cNvSpPr txBox="1">
            <a:spLocks noChangeArrowheads="1"/>
          </p:cNvSpPr>
          <p:nvPr/>
        </p:nvSpPr>
        <p:spPr bwMode="auto">
          <a:xfrm>
            <a:off x="381000" y="2103438"/>
            <a:ext cx="435927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5000"/>
              </a:spcBef>
              <a:buFont typeface="Arial" panose="020B0604020202020204" pitchFamily="34" charset="0"/>
              <a:buAutoNum type="arabicPeriod" startAt="5"/>
            </a:pPr>
            <a:r>
              <a:rPr lang="en-US" sz="2600">
                <a:cs typeface="Arial" panose="020B0604020202020204" pitchFamily="34" charset="0"/>
              </a:rPr>
              <a:t>Divide by </a:t>
            </a:r>
            <a:r>
              <a:rPr lang="en-US" sz="2600" i="1">
                <a:cs typeface="Arial" panose="020B0604020202020204" pitchFamily="34" charset="0"/>
              </a:rPr>
              <a:t>N</a:t>
            </a:r>
            <a:r>
              <a:rPr lang="en-US" sz="2600">
                <a:cs typeface="Arial" panose="020B0604020202020204" pitchFamily="34" charset="0"/>
              </a:rPr>
              <a:t> to get the </a:t>
            </a:r>
            <a:r>
              <a:rPr lang="en-US" sz="2600" b="1">
                <a:cs typeface="Arial" panose="020B0604020202020204" pitchFamily="34" charset="0"/>
              </a:rPr>
              <a:t>population variance</a:t>
            </a:r>
            <a:r>
              <a:rPr lang="en-US" sz="2600">
                <a:cs typeface="Arial" panose="020B0604020202020204" pitchFamily="34" charset="0"/>
              </a:rPr>
              <a:t>.</a:t>
            </a:r>
          </a:p>
          <a:p>
            <a:pPr eaLnBrk="1" hangingPunct="1">
              <a:spcBef>
                <a:spcPct val="55000"/>
              </a:spcBef>
              <a:buFontTx/>
              <a:buAutoNum type="arabicPeriod" startAt="5"/>
            </a:pPr>
            <a:r>
              <a:rPr lang="en-US" sz="2600">
                <a:cs typeface="Arial" panose="020B0604020202020204" pitchFamily="34" charset="0"/>
              </a:rPr>
              <a:t>Find the square root of the variance to get the </a:t>
            </a:r>
            <a:r>
              <a:rPr lang="en-US" sz="2600" b="1">
                <a:cs typeface="Arial" panose="020B0604020202020204" pitchFamily="34" charset="0"/>
              </a:rPr>
              <a:t>population standard deviation</a:t>
            </a:r>
            <a:r>
              <a:rPr lang="en-US" sz="2600">
                <a:cs typeface="Arial" panose="020B0604020202020204" pitchFamily="34" charset="0"/>
              </a:rPr>
              <a:t>.</a:t>
            </a:r>
          </a:p>
        </p:txBody>
      </p:sp>
      <p:graphicFrame>
        <p:nvGraphicFramePr>
          <p:cNvPr id="225284" name="Object 7"/>
          <p:cNvGraphicFramePr>
            <a:graphicFrameLocks noChangeAspect="1"/>
          </p:cNvGraphicFramePr>
          <p:nvPr/>
        </p:nvGraphicFramePr>
        <p:xfrm>
          <a:off x="5543550" y="2138363"/>
          <a:ext cx="2168525" cy="939800"/>
        </p:xfrm>
        <a:graphic>
          <a:graphicData uri="http://schemas.openxmlformats.org/presentationml/2006/ole">
            <mc:AlternateContent xmlns:mc="http://schemas.openxmlformats.org/markup-compatibility/2006">
              <mc:Choice xmlns:v="urn:schemas-microsoft-com:vml" Requires="v">
                <p:oleObj spid="_x0000_s225295" name="Equation" r:id="rId4" imgW="965200" imgH="419100" progId="Equation.DSMT4">
                  <p:embed/>
                </p:oleObj>
              </mc:Choice>
              <mc:Fallback>
                <p:oleObj name="Equation" r:id="rId4" imgW="965200" imgH="4191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2138363"/>
                        <a:ext cx="216852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6" name="Object 8"/>
          <p:cNvGraphicFramePr>
            <a:graphicFrameLocks noChangeAspect="1"/>
          </p:cNvGraphicFramePr>
          <p:nvPr/>
        </p:nvGraphicFramePr>
        <p:xfrm>
          <a:off x="5502275" y="3295650"/>
          <a:ext cx="2139950" cy="963613"/>
        </p:xfrm>
        <a:graphic>
          <a:graphicData uri="http://schemas.openxmlformats.org/presentationml/2006/ole">
            <mc:AlternateContent xmlns:mc="http://schemas.openxmlformats.org/markup-compatibility/2006">
              <mc:Choice xmlns:v="urn:schemas-microsoft-com:vml" Requires="v">
                <p:oleObj spid="_x0000_s225296" name="Equation" r:id="rId6" imgW="1016000" imgH="457200" progId="Equation.DSMT4">
                  <p:embed/>
                </p:oleObj>
              </mc:Choice>
              <mc:Fallback>
                <p:oleObj name="Equation" r:id="rId6" imgW="1016000" imgH="4572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275" y="3295650"/>
                        <a:ext cx="2139950" cy="96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286" name="Content Placeholder 10"/>
          <p:cNvSpPr txBox="1">
            <a:spLocks/>
          </p:cNvSpPr>
          <p:nvPr/>
        </p:nvSpPr>
        <p:spPr bwMode="auto">
          <a:xfrm>
            <a:off x="457200" y="1600200"/>
            <a:ext cx="8229600" cy="4873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Font typeface="Arial" panose="020B0604020202020204" pitchFamily="34" charset="0"/>
              <a:buNone/>
            </a:pPr>
            <a:r>
              <a:rPr lang="en-US" i="1">
                <a:solidFill>
                  <a:schemeClr val="bg1"/>
                </a:solidFill>
              </a:rPr>
              <a:t>In Words			    	        In Symbols</a:t>
            </a:r>
          </a:p>
        </p:txBody>
      </p:sp>
      <p:sp>
        <p:nvSpPr>
          <p:cNvPr id="225287"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684E690-5393-48BA-933C-ECA007B452E6}" type="slidenum">
              <a:rPr lang="en-US" sz="1200">
                <a:latin typeface="Arial" panose="020B0604020202020204" pitchFamily="34" charset="0"/>
                <a:cs typeface="Arial" panose="020B0604020202020204" pitchFamily="34" charset="0"/>
              </a:rPr>
              <a:pPr algn="r" eaLnBrk="1" hangingPunct="1">
                <a:spcBef>
                  <a:spcPct val="0"/>
                </a:spcBef>
                <a:buClrTx/>
                <a:buFontTx/>
                <a:buNone/>
              </a:pPr>
              <a:t>88</a:t>
            </a:fld>
            <a:r>
              <a:rPr lang="en-US" sz="1200">
                <a:latin typeface="Arial" panose="020B0604020202020204" pitchFamily="34" charset="0"/>
                <a:cs typeface="Arial" panose="020B0604020202020204" pitchFamily="34" charset="0"/>
              </a:rPr>
              <a:t> of 149</a:t>
            </a:r>
          </a:p>
        </p:txBody>
      </p:sp>
      <p:sp>
        <p:nvSpPr>
          <p:cNvPr id="225288"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6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Population Standard Deviation</a:t>
            </a:r>
          </a:p>
        </p:txBody>
      </p:sp>
      <p:sp>
        <p:nvSpPr>
          <p:cNvPr id="227331" name="Content Placeholder 2"/>
          <p:cNvSpPr>
            <a:spLocks noGrp="1"/>
          </p:cNvSpPr>
          <p:nvPr>
            <p:ph idx="1"/>
          </p:nvPr>
        </p:nvSpPr>
        <p:spPr/>
        <p:txBody>
          <a:bodyPr/>
          <a:lstStyle/>
          <a:p>
            <a:pPr marL="0" indent="0">
              <a:buFont typeface="Arial" panose="020B0604020202020204" pitchFamily="34" charset="0"/>
              <a:buNone/>
            </a:pPr>
            <a:r>
              <a:rPr lang="en-US" smtClean="0"/>
              <a:t>A corporation hired 10 graduates. The starting salaries for each graduate are shown. Find the population variance and standard deviation of the starting salaries.</a:t>
            </a:r>
          </a:p>
          <a:p>
            <a:pPr marL="0" indent="0">
              <a:buFont typeface="Arial" panose="020B0604020202020204" pitchFamily="34" charset="0"/>
              <a:buNone/>
            </a:pPr>
            <a:r>
              <a:rPr lang="en-US" smtClean="0"/>
              <a:t>	       Starting salaries (1000s of dollars)</a:t>
            </a:r>
          </a:p>
          <a:p>
            <a:pPr marL="0" indent="0">
              <a:buFont typeface="Arial" panose="020B0604020202020204" pitchFamily="34" charset="0"/>
              <a:buNone/>
            </a:pPr>
            <a:r>
              <a:rPr lang="en-US" smtClean="0"/>
              <a:t>	41   38   39   45   47   41   44   41   37   42</a:t>
            </a:r>
          </a:p>
          <a:p>
            <a:pPr marL="0" indent="0">
              <a:buFont typeface="Arial" panose="020B0604020202020204" pitchFamily="34" charset="0"/>
              <a:buNone/>
            </a:pPr>
            <a:r>
              <a:rPr lang="en-US" smtClean="0"/>
              <a:t>Recall </a:t>
            </a:r>
            <a:r>
              <a:rPr lang="el-GR" i="1" smtClean="0"/>
              <a:t>μ</a:t>
            </a:r>
            <a:r>
              <a:rPr lang="en-US" smtClean="0"/>
              <a:t> = 41.5.</a:t>
            </a:r>
          </a:p>
        </p:txBody>
      </p:sp>
      <p:sp>
        <p:nvSpPr>
          <p:cNvPr id="227332"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38D731E-0E39-490B-A344-481640CB2238}" type="slidenum">
              <a:rPr lang="en-US" sz="1200">
                <a:latin typeface="Arial" panose="020B0604020202020204" pitchFamily="34" charset="0"/>
                <a:cs typeface="Arial" panose="020B0604020202020204" pitchFamily="34" charset="0"/>
              </a:rPr>
              <a:pPr algn="r" eaLnBrk="1" hangingPunct="1">
                <a:spcBef>
                  <a:spcPct val="0"/>
                </a:spcBef>
                <a:buClrTx/>
                <a:buFontTx/>
                <a:buNone/>
              </a:pPr>
              <a:t>89</a:t>
            </a:fld>
            <a:r>
              <a:rPr lang="en-US" sz="1200">
                <a:latin typeface="Arial" panose="020B0604020202020204" pitchFamily="34" charset="0"/>
                <a:cs typeface="Arial" panose="020B0604020202020204" pitchFamily="34" charset="0"/>
              </a:rPr>
              <a:t> of 149</a:t>
            </a:r>
          </a:p>
        </p:txBody>
      </p:sp>
      <p:sp>
        <p:nvSpPr>
          <p:cNvPr id="227333"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solidFill>
                  <a:srgbClr val="83BB35"/>
                </a:solidFill>
                <a:ea typeface="ＭＳ Ｐゴシック" panose="020B0600070205080204" pitchFamily="34" charset="-128"/>
              </a:rPr>
              <a:t>Example: Constructing a Frequency Distribution</a:t>
            </a:r>
          </a:p>
        </p:txBody>
      </p:sp>
      <p:sp>
        <p:nvSpPr>
          <p:cNvPr id="26627" name="Content Placeholder 2"/>
          <p:cNvSpPr>
            <a:spLocks noGrp="1"/>
          </p:cNvSpPr>
          <p:nvPr>
            <p:ph idx="1"/>
          </p:nvPr>
        </p:nvSpPr>
        <p:spPr>
          <a:xfrm>
            <a:off x="457200" y="1600200"/>
            <a:ext cx="8229600" cy="3276600"/>
          </a:xfrm>
        </p:spPr>
        <p:txBody>
          <a:bodyPr/>
          <a:lstStyle/>
          <a:p>
            <a:pPr marL="0" indent="0" eaLnBrk="1" hangingPunct="1">
              <a:buFont typeface="Arial" panose="020B0604020202020204" pitchFamily="34" charset="0"/>
              <a:buNone/>
            </a:pPr>
            <a:r>
              <a:rPr lang="en-US" dirty="0" smtClean="0"/>
              <a:t>The following sample data set lists the prices (in dollars) of 30 portable global positioning system (GPS) navigators. Construct a frequency distribution that has seven classes.</a:t>
            </a:r>
          </a:p>
          <a:p>
            <a:pPr marL="0" indent="0" eaLnBrk="1" hangingPunct="1">
              <a:buFont typeface="Arial" panose="020B0604020202020204" pitchFamily="34" charset="0"/>
              <a:buNone/>
            </a:pPr>
            <a:r>
              <a:rPr lang="en-US" dirty="0" smtClean="0"/>
              <a:t>  90  130  400  200  350    70  325  250  150  250</a:t>
            </a:r>
          </a:p>
          <a:p>
            <a:pPr marL="0" indent="0" eaLnBrk="1" hangingPunct="1">
              <a:buFont typeface="Arial" panose="020B0604020202020204" pitchFamily="34" charset="0"/>
              <a:buNone/>
            </a:pPr>
            <a:r>
              <a:rPr lang="en-US" dirty="0" smtClean="0"/>
              <a:t>275  270  150  130    59  200  160  450  300  130 </a:t>
            </a:r>
          </a:p>
          <a:p>
            <a:pPr marL="0" indent="0" eaLnBrk="1" hangingPunct="1">
              <a:buFont typeface="Arial" panose="020B0604020202020204" pitchFamily="34" charset="0"/>
              <a:buNone/>
            </a:pPr>
            <a:r>
              <a:rPr lang="en-US" dirty="0" smtClean="0"/>
              <a:t>220  100  200  400  200  250    95  180  170  150</a:t>
            </a:r>
          </a:p>
        </p:txBody>
      </p:sp>
      <p:sp>
        <p:nvSpPr>
          <p:cNvPr id="2662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F7A57D2B-0C0B-4773-82A8-D9F6D6248B23}" type="slidenum">
              <a:rPr lang="en-US" sz="1200">
                <a:latin typeface="Arial" panose="020B0604020202020204" pitchFamily="34" charset="0"/>
                <a:cs typeface="Arial" panose="020B0604020202020204" pitchFamily="34" charset="0"/>
              </a:rPr>
              <a:pPr algn="r" eaLnBrk="1" hangingPunct="1">
                <a:spcBef>
                  <a:spcPct val="0"/>
                </a:spcBef>
                <a:buClrTx/>
                <a:buFontTx/>
                <a:buNone/>
              </a:pPr>
              <a:t>9</a:t>
            </a:fld>
            <a:r>
              <a:rPr lang="en-US" sz="1200">
                <a:latin typeface="Arial" panose="020B0604020202020204" pitchFamily="34" charset="0"/>
                <a:cs typeface="Arial" panose="020B0604020202020204" pitchFamily="34" charset="0"/>
              </a:rPr>
              <a:t> of 149</a:t>
            </a:r>
          </a:p>
        </p:txBody>
      </p:sp>
      <p:sp>
        <p:nvSpPr>
          <p:cNvPr id="2662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Population Standard Deviation</a:t>
            </a:r>
          </a:p>
        </p:txBody>
      </p:sp>
      <p:sp>
        <p:nvSpPr>
          <p:cNvPr id="229379" name="Content Placeholder 2"/>
          <p:cNvSpPr>
            <a:spLocks noGrp="1"/>
          </p:cNvSpPr>
          <p:nvPr>
            <p:ph idx="4294967295"/>
          </p:nvPr>
        </p:nvSpPr>
        <p:spPr>
          <a:xfrm>
            <a:off x="304800" y="1503363"/>
            <a:ext cx="3352800" cy="1625600"/>
          </a:xfrm>
        </p:spPr>
        <p:txBody>
          <a:bodyPr/>
          <a:lstStyle/>
          <a:p>
            <a:pPr marL="336550" indent="-336550"/>
            <a:r>
              <a:rPr lang="en-US" smtClean="0"/>
              <a:t>Determine SS</a:t>
            </a:r>
            <a:r>
              <a:rPr lang="en-US" i="1" baseline="-25000" smtClean="0"/>
              <a:t>x</a:t>
            </a:r>
            <a:endParaRPr lang="en-US" smtClean="0"/>
          </a:p>
          <a:p>
            <a:pPr marL="336550" indent="-336550"/>
            <a:r>
              <a:rPr lang="en-US" i="1" smtClean="0"/>
              <a:t>N</a:t>
            </a:r>
            <a:r>
              <a:rPr lang="en-US" smtClean="0"/>
              <a:t> = 10</a:t>
            </a:r>
          </a:p>
        </p:txBody>
      </p:sp>
      <p:graphicFrame>
        <p:nvGraphicFramePr>
          <p:cNvPr id="8" name="Table 7"/>
          <p:cNvGraphicFramePr>
            <a:graphicFrameLocks noGrp="1"/>
          </p:cNvGraphicFramePr>
          <p:nvPr/>
        </p:nvGraphicFramePr>
        <p:xfrm>
          <a:off x="3208338" y="1604963"/>
          <a:ext cx="5549900" cy="4359278"/>
        </p:xfrm>
        <a:graphic>
          <a:graphicData uri="http://schemas.openxmlformats.org/drawingml/2006/table">
            <a:tbl>
              <a:tblPr/>
              <a:tblGrid>
                <a:gridCol w="1363662"/>
                <a:gridCol w="2052638"/>
                <a:gridCol w="2133600"/>
              </a:tblGrid>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Salary,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Deviation: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 </a:t>
                      </a:r>
                      <a:r>
                        <a:rPr kumimoji="0" lang="el-GR"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endPar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Squares: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 </a:t>
                      </a:r>
                      <a:r>
                        <a:rPr kumimoji="0" lang="el-GR"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a:t>
                      </a:r>
                      <a:r>
                        <a:rPr kumimoji="0" lang="en-US" sz="2000" b="1" i="0" u="none" strike="noStrike" cap="none" normalizeH="0" baseline="30000" smtClean="0">
                          <a:ln>
                            <a:noFill/>
                          </a:ln>
                          <a:solidFill>
                            <a:schemeClr val="bg1"/>
                          </a:solidFill>
                          <a:effectLst/>
                          <a:latin typeface="Times New Roman" panose="02020603050405020304" pitchFamily="18" charset="0"/>
                          <a:cs typeface="Arial" panose="020B0604020202020204" pitchFamily="34" charset="0"/>
                        </a:rPr>
                        <a:t>2</a:t>
                      </a:r>
                      <a:endPar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38 – 41.5 = –3.5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12.25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39 – 41.5 = –2.5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6.25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45 – 41.5 = 3.5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12.25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47 – 41.5 = 5.5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30.25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44 – 41.5 = 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6.25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37 – 41.5 = –4.5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20.25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42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9421" name="TextBox 9"/>
          <p:cNvSpPr txBox="1">
            <a:spLocks noChangeArrowheads="1"/>
          </p:cNvSpPr>
          <p:nvPr/>
        </p:nvSpPr>
        <p:spPr bwMode="auto">
          <a:xfrm>
            <a:off x="4692650" y="5975350"/>
            <a:ext cx="1931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t>Σ</a:t>
            </a:r>
            <a:r>
              <a:rPr lang="en-US" sz="2000"/>
              <a:t>(</a:t>
            </a:r>
            <a:r>
              <a:rPr lang="en-US" sz="2000" i="1"/>
              <a:t>x </a:t>
            </a:r>
            <a:r>
              <a:rPr lang="en-US" sz="2000"/>
              <a:t>– </a:t>
            </a:r>
            <a:r>
              <a:rPr lang="el-GR" sz="2000" i="1"/>
              <a:t>μ</a:t>
            </a:r>
            <a:r>
              <a:rPr lang="en-US" sz="2000"/>
              <a:t>) = 0</a:t>
            </a:r>
            <a:endParaRPr lang="en-US" sz="2000" i="1">
              <a:cs typeface="Arial" panose="020B0604020202020204" pitchFamily="34" charset="0"/>
            </a:endParaRPr>
          </a:p>
        </p:txBody>
      </p:sp>
      <p:sp>
        <p:nvSpPr>
          <p:cNvPr id="229422" name="TextBox 10"/>
          <p:cNvSpPr txBox="1">
            <a:spLocks noChangeArrowheads="1"/>
          </p:cNvSpPr>
          <p:nvPr/>
        </p:nvSpPr>
        <p:spPr bwMode="auto">
          <a:xfrm>
            <a:off x="6769100" y="598328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buFontTx/>
              <a:buNone/>
            </a:pPr>
            <a:r>
              <a:rPr lang="en-US" sz="2000">
                <a:solidFill>
                  <a:srgbClr val="000000"/>
                </a:solidFill>
              </a:rPr>
              <a:t>SS</a:t>
            </a:r>
            <a:r>
              <a:rPr lang="en-US" sz="2000" i="1" baseline="-25000">
                <a:solidFill>
                  <a:srgbClr val="000000"/>
                </a:solidFill>
              </a:rPr>
              <a:t>x</a:t>
            </a:r>
            <a:r>
              <a:rPr lang="en-US" sz="2000">
                <a:solidFill>
                  <a:srgbClr val="000000"/>
                </a:solidFill>
              </a:rPr>
              <a:t> = 88.5</a:t>
            </a:r>
            <a:endParaRPr lang="en-US" sz="2000">
              <a:cs typeface="Arial" panose="020B0604020202020204" pitchFamily="34" charset="0"/>
            </a:endParaRPr>
          </a:p>
        </p:txBody>
      </p:sp>
      <p:sp>
        <p:nvSpPr>
          <p:cNvPr id="229423"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DD74797E-826B-4605-9E41-503F85FFAF29}" type="slidenum">
              <a:rPr lang="en-US" sz="1200">
                <a:latin typeface="Arial" panose="020B0604020202020204" pitchFamily="34" charset="0"/>
                <a:cs typeface="Arial" panose="020B0604020202020204" pitchFamily="34" charset="0"/>
              </a:rPr>
              <a:pPr algn="r" eaLnBrk="1" hangingPunct="1">
                <a:spcBef>
                  <a:spcPct val="0"/>
                </a:spcBef>
                <a:buClrTx/>
                <a:buFontTx/>
                <a:buNone/>
              </a:pPr>
              <a:t>90</a:t>
            </a:fld>
            <a:r>
              <a:rPr lang="en-US" sz="1200">
                <a:latin typeface="Arial" panose="020B0604020202020204" pitchFamily="34" charset="0"/>
                <a:cs typeface="Arial" panose="020B0604020202020204" pitchFamily="34" charset="0"/>
              </a:rPr>
              <a:t> of 149</a:t>
            </a:r>
          </a:p>
        </p:txBody>
      </p:sp>
      <p:sp>
        <p:nvSpPr>
          <p:cNvPr id="229424"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Population Standard Deviation</a:t>
            </a:r>
          </a:p>
        </p:txBody>
      </p:sp>
      <p:sp>
        <p:nvSpPr>
          <p:cNvPr id="25607"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Font typeface="Arial" panose="020B0604020202020204" pitchFamily="34" charset="0"/>
              <a:buNone/>
            </a:pPr>
            <a:r>
              <a:rPr lang="en-US" b="1"/>
              <a:t>Population Variance</a:t>
            </a:r>
          </a:p>
          <a:p>
            <a:pPr>
              <a:buFont typeface="Arial" panose="020B0604020202020204" pitchFamily="34" charset="0"/>
              <a:buNone/>
            </a:pPr>
            <a:endParaRPr lang="en-US" b="1"/>
          </a:p>
          <a:p>
            <a:r>
              <a:rPr lang="en-US" b="1"/>
              <a:t> </a:t>
            </a:r>
          </a:p>
          <a:p>
            <a:endParaRPr lang="en-US" b="1"/>
          </a:p>
          <a:p>
            <a:pPr>
              <a:buFont typeface="Arial" panose="020B0604020202020204" pitchFamily="34" charset="0"/>
              <a:buNone/>
            </a:pPr>
            <a:r>
              <a:rPr lang="en-US" b="1"/>
              <a:t>Population Standard Deviation</a:t>
            </a:r>
          </a:p>
          <a:p>
            <a:pPr>
              <a:buFont typeface="Arial" panose="020B0604020202020204" pitchFamily="34" charset="0"/>
              <a:buNone/>
            </a:pPr>
            <a:endParaRPr lang="en-US" b="1">
              <a:solidFill>
                <a:schemeClr val="accent2"/>
              </a:solidFill>
            </a:endParaRPr>
          </a:p>
          <a:p>
            <a:r>
              <a:rPr lang="en-US" b="1">
                <a:solidFill>
                  <a:schemeClr val="accent2"/>
                </a:solidFill>
              </a:rPr>
              <a:t>  </a:t>
            </a:r>
          </a:p>
        </p:txBody>
      </p:sp>
      <p:graphicFrame>
        <p:nvGraphicFramePr>
          <p:cNvPr id="231428" name="Object 2"/>
          <p:cNvGraphicFramePr>
            <a:graphicFrameLocks noChangeAspect="1"/>
          </p:cNvGraphicFramePr>
          <p:nvPr/>
        </p:nvGraphicFramePr>
        <p:xfrm>
          <a:off x="877888" y="2320925"/>
          <a:ext cx="4483100" cy="1079500"/>
        </p:xfrm>
        <a:graphic>
          <a:graphicData uri="http://schemas.openxmlformats.org/presentationml/2006/ole">
            <mc:AlternateContent xmlns:mc="http://schemas.openxmlformats.org/markup-compatibility/2006">
              <mc:Choice xmlns:v="urn:schemas-microsoft-com:vml" Requires="v">
                <p:oleObj spid="_x0000_s231439" name="Equation" r:id="rId4" imgW="1739900" imgH="419100" progId="Equation.DSMT4">
                  <p:embed/>
                </p:oleObj>
              </mc:Choice>
              <mc:Fallback>
                <p:oleObj name="Equation" r:id="rId4" imgW="17399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888" y="2320925"/>
                        <a:ext cx="44831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877888" y="4562475"/>
          <a:ext cx="3730625" cy="654050"/>
        </p:xfrm>
        <a:graphic>
          <a:graphicData uri="http://schemas.openxmlformats.org/presentationml/2006/ole">
            <mc:AlternateContent xmlns:mc="http://schemas.openxmlformats.org/markup-compatibility/2006">
              <mc:Choice xmlns:v="urn:schemas-microsoft-com:vml" Requires="v">
                <p:oleObj spid="_x0000_s231440" name="Equation" r:id="rId6" imgW="1447172" imgH="253890" progId="Equation.DSMT4">
                  <p:embed/>
                </p:oleObj>
              </mc:Choice>
              <mc:Fallback>
                <p:oleObj name="Equation" r:id="rId6" imgW="1447172" imgH="25389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888" y="4562475"/>
                        <a:ext cx="3730625"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449263" y="5583238"/>
            <a:ext cx="8358187" cy="519112"/>
          </a:xfrm>
          <a:prstGeom prst="rect">
            <a:avLst/>
          </a:prstGeom>
          <a:noFill/>
        </p:spPr>
        <p:txBody>
          <a:bodyPr>
            <a:spAutoFit/>
          </a:bodyPr>
          <a:lstStyle/>
          <a:p>
            <a:pPr eaLnBrk="1" hangingPunct="1">
              <a:defRPr/>
            </a:pPr>
            <a:r>
              <a:rPr lang="en-US" dirty="0">
                <a:latin typeface="+mn-lt"/>
                <a:cs typeface="Arial" charset="0"/>
              </a:rPr>
              <a:t>The population standard deviation is about 3.0, or $3000.</a:t>
            </a:r>
          </a:p>
        </p:txBody>
      </p:sp>
      <p:sp>
        <p:nvSpPr>
          <p:cNvPr id="23143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9682677-17AF-4549-97AB-914788D3F660}" type="slidenum">
              <a:rPr lang="en-US" sz="1200">
                <a:latin typeface="Arial" panose="020B0604020202020204" pitchFamily="34" charset="0"/>
                <a:cs typeface="Arial" panose="020B0604020202020204" pitchFamily="34" charset="0"/>
              </a:rPr>
              <a:pPr algn="r" eaLnBrk="1" hangingPunct="1">
                <a:spcBef>
                  <a:spcPct val="0"/>
                </a:spcBef>
                <a:buClrTx/>
                <a:buFontTx/>
                <a:buNone/>
              </a:pPr>
              <a:t>91</a:t>
            </a:fld>
            <a:r>
              <a:rPr lang="en-US" sz="1200">
                <a:latin typeface="Arial" panose="020B0604020202020204" pitchFamily="34" charset="0"/>
                <a:cs typeface="Arial" panose="020B0604020202020204" pitchFamily="34" charset="0"/>
              </a:rPr>
              <a:t> of 149</a:t>
            </a:r>
          </a:p>
        </p:txBody>
      </p:sp>
      <p:sp>
        <p:nvSpPr>
          <p:cNvPr id="23143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build="p"/>
      <p:bldP spid="1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a:spLocks noGrp="1"/>
          </p:cNvSpPr>
          <p:nvPr>
            <p:ph type="title"/>
          </p:nvPr>
        </p:nvSpPr>
        <p:spPr/>
        <p:txBody>
          <a:bodyPr/>
          <a:lstStyle/>
          <a:p>
            <a:r>
              <a:rPr lang="en-US" smtClean="0">
                <a:ea typeface="ＭＳ Ｐゴシック" panose="020B0600070205080204" pitchFamily="34" charset="-128"/>
              </a:rPr>
              <a:t>Deviation, Variance, and Standard Deviation</a:t>
            </a:r>
          </a:p>
        </p:txBody>
      </p:sp>
      <p:sp>
        <p:nvSpPr>
          <p:cNvPr id="26629" name="Content Placeholder 2"/>
          <p:cNvSpPr>
            <a:spLocks noGrp="1"/>
          </p:cNvSpPr>
          <p:nvPr>
            <p:ph idx="1"/>
          </p:nvPr>
        </p:nvSpPr>
        <p:spPr/>
        <p:txBody>
          <a:bodyPr/>
          <a:lstStyle/>
          <a:p>
            <a:pPr>
              <a:buFont typeface="Arial" panose="020B0604020202020204" pitchFamily="34" charset="0"/>
              <a:buNone/>
            </a:pPr>
            <a:r>
              <a:rPr lang="en-US" b="1" smtClean="0">
                <a:solidFill>
                  <a:schemeClr val="accent2"/>
                </a:solidFill>
              </a:rPr>
              <a:t>Sample Variance</a:t>
            </a:r>
          </a:p>
          <a:p>
            <a:pPr>
              <a:buFont typeface="Arial" panose="020B0604020202020204" pitchFamily="34" charset="0"/>
              <a:buNone/>
            </a:pPr>
            <a:endParaRPr lang="en-US" b="1" smtClean="0">
              <a:solidFill>
                <a:schemeClr val="accent2"/>
              </a:solidFill>
            </a:endParaRPr>
          </a:p>
          <a:p>
            <a:r>
              <a:rPr lang="en-US" b="1" smtClean="0">
                <a:solidFill>
                  <a:schemeClr val="accent2"/>
                </a:solidFill>
              </a:rPr>
              <a:t> </a:t>
            </a:r>
          </a:p>
          <a:p>
            <a:endParaRPr lang="en-US" b="1" smtClean="0">
              <a:solidFill>
                <a:schemeClr val="accent2"/>
              </a:solidFill>
            </a:endParaRPr>
          </a:p>
          <a:p>
            <a:pPr>
              <a:buFont typeface="Arial" panose="020B0604020202020204" pitchFamily="34" charset="0"/>
              <a:buNone/>
            </a:pPr>
            <a:r>
              <a:rPr lang="en-US" b="1" smtClean="0">
                <a:solidFill>
                  <a:schemeClr val="accent2"/>
                </a:solidFill>
              </a:rPr>
              <a:t>Sample Standard Deviation</a:t>
            </a:r>
          </a:p>
          <a:p>
            <a:pPr>
              <a:buFont typeface="Arial" panose="020B0604020202020204" pitchFamily="34" charset="0"/>
              <a:buNone/>
            </a:pPr>
            <a:endParaRPr lang="en-US" b="1" smtClean="0">
              <a:solidFill>
                <a:schemeClr val="accent2"/>
              </a:solidFill>
            </a:endParaRPr>
          </a:p>
          <a:p>
            <a:r>
              <a:rPr lang="en-US" b="1" smtClean="0">
                <a:solidFill>
                  <a:schemeClr val="accent2"/>
                </a:solidFill>
              </a:rPr>
              <a:t>  </a:t>
            </a:r>
          </a:p>
        </p:txBody>
      </p:sp>
      <p:graphicFrame>
        <p:nvGraphicFramePr>
          <p:cNvPr id="233476" name="Object 2"/>
          <p:cNvGraphicFramePr>
            <a:graphicFrameLocks noChangeAspect="1"/>
          </p:cNvGraphicFramePr>
          <p:nvPr/>
        </p:nvGraphicFramePr>
        <p:xfrm>
          <a:off x="977900" y="2320925"/>
          <a:ext cx="2355850" cy="1079500"/>
        </p:xfrm>
        <a:graphic>
          <a:graphicData uri="http://schemas.openxmlformats.org/presentationml/2006/ole">
            <mc:AlternateContent xmlns:mc="http://schemas.openxmlformats.org/markup-compatibility/2006">
              <mc:Choice xmlns:v="urn:schemas-microsoft-com:vml" Requires="v">
                <p:oleObj spid="_x0000_s233486" name="Equation" r:id="rId4" imgW="914400" imgH="419100" progId="Equation.DSMT4">
                  <p:embed/>
                </p:oleObj>
              </mc:Choice>
              <mc:Fallback>
                <p:oleObj name="Equation" r:id="rId4" imgW="9144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00" y="2320925"/>
                        <a:ext cx="235585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1027113" y="4300538"/>
          <a:ext cx="3535362" cy="1177925"/>
        </p:xfrm>
        <a:graphic>
          <a:graphicData uri="http://schemas.openxmlformats.org/presentationml/2006/ole">
            <mc:AlternateContent xmlns:mc="http://schemas.openxmlformats.org/markup-compatibility/2006">
              <mc:Choice xmlns:v="urn:schemas-microsoft-com:vml" Requires="v">
                <p:oleObj spid="_x0000_s233487" name="Equation" r:id="rId6" imgW="1371600" imgH="457200" progId="Equation.DSMT4">
                  <p:embed/>
                </p:oleObj>
              </mc:Choice>
              <mc:Fallback>
                <p:oleObj name="Equation" r:id="rId6" imgW="1371600" imgH="4572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113" y="4300538"/>
                        <a:ext cx="35353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3478"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CF33804F-CF52-4FEA-A0E9-4A6C4593E4EF}" type="slidenum">
              <a:rPr lang="en-US" sz="1200">
                <a:latin typeface="Arial" panose="020B0604020202020204" pitchFamily="34" charset="0"/>
                <a:cs typeface="Arial" panose="020B0604020202020204" pitchFamily="34" charset="0"/>
              </a:rPr>
              <a:pPr algn="r" eaLnBrk="1" hangingPunct="1">
                <a:spcBef>
                  <a:spcPct val="0"/>
                </a:spcBef>
                <a:buClrTx/>
                <a:buFontTx/>
                <a:buNone/>
              </a:pPr>
              <a:t>92</a:t>
            </a:fld>
            <a:r>
              <a:rPr lang="en-US" sz="1200">
                <a:latin typeface="Arial" panose="020B0604020202020204" pitchFamily="34" charset="0"/>
                <a:cs typeface="Arial" panose="020B0604020202020204" pitchFamily="34" charset="0"/>
              </a:rPr>
              <a:t> of 149</a:t>
            </a:r>
          </a:p>
        </p:txBody>
      </p:sp>
      <p:sp>
        <p:nvSpPr>
          <p:cNvPr id="233479"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p:cNvSpPr>
            <a:spLocks noGrp="1"/>
          </p:cNvSpPr>
          <p:nvPr>
            <p:ph type="title"/>
          </p:nvPr>
        </p:nvSpPr>
        <p:spPr/>
        <p:txBody>
          <a:bodyPr/>
          <a:lstStyle/>
          <a:p>
            <a:r>
              <a:rPr lang="en-US" smtClean="0">
                <a:ea typeface="ＭＳ Ｐゴシック" panose="020B0600070205080204" pitchFamily="34" charset="-128"/>
              </a:rPr>
              <a:t>Finding the Sample Variance &amp; Standard Deviation</a:t>
            </a:r>
          </a:p>
        </p:txBody>
      </p:sp>
      <p:sp>
        <p:nvSpPr>
          <p:cNvPr id="235523" name="Content Placeholder 10"/>
          <p:cNvSpPr>
            <a:spLocks noGrp="1"/>
          </p:cNvSpPr>
          <p:nvPr>
            <p:ph idx="1"/>
          </p:nvPr>
        </p:nvSpPr>
        <p:spPr>
          <a:xfrm>
            <a:off x="457200" y="1600200"/>
            <a:ext cx="8229600" cy="487363"/>
          </a:xfrm>
          <a:solidFill>
            <a:srgbClr val="0070C0"/>
          </a:solidFill>
        </p:spPr>
        <p:txBody>
          <a:bodyPr/>
          <a:lstStyle/>
          <a:p>
            <a:pPr>
              <a:buFont typeface="Arial" panose="020B0604020202020204" pitchFamily="34" charset="0"/>
              <a:buNone/>
            </a:pPr>
            <a:r>
              <a:rPr lang="en-US" i="1" smtClean="0">
                <a:solidFill>
                  <a:schemeClr val="bg1"/>
                </a:solidFill>
              </a:rPr>
              <a:t>In Words			    	        In Symbols</a:t>
            </a:r>
          </a:p>
        </p:txBody>
      </p:sp>
      <p:sp>
        <p:nvSpPr>
          <p:cNvPr id="12" name="TextBox 11"/>
          <p:cNvSpPr txBox="1">
            <a:spLocks noChangeArrowheads="1"/>
          </p:cNvSpPr>
          <p:nvPr/>
        </p:nvSpPr>
        <p:spPr bwMode="auto">
          <a:xfrm>
            <a:off x="381000" y="2103438"/>
            <a:ext cx="43592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5000"/>
              </a:spcBef>
              <a:buFontTx/>
              <a:buAutoNum type="arabicPeriod"/>
            </a:pPr>
            <a:r>
              <a:rPr lang="en-US" sz="2600">
                <a:cs typeface="Arial" panose="020B0604020202020204" pitchFamily="34" charset="0"/>
              </a:rPr>
              <a:t>Find the mean of the sample data set.</a:t>
            </a:r>
          </a:p>
          <a:p>
            <a:pPr eaLnBrk="1" hangingPunct="1">
              <a:spcBef>
                <a:spcPct val="55000"/>
              </a:spcBef>
              <a:buFontTx/>
              <a:buAutoNum type="arabicPeriod"/>
            </a:pPr>
            <a:r>
              <a:rPr lang="en-US" sz="2600">
                <a:cs typeface="Arial" panose="020B0604020202020204" pitchFamily="34" charset="0"/>
              </a:rPr>
              <a:t>Find the deviation of each entry.</a:t>
            </a:r>
          </a:p>
          <a:p>
            <a:pPr eaLnBrk="1" hangingPunct="1">
              <a:spcBef>
                <a:spcPct val="55000"/>
              </a:spcBef>
              <a:buFontTx/>
              <a:buAutoNum type="arabicPeriod"/>
            </a:pPr>
            <a:r>
              <a:rPr lang="en-US" sz="2600">
                <a:cs typeface="Arial" panose="020B0604020202020204" pitchFamily="34" charset="0"/>
              </a:rPr>
              <a:t>Square each deviation.</a:t>
            </a:r>
          </a:p>
          <a:p>
            <a:pPr eaLnBrk="1" hangingPunct="1">
              <a:spcBef>
                <a:spcPct val="55000"/>
              </a:spcBef>
              <a:buFontTx/>
              <a:buAutoNum type="arabicPeriod"/>
            </a:pPr>
            <a:r>
              <a:rPr lang="en-US" sz="2600">
                <a:cs typeface="Arial" panose="020B0604020202020204" pitchFamily="34" charset="0"/>
              </a:rPr>
              <a:t>Add to get the </a:t>
            </a:r>
            <a:r>
              <a:rPr lang="en-US" sz="2600" b="1">
                <a:cs typeface="Arial" panose="020B0604020202020204" pitchFamily="34" charset="0"/>
              </a:rPr>
              <a:t>sum of squares</a:t>
            </a:r>
            <a:r>
              <a:rPr lang="en-US" sz="2600">
                <a:cs typeface="Arial" panose="020B0604020202020204" pitchFamily="34" charset="0"/>
              </a:rPr>
              <a:t>.</a:t>
            </a:r>
          </a:p>
        </p:txBody>
      </p:sp>
      <p:graphicFrame>
        <p:nvGraphicFramePr>
          <p:cNvPr id="235525" name="Object 2"/>
          <p:cNvGraphicFramePr>
            <a:graphicFrameLocks noChangeAspect="1"/>
          </p:cNvGraphicFramePr>
          <p:nvPr/>
        </p:nvGraphicFramePr>
        <p:xfrm>
          <a:off x="5994400" y="2108200"/>
          <a:ext cx="920750" cy="771525"/>
        </p:xfrm>
        <a:graphic>
          <a:graphicData uri="http://schemas.openxmlformats.org/presentationml/2006/ole">
            <mc:AlternateContent xmlns:mc="http://schemas.openxmlformats.org/markup-compatibility/2006">
              <mc:Choice xmlns:v="urn:schemas-microsoft-com:vml" Requires="v">
                <p:oleObj spid="_x0000_s235543" name="Equation" r:id="rId4" imgW="469696" imgH="393529" progId="Equation.DSMT4">
                  <p:embed/>
                </p:oleObj>
              </mc:Choice>
              <mc:Fallback>
                <p:oleObj name="Equation" r:id="rId4" imgW="469696" imgH="393529"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2108200"/>
                        <a:ext cx="92075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0" name="Object 7"/>
          <p:cNvGraphicFramePr>
            <a:graphicFrameLocks noChangeAspect="1"/>
          </p:cNvGraphicFramePr>
          <p:nvPr/>
        </p:nvGraphicFramePr>
        <p:xfrm>
          <a:off x="5462588" y="4865688"/>
          <a:ext cx="2173287" cy="534987"/>
        </p:xfrm>
        <a:graphic>
          <a:graphicData uri="http://schemas.openxmlformats.org/presentationml/2006/ole">
            <mc:AlternateContent xmlns:mc="http://schemas.openxmlformats.org/markup-compatibility/2006">
              <mc:Choice xmlns:v="urn:schemas-microsoft-com:vml" Requires="v">
                <p:oleObj spid="_x0000_s235544" name="Equation" r:id="rId6" imgW="977900" imgH="241300" progId="Equation.DSMT4">
                  <p:embed/>
                </p:oleObj>
              </mc:Choice>
              <mc:Fallback>
                <p:oleObj name="Equation" r:id="rId6" imgW="977900" imgH="2413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2588" y="4865688"/>
                        <a:ext cx="2173287"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1" name="Object 8"/>
          <p:cNvGraphicFramePr>
            <a:graphicFrameLocks noChangeAspect="1"/>
          </p:cNvGraphicFramePr>
          <p:nvPr/>
        </p:nvGraphicFramePr>
        <p:xfrm>
          <a:off x="5926138" y="4108450"/>
          <a:ext cx="1230312" cy="555625"/>
        </p:xfrm>
        <a:graphic>
          <a:graphicData uri="http://schemas.openxmlformats.org/presentationml/2006/ole">
            <mc:AlternateContent xmlns:mc="http://schemas.openxmlformats.org/markup-compatibility/2006">
              <mc:Choice xmlns:v="urn:schemas-microsoft-com:vml" Requires="v">
                <p:oleObj spid="_x0000_s235545" name="Equation" r:id="rId8" imgW="508000" imgH="228600" progId="Equation.DSMT4">
                  <p:embed/>
                </p:oleObj>
              </mc:Choice>
              <mc:Fallback>
                <p:oleObj name="Equation" r:id="rId8" imgW="508000" imgH="2286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6138" y="4108450"/>
                        <a:ext cx="1230312" cy="55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2" name="Object 9"/>
          <p:cNvGraphicFramePr>
            <a:graphicFrameLocks noChangeAspect="1"/>
          </p:cNvGraphicFramePr>
          <p:nvPr/>
        </p:nvGraphicFramePr>
        <p:xfrm>
          <a:off x="5973763" y="3240088"/>
          <a:ext cx="930275" cy="433387"/>
        </p:xfrm>
        <a:graphic>
          <a:graphicData uri="http://schemas.openxmlformats.org/presentationml/2006/ole">
            <mc:AlternateContent xmlns:mc="http://schemas.openxmlformats.org/markup-compatibility/2006">
              <mc:Choice xmlns:v="urn:schemas-microsoft-com:vml" Requires="v">
                <p:oleObj spid="_x0000_s235546" name="Equation" r:id="rId10" imgW="355292" imgH="164957" progId="Equation.DSMT4">
                  <p:embed/>
                </p:oleObj>
              </mc:Choice>
              <mc:Fallback>
                <p:oleObj name="Equation" r:id="rId10" imgW="355292" imgH="164957"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3763" y="3240088"/>
                        <a:ext cx="9302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2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7CD83C4F-9166-47E2-BB0B-7E19B367ACF1}" type="slidenum">
              <a:rPr lang="en-US" sz="1200">
                <a:latin typeface="Arial" panose="020B0604020202020204" pitchFamily="34" charset="0"/>
                <a:cs typeface="Arial" panose="020B0604020202020204" pitchFamily="34" charset="0"/>
              </a:rPr>
              <a:pPr algn="r" eaLnBrk="1" hangingPunct="1">
                <a:spcBef>
                  <a:spcPct val="0"/>
                </a:spcBef>
                <a:buClrTx/>
                <a:buFontTx/>
                <a:buNone/>
              </a:pPr>
              <a:t>93</a:t>
            </a:fld>
            <a:r>
              <a:rPr lang="en-US" sz="1200">
                <a:latin typeface="Arial" panose="020B0604020202020204" pitchFamily="34" charset="0"/>
                <a:cs typeface="Arial" panose="020B0604020202020204" pitchFamily="34" charset="0"/>
              </a:rPr>
              <a:t> of 149</a:t>
            </a:r>
          </a:p>
        </p:txBody>
      </p:sp>
      <p:sp>
        <p:nvSpPr>
          <p:cNvPr id="23553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794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679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67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p:cNvSpPr>
            <a:spLocks noGrp="1"/>
          </p:cNvSpPr>
          <p:nvPr>
            <p:ph type="title"/>
          </p:nvPr>
        </p:nvSpPr>
        <p:spPr/>
        <p:txBody>
          <a:bodyPr/>
          <a:lstStyle/>
          <a:p>
            <a:r>
              <a:rPr lang="en-US" smtClean="0">
                <a:ea typeface="ＭＳ Ｐゴシック" panose="020B0600070205080204" pitchFamily="34" charset="-128"/>
              </a:rPr>
              <a:t>Finding the Sample Variance &amp; Standard Deviation</a:t>
            </a:r>
          </a:p>
        </p:txBody>
      </p:sp>
      <p:sp>
        <p:nvSpPr>
          <p:cNvPr id="12" name="TextBox 11"/>
          <p:cNvSpPr txBox="1">
            <a:spLocks noChangeArrowheads="1"/>
          </p:cNvSpPr>
          <p:nvPr/>
        </p:nvSpPr>
        <p:spPr bwMode="auto">
          <a:xfrm>
            <a:off x="381000" y="2103438"/>
            <a:ext cx="43592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5000"/>
              </a:spcBef>
              <a:buFont typeface="Arial" panose="020B0604020202020204" pitchFamily="34" charset="0"/>
              <a:buAutoNum type="arabicPeriod" startAt="5"/>
            </a:pPr>
            <a:r>
              <a:rPr lang="en-US" sz="2600">
                <a:cs typeface="Arial" panose="020B0604020202020204" pitchFamily="34" charset="0"/>
              </a:rPr>
              <a:t>Divide by </a:t>
            </a:r>
            <a:r>
              <a:rPr lang="en-US" sz="2600" i="1">
                <a:cs typeface="Arial" panose="020B0604020202020204" pitchFamily="34" charset="0"/>
              </a:rPr>
              <a:t>n </a:t>
            </a:r>
            <a:r>
              <a:rPr lang="en-US" sz="2600">
                <a:cs typeface="Arial" panose="020B0604020202020204" pitchFamily="34" charset="0"/>
              </a:rPr>
              <a:t>– 1 to get the </a:t>
            </a:r>
            <a:r>
              <a:rPr lang="en-US" sz="2600" b="1">
                <a:cs typeface="Arial" panose="020B0604020202020204" pitchFamily="34" charset="0"/>
              </a:rPr>
              <a:t>sample variance</a:t>
            </a:r>
            <a:r>
              <a:rPr lang="en-US" sz="2600">
                <a:cs typeface="Arial" panose="020B0604020202020204" pitchFamily="34" charset="0"/>
              </a:rPr>
              <a:t>.</a:t>
            </a:r>
          </a:p>
          <a:p>
            <a:pPr eaLnBrk="1" hangingPunct="1">
              <a:spcBef>
                <a:spcPct val="55000"/>
              </a:spcBef>
              <a:buFontTx/>
              <a:buAutoNum type="arabicPeriod" startAt="5"/>
            </a:pPr>
            <a:r>
              <a:rPr lang="en-US" sz="2600">
                <a:cs typeface="Arial" panose="020B0604020202020204" pitchFamily="34" charset="0"/>
              </a:rPr>
              <a:t>Find the square root of the variance to get the </a:t>
            </a:r>
            <a:r>
              <a:rPr lang="en-US" sz="2600" b="1">
                <a:cs typeface="Arial" panose="020B0604020202020204" pitchFamily="34" charset="0"/>
              </a:rPr>
              <a:t>sample standard deviation</a:t>
            </a:r>
            <a:r>
              <a:rPr lang="en-US" sz="2600">
                <a:cs typeface="Arial" panose="020B0604020202020204" pitchFamily="34" charset="0"/>
              </a:rPr>
              <a:t>.</a:t>
            </a:r>
          </a:p>
        </p:txBody>
      </p:sp>
      <p:sp>
        <p:nvSpPr>
          <p:cNvPr id="237572" name="Content Placeholder 10"/>
          <p:cNvSpPr txBox="1">
            <a:spLocks/>
          </p:cNvSpPr>
          <p:nvPr/>
        </p:nvSpPr>
        <p:spPr bwMode="auto">
          <a:xfrm>
            <a:off x="457200" y="1600200"/>
            <a:ext cx="8229600" cy="48736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Font typeface="Arial" panose="020B0604020202020204" pitchFamily="34" charset="0"/>
              <a:buNone/>
            </a:pPr>
            <a:r>
              <a:rPr lang="en-US" i="1">
                <a:solidFill>
                  <a:schemeClr val="bg1"/>
                </a:solidFill>
              </a:rPr>
              <a:t>In Words			    	        In Symbols</a:t>
            </a:r>
          </a:p>
        </p:txBody>
      </p:sp>
      <p:graphicFrame>
        <p:nvGraphicFramePr>
          <p:cNvPr id="237573" name="Object 5"/>
          <p:cNvGraphicFramePr>
            <a:graphicFrameLocks noChangeAspect="1"/>
          </p:cNvGraphicFramePr>
          <p:nvPr/>
        </p:nvGraphicFramePr>
        <p:xfrm>
          <a:off x="5870575" y="2214563"/>
          <a:ext cx="1952625" cy="893762"/>
        </p:xfrm>
        <a:graphic>
          <a:graphicData uri="http://schemas.openxmlformats.org/presentationml/2006/ole">
            <mc:AlternateContent xmlns:mc="http://schemas.openxmlformats.org/markup-compatibility/2006">
              <mc:Choice xmlns:v="urn:schemas-microsoft-com:vml" Requires="v">
                <p:oleObj spid="_x0000_s237583" name="Equation" r:id="rId4" imgW="914400" imgH="419100" progId="Equation.DSMT4">
                  <p:embed/>
                </p:oleObj>
              </mc:Choice>
              <mc:Fallback>
                <p:oleObj name="Equation" r:id="rId4" imgW="914400" imgH="4191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2214563"/>
                        <a:ext cx="1952625"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965" name="Object 6"/>
          <p:cNvGraphicFramePr>
            <a:graphicFrameLocks noChangeAspect="1"/>
          </p:cNvGraphicFramePr>
          <p:nvPr/>
        </p:nvGraphicFramePr>
        <p:xfrm>
          <a:off x="5716588" y="3341688"/>
          <a:ext cx="2211387" cy="1047750"/>
        </p:xfrm>
        <a:graphic>
          <a:graphicData uri="http://schemas.openxmlformats.org/presentationml/2006/ole">
            <mc:AlternateContent xmlns:mc="http://schemas.openxmlformats.org/markup-compatibility/2006">
              <mc:Choice xmlns:v="urn:schemas-microsoft-com:vml" Requires="v">
                <p:oleObj spid="_x0000_s237584" name="Equation" r:id="rId6" imgW="965200" imgH="457200" progId="Equation.DSMT4">
                  <p:embed/>
                </p:oleObj>
              </mc:Choice>
              <mc:Fallback>
                <p:oleObj name="Equation" r:id="rId6" imgW="965200" imgH="4572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6588" y="3341688"/>
                        <a:ext cx="2211387"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7575"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B94B5A5E-596B-4374-B9F4-BE83BF54BE47}" type="slidenum">
              <a:rPr lang="en-US" sz="1200">
                <a:latin typeface="Arial" panose="020B0604020202020204" pitchFamily="34" charset="0"/>
                <a:cs typeface="Arial" panose="020B0604020202020204" pitchFamily="34" charset="0"/>
              </a:rPr>
              <a:pPr algn="r" eaLnBrk="1" hangingPunct="1">
                <a:spcBef>
                  <a:spcPct val="0"/>
                </a:spcBef>
                <a:buClrTx/>
                <a:buFontTx/>
                <a:buNone/>
              </a:pPr>
              <a:t>94</a:t>
            </a:fld>
            <a:r>
              <a:rPr lang="en-US" sz="1200">
                <a:latin typeface="Arial" panose="020B0604020202020204" pitchFamily="34" charset="0"/>
                <a:cs typeface="Arial" panose="020B0604020202020204" pitchFamily="34" charset="0"/>
              </a:rPr>
              <a:t> of 149</a:t>
            </a:r>
          </a:p>
        </p:txBody>
      </p:sp>
      <p:sp>
        <p:nvSpPr>
          <p:cNvPr id="237576"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8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p:cNvSpPr>
            <a:spLocks noGrp="1"/>
          </p:cNvSpPr>
          <p:nvPr>
            <p:ph type="title"/>
          </p:nvPr>
        </p:nvSpPr>
        <p:spPr/>
        <p:txBody>
          <a:bodyPr/>
          <a:lstStyle/>
          <a:p>
            <a:r>
              <a:rPr lang="en-US" smtClean="0">
                <a:solidFill>
                  <a:srgbClr val="83BB35"/>
                </a:solidFill>
                <a:ea typeface="ＭＳ Ｐゴシック" panose="020B0600070205080204" pitchFamily="34" charset="-128"/>
              </a:rPr>
              <a:t>Example: Finding the Sample Standard Deviation</a:t>
            </a:r>
          </a:p>
        </p:txBody>
      </p:sp>
      <p:sp>
        <p:nvSpPr>
          <p:cNvPr id="239619" name="Content Placeholder 2"/>
          <p:cNvSpPr>
            <a:spLocks noGrp="1"/>
          </p:cNvSpPr>
          <p:nvPr>
            <p:ph idx="1"/>
          </p:nvPr>
        </p:nvSpPr>
        <p:spPr/>
        <p:txBody>
          <a:bodyPr/>
          <a:lstStyle/>
          <a:p>
            <a:pPr marL="0" indent="0">
              <a:buFont typeface="Arial" panose="020B0604020202020204" pitchFamily="34" charset="0"/>
              <a:buNone/>
            </a:pPr>
            <a:r>
              <a:rPr lang="en-US" smtClean="0"/>
              <a:t>The starting salaries are for the Chicago branches of a corporation. The corporation has several other branches, and you plan to use the starting salaries of the Chicago branches to estimate the starting salaries for the larger population. Find the </a:t>
            </a:r>
            <a:r>
              <a:rPr lang="en-US" i="1" smtClean="0"/>
              <a:t>sample</a:t>
            </a:r>
            <a:r>
              <a:rPr lang="en-US" smtClean="0"/>
              <a:t> standard deviation of the starting salaries.</a:t>
            </a:r>
          </a:p>
          <a:p>
            <a:pPr marL="0" indent="0">
              <a:buFont typeface="Arial" panose="020B0604020202020204" pitchFamily="34" charset="0"/>
              <a:buNone/>
            </a:pPr>
            <a:r>
              <a:rPr lang="en-US" smtClean="0"/>
              <a:t>	       Starting salaries (1000s of dollars)</a:t>
            </a:r>
          </a:p>
          <a:p>
            <a:pPr marL="0" indent="0">
              <a:buFont typeface="Arial" panose="020B0604020202020204" pitchFamily="34" charset="0"/>
              <a:buNone/>
            </a:pPr>
            <a:r>
              <a:rPr lang="en-US" smtClean="0"/>
              <a:t>	41   38   39   45   47   41   44   41   37   42</a:t>
            </a:r>
          </a:p>
        </p:txBody>
      </p:sp>
      <p:sp>
        <p:nvSpPr>
          <p:cNvPr id="23962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AE7ADD0-7407-4A19-A8A7-F70226810D46}" type="slidenum">
              <a:rPr lang="en-US" sz="1200">
                <a:latin typeface="Arial" panose="020B0604020202020204" pitchFamily="34" charset="0"/>
                <a:cs typeface="Arial" panose="020B0604020202020204" pitchFamily="34" charset="0"/>
              </a:rPr>
              <a:pPr algn="r" eaLnBrk="1" hangingPunct="1">
                <a:spcBef>
                  <a:spcPct val="0"/>
                </a:spcBef>
                <a:buClrTx/>
                <a:buFontTx/>
                <a:buNone/>
              </a:pPr>
              <a:t>95</a:t>
            </a:fld>
            <a:r>
              <a:rPr lang="en-US" sz="1200">
                <a:latin typeface="Arial" panose="020B0604020202020204" pitchFamily="34" charset="0"/>
                <a:cs typeface="Arial" panose="020B0604020202020204" pitchFamily="34" charset="0"/>
              </a:rPr>
              <a:t> of 149</a:t>
            </a:r>
          </a:p>
        </p:txBody>
      </p:sp>
      <p:sp>
        <p:nvSpPr>
          <p:cNvPr id="23962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Sample Standard Deviation</a:t>
            </a:r>
          </a:p>
        </p:txBody>
      </p:sp>
      <p:sp>
        <p:nvSpPr>
          <p:cNvPr id="241667" name="Content Placeholder 2"/>
          <p:cNvSpPr>
            <a:spLocks noGrp="1"/>
          </p:cNvSpPr>
          <p:nvPr>
            <p:ph idx="4294967295"/>
          </p:nvPr>
        </p:nvSpPr>
        <p:spPr>
          <a:xfrm>
            <a:off x="304800" y="1503363"/>
            <a:ext cx="3352800" cy="1625600"/>
          </a:xfrm>
        </p:spPr>
        <p:txBody>
          <a:bodyPr/>
          <a:lstStyle/>
          <a:p>
            <a:pPr marL="336550" indent="-336550"/>
            <a:r>
              <a:rPr lang="en-US" smtClean="0"/>
              <a:t>Determine SS</a:t>
            </a:r>
            <a:r>
              <a:rPr lang="en-US" i="1" baseline="-25000" smtClean="0"/>
              <a:t>x</a:t>
            </a:r>
            <a:endParaRPr lang="en-US" smtClean="0"/>
          </a:p>
          <a:p>
            <a:pPr marL="336550" indent="-336550"/>
            <a:r>
              <a:rPr lang="en-US" i="1" smtClean="0"/>
              <a:t>n</a:t>
            </a:r>
            <a:r>
              <a:rPr lang="en-US" smtClean="0"/>
              <a:t> = 10</a:t>
            </a:r>
          </a:p>
        </p:txBody>
      </p:sp>
      <p:graphicFrame>
        <p:nvGraphicFramePr>
          <p:cNvPr id="8" name="Table 7"/>
          <p:cNvGraphicFramePr>
            <a:graphicFrameLocks noGrp="1"/>
          </p:cNvGraphicFramePr>
          <p:nvPr/>
        </p:nvGraphicFramePr>
        <p:xfrm>
          <a:off x="3208338" y="1604963"/>
          <a:ext cx="5549900" cy="4359278"/>
        </p:xfrm>
        <a:graphic>
          <a:graphicData uri="http://schemas.openxmlformats.org/drawingml/2006/table">
            <a:tbl>
              <a:tblPr/>
              <a:tblGrid>
                <a:gridCol w="1363662"/>
                <a:gridCol w="2052638"/>
                <a:gridCol w="2133600"/>
              </a:tblGrid>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Salary,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Deviation: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 </a:t>
                      </a:r>
                      <a:r>
                        <a:rPr kumimoji="0" lang="el-GR"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endPar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Squares: (</a:t>
                      </a:r>
                      <a:r>
                        <a:rPr kumimoji="0" lang="en-US" sz="2000" b="1" i="1"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x</a:t>
                      </a: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 – </a:t>
                      </a:r>
                      <a:r>
                        <a:rPr kumimoji="0" lang="el-GR"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μ</a:t>
                      </a:r>
                      <a:r>
                        <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rPr>
                        <a:t>)</a:t>
                      </a:r>
                      <a:r>
                        <a:rPr kumimoji="0" lang="en-US" sz="2000" b="1" i="0" u="none" strike="noStrike" cap="none" normalizeH="0" baseline="30000" smtClean="0">
                          <a:ln>
                            <a:noFill/>
                          </a:ln>
                          <a:solidFill>
                            <a:schemeClr val="bg1"/>
                          </a:solidFill>
                          <a:effectLst/>
                          <a:latin typeface="Times New Roman" panose="02020603050405020304" pitchFamily="18" charset="0"/>
                          <a:cs typeface="Arial" panose="020B0604020202020204" pitchFamily="34" charset="0"/>
                        </a:rPr>
                        <a:t>2</a:t>
                      </a:r>
                      <a:endParaRPr kumimoji="0" lang="en-US" sz="2000" b="1" i="0" u="none" strike="noStrike" cap="none" normalizeH="0" baseline="0" smtClean="0">
                        <a:ln>
                          <a:noFill/>
                        </a:ln>
                        <a:solidFill>
                          <a:schemeClr val="bg1"/>
                        </a:solidFill>
                        <a:effectLst/>
                        <a:latin typeface="Times New Roman" panose="02020603050405020304" pitchFamily="18"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38 – 41.5 = –3.5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12.25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39 – 41.5 = –2.5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6.25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45 – 41.5 = 3.5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12.25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47 – 41.5 = 5.5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(5.5)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30.25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44</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44 – 41.5 = 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(2.5)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6.25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41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37 – 41.5 = –4.5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20.25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96298">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42 – 41.5 = 0.5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anose="020B0604020202020204" pitchFamily="34" charset="0"/>
                        <a:defRPr sz="2400">
                          <a:solidFill>
                            <a:schemeClr val="tx1"/>
                          </a:solidFill>
                          <a:latin typeface="Times New Roman" panose="02020603050405020304" pitchFamily="18" charset="0"/>
                          <a:cs typeface="Times New Roman" panose="02020603050405020304" pitchFamily="18" charset="0"/>
                        </a:defRPr>
                      </a:lvl1pPr>
                      <a:lvl2pPr marL="37931725" indent="-37474525" eaLnBrk="0" hangingPunct="0">
                        <a:spcBef>
                          <a:spcPct val="20000"/>
                        </a:spcBef>
                        <a:buClr>
                          <a:schemeClr val="accent1"/>
                        </a:buClr>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2pPr>
                      <a:lvl3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3pPr>
                      <a:lvl4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4pPr>
                      <a:lvl5pPr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5pPr>
                      <a:lvl6pPr marL="4572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9144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13716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1828800" eaLnBrk="0" fontAlgn="base" hangingPunct="0">
                        <a:spcBef>
                          <a:spcPct val="2000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(0.5)</a:t>
                      </a:r>
                      <a:r>
                        <a:rPr kumimoji="0" lang="en-US" sz="2000" b="0" i="0" u="none" strike="noStrike" cap="none" normalizeH="0" baseline="30000" smtClean="0">
                          <a:ln>
                            <a:noFill/>
                          </a:ln>
                          <a:solidFill>
                            <a:schemeClr val="tx1"/>
                          </a:solidFill>
                          <a:effectLst/>
                          <a:latin typeface="Times New Roman" panose="02020603050405020304" pitchFamily="18" charset="0"/>
                          <a:cs typeface="Arial" panose="020B0604020202020204" pitchFamily="34" charset="0"/>
                        </a:rPr>
                        <a:t>2</a:t>
                      </a:r>
                      <a:r>
                        <a:rPr kumimoji="0" lang="en-US" sz="20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 = 0.25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1709" name="TextBox 9"/>
          <p:cNvSpPr txBox="1">
            <a:spLocks noChangeArrowheads="1"/>
          </p:cNvSpPr>
          <p:nvPr/>
        </p:nvSpPr>
        <p:spPr bwMode="auto">
          <a:xfrm>
            <a:off x="4692650" y="5975350"/>
            <a:ext cx="1931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l-GR" sz="2000"/>
              <a:t>Σ</a:t>
            </a:r>
            <a:r>
              <a:rPr lang="en-US" sz="2000"/>
              <a:t>(</a:t>
            </a:r>
            <a:r>
              <a:rPr lang="en-US" sz="2000" i="1"/>
              <a:t>x </a:t>
            </a:r>
            <a:r>
              <a:rPr lang="en-US" sz="2000"/>
              <a:t>– </a:t>
            </a:r>
            <a:r>
              <a:rPr lang="el-GR" sz="2000" i="1"/>
              <a:t>μ</a:t>
            </a:r>
            <a:r>
              <a:rPr lang="en-US" sz="2000"/>
              <a:t>) = 0</a:t>
            </a:r>
            <a:endParaRPr lang="en-US" sz="2000" i="1">
              <a:cs typeface="Arial" panose="020B0604020202020204" pitchFamily="34" charset="0"/>
            </a:endParaRPr>
          </a:p>
        </p:txBody>
      </p:sp>
      <p:sp>
        <p:nvSpPr>
          <p:cNvPr id="241710" name="TextBox 10"/>
          <p:cNvSpPr txBox="1">
            <a:spLocks noChangeArrowheads="1"/>
          </p:cNvSpPr>
          <p:nvPr/>
        </p:nvSpPr>
        <p:spPr bwMode="auto">
          <a:xfrm>
            <a:off x="6769100" y="598328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6550" indent="-33655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Clr>
                <a:srgbClr val="D17230"/>
              </a:buClr>
              <a:buFontTx/>
              <a:buNone/>
            </a:pPr>
            <a:r>
              <a:rPr lang="en-US" sz="2000">
                <a:solidFill>
                  <a:srgbClr val="000000"/>
                </a:solidFill>
              </a:rPr>
              <a:t>SS</a:t>
            </a:r>
            <a:r>
              <a:rPr lang="en-US" sz="2000" i="1" baseline="-25000">
                <a:solidFill>
                  <a:srgbClr val="000000"/>
                </a:solidFill>
              </a:rPr>
              <a:t>x</a:t>
            </a:r>
            <a:r>
              <a:rPr lang="en-US" sz="2000">
                <a:solidFill>
                  <a:srgbClr val="000000"/>
                </a:solidFill>
              </a:rPr>
              <a:t> = 88.5</a:t>
            </a:r>
            <a:endParaRPr lang="en-US" sz="2000">
              <a:cs typeface="Arial" panose="020B0604020202020204" pitchFamily="34" charset="0"/>
            </a:endParaRPr>
          </a:p>
        </p:txBody>
      </p:sp>
      <p:sp>
        <p:nvSpPr>
          <p:cNvPr id="241711"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3A76CE0E-B164-4F09-B3DC-890873875E44}" type="slidenum">
              <a:rPr lang="en-US" sz="1200">
                <a:latin typeface="Arial" panose="020B0604020202020204" pitchFamily="34" charset="0"/>
                <a:cs typeface="Arial" panose="020B0604020202020204" pitchFamily="34" charset="0"/>
              </a:rPr>
              <a:pPr algn="r" eaLnBrk="1" hangingPunct="1">
                <a:spcBef>
                  <a:spcPct val="0"/>
                </a:spcBef>
                <a:buClrTx/>
                <a:buFontTx/>
                <a:buNone/>
              </a:pPr>
              <a:t>96</a:t>
            </a:fld>
            <a:r>
              <a:rPr lang="en-US" sz="1200">
                <a:latin typeface="Arial" panose="020B0604020202020204" pitchFamily="34" charset="0"/>
                <a:cs typeface="Arial" panose="020B0604020202020204" pitchFamily="34" charset="0"/>
              </a:rPr>
              <a:t> of 149</a:t>
            </a:r>
          </a:p>
        </p:txBody>
      </p:sp>
      <p:sp>
        <p:nvSpPr>
          <p:cNvPr id="241712"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p:cNvSpPr>
            <a:spLocks noGrp="1"/>
          </p:cNvSpPr>
          <p:nvPr>
            <p:ph type="title"/>
          </p:nvPr>
        </p:nvSpPr>
        <p:spPr/>
        <p:txBody>
          <a:bodyPr/>
          <a:lstStyle/>
          <a:p>
            <a:r>
              <a:rPr lang="en-US" smtClean="0">
                <a:solidFill>
                  <a:srgbClr val="83BB35"/>
                </a:solidFill>
                <a:ea typeface="ＭＳ Ｐゴシック" panose="020B0600070205080204" pitchFamily="34" charset="-128"/>
              </a:rPr>
              <a:t>Solution: Finding the Sample Standard Deviation</a:t>
            </a:r>
          </a:p>
        </p:txBody>
      </p:sp>
      <p:sp>
        <p:nvSpPr>
          <p:cNvPr id="28679"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buFont typeface="Arial" panose="020B0604020202020204" pitchFamily="34" charset="0"/>
              <a:buNone/>
            </a:pPr>
            <a:r>
              <a:rPr lang="en-US" b="1"/>
              <a:t>Sample Variance</a:t>
            </a:r>
          </a:p>
          <a:p>
            <a:pPr>
              <a:buFont typeface="Arial" panose="020B0604020202020204" pitchFamily="34" charset="0"/>
              <a:buNone/>
            </a:pPr>
            <a:endParaRPr lang="en-US" b="1"/>
          </a:p>
          <a:p>
            <a:r>
              <a:rPr lang="en-US" b="1"/>
              <a:t> </a:t>
            </a:r>
          </a:p>
          <a:p>
            <a:endParaRPr lang="en-US" b="1"/>
          </a:p>
          <a:p>
            <a:pPr>
              <a:buFont typeface="Arial" panose="020B0604020202020204" pitchFamily="34" charset="0"/>
              <a:buNone/>
            </a:pPr>
            <a:r>
              <a:rPr lang="en-US" b="1"/>
              <a:t>Sample Standard Deviation</a:t>
            </a:r>
          </a:p>
          <a:p>
            <a:pPr>
              <a:buFont typeface="Arial" panose="020B0604020202020204" pitchFamily="34" charset="0"/>
              <a:buNone/>
            </a:pPr>
            <a:endParaRPr lang="en-US" b="1">
              <a:solidFill>
                <a:schemeClr val="accent2"/>
              </a:solidFill>
            </a:endParaRPr>
          </a:p>
          <a:p>
            <a:r>
              <a:rPr lang="en-US" b="1">
                <a:solidFill>
                  <a:schemeClr val="accent2"/>
                </a:solidFill>
              </a:rPr>
              <a:t>  </a:t>
            </a:r>
          </a:p>
        </p:txBody>
      </p:sp>
      <p:graphicFrame>
        <p:nvGraphicFramePr>
          <p:cNvPr id="243716" name="Object 2"/>
          <p:cNvGraphicFramePr>
            <a:graphicFrameLocks noChangeAspect="1"/>
          </p:cNvGraphicFramePr>
          <p:nvPr/>
        </p:nvGraphicFramePr>
        <p:xfrm>
          <a:off x="862013" y="2320925"/>
          <a:ext cx="4516437" cy="1079500"/>
        </p:xfrm>
        <a:graphic>
          <a:graphicData uri="http://schemas.openxmlformats.org/presentationml/2006/ole">
            <mc:AlternateContent xmlns:mc="http://schemas.openxmlformats.org/markup-compatibility/2006">
              <mc:Choice xmlns:v="urn:schemas-microsoft-com:vml" Requires="v">
                <p:oleObj spid="_x0000_s243727" name="Equation" r:id="rId4" imgW="1752600" imgH="419100" progId="Equation.DSMT4">
                  <p:embed/>
                </p:oleObj>
              </mc:Choice>
              <mc:Fallback>
                <p:oleObj name="Equation" r:id="rId4" imgW="1752600" imgH="4191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13" y="2320925"/>
                        <a:ext cx="4516437"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958850" y="4318000"/>
          <a:ext cx="3567113" cy="1144588"/>
        </p:xfrm>
        <a:graphic>
          <a:graphicData uri="http://schemas.openxmlformats.org/presentationml/2006/ole">
            <mc:AlternateContent xmlns:mc="http://schemas.openxmlformats.org/markup-compatibility/2006">
              <mc:Choice xmlns:v="urn:schemas-microsoft-com:vml" Requires="v">
                <p:oleObj spid="_x0000_s243728" name="Equation" r:id="rId6" imgW="1384300" imgH="444500" progId="Equation.DSMT4">
                  <p:embed/>
                </p:oleObj>
              </mc:Choice>
              <mc:Fallback>
                <p:oleObj name="Equation" r:id="rId6" imgW="1384300" imgH="4445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850" y="4318000"/>
                        <a:ext cx="3567113"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a:xfrm>
            <a:off x="449263" y="5583238"/>
            <a:ext cx="8358187" cy="519112"/>
          </a:xfrm>
          <a:prstGeom prst="rect">
            <a:avLst/>
          </a:prstGeom>
          <a:noFill/>
        </p:spPr>
        <p:txBody>
          <a:bodyPr>
            <a:spAutoFit/>
          </a:bodyPr>
          <a:lstStyle/>
          <a:p>
            <a:pPr eaLnBrk="1" hangingPunct="1">
              <a:defRPr/>
            </a:pPr>
            <a:r>
              <a:rPr lang="en-US" dirty="0">
                <a:latin typeface="+mn-lt"/>
                <a:cs typeface="Arial" charset="0"/>
              </a:rPr>
              <a:t>The sample standard deviation is about 3.1, or $3100.</a:t>
            </a:r>
          </a:p>
        </p:txBody>
      </p:sp>
      <p:sp>
        <p:nvSpPr>
          <p:cNvPr id="24371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126007B4-3DE5-4578-AACB-1C4DB167AF30}" type="slidenum">
              <a:rPr lang="en-US" sz="1200">
                <a:latin typeface="Arial" panose="020B0604020202020204" pitchFamily="34" charset="0"/>
                <a:cs typeface="Arial" panose="020B0604020202020204" pitchFamily="34" charset="0"/>
              </a:rPr>
              <a:pPr algn="r" eaLnBrk="1" hangingPunct="1">
                <a:spcBef>
                  <a:spcPct val="0"/>
                </a:spcBef>
                <a:buClrTx/>
                <a:buFontTx/>
                <a:buNone/>
              </a:pPr>
              <a:t>97</a:t>
            </a:fld>
            <a:r>
              <a:rPr lang="en-US" sz="1200">
                <a:latin typeface="Arial" panose="020B0604020202020204" pitchFamily="34" charset="0"/>
                <a:cs typeface="Arial" panose="020B0604020202020204" pitchFamily="34" charset="0"/>
              </a:rPr>
              <a:t> of 149</a:t>
            </a:r>
          </a:p>
        </p:txBody>
      </p:sp>
      <p:sp>
        <p:nvSpPr>
          <p:cNvPr id="24372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441325" y="0"/>
            <a:ext cx="8229600" cy="1143000"/>
          </a:xfrm>
        </p:spPr>
        <p:txBody>
          <a:bodyPr/>
          <a:lstStyle/>
          <a:p>
            <a:r>
              <a:rPr lang="en-US" smtClean="0">
                <a:ea typeface="ＭＳ Ｐゴシック" panose="020B0600070205080204" pitchFamily="34" charset="-128"/>
              </a:rPr>
              <a:t>Interpreting Standard Deviation</a:t>
            </a:r>
          </a:p>
        </p:txBody>
      </p:sp>
      <p:sp>
        <p:nvSpPr>
          <p:cNvPr id="133123" name="Content Placeholder 2"/>
          <p:cNvSpPr>
            <a:spLocks noGrp="1"/>
          </p:cNvSpPr>
          <p:nvPr>
            <p:ph idx="1"/>
          </p:nvPr>
        </p:nvSpPr>
        <p:spPr>
          <a:xfrm>
            <a:off x="392113" y="900953"/>
            <a:ext cx="8229600" cy="2146300"/>
          </a:xfrm>
        </p:spPr>
        <p:txBody>
          <a:bodyPr/>
          <a:lstStyle/>
          <a:p>
            <a:r>
              <a:rPr lang="en-US" dirty="0" smtClean="0"/>
              <a:t>Standard deviation is a measure of the typical amount an entry deviates from the mean.</a:t>
            </a:r>
          </a:p>
          <a:p>
            <a:r>
              <a:rPr lang="en-US" dirty="0" smtClean="0"/>
              <a:t>The more the entries are spread out, the greater the standard deviation.</a:t>
            </a:r>
          </a:p>
        </p:txBody>
      </p:sp>
      <p:sp>
        <p:nvSpPr>
          <p:cNvPr id="249860"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A84C5303-77DB-41D8-9645-B8150FDF10C5}" type="slidenum">
              <a:rPr lang="en-US" sz="1200">
                <a:latin typeface="Arial" panose="020B0604020202020204" pitchFamily="34" charset="0"/>
                <a:cs typeface="Arial" panose="020B0604020202020204" pitchFamily="34" charset="0"/>
              </a:rPr>
              <a:pPr algn="r" eaLnBrk="1" hangingPunct="1">
                <a:spcBef>
                  <a:spcPct val="0"/>
                </a:spcBef>
                <a:buClrTx/>
                <a:buFontTx/>
                <a:buNone/>
              </a:pPr>
              <a:t>98</a:t>
            </a:fld>
            <a:r>
              <a:rPr lang="en-US" sz="1200">
                <a:latin typeface="Arial" panose="020B0604020202020204" pitchFamily="34" charset="0"/>
                <a:cs typeface="Arial" panose="020B0604020202020204" pitchFamily="34" charset="0"/>
              </a:rPr>
              <a:t> of 149</a:t>
            </a:r>
          </a:p>
        </p:txBody>
      </p:sp>
      <p:sp>
        <p:nvSpPr>
          <p:cNvPr id="249861"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pic>
        <p:nvPicPr>
          <p:cNvPr id="249862" name="Picture 6" descr="Screen shot 2011-08-04 at 9.08.36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7252"/>
            <a:ext cx="8668924" cy="304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r>
              <a:rPr lang="en-US" smtClean="0">
                <a:ea typeface="ＭＳ Ｐゴシック" panose="020B0600070205080204" pitchFamily="34" charset="-128"/>
              </a:rPr>
              <a:t>Interpreting Standard Deviation: Empirical Rule (68 – 95 – 99.7 Rule)</a:t>
            </a:r>
          </a:p>
        </p:txBody>
      </p:sp>
      <p:sp>
        <p:nvSpPr>
          <p:cNvPr id="251907" name="Content Placeholder 2"/>
          <p:cNvSpPr>
            <a:spLocks noGrp="1"/>
          </p:cNvSpPr>
          <p:nvPr>
            <p:ph idx="1"/>
          </p:nvPr>
        </p:nvSpPr>
        <p:spPr>
          <a:xfrm>
            <a:off x="457200" y="1700213"/>
            <a:ext cx="8229600" cy="1036637"/>
          </a:xfrm>
        </p:spPr>
        <p:txBody>
          <a:bodyPr/>
          <a:lstStyle/>
          <a:p>
            <a:pPr marL="0" indent="0">
              <a:buFont typeface="Arial" panose="020B0604020202020204" pitchFamily="34" charset="0"/>
              <a:buNone/>
            </a:pPr>
            <a:r>
              <a:rPr lang="en-US" smtClean="0"/>
              <a:t>For data with a (symmetric) bell-shaped distribution, the standard deviation has the following characteristics:</a:t>
            </a:r>
          </a:p>
        </p:txBody>
      </p:sp>
      <p:sp>
        <p:nvSpPr>
          <p:cNvPr id="134151" name="Text Box 7"/>
          <p:cNvSpPr txBox="1">
            <a:spLocks noChangeArrowheads="1"/>
          </p:cNvSpPr>
          <p:nvPr/>
        </p:nvSpPr>
        <p:spPr bwMode="auto">
          <a:xfrm>
            <a:off x="517525" y="2849563"/>
            <a:ext cx="82756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r>
              <a:rPr lang="en-US"/>
              <a:t>About </a:t>
            </a:r>
            <a:r>
              <a:rPr lang="en-US" b="1">
                <a:solidFill>
                  <a:schemeClr val="accent2"/>
                </a:solidFill>
              </a:rPr>
              <a:t>68%</a:t>
            </a:r>
            <a:r>
              <a:rPr lang="en-US"/>
              <a:t> </a:t>
            </a:r>
            <a:r>
              <a:rPr lang="en-US">
                <a:solidFill>
                  <a:srgbClr val="000000"/>
                </a:solidFill>
              </a:rPr>
              <a:t>of the data lie within one standard deviation of the mean.</a:t>
            </a:r>
          </a:p>
          <a:p>
            <a:r>
              <a:rPr lang="en-US">
                <a:solidFill>
                  <a:srgbClr val="000000"/>
                </a:solidFill>
              </a:rPr>
              <a:t>About</a:t>
            </a:r>
            <a:r>
              <a:rPr lang="en-US"/>
              <a:t> </a:t>
            </a:r>
            <a:r>
              <a:rPr lang="en-US" b="1">
                <a:solidFill>
                  <a:schemeClr val="accent2"/>
                </a:solidFill>
              </a:rPr>
              <a:t>95%</a:t>
            </a:r>
            <a:r>
              <a:rPr lang="en-US"/>
              <a:t> </a:t>
            </a:r>
            <a:r>
              <a:rPr lang="en-US">
                <a:solidFill>
                  <a:srgbClr val="000000"/>
                </a:solidFill>
              </a:rPr>
              <a:t>of the data lie within two standard deviations of the mean.</a:t>
            </a:r>
            <a:endParaRPr lang="en-US"/>
          </a:p>
          <a:p>
            <a:r>
              <a:rPr lang="en-US">
                <a:solidFill>
                  <a:srgbClr val="000000"/>
                </a:solidFill>
              </a:rPr>
              <a:t>About</a:t>
            </a:r>
            <a:r>
              <a:rPr lang="en-US"/>
              <a:t> </a:t>
            </a:r>
            <a:r>
              <a:rPr lang="en-US" b="1">
                <a:solidFill>
                  <a:schemeClr val="accent2"/>
                </a:solidFill>
              </a:rPr>
              <a:t>99.7%</a:t>
            </a:r>
            <a:r>
              <a:rPr lang="en-US"/>
              <a:t> </a:t>
            </a:r>
            <a:r>
              <a:rPr lang="en-US">
                <a:solidFill>
                  <a:srgbClr val="000000"/>
                </a:solidFill>
              </a:rPr>
              <a:t>of the data lie within three standard deviations of the mean.</a:t>
            </a:r>
            <a:endParaRPr lang="en-US">
              <a:cs typeface="Arial" panose="020B0604020202020204" pitchFamily="34" charset="0"/>
            </a:endParaRPr>
          </a:p>
        </p:txBody>
      </p:sp>
      <p:sp>
        <p:nvSpPr>
          <p:cNvPr id="251909" name="Slide Number Placeholder 3"/>
          <p:cNvSpPr txBox="1">
            <a:spLocks noGrp="1"/>
          </p:cNvSpPr>
          <p:nvPr/>
        </p:nvSpPr>
        <p:spPr bwMode="auto">
          <a:xfrm>
            <a:off x="6854825"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algn="r" eaLnBrk="1" hangingPunct="1">
              <a:spcBef>
                <a:spcPct val="0"/>
              </a:spcBef>
              <a:buClrTx/>
              <a:buFontTx/>
              <a:buNone/>
            </a:pPr>
            <a:fld id="{6931A6B4-76F7-4F34-A4FC-8282507B0C47}" type="slidenum">
              <a:rPr lang="en-US" sz="1200">
                <a:latin typeface="Arial" panose="020B0604020202020204" pitchFamily="34" charset="0"/>
                <a:cs typeface="Arial" panose="020B0604020202020204" pitchFamily="34" charset="0"/>
              </a:rPr>
              <a:pPr algn="r" eaLnBrk="1" hangingPunct="1">
                <a:spcBef>
                  <a:spcPct val="0"/>
                </a:spcBef>
                <a:buClrTx/>
                <a:buFontTx/>
                <a:buNone/>
              </a:pPr>
              <a:t>99</a:t>
            </a:fld>
            <a:r>
              <a:rPr lang="en-US" sz="1200">
                <a:latin typeface="Arial" panose="020B0604020202020204" pitchFamily="34" charset="0"/>
                <a:cs typeface="Arial" panose="020B0604020202020204" pitchFamily="34" charset="0"/>
              </a:rPr>
              <a:t> of 149</a:t>
            </a:r>
          </a:p>
        </p:txBody>
      </p:sp>
      <p:sp>
        <p:nvSpPr>
          <p:cNvPr id="251910" name="Footer Placeholder 2"/>
          <p:cNvSpPr txBox="1">
            <a:spLocks noGrp="1"/>
          </p:cNvSpPr>
          <p:nvPr/>
        </p:nvSpPr>
        <p:spPr bwMode="auto">
          <a:xfrm>
            <a:off x="228600" y="6416675"/>
            <a:ext cx="434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37931725" indent="-37474525">
              <a:spcBef>
                <a:spcPct val="20000"/>
              </a:spcBef>
              <a:buClr>
                <a:schemeClr val="accent1"/>
              </a:buClr>
              <a:buFont typeface="Wingdings" panose="05000000000000000000" pitchFamily="2" charset="2"/>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ClrTx/>
              <a:buFontTx/>
              <a:buNone/>
            </a:pPr>
            <a:r>
              <a:rPr lang="en-US" sz="1200">
                <a:latin typeface="Arial" panose="020B0604020202020204" pitchFamily="34" charset="0"/>
                <a:cs typeface="Arial" panose="020B0604020202020204" pitchFamily="34" charset="0"/>
              </a:rPr>
              <a:t>© 2012 Pearson Education, Inc. All rights reserved.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1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1" grpId="0" build="p"/>
    </p:bldLst>
  </p:timing>
</p:sld>
</file>

<file path=ppt/theme/theme1.xml><?xml version="1.0" encoding="utf-8"?>
<a:theme xmlns:a="http://schemas.openxmlformats.org/drawingml/2006/main" name="lf4template">
  <a:themeElements>
    <a:clrScheme name="Custom 1">
      <a:dk1>
        <a:sysClr val="windowText" lastClr="000000"/>
      </a:dk1>
      <a:lt1>
        <a:srgbClr val="FFFFFF"/>
      </a:lt1>
      <a:dk2>
        <a:srgbClr val="004988"/>
      </a:dk2>
      <a:lt2>
        <a:srgbClr val="EEECE1"/>
      </a:lt2>
      <a:accent1>
        <a:srgbClr val="D17230"/>
      </a:accent1>
      <a:accent2>
        <a:srgbClr val="AE0337"/>
      </a:accent2>
      <a:accent3>
        <a:srgbClr val="83BB35"/>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lf4template</Template>
  <TotalTime>4351</TotalTime>
  <Words>7843</Words>
  <Application>Microsoft Office PowerPoint</Application>
  <PresentationFormat>On-screen Show (4:3)</PresentationFormat>
  <Paragraphs>1602</Paragraphs>
  <Slides>124</Slides>
  <Notes>110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124</vt:i4>
      </vt:variant>
    </vt:vector>
  </HeadingPairs>
  <TitlesOfParts>
    <vt:vector size="135" baseType="lpstr">
      <vt:lpstr>Times New Roman</vt:lpstr>
      <vt:lpstr>Arial</vt:lpstr>
      <vt:lpstr>ＭＳ Ｐゴシック</vt:lpstr>
      <vt:lpstr>Wingdings</vt:lpstr>
      <vt:lpstr>Calibri</vt:lpstr>
      <vt:lpstr>Symbol</vt:lpstr>
      <vt:lpstr>lf4template</vt:lpstr>
      <vt:lpstr>MathType 5.0 Equation</vt:lpstr>
      <vt:lpstr>Microsoft Equation 3.0</vt:lpstr>
      <vt:lpstr>MathType 6.0 Equation</vt:lpstr>
      <vt:lpstr>MathType 4.0 Equation</vt:lpstr>
      <vt:lpstr>PowerPoint Presentation</vt:lpstr>
      <vt:lpstr>Chapter Outline</vt:lpstr>
      <vt:lpstr>Section 2.1</vt:lpstr>
      <vt:lpstr>Section 2.1 Objectives</vt:lpstr>
      <vt:lpstr>Frequency Distribution</vt:lpstr>
      <vt:lpstr>Constructing a Frequency Distribution</vt:lpstr>
      <vt:lpstr>Constructing a Frequency Distribution</vt:lpstr>
      <vt:lpstr>Constructing a Frequency Distribution</vt:lpstr>
      <vt:lpstr>Example: Constructing a Frequency Distribution</vt:lpstr>
      <vt:lpstr>Solution: Constructing a Frequency Distribution</vt:lpstr>
      <vt:lpstr>Solution: Constructing a Frequency Distribution</vt:lpstr>
      <vt:lpstr>Solution: Constructing a Frequency Distribution</vt:lpstr>
      <vt:lpstr>Solution: Constructing a Frequency Distribution</vt:lpstr>
      <vt:lpstr>Determining the Midpoint</vt:lpstr>
      <vt:lpstr>Determining the Relative Frequency</vt:lpstr>
      <vt:lpstr>Determining the Cumulative Frequency</vt:lpstr>
      <vt:lpstr>Expanded Frequency Distribution</vt:lpstr>
      <vt:lpstr>Expanded Frequency Distribution</vt:lpstr>
      <vt:lpstr>Graphs of Frequency Distributions</vt:lpstr>
      <vt:lpstr>Class Boundaries</vt:lpstr>
      <vt:lpstr>Example: Frequency Histogram </vt:lpstr>
      <vt:lpstr>Solution: Frequency Histogram  (using Intervals as horizontal label)</vt:lpstr>
      <vt:lpstr>Graphs of Frequency Distributions</vt:lpstr>
      <vt:lpstr>Example: Frequency Polygon</vt:lpstr>
      <vt:lpstr>Solution: Frequency Polygon</vt:lpstr>
      <vt:lpstr>Graphs of Frequency Distributions</vt:lpstr>
      <vt:lpstr>Relative Frequency Histogram </vt:lpstr>
      <vt:lpstr>Graphs of Frequency Distributions</vt:lpstr>
      <vt:lpstr>Constructing an Ogive</vt:lpstr>
      <vt:lpstr>Constructing an Ogive</vt:lpstr>
      <vt:lpstr>Example: Ogive</vt:lpstr>
      <vt:lpstr>Solution: Ogive</vt:lpstr>
      <vt:lpstr>Section 2.2</vt:lpstr>
      <vt:lpstr>Section 2.2 Objectives</vt:lpstr>
      <vt:lpstr>Graphing Quantitative Data Sets</vt:lpstr>
      <vt:lpstr>Example: Constructing a Stem-and-Leaf Plot</vt:lpstr>
      <vt:lpstr>Solution: Constructing a Stem-and-Leaf Plot</vt:lpstr>
      <vt:lpstr>Solution: Constructing a Stem-and-Leaf Plot</vt:lpstr>
      <vt:lpstr>Example: Constructing a Dot Plot</vt:lpstr>
      <vt:lpstr>Graphing Qualitative Data Sets</vt:lpstr>
      <vt:lpstr>Example: Constructing a Pie Chart</vt:lpstr>
      <vt:lpstr>Solution: Constructing a Pie Chart</vt:lpstr>
      <vt:lpstr>Solution: Constructing a Pie Chart</vt:lpstr>
      <vt:lpstr>Solution: Constructing a Pie Chart</vt:lpstr>
      <vt:lpstr>Solution: Constructing a Pie Chart</vt:lpstr>
      <vt:lpstr>Section 2.3</vt:lpstr>
      <vt:lpstr>Section 2.3 Objectives</vt:lpstr>
      <vt:lpstr>Measures of Central Tendency</vt:lpstr>
      <vt:lpstr>Measure of Central Tendency: Mean</vt:lpstr>
      <vt:lpstr>Example: Finding a Sample Mean</vt:lpstr>
      <vt:lpstr>Solution: Finding a Sample Mean</vt:lpstr>
      <vt:lpstr>Measure of Central Tendency: Median</vt:lpstr>
      <vt:lpstr>Example: Finding the Median</vt:lpstr>
      <vt:lpstr>Solution: Finding the Median</vt:lpstr>
      <vt:lpstr>Example: Finding the Median</vt:lpstr>
      <vt:lpstr>Solution: Finding the Median</vt:lpstr>
      <vt:lpstr>Measure of Central Tendency: Mode</vt:lpstr>
      <vt:lpstr>Example: Finding the Mode</vt:lpstr>
      <vt:lpstr>Solution: Finding the Mode</vt:lpstr>
      <vt:lpstr>Example: Finding the Mode</vt:lpstr>
      <vt:lpstr>Solution: Finding the Mode</vt:lpstr>
      <vt:lpstr>Comparing the Mean, Median, and Mode</vt:lpstr>
      <vt:lpstr>Example: Comparing the Mean, Median, and Mode</vt:lpstr>
      <vt:lpstr>Solution: Comparing the Mean, Median, and Mode</vt:lpstr>
      <vt:lpstr>Solution: Comparing the Mean, Median, and Mode</vt:lpstr>
      <vt:lpstr>Solution: Comparing the Mean, Median, and Mode</vt:lpstr>
      <vt:lpstr>Weighted Mean</vt:lpstr>
      <vt:lpstr>Example: Finding a Weighted Mean</vt:lpstr>
      <vt:lpstr>Solution: Finding a Weighted Mean</vt:lpstr>
      <vt:lpstr>Mean of Grouped Data</vt:lpstr>
      <vt:lpstr>Finding the Mean of a Frequency Distribution</vt:lpstr>
      <vt:lpstr>Example: Find the Mean of a Frequency Distribution</vt:lpstr>
      <vt:lpstr>Solution: Find the Mean of a Frequency Distribution</vt:lpstr>
      <vt:lpstr>The Shape of Distributions</vt:lpstr>
      <vt:lpstr>The Shape of Distributions</vt:lpstr>
      <vt:lpstr>The Shape of Distributions</vt:lpstr>
      <vt:lpstr>The Shape of Distributions</vt:lpstr>
      <vt:lpstr>Section 2.4</vt:lpstr>
      <vt:lpstr>Section 2.4 Objectives</vt:lpstr>
      <vt:lpstr>Range</vt:lpstr>
      <vt:lpstr>Example: Finding the Range</vt:lpstr>
      <vt:lpstr>Solution: Finding the Range</vt:lpstr>
      <vt:lpstr>Deviation, Variance, and Standard Deviation</vt:lpstr>
      <vt:lpstr>Example: Finding the Deviation</vt:lpstr>
      <vt:lpstr>Solution: Finding the Deviation</vt:lpstr>
      <vt:lpstr>Deviation, Variance, and Standard Deviation</vt:lpstr>
      <vt:lpstr>Finding the Population Variance &amp; Standard Deviation</vt:lpstr>
      <vt:lpstr>Finding the Population Variance &amp; Standard Deviation</vt:lpstr>
      <vt:lpstr>Example: Finding the Population Standard Deviation</vt:lpstr>
      <vt:lpstr>Solution: Finding the Population Standard Deviation</vt:lpstr>
      <vt:lpstr>Solution: Finding the Population Standard Deviation</vt:lpstr>
      <vt:lpstr>Deviation, Variance, and Standard Deviation</vt:lpstr>
      <vt:lpstr>Finding the Sample Variance &amp; Standard Deviation</vt:lpstr>
      <vt:lpstr>Finding the Sample Variance &amp; Standard Deviation</vt:lpstr>
      <vt:lpstr>Example: Finding the Sample Standard Deviation</vt:lpstr>
      <vt:lpstr>Solution: Finding the Sample Standard Deviation</vt:lpstr>
      <vt:lpstr>Solution: Finding the Sample Standard Deviation</vt:lpstr>
      <vt:lpstr>Interpreting Standard Deviation</vt:lpstr>
      <vt:lpstr>Interpreting Standard Deviation: Empirical Rule (68 – 95 – 99.7 Rule)</vt:lpstr>
      <vt:lpstr>Interpreting Standard Deviation: Empirical Rule (68 – 95 – 99.7 Rule)</vt:lpstr>
      <vt:lpstr>Example: Using the Empirical Rule</vt:lpstr>
      <vt:lpstr>Solution: Using the Empirical Rule</vt:lpstr>
      <vt:lpstr>Standard Deviation for Grouped Data</vt:lpstr>
      <vt:lpstr>Example: Finding the Standard Deviation for Grouped Data</vt:lpstr>
      <vt:lpstr>Solution: Finding the Standard Deviation for Grouped Data</vt:lpstr>
      <vt:lpstr>Solution: Finding the Standard Deviation for Grouped Data</vt:lpstr>
      <vt:lpstr>Solution: Finding the Standard Deviation for Grouped Data</vt:lpstr>
      <vt:lpstr>Section 2.5</vt:lpstr>
      <vt:lpstr>Section 2.5 Objectives</vt:lpstr>
      <vt:lpstr>Quartiles</vt:lpstr>
      <vt:lpstr>Example: Finding Quartiles</vt:lpstr>
      <vt:lpstr>Solution: Finding Quartiles</vt:lpstr>
      <vt:lpstr>Interquartile Range</vt:lpstr>
      <vt:lpstr>Example: Finding the Interquartile Range</vt:lpstr>
      <vt:lpstr>Box-and-Whisker Plot</vt:lpstr>
      <vt:lpstr>Drawing a Box-and-Whisker Plot</vt:lpstr>
      <vt:lpstr>Example: Drawing a Box-and-Whisker Plot</vt:lpstr>
      <vt:lpstr>Percentiles and Other Fractiles</vt:lpstr>
      <vt:lpstr>Example: Interpreting Percentiles</vt:lpstr>
      <vt:lpstr>Solution: Interpreting Percentiles</vt:lpstr>
      <vt:lpstr>The Standard Score</vt:lpstr>
      <vt:lpstr>Example: Comparing z-Scores from Different Data Sets</vt:lpstr>
      <vt:lpstr>Solution: Comparing z-Scores from Different Data Sets</vt:lpstr>
      <vt:lpstr>Solution: Comparing z-Scores from Different Data Sets</vt:lpstr>
    </vt:vector>
  </TitlesOfParts>
  <Company>© 2012 Pearson Prentice Hall. All rights reserved.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subject>Descriptive Statistics</dc:subject>
  <dc:creator>Ron Larson, Betsy Farber</dc:creator>
  <dc:description/>
  <cp:lastModifiedBy>Next Step</cp:lastModifiedBy>
  <cp:revision>368</cp:revision>
  <dcterms:created xsi:type="dcterms:W3CDTF">2011-08-04T20:11:58Z</dcterms:created>
  <dcterms:modified xsi:type="dcterms:W3CDTF">2014-02-10T05:44:00Z</dcterms:modified>
</cp:coreProperties>
</file>