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317" r:id="rId3"/>
    <p:sldId id="306" r:id="rId4"/>
    <p:sldId id="318" r:id="rId5"/>
    <p:sldId id="307" r:id="rId6"/>
    <p:sldId id="259" r:id="rId7"/>
    <p:sldId id="260" r:id="rId8"/>
    <p:sldId id="319" r:id="rId9"/>
    <p:sldId id="320" r:id="rId10"/>
    <p:sldId id="321" r:id="rId11"/>
    <p:sldId id="322" r:id="rId12"/>
    <p:sldId id="261" r:id="rId13"/>
    <p:sldId id="308" r:id="rId14"/>
    <p:sldId id="262" r:id="rId15"/>
    <p:sldId id="263" r:id="rId16"/>
    <p:sldId id="309" r:id="rId17"/>
    <p:sldId id="323" r:id="rId18"/>
    <p:sldId id="324" r:id="rId19"/>
    <p:sldId id="325" r:id="rId20"/>
    <p:sldId id="326" r:id="rId21"/>
    <p:sldId id="327" r:id="rId22"/>
    <p:sldId id="278" r:id="rId23"/>
    <p:sldId id="336" r:id="rId24"/>
    <p:sldId id="337" r:id="rId25"/>
    <p:sldId id="313" r:id="rId26"/>
    <p:sldId id="338" r:id="rId27"/>
    <p:sldId id="339" r:id="rId28"/>
    <p:sldId id="280"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p:cViewPr varScale="1">
        <p:scale>
          <a:sx n="78" d="100"/>
          <a:sy n="78" d="100"/>
        </p:scale>
        <p:origin x="312" y="84"/>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16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ea typeface="+mn-ea"/>
              </a:defRPr>
            </a:lvl1pPr>
          </a:lstStyle>
          <a:p>
            <a:pPr>
              <a:defRPr/>
            </a:pPr>
            <a:r>
              <a:rPr lang="en-US"/>
              <a:t>Chapter 9</a:t>
            </a:r>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Arial" charset="0"/>
                <a:ea typeface="+mn-ea"/>
              </a:defRPr>
            </a:lvl1pPr>
          </a:lstStyle>
          <a:p>
            <a:pPr>
              <a:defRPr/>
            </a:pPr>
            <a:r>
              <a:rPr lang="en-US"/>
              <a:t>Larson/Farber 5</a:t>
            </a:r>
            <a:r>
              <a:rPr lang="en-US" baseline="30000"/>
              <a:t>th</a:t>
            </a:r>
            <a:r>
              <a:rPr lang="en-US"/>
              <a:t> ed</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FB3CFA03-8EB6-4D21-A466-0822518E61BE}" type="slidenum">
              <a:rPr lang="en-US" altLang="en-US"/>
              <a:pPr/>
              <a:t>‹#›</a:t>
            </a:fld>
            <a:endParaRPr lang="en-US" altLang="en-US"/>
          </a:p>
        </p:txBody>
      </p:sp>
    </p:spTree>
    <p:extLst>
      <p:ext uri="{BB962C8B-B14F-4D97-AF65-F5344CB8AC3E}">
        <p14:creationId xmlns:p14="http://schemas.microsoft.com/office/powerpoint/2010/main" val="851933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r>
              <a:rPr lang="en-US"/>
              <a:t>Chapter 9</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charset="0"/>
                <a:ea typeface="+mn-ea"/>
              </a:defRPr>
            </a:lvl1pPr>
          </a:lstStyle>
          <a:p>
            <a:pPr>
              <a:defRPr/>
            </a:pPr>
            <a:r>
              <a:rPr lang="en-US"/>
              <a:t>Larson/Farber 5</a:t>
            </a:r>
            <a:r>
              <a:rPr lang="en-US" baseline="30000"/>
              <a:t>th</a:t>
            </a:r>
            <a:r>
              <a:rPr lang="en-US"/>
              <a:t> ed.</a:t>
            </a:r>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F9404C3A-600C-454D-81D7-3A7952865313}" type="slidenum">
              <a:rPr lang="en-US" altLang="en-US"/>
              <a:pPr/>
              <a:t>‹#›</a:t>
            </a:fld>
            <a:endParaRPr lang="en-US" altLang="en-US"/>
          </a:p>
        </p:txBody>
      </p:sp>
    </p:spTree>
    <p:extLst>
      <p:ext uri="{BB962C8B-B14F-4D97-AF65-F5344CB8AC3E}">
        <p14:creationId xmlns:p14="http://schemas.microsoft.com/office/powerpoint/2010/main" val="3851794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8C50D13-BEA7-4128-AB36-BFAE6A040A1E}" type="slidenum">
              <a:rPr lang="en-US" altLang="en-US" sz="1200">
                <a:latin typeface="Calibri" panose="020F0502020204030204" pitchFamily="34" charset="0"/>
              </a:rPr>
              <a:pPr eaLnBrk="1" hangingPunct="1"/>
              <a:t>7</a:t>
            </a:fld>
            <a:endParaRPr lang="en-US" altLang="en-US" sz="1200">
              <a:latin typeface="Calibri" panose="020F050202020403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4" eaLnBrk="1" hangingPunct="1">
              <a:spcBef>
                <a:spcPct val="0"/>
              </a:spcBef>
            </a:pPr>
            <a:endParaRPr lang="en-CA" altLang="en-US" smtClean="0">
              <a:ea typeface="ＭＳ Ｐゴシック" panose="020B0600070205080204" pitchFamily="34" charset="-128"/>
            </a:endParaRPr>
          </a:p>
        </p:txBody>
      </p:sp>
    </p:spTree>
    <p:extLst>
      <p:ext uri="{BB962C8B-B14F-4D97-AF65-F5344CB8AC3E}">
        <p14:creationId xmlns:p14="http://schemas.microsoft.com/office/powerpoint/2010/main" val="3492376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F563208-1BCD-4B4B-9FDB-18CB29696F11}" type="slidenum">
              <a:rPr lang="en-US" altLang="en-US" sz="1200">
                <a:latin typeface="Calibri" panose="020F0502020204030204" pitchFamily="34" charset="0"/>
              </a:rPr>
              <a:pPr eaLnBrk="1" hangingPunct="1"/>
              <a:t>14</a:t>
            </a:fld>
            <a:endParaRPr lang="en-US" altLang="en-US" sz="1200">
              <a:latin typeface="Calibri" panose="020F0502020204030204" pitchFamily="34"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xfrm>
            <a:off x="935038" y="4416425"/>
            <a:ext cx="5140325"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4" eaLnBrk="1" hangingPunct="1">
              <a:spcBef>
                <a:spcPct val="0"/>
              </a:spcBef>
            </a:pPr>
            <a:endParaRPr lang="en-CA" altLang="en-US" smtClean="0">
              <a:ea typeface="ＭＳ Ｐゴシック" panose="020B0600070205080204" pitchFamily="34" charset="-128"/>
            </a:endParaRPr>
          </a:p>
        </p:txBody>
      </p:sp>
    </p:spTree>
    <p:extLst>
      <p:ext uri="{BB962C8B-B14F-4D97-AF65-F5344CB8AC3E}">
        <p14:creationId xmlns:p14="http://schemas.microsoft.com/office/powerpoint/2010/main" val="2938376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4D46E3A-8483-4EF8-8E8E-A64DA010F48D}" type="slidenum">
              <a:rPr lang="en-US" altLang="en-US" sz="1200">
                <a:latin typeface="Calibri" panose="020F0502020204030204" pitchFamily="34" charset="0"/>
              </a:rPr>
              <a:pPr eaLnBrk="1" hangingPunct="1"/>
              <a:t>15</a:t>
            </a:fld>
            <a:endParaRPr lang="en-US" altLang="en-US" sz="1200">
              <a:latin typeface="Calibri" panose="020F0502020204030204" pitchFamily="34" charset="0"/>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xfrm>
            <a:off x="857250" y="4338638"/>
            <a:ext cx="51403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695927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80A88B4-0248-4113-A1D6-A6203FE92503}" type="slidenum">
              <a:rPr lang="en-US" altLang="en-US" sz="1200">
                <a:latin typeface="Calibri" panose="020F0502020204030204" pitchFamily="34" charset="0"/>
              </a:rPr>
              <a:pPr eaLnBrk="1" hangingPunct="1"/>
              <a:t>16</a:t>
            </a:fld>
            <a:endParaRPr lang="en-US" altLang="en-US" sz="1200">
              <a:latin typeface="Calibri" panose="020F0502020204030204" pitchFamily="34"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857250" y="4338638"/>
            <a:ext cx="5140325"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361298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E9B832F-7DBD-48D4-A16D-243DF30A815B}" type="slidenum">
              <a:rPr lang="en-US" altLang="en-US" sz="1200">
                <a:latin typeface="Calibri" panose="020F0502020204030204" pitchFamily="34" charset="0"/>
              </a:rPr>
              <a:pPr eaLnBrk="1" hangingPunct="1"/>
              <a:t>29</a:t>
            </a:fld>
            <a:endParaRPr lang="en-US" altLang="en-US" sz="1200">
              <a:latin typeface="Calibri" panose="020F0502020204030204" pitchFamily="34" charset="0"/>
            </a:endParaRPr>
          </a:p>
        </p:txBody>
      </p:sp>
    </p:spTree>
    <p:extLst>
      <p:ext uri="{BB962C8B-B14F-4D97-AF65-F5344CB8AC3E}">
        <p14:creationId xmlns:p14="http://schemas.microsoft.com/office/powerpoint/2010/main" val="3313268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55D14AB-4A47-4377-92EE-9C8584C9000D}" type="slidenum">
              <a:rPr lang="en-US" altLang="en-US" sz="1200">
                <a:latin typeface="Calibri" panose="020F0502020204030204" pitchFamily="34" charset="0"/>
              </a:rPr>
              <a:pPr eaLnBrk="1" hangingPunct="1"/>
              <a:t>31</a:t>
            </a:fld>
            <a:endParaRPr lang="en-US" altLang="en-US" sz="1200">
              <a:latin typeface="Calibri" panose="020F0502020204030204" pitchFamily="34" charset="0"/>
            </a:endParaRPr>
          </a:p>
        </p:txBody>
      </p:sp>
    </p:spTree>
    <p:extLst>
      <p:ext uri="{BB962C8B-B14F-4D97-AF65-F5344CB8AC3E}">
        <p14:creationId xmlns:p14="http://schemas.microsoft.com/office/powerpoint/2010/main" val="54180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fld id="{8F96656F-3CBE-408E-BC8F-B51AA3AC3DEA}" type="slidenum">
              <a:rPr lang="en-US" altLang="en-US"/>
              <a:pPr/>
              <a:t>‹#›</a:t>
            </a:fld>
            <a:endParaRPr lang="en-US" altLang="en-US"/>
          </a:p>
        </p:txBody>
      </p:sp>
    </p:spTree>
    <p:extLst>
      <p:ext uri="{BB962C8B-B14F-4D97-AF65-F5344CB8AC3E}">
        <p14:creationId xmlns:p14="http://schemas.microsoft.com/office/powerpoint/2010/main" val="286351467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fld id="{A9F41C5F-8B28-4EA5-9076-EF4E22DEC56F}" type="slidenum">
              <a:rPr lang="en-US" altLang="en-US"/>
              <a:pPr/>
              <a:t>‹#›</a:t>
            </a:fld>
            <a:endParaRPr lang="en-US" altLang="en-US"/>
          </a:p>
        </p:txBody>
      </p:sp>
    </p:spTree>
    <p:extLst>
      <p:ext uri="{BB962C8B-B14F-4D97-AF65-F5344CB8AC3E}">
        <p14:creationId xmlns:p14="http://schemas.microsoft.com/office/powerpoint/2010/main" val="225417160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6" name="Slide Number Placeholder 5"/>
          <p:cNvSpPr>
            <a:spLocks noGrp="1"/>
          </p:cNvSpPr>
          <p:nvPr>
            <p:ph type="sldNum" sz="quarter" idx="11"/>
          </p:nvPr>
        </p:nvSpPr>
        <p:spPr/>
        <p:txBody>
          <a:bodyPr/>
          <a:lstStyle>
            <a:lvl1pPr>
              <a:defRPr>
                <a:solidFill>
                  <a:schemeClr val="tx2"/>
                </a:solidFill>
              </a:defRPr>
            </a:lvl1pPr>
          </a:lstStyle>
          <a:p>
            <a:fld id="{830C7F7F-93A4-4782-B196-DD428FA98674}" type="slidenum">
              <a:rPr lang="en-US" altLang="en-US"/>
              <a:pPr/>
              <a:t>‹#›</a:t>
            </a:fld>
            <a:endParaRPr lang="en-US" altLang="en-US"/>
          </a:p>
        </p:txBody>
      </p:sp>
    </p:spTree>
    <p:extLst>
      <p:ext uri="{BB962C8B-B14F-4D97-AF65-F5344CB8AC3E}">
        <p14:creationId xmlns:p14="http://schemas.microsoft.com/office/powerpoint/2010/main" val="63582912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8" name="Slide Number Placeholder 5"/>
          <p:cNvSpPr>
            <a:spLocks noGrp="1"/>
          </p:cNvSpPr>
          <p:nvPr>
            <p:ph type="sldNum" sz="quarter" idx="11"/>
          </p:nvPr>
        </p:nvSpPr>
        <p:spPr/>
        <p:txBody>
          <a:bodyPr/>
          <a:lstStyle>
            <a:lvl1pPr>
              <a:defRPr>
                <a:solidFill>
                  <a:schemeClr val="tx2"/>
                </a:solidFill>
              </a:defRPr>
            </a:lvl1pPr>
          </a:lstStyle>
          <a:p>
            <a:fld id="{F7E441B7-CB19-4D99-BEA8-D7D7F699DD9A}" type="slidenum">
              <a:rPr lang="en-US" altLang="en-US"/>
              <a:pPr/>
              <a:t>‹#›</a:t>
            </a:fld>
            <a:endParaRPr lang="en-US" altLang="en-US"/>
          </a:p>
        </p:txBody>
      </p:sp>
    </p:spTree>
    <p:extLst>
      <p:ext uri="{BB962C8B-B14F-4D97-AF65-F5344CB8AC3E}">
        <p14:creationId xmlns:p14="http://schemas.microsoft.com/office/powerpoint/2010/main" val="38550172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4" name="Slide Number Placeholder 5"/>
          <p:cNvSpPr>
            <a:spLocks noGrp="1"/>
          </p:cNvSpPr>
          <p:nvPr>
            <p:ph type="sldNum" sz="quarter" idx="11"/>
          </p:nvPr>
        </p:nvSpPr>
        <p:spPr/>
        <p:txBody>
          <a:bodyPr/>
          <a:lstStyle>
            <a:lvl1pPr>
              <a:defRPr>
                <a:solidFill>
                  <a:schemeClr val="tx2"/>
                </a:solidFill>
              </a:defRPr>
            </a:lvl1pPr>
          </a:lstStyle>
          <a:p>
            <a:fld id="{2008DAC0-C914-4EBE-81C6-3EE890AEC048}" type="slidenum">
              <a:rPr lang="en-US" altLang="en-US"/>
              <a:pPr/>
              <a:t>‹#›</a:t>
            </a:fld>
            <a:endParaRPr lang="en-US" altLang="en-US"/>
          </a:p>
        </p:txBody>
      </p:sp>
    </p:spTree>
    <p:extLst>
      <p:ext uri="{BB962C8B-B14F-4D97-AF65-F5344CB8AC3E}">
        <p14:creationId xmlns:p14="http://schemas.microsoft.com/office/powerpoint/2010/main" val="269438381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609600" y="457200"/>
            <a:ext cx="8077200" cy="1066800"/>
          </a:xfrm>
        </p:spPr>
        <p:txBody>
          <a:bodyPr/>
          <a:lstStyle>
            <a:lvl1pPr>
              <a:buNone/>
              <a:defRPr/>
            </a:lvl1pPr>
            <a:lvl2pPr>
              <a:buNone/>
              <a:defRPr/>
            </a:lvl2pPr>
            <a:lvl3pPr>
              <a:buNone/>
              <a:defRPr/>
            </a:lvl3pPr>
            <a:lvl4pPr>
              <a:buNone/>
              <a:defRPr/>
            </a:lvl4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4"/>
          <p:cNvSpPr>
            <a:spLocks noGrp="1"/>
          </p:cNvSpPr>
          <p:nvPr>
            <p:ph type="ftr" sz="quarter" idx="13"/>
          </p:nvPr>
        </p:nvSpPr>
        <p:spPr/>
        <p:txBody>
          <a:bodyPr/>
          <a:lstStyle>
            <a:lvl1pPr>
              <a:defRPr>
                <a:solidFill>
                  <a:schemeClr val="tx2"/>
                </a:solidFill>
              </a:defRPr>
            </a:lvl1pPr>
          </a:lstStyle>
          <a:p>
            <a:pPr>
              <a:defRPr/>
            </a:pPr>
            <a:r>
              <a:rPr lang="en-US"/>
              <a:t>Larson/Farber 5th ed.</a:t>
            </a:r>
          </a:p>
        </p:txBody>
      </p:sp>
      <p:sp>
        <p:nvSpPr>
          <p:cNvPr id="4" name="Slide Number Placeholder 5"/>
          <p:cNvSpPr>
            <a:spLocks noGrp="1"/>
          </p:cNvSpPr>
          <p:nvPr>
            <p:ph type="sldNum" sz="quarter" idx="14"/>
          </p:nvPr>
        </p:nvSpPr>
        <p:spPr/>
        <p:txBody>
          <a:bodyPr/>
          <a:lstStyle>
            <a:lvl1pPr>
              <a:defRPr>
                <a:solidFill>
                  <a:schemeClr val="tx2"/>
                </a:solidFill>
              </a:defRPr>
            </a:lvl1pPr>
          </a:lstStyle>
          <a:p>
            <a:fld id="{045AEF59-8A81-47B2-9F70-D03E60415061}" type="slidenum">
              <a:rPr lang="en-US" altLang="en-US"/>
              <a:pPr/>
              <a:t>‹#›</a:t>
            </a:fld>
            <a:endParaRPr lang="en-US" altLang="en-US"/>
          </a:p>
        </p:txBody>
      </p:sp>
    </p:spTree>
    <p:extLst>
      <p:ext uri="{BB962C8B-B14F-4D97-AF65-F5344CB8AC3E}">
        <p14:creationId xmlns:p14="http://schemas.microsoft.com/office/powerpoint/2010/main" val="203146583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76200"/>
            <a:ext cx="9144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694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228600" y="6416675"/>
            <a:ext cx="2895600" cy="365125"/>
          </a:xfrm>
        </p:spPr>
        <p:txBody>
          <a:bodyPr/>
          <a:lstStyle>
            <a:lvl1pPr>
              <a:defRPr smtClean="0"/>
            </a:lvl1pPr>
          </a:lstStyle>
          <a:p>
            <a:pPr>
              <a:defRPr/>
            </a:pPr>
            <a:r>
              <a:rPr lang="en-US"/>
              <a:t>Larson/Farber 5th ed.</a:t>
            </a:r>
          </a:p>
        </p:txBody>
      </p:sp>
      <p:sp>
        <p:nvSpPr>
          <p:cNvPr id="5" name="Slide Number Placeholder 4"/>
          <p:cNvSpPr>
            <a:spLocks noGrp="1"/>
          </p:cNvSpPr>
          <p:nvPr>
            <p:ph type="sldNum" sz="quarter" idx="11"/>
          </p:nvPr>
        </p:nvSpPr>
        <p:spPr>
          <a:xfrm>
            <a:off x="6858000" y="6416675"/>
            <a:ext cx="2133600" cy="365125"/>
          </a:xfrm>
        </p:spPr>
        <p:txBody>
          <a:bodyPr/>
          <a:lstStyle>
            <a:lvl1pPr>
              <a:defRPr/>
            </a:lvl1pPr>
          </a:lstStyle>
          <a:p>
            <a:fld id="{BF3BEFBB-5F11-4249-9498-48C25C63B264}" type="slidenum">
              <a:rPr lang="en-US" altLang="en-US"/>
              <a:pPr/>
              <a:t>‹#›</a:t>
            </a:fld>
            <a:endParaRPr lang="en-US" altLang="en-US"/>
          </a:p>
        </p:txBody>
      </p:sp>
    </p:spTree>
    <p:extLst>
      <p:ext uri="{BB962C8B-B14F-4D97-AF65-F5344CB8AC3E}">
        <p14:creationId xmlns:p14="http://schemas.microsoft.com/office/powerpoint/2010/main" val="241566476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Footer Placeholder 4"/>
          <p:cNvSpPr>
            <a:spLocks noGrp="1"/>
          </p:cNvSpPr>
          <p:nvPr>
            <p:ph type="ftr" sz="quarter" idx="3"/>
          </p:nvPr>
        </p:nvSpPr>
        <p:spPr>
          <a:xfrm>
            <a:off x="2286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200" i="1">
                <a:latin typeface="Times New Roman" charset="0"/>
                <a:ea typeface="+mn-ea"/>
              </a:defRPr>
            </a:lvl1pPr>
          </a:lstStyle>
          <a:p>
            <a:pPr>
              <a:defRPr/>
            </a:pPr>
            <a:r>
              <a:rPr lang="en-US"/>
              <a:t>Larson/Farber 5th ed.</a:t>
            </a:r>
          </a:p>
        </p:txBody>
      </p:sp>
      <p:sp>
        <p:nvSpPr>
          <p:cNvPr id="8" name="Slide Number Placeholder 5"/>
          <p:cNvSpPr>
            <a:spLocks noGrp="1"/>
          </p:cNvSpPr>
          <p:nvPr>
            <p:ph type="sldNum" sz="quarter" idx="4"/>
          </p:nvPr>
        </p:nvSpPr>
        <p:spPr>
          <a:xfrm>
            <a:off x="6858000" y="6416675"/>
            <a:ext cx="2133600" cy="365125"/>
          </a:xfrm>
          <a:prstGeom prst="rect">
            <a:avLst/>
          </a:prstGeom>
        </p:spPr>
        <p:txBody>
          <a:bodyPr vert="horz" wrap="square" lIns="91440" tIns="45720" rIns="91440" bIns="45720" numCol="1" anchor="t" anchorCtr="0" compatLnSpc="1">
            <a:prstTxWarp prst="textNoShape">
              <a:avLst/>
            </a:prstTxWarp>
          </a:bodyPr>
          <a:lstStyle>
            <a:lvl1pPr algn="r">
              <a:defRPr>
                <a:latin typeface="Times New Roman" panose="02020603050405020304" pitchFamily="18" charset="0"/>
              </a:defRPr>
            </a:lvl1pPr>
          </a:lstStyle>
          <a:p>
            <a:fld id="{29666AB9-6D9B-4F73-AC6B-617D9013D26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0" r:id="rId8"/>
  </p:sldLayoutIdLst>
  <p:transition>
    <p:wipe dir="r"/>
  </p:transition>
  <p:hf hdr="0" dt="0"/>
  <p:txStyles>
    <p:titleStyle>
      <a:lvl1pPr algn="ctr" rtl="0" eaLnBrk="0" fontAlgn="base" hangingPunct="0">
        <a:spcBef>
          <a:spcPct val="0"/>
        </a:spcBef>
        <a:spcAft>
          <a:spcPct val="0"/>
        </a:spcAft>
        <a:defRPr sz="4400" b="1" kern="12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5pPr>
      <a:lvl6pPr marL="457200" algn="ctr" rtl="0" eaLnBrk="1" fontAlgn="base" hangingPunct="1">
        <a:spcBef>
          <a:spcPct val="0"/>
        </a:spcBef>
        <a:spcAft>
          <a:spcPct val="0"/>
        </a:spcAft>
        <a:defRPr sz="4400" b="1">
          <a:solidFill>
            <a:schemeClr val="tx1"/>
          </a:solidFill>
          <a:latin typeface="Arial" charset="0"/>
        </a:defRPr>
      </a:lvl6pPr>
      <a:lvl7pPr marL="914400" algn="ctr" rtl="0" eaLnBrk="1" fontAlgn="base" hangingPunct="1">
        <a:spcBef>
          <a:spcPct val="0"/>
        </a:spcBef>
        <a:spcAft>
          <a:spcPct val="0"/>
        </a:spcAft>
        <a:defRPr sz="4400" b="1">
          <a:solidFill>
            <a:schemeClr val="tx1"/>
          </a:solidFill>
          <a:latin typeface="Arial" charset="0"/>
        </a:defRPr>
      </a:lvl7pPr>
      <a:lvl8pPr marL="1371600" algn="ctr" rtl="0" eaLnBrk="1" fontAlgn="base" hangingPunct="1">
        <a:spcBef>
          <a:spcPct val="0"/>
        </a:spcBef>
        <a:spcAft>
          <a:spcPct val="0"/>
        </a:spcAft>
        <a:defRPr sz="4400" b="1">
          <a:solidFill>
            <a:schemeClr val="tx1"/>
          </a:solidFill>
          <a:latin typeface="Arial" charset="0"/>
        </a:defRPr>
      </a:lvl8pPr>
      <a:lvl9pPr marL="1828800" algn="ctr" rtl="0" eaLnBrk="1" fontAlgn="base" hangingPunct="1">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Times New Roman" pitchFamily="18" charset="0"/>
          <a:ea typeface="Times New Roman" charset="0"/>
          <a:cs typeface="Times New Roman" pitchFamily="18"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3.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 Id="rId9" Type="http://schemas.openxmlformats.org/officeDocument/2006/relationships/image" Target="../media/image11.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 Id="rId9" Type="http://schemas.openxmlformats.org/officeDocument/2006/relationships/image" Target="../media/image14.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9.bin"/><Relationship Id="rId4" Type="http://schemas.openxmlformats.org/officeDocument/2006/relationships/image" Target="../media/image1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5.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6.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13.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34.wmf"/><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image" Target="../media/image31.wmf"/><Relationship Id="rId11" Type="http://schemas.openxmlformats.org/officeDocument/2006/relationships/oleObject" Target="../embeddings/oleObject19.bin"/><Relationship Id="rId5" Type="http://schemas.openxmlformats.org/officeDocument/2006/relationships/oleObject" Target="../embeddings/oleObject16.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18.bin"/></Relationships>
</file>

<file path=ppt/slides/_rels/slide3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37.png"/><Relationship Id="rId7" Type="http://schemas.openxmlformats.org/officeDocument/2006/relationships/image" Target="../media/image40.png"/><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image" Target="../media/image23.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36.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143000" y="1295400"/>
            <a:ext cx="586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cs typeface="Arial" panose="020B0604020202020204" pitchFamily="34" charset="0"/>
            </a:endParaRPr>
          </a:p>
        </p:txBody>
      </p:sp>
      <p:sp>
        <p:nvSpPr>
          <p:cNvPr id="11267" name="Rectangle 4"/>
          <p:cNvSpPr>
            <a:spLocks noChangeArrowheads="1"/>
          </p:cNvSpPr>
          <p:nvPr/>
        </p:nvSpPr>
        <p:spPr bwMode="auto">
          <a:xfrm>
            <a:off x="838200" y="3200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8800" b="1">
              <a:latin typeface="Times New Roman" panose="02020603050405020304" pitchFamily="18" charset="0"/>
              <a:cs typeface="Arial" panose="020B0604020202020204" pitchFamily="34" charset="0"/>
            </a:endParaRPr>
          </a:p>
        </p:txBody>
      </p:sp>
      <p:pic>
        <p:nvPicPr>
          <p:cNvPr id="11268" name="Picture 9" descr="Larson_0321693620_R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700088"/>
            <a:ext cx="4176713" cy="534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2"/>
          <p:cNvSpPr>
            <a:spLocks noChangeArrowheads="1"/>
          </p:cNvSpPr>
          <p:nvPr/>
        </p:nvSpPr>
        <p:spPr bwMode="auto">
          <a:xfrm>
            <a:off x="228600" y="533400"/>
            <a:ext cx="4191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4800"/>
              <a:t>Chapter</a:t>
            </a:r>
          </a:p>
        </p:txBody>
      </p:sp>
      <p:sp>
        <p:nvSpPr>
          <p:cNvPr id="11270" name="Rectangle 3"/>
          <p:cNvSpPr>
            <a:spLocks noChangeArrowheads="1"/>
          </p:cNvSpPr>
          <p:nvPr/>
        </p:nvSpPr>
        <p:spPr bwMode="auto">
          <a:xfrm>
            <a:off x="228600" y="1905000"/>
            <a:ext cx="419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accent1"/>
              </a:buClr>
              <a:buFont typeface="Arial" panose="020B0604020202020204" pitchFamily="34" charset="0"/>
              <a:buNone/>
            </a:pPr>
            <a:r>
              <a:rPr lang="en-US" altLang="en-US" sz="3200">
                <a:cs typeface="Times New Roman" panose="02020603050405020304" pitchFamily="18" charset="0"/>
              </a:rPr>
              <a:t>Correlation and Regression</a:t>
            </a:r>
          </a:p>
        </p:txBody>
      </p:sp>
      <p:sp>
        <p:nvSpPr>
          <p:cNvPr id="1127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FE21EBFD-446D-4F19-84A2-852DA2B513DD}" type="slidenum">
              <a:rPr lang="en-US" altLang="en-US" sz="1200">
                <a:cs typeface="Arial" panose="020B0604020202020204" pitchFamily="34" charset="0"/>
              </a:rPr>
              <a:pPr algn="r" eaLnBrk="1" hangingPunct="1"/>
              <a:t>1</a:t>
            </a:fld>
            <a:r>
              <a:rPr lang="en-US" altLang="en-US" sz="1200">
                <a:cs typeface="Arial" panose="020B0604020202020204" pitchFamily="34" charset="0"/>
              </a:rPr>
              <a:t> of 84</a:t>
            </a:r>
          </a:p>
        </p:txBody>
      </p:sp>
      <p:pic>
        <p:nvPicPr>
          <p:cNvPr id="11272" name="Picture 13" descr="pearson_ppt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292850"/>
            <a:ext cx="1295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4" descr="chapter_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685800"/>
            <a:ext cx="10207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Text Box 5"/>
          <p:cNvSpPr txBox="1">
            <a:spLocks noChangeArrowheads="1"/>
          </p:cNvSpPr>
          <p:nvPr/>
        </p:nvSpPr>
        <p:spPr bwMode="auto">
          <a:xfrm>
            <a:off x="2865438" y="685800"/>
            <a:ext cx="68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solidFill>
                  <a:schemeClr val="bg1"/>
                </a:solidFill>
                <a:cs typeface="Arial" panose="020B0604020202020204" pitchFamily="34" charset="0"/>
              </a:rPr>
              <a:t>9</a:t>
            </a:r>
          </a:p>
        </p:txBody>
      </p:sp>
      <p:sp>
        <p:nvSpPr>
          <p:cNvPr id="11275" name="Footer Placeholder 9"/>
          <p:cNvSpPr>
            <a:spLocks/>
          </p:cNvSpPr>
          <p:nvPr/>
        </p:nvSpPr>
        <p:spPr bwMode="auto">
          <a:xfrm>
            <a:off x="1525588" y="6307138"/>
            <a:ext cx="24717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a:t>
            </a:r>
            <a:r>
              <a:rPr lang="en-US" altLang="en-US" sz="1200">
                <a:sym typeface="Symbol" panose="05050102010706020507" pitchFamily="18" charset="2"/>
              </a:rPr>
              <a:t> </a:t>
            </a:r>
            <a:r>
              <a:rPr lang="en-US" altLang="en-US" sz="1200">
                <a:cs typeface="Arial" panose="020B0604020202020204" pitchFamily="34" charset="0"/>
                <a:sym typeface="Symbol" panose="05050102010706020507" pitchFamily="18" charset="2"/>
              </a:rPr>
              <a:t>2012 Pearson Education, Inc.</a:t>
            </a:r>
          </a:p>
          <a:p>
            <a:pPr eaLnBrk="1" hangingPunct="1">
              <a:buFont typeface="Symbol" panose="05050102010706020507" pitchFamily="18" charset="2"/>
              <a:buNone/>
            </a:pPr>
            <a:r>
              <a:rPr lang="en-US" altLang="en-US" sz="1200">
                <a:cs typeface="Arial" panose="020B0604020202020204" pitchFamily="34" charset="0"/>
                <a:sym typeface="Symbol" panose="05050102010706020507" pitchFamily="18" charset="2"/>
              </a:rPr>
              <a:t>All rights reserved.</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solidFill>
                  <a:srgbClr val="83BB35"/>
                </a:solidFill>
              </a:rPr>
              <a:t>Example: Constructing a Scatter Plot Using Technology</a:t>
            </a:r>
          </a:p>
        </p:txBody>
      </p:sp>
      <p:sp>
        <p:nvSpPr>
          <p:cNvPr id="21507" name="Content Placeholder 2"/>
          <p:cNvSpPr>
            <a:spLocks noGrp="1"/>
          </p:cNvSpPr>
          <p:nvPr>
            <p:ph idx="1"/>
          </p:nvPr>
        </p:nvSpPr>
        <p:spPr>
          <a:xfrm>
            <a:off x="457200" y="1600200"/>
            <a:ext cx="5257800" cy="4525963"/>
          </a:xfrm>
        </p:spPr>
        <p:txBody>
          <a:bodyPr/>
          <a:lstStyle/>
          <a:p>
            <a:pPr marL="0" indent="0">
              <a:buFont typeface="Arial" panose="020B0604020202020204" pitchFamily="34" charset="0"/>
              <a:buNone/>
            </a:pPr>
            <a:r>
              <a:rPr lang="en-US" altLang="en-US" smtClean="0"/>
              <a:t>Old Faithful, located in Yellowstone National Park, is the world’s most famous geyser. The duration (in minutes) of several of Old Faithful’s eruptions and the times (in minutes) until the next eruption are shown in the table. Using a TI-83/84, display the data in a scatter plot. Determine the  type of correlation.</a:t>
            </a:r>
          </a:p>
        </p:txBody>
      </p:sp>
      <p:graphicFrame>
        <p:nvGraphicFramePr>
          <p:cNvPr id="6" name="Table 5"/>
          <p:cNvGraphicFramePr>
            <a:graphicFrameLocks noGrp="1"/>
          </p:cNvGraphicFramePr>
          <p:nvPr/>
        </p:nvGraphicFramePr>
        <p:xfrm>
          <a:off x="5715000" y="1676400"/>
          <a:ext cx="2997200" cy="4348169"/>
        </p:xfrm>
        <a:graphic>
          <a:graphicData uri="http://schemas.openxmlformats.org/drawingml/2006/table">
            <a:tbl>
              <a:tblPr/>
              <a:tblGrid>
                <a:gridCol w="865188"/>
                <a:gridCol w="603250"/>
                <a:gridCol w="925512"/>
                <a:gridCol w="603250"/>
              </a:tblGrid>
              <a:tr h="4889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Duration</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Time,</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Duration</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Time,</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1.80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3.78</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1.82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58</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3.83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62</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3.88</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4.10</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4.27</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90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2.05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4.30</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2.13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60</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4.47</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2.37</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61</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2.82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73</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4.55</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3.13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4.60</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92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3.27</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4.63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91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3.65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73"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21574"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5061809B-BD9D-44EF-B7DB-8B92A99BBD73}" type="slidenum">
              <a:rPr lang="en-US" altLang="en-US" sz="1200">
                <a:cs typeface="Arial" panose="020B0604020202020204" pitchFamily="34" charset="0"/>
              </a:rPr>
              <a:pPr algn="r" eaLnBrk="1" hangingPunct="1"/>
              <a:t>10</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solidFill>
                  <a:srgbClr val="83BB35"/>
                </a:solidFill>
              </a:rPr>
              <a:t>Solution: Constructing a Scatter Plot Using Technology</a:t>
            </a:r>
            <a:endParaRPr lang="en-US" altLang="en-US" smtClean="0"/>
          </a:p>
        </p:txBody>
      </p:sp>
      <p:sp>
        <p:nvSpPr>
          <p:cNvPr id="43011" name="Content Placeholder 3"/>
          <p:cNvSpPr>
            <a:spLocks noGrp="1"/>
          </p:cNvSpPr>
          <p:nvPr>
            <p:ph idx="1"/>
          </p:nvPr>
        </p:nvSpPr>
        <p:spPr>
          <a:xfrm>
            <a:off x="457200" y="1600200"/>
            <a:ext cx="8229600" cy="1600200"/>
          </a:xfrm>
        </p:spPr>
        <p:txBody>
          <a:bodyPr/>
          <a:lstStyle/>
          <a:p>
            <a:r>
              <a:rPr lang="en-US" altLang="en-US" smtClean="0"/>
              <a:t>Enter the </a:t>
            </a:r>
            <a:r>
              <a:rPr lang="en-US" altLang="en-US" i="1" smtClean="0"/>
              <a:t>x-</a:t>
            </a:r>
            <a:r>
              <a:rPr lang="en-US" altLang="en-US" smtClean="0"/>
              <a:t>values into list L</a:t>
            </a:r>
            <a:r>
              <a:rPr lang="en-US" altLang="en-US" sz="2400" smtClean="0"/>
              <a:t>1</a:t>
            </a:r>
            <a:r>
              <a:rPr lang="en-US" altLang="en-US" smtClean="0"/>
              <a:t> and the </a:t>
            </a:r>
            <a:r>
              <a:rPr lang="en-US" altLang="en-US" i="1" smtClean="0"/>
              <a:t>y-</a:t>
            </a:r>
            <a:r>
              <a:rPr lang="en-US" altLang="en-US" smtClean="0"/>
              <a:t>values into list L</a:t>
            </a:r>
            <a:r>
              <a:rPr lang="en-US" altLang="en-US" sz="2400" smtClean="0"/>
              <a:t>2</a:t>
            </a:r>
            <a:r>
              <a:rPr lang="en-US" altLang="en-US" smtClean="0"/>
              <a:t>.</a:t>
            </a:r>
          </a:p>
          <a:p>
            <a:r>
              <a:rPr lang="en-US" altLang="en-US" smtClean="0"/>
              <a:t>Use </a:t>
            </a:r>
            <a:r>
              <a:rPr lang="en-US" altLang="en-US" i="1" smtClean="0"/>
              <a:t>Stat Plot</a:t>
            </a:r>
            <a:r>
              <a:rPr lang="en-US" altLang="en-US" smtClean="0"/>
              <a:t> to construct the scatter plot.</a:t>
            </a:r>
          </a:p>
        </p:txBody>
      </p:sp>
      <p:grpSp>
        <p:nvGrpSpPr>
          <p:cNvPr id="3" name="Group 11"/>
          <p:cNvGrpSpPr>
            <a:grpSpLocks/>
          </p:cNvGrpSpPr>
          <p:nvPr/>
        </p:nvGrpSpPr>
        <p:grpSpPr bwMode="auto">
          <a:xfrm>
            <a:off x="419100" y="3048000"/>
            <a:ext cx="2628900" cy="2159000"/>
            <a:chOff x="419100" y="3200400"/>
            <a:chExt cx="2628900" cy="2159000"/>
          </a:xfrm>
        </p:grpSpPr>
        <p:pic>
          <p:nvPicPr>
            <p:cNvPr id="2254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3657600"/>
              <a:ext cx="2552700" cy="170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2546" name="TextBox 7"/>
            <p:cNvSpPr txBox="1">
              <a:spLocks noChangeArrowheads="1"/>
            </p:cNvSpPr>
            <p:nvPr/>
          </p:nvSpPr>
          <p:spPr bwMode="auto">
            <a:xfrm>
              <a:off x="419100" y="3200400"/>
              <a:ext cx="213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latin typeface="Times New Roman" panose="02020603050405020304" pitchFamily="18" charset="0"/>
                </a:rPr>
                <a:t>STAT &gt; Edit…</a:t>
              </a:r>
            </a:p>
          </p:txBody>
        </p:sp>
      </p:grpSp>
      <p:grpSp>
        <p:nvGrpSpPr>
          <p:cNvPr id="4" name="Group 12"/>
          <p:cNvGrpSpPr>
            <a:grpSpLocks/>
          </p:cNvGrpSpPr>
          <p:nvPr/>
        </p:nvGrpSpPr>
        <p:grpSpPr bwMode="auto">
          <a:xfrm>
            <a:off x="3238500" y="3048000"/>
            <a:ext cx="2684463" cy="2181225"/>
            <a:chOff x="3238500" y="3200400"/>
            <a:chExt cx="2684463" cy="2181225"/>
          </a:xfrm>
        </p:grpSpPr>
        <p:pic>
          <p:nvPicPr>
            <p:cNvPr id="225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5338" y="3657600"/>
              <a:ext cx="2587625" cy="1724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38500" y="3200400"/>
              <a:ext cx="2514600" cy="461963"/>
            </a:xfrm>
            <a:prstGeom prst="rect">
              <a:avLst/>
            </a:prstGeom>
            <a:noFill/>
          </p:spPr>
          <p:txBody>
            <a:bodyPr>
              <a:spAutoFit/>
            </a:bodyPr>
            <a:lstStyle/>
            <a:p>
              <a:pPr>
                <a:defRPr/>
              </a:pPr>
              <a:r>
                <a:rPr lang="en-US" sz="2400" dirty="0">
                  <a:latin typeface="+mn-lt"/>
                  <a:ea typeface="+mn-ea"/>
                </a:rPr>
                <a:t>STATPLOT</a:t>
              </a:r>
            </a:p>
          </p:txBody>
        </p:sp>
      </p:grpSp>
      <p:sp>
        <p:nvSpPr>
          <p:cNvPr id="10" name="TextBox 9"/>
          <p:cNvSpPr txBox="1"/>
          <p:nvPr/>
        </p:nvSpPr>
        <p:spPr>
          <a:xfrm>
            <a:off x="457200" y="5381625"/>
            <a:ext cx="8229600" cy="954088"/>
          </a:xfrm>
          <a:prstGeom prst="rect">
            <a:avLst/>
          </a:prstGeom>
          <a:noFill/>
        </p:spPr>
        <p:txBody>
          <a:bodyPr>
            <a:spAutoFit/>
          </a:bodyPr>
          <a:lstStyle/>
          <a:p>
            <a:pPr>
              <a:defRPr/>
            </a:pPr>
            <a:r>
              <a:rPr lang="en-US" sz="2800" dirty="0">
                <a:latin typeface="+mn-lt"/>
                <a:ea typeface="+mn-ea"/>
              </a:rPr>
              <a:t>From the scatter plot, it appears that the variables have a </a:t>
            </a:r>
            <a:r>
              <a:rPr lang="en-US" sz="2800" b="1" dirty="0">
                <a:solidFill>
                  <a:schemeClr val="accent2"/>
                </a:solidFill>
                <a:latin typeface="+mn-lt"/>
                <a:ea typeface="+mn-ea"/>
              </a:rPr>
              <a:t>positive linear correlation</a:t>
            </a:r>
            <a:r>
              <a:rPr lang="en-US" sz="2800" dirty="0">
                <a:latin typeface="+mn-lt"/>
                <a:ea typeface="+mn-ea"/>
              </a:rPr>
              <a:t>.</a:t>
            </a:r>
            <a:endParaRPr lang="en-US" sz="2800" dirty="0" err="1">
              <a:latin typeface="+mn-lt"/>
              <a:ea typeface="+mn-ea"/>
            </a:endParaRPr>
          </a:p>
        </p:txBody>
      </p:sp>
      <p:grpSp>
        <p:nvGrpSpPr>
          <p:cNvPr id="5" name="Group 19"/>
          <p:cNvGrpSpPr>
            <a:grpSpLocks/>
          </p:cNvGrpSpPr>
          <p:nvPr/>
        </p:nvGrpSpPr>
        <p:grpSpPr bwMode="auto">
          <a:xfrm>
            <a:off x="5867400" y="3352800"/>
            <a:ext cx="3124200" cy="2166938"/>
            <a:chOff x="5867400" y="3352800"/>
            <a:chExt cx="3124200" cy="2167354"/>
          </a:xfrm>
        </p:grpSpPr>
        <p:pic>
          <p:nvPicPr>
            <p:cNvPr id="2253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0" y="3505200"/>
              <a:ext cx="2552700" cy="170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6172200" y="5181951"/>
              <a:ext cx="304800" cy="338203"/>
            </a:xfrm>
            <a:prstGeom prst="rect">
              <a:avLst/>
            </a:prstGeom>
            <a:noFill/>
          </p:spPr>
          <p:txBody>
            <a:bodyPr>
              <a:spAutoFit/>
            </a:bodyPr>
            <a:lstStyle/>
            <a:p>
              <a:pPr>
                <a:defRPr/>
              </a:pPr>
              <a:r>
                <a:rPr lang="en-US" sz="1600" dirty="0">
                  <a:latin typeface="+mn-lt"/>
                  <a:ea typeface="+mn-ea"/>
                </a:rPr>
                <a:t>1</a:t>
              </a:r>
            </a:p>
          </p:txBody>
        </p:sp>
        <p:sp>
          <p:nvSpPr>
            <p:cNvPr id="17" name="TextBox 16"/>
            <p:cNvSpPr txBox="1"/>
            <p:nvPr/>
          </p:nvSpPr>
          <p:spPr>
            <a:xfrm>
              <a:off x="8686800" y="5181951"/>
              <a:ext cx="304800" cy="338203"/>
            </a:xfrm>
            <a:prstGeom prst="rect">
              <a:avLst/>
            </a:prstGeom>
            <a:noFill/>
          </p:spPr>
          <p:txBody>
            <a:bodyPr>
              <a:spAutoFit/>
            </a:bodyPr>
            <a:lstStyle/>
            <a:p>
              <a:pPr>
                <a:defRPr/>
              </a:pPr>
              <a:r>
                <a:rPr lang="en-US" sz="1600" dirty="0">
                  <a:latin typeface="+mn-lt"/>
                  <a:ea typeface="+mn-ea"/>
                </a:rPr>
                <a:t>5</a:t>
              </a:r>
            </a:p>
          </p:txBody>
        </p:sp>
        <p:sp>
          <p:nvSpPr>
            <p:cNvPr id="18" name="TextBox 17"/>
            <p:cNvSpPr txBox="1"/>
            <p:nvPr/>
          </p:nvSpPr>
          <p:spPr>
            <a:xfrm>
              <a:off x="5943600" y="5029522"/>
              <a:ext cx="609600" cy="338203"/>
            </a:xfrm>
            <a:prstGeom prst="rect">
              <a:avLst/>
            </a:prstGeom>
            <a:noFill/>
          </p:spPr>
          <p:txBody>
            <a:bodyPr>
              <a:spAutoFit/>
            </a:bodyPr>
            <a:lstStyle/>
            <a:p>
              <a:pPr>
                <a:defRPr/>
              </a:pPr>
              <a:r>
                <a:rPr lang="en-US" sz="1600" dirty="0">
                  <a:latin typeface="+mn-lt"/>
                  <a:ea typeface="+mn-ea"/>
                </a:rPr>
                <a:t>50</a:t>
              </a:r>
            </a:p>
          </p:txBody>
        </p:sp>
        <p:sp>
          <p:nvSpPr>
            <p:cNvPr id="19" name="TextBox 18"/>
            <p:cNvSpPr txBox="1"/>
            <p:nvPr/>
          </p:nvSpPr>
          <p:spPr>
            <a:xfrm>
              <a:off x="5867400" y="3352800"/>
              <a:ext cx="609600" cy="338203"/>
            </a:xfrm>
            <a:prstGeom prst="rect">
              <a:avLst/>
            </a:prstGeom>
            <a:noFill/>
          </p:spPr>
          <p:txBody>
            <a:bodyPr>
              <a:spAutoFit/>
            </a:bodyPr>
            <a:lstStyle/>
            <a:p>
              <a:pPr>
                <a:defRPr/>
              </a:pPr>
              <a:r>
                <a:rPr lang="en-US" sz="1600" dirty="0">
                  <a:latin typeface="+mn-lt"/>
                  <a:ea typeface="+mn-ea"/>
                </a:rPr>
                <a:t>100</a:t>
              </a:r>
            </a:p>
          </p:txBody>
        </p:sp>
      </p:grpSp>
      <p:sp>
        <p:nvSpPr>
          <p:cNvPr id="2253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2253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D15B7ACC-FAEF-44D0-8FA1-FFEADEB461EE}" type="slidenum">
              <a:rPr lang="en-US" altLang="en-US" sz="1200">
                <a:cs typeface="Arial" panose="020B0604020202020204" pitchFamily="34" charset="0"/>
              </a:rPr>
              <a:pPr algn="r" eaLnBrk="1" hangingPunct="1"/>
              <a:t>11</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noFill/>
        </p:spPr>
        <p:txBody>
          <a:bodyPr/>
          <a:lstStyle/>
          <a:p>
            <a:pPr eaLnBrk="1" hangingPunct="1"/>
            <a:r>
              <a:rPr lang="en-US" altLang="en-US" smtClean="0"/>
              <a:t>Correlation Coefficient</a:t>
            </a:r>
          </a:p>
        </p:txBody>
      </p:sp>
      <p:sp>
        <p:nvSpPr>
          <p:cNvPr id="2052" name="Content Placeholder 5"/>
          <p:cNvSpPr>
            <a:spLocks noGrp="1"/>
          </p:cNvSpPr>
          <p:nvPr>
            <p:ph idx="1"/>
          </p:nvPr>
        </p:nvSpPr>
        <p:spPr>
          <a:xfrm>
            <a:off x="457200" y="1406525"/>
            <a:ext cx="8229600" cy="3048000"/>
          </a:xfrm>
        </p:spPr>
        <p:txBody>
          <a:bodyPr/>
          <a:lstStyle/>
          <a:p>
            <a:pPr eaLnBrk="1" hangingPunct="1">
              <a:buFont typeface="Arial" panose="020B0604020202020204" pitchFamily="34" charset="0"/>
              <a:buNone/>
            </a:pPr>
            <a:r>
              <a:rPr lang="en-US" altLang="en-US" b="1" smtClean="0">
                <a:solidFill>
                  <a:schemeClr val="accent2"/>
                </a:solidFill>
              </a:rPr>
              <a:t>Correlation coefficient</a:t>
            </a:r>
            <a:endParaRPr lang="en-US" altLang="en-US" smtClean="0">
              <a:solidFill>
                <a:schemeClr val="accent2"/>
              </a:solidFill>
            </a:endParaRPr>
          </a:p>
          <a:p>
            <a:pPr eaLnBrk="1" hangingPunct="1"/>
            <a:r>
              <a:rPr lang="en-US" altLang="en-US" smtClean="0"/>
              <a:t>A measure of the strength and the direction of a linear relationship between two variables.  </a:t>
            </a:r>
          </a:p>
          <a:p>
            <a:pPr eaLnBrk="1" hangingPunct="1"/>
            <a:r>
              <a:rPr lang="en-US" altLang="en-US" smtClean="0"/>
              <a:t>The symbol </a:t>
            </a:r>
            <a:r>
              <a:rPr lang="en-US" altLang="en-US" b="1" i="1" smtClean="0">
                <a:solidFill>
                  <a:schemeClr val="accent2"/>
                </a:solidFill>
              </a:rPr>
              <a:t>r</a:t>
            </a:r>
            <a:r>
              <a:rPr lang="en-US" altLang="en-US" smtClean="0"/>
              <a:t> represents the sample correlation coefficient. </a:t>
            </a:r>
          </a:p>
          <a:p>
            <a:pPr eaLnBrk="1" hangingPunct="1"/>
            <a:r>
              <a:rPr lang="en-US" altLang="en-US" smtClean="0"/>
              <a:t>A formula for </a:t>
            </a:r>
            <a:r>
              <a:rPr lang="en-US" altLang="en-US" i="1" smtClean="0"/>
              <a:t>r</a:t>
            </a:r>
            <a:r>
              <a:rPr lang="en-US" altLang="en-US" smtClean="0"/>
              <a:t> is</a:t>
            </a:r>
          </a:p>
          <a:p>
            <a:pPr eaLnBrk="1" hangingPunct="1"/>
            <a:endParaRPr lang="en-US" altLang="en-US" smtClean="0"/>
          </a:p>
          <a:p>
            <a:pPr eaLnBrk="1" hangingPunct="1"/>
            <a:endParaRPr lang="en-US" altLang="en-US" smtClean="0"/>
          </a:p>
          <a:p>
            <a:pPr eaLnBrk="1" hangingPunct="1"/>
            <a:r>
              <a:rPr lang="en-US" altLang="en-US" smtClean="0"/>
              <a:t>The population correlation coefficient is represented by </a:t>
            </a:r>
            <a:r>
              <a:rPr lang="el-GR" altLang="en-US" b="1" i="1" smtClean="0">
                <a:solidFill>
                  <a:schemeClr val="accent2"/>
                </a:solidFill>
              </a:rPr>
              <a:t>ρ</a:t>
            </a:r>
            <a:r>
              <a:rPr lang="en-US" altLang="en-US" smtClean="0"/>
              <a:t> (rho). </a:t>
            </a:r>
          </a:p>
        </p:txBody>
      </p:sp>
      <p:graphicFrame>
        <p:nvGraphicFramePr>
          <p:cNvPr id="1076284" name="Object 60"/>
          <p:cNvGraphicFramePr>
            <a:graphicFrameLocks noChangeAspect="1"/>
          </p:cNvGraphicFramePr>
          <p:nvPr/>
        </p:nvGraphicFramePr>
        <p:xfrm>
          <a:off x="1295400" y="4284663"/>
          <a:ext cx="4627563" cy="973137"/>
        </p:xfrm>
        <a:graphic>
          <a:graphicData uri="http://schemas.openxmlformats.org/presentationml/2006/ole">
            <mc:AlternateContent xmlns:mc="http://schemas.openxmlformats.org/markup-compatibility/2006">
              <mc:Choice xmlns:v="urn:schemas-microsoft-com:vml" Requires="v">
                <p:oleObj spid="_x0000_s23564" name="Equation" r:id="rId3" imgW="4406760" imgH="927000" progId="Equation.DSMT4">
                  <p:embed/>
                </p:oleObj>
              </mc:Choice>
              <mc:Fallback>
                <p:oleObj name="Equation" r:id="rId3" imgW="4406760" imgH="927000" progId="Equation.DSMT4">
                  <p:embed/>
                  <p:pic>
                    <p:nvPicPr>
                      <p:cNvPr id="0" name="Object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284663"/>
                        <a:ext cx="4627563" cy="973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Box 4"/>
          <p:cNvSpPr txBox="1"/>
          <p:nvPr/>
        </p:nvSpPr>
        <p:spPr>
          <a:xfrm>
            <a:off x="6324600" y="4267200"/>
            <a:ext cx="2209800" cy="830263"/>
          </a:xfrm>
          <a:prstGeom prst="rect">
            <a:avLst/>
          </a:prstGeom>
          <a:noFill/>
        </p:spPr>
        <p:txBody>
          <a:bodyPr>
            <a:spAutoFit/>
          </a:bodyPr>
          <a:lstStyle/>
          <a:p>
            <a:pPr>
              <a:defRPr/>
            </a:pPr>
            <a:r>
              <a:rPr lang="en-US" sz="2400" i="1" dirty="0">
                <a:latin typeface="+mn-lt"/>
                <a:ea typeface="+mn-ea"/>
              </a:rPr>
              <a:t>n</a:t>
            </a:r>
            <a:r>
              <a:rPr lang="en-US" sz="2400" dirty="0">
                <a:latin typeface="+mn-lt"/>
                <a:ea typeface="+mn-ea"/>
              </a:rPr>
              <a:t> is the number of data pairs</a:t>
            </a:r>
          </a:p>
        </p:txBody>
      </p:sp>
      <p:sp>
        <p:nvSpPr>
          <p:cNvPr id="2355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2355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BCC29F9-52B2-4B9A-940F-DD04D1920C76}" type="slidenum">
              <a:rPr lang="en-US" altLang="en-US" sz="1200">
                <a:cs typeface="Arial" panose="020B0604020202020204" pitchFamily="34" charset="0"/>
              </a:rPr>
              <a:pPr algn="r" eaLnBrk="1" hangingPunct="1"/>
              <a:t>12</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2">
                                            <p:txEl>
                                              <p:pRg st="3" end="3"/>
                                            </p:txEl>
                                          </p:spTgt>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nodeType="afterEffect">
                                  <p:stCondLst>
                                    <p:cond delay="0"/>
                                  </p:stCondLst>
                                  <p:childTnLst>
                                    <p:set>
                                      <p:cBhvr>
                                        <p:cTn id="13" dur="1" fill="hold">
                                          <p:stCondLst>
                                            <p:cond delay="0"/>
                                          </p:stCondLst>
                                        </p:cTn>
                                        <p:tgtEl>
                                          <p:spTgt spid="1076284"/>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a:lstStyle/>
          <a:p>
            <a:pPr eaLnBrk="1" hangingPunct="1"/>
            <a:r>
              <a:rPr lang="en-US" altLang="en-US" smtClean="0"/>
              <a:t>Correlation Coefficient</a:t>
            </a:r>
          </a:p>
        </p:txBody>
      </p:sp>
      <p:sp>
        <p:nvSpPr>
          <p:cNvPr id="24579" name="Content Placeholder 5"/>
          <p:cNvSpPr>
            <a:spLocks noGrp="1"/>
          </p:cNvSpPr>
          <p:nvPr>
            <p:ph idx="1"/>
          </p:nvPr>
        </p:nvSpPr>
        <p:spPr>
          <a:xfrm>
            <a:off x="457200" y="1600200"/>
            <a:ext cx="8229600" cy="762000"/>
          </a:xfrm>
        </p:spPr>
        <p:txBody>
          <a:bodyPr/>
          <a:lstStyle/>
          <a:p>
            <a:pPr eaLnBrk="1" hangingPunct="1"/>
            <a:r>
              <a:rPr lang="en-US" altLang="en-US" smtClean="0"/>
              <a:t>The range of the correlation coefficient is </a:t>
            </a:r>
            <a:r>
              <a:rPr lang="en-US" altLang="en-US" smtClean="0">
                <a:sym typeface="Symbol" panose="05050102010706020507" pitchFamily="18" charset="2"/>
              </a:rPr>
              <a:t>–1 to 1.</a:t>
            </a:r>
          </a:p>
        </p:txBody>
      </p:sp>
      <p:grpSp>
        <p:nvGrpSpPr>
          <p:cNvPr id="24580" name="Group 16"/>
          <p:cNvGrpSpPr>
            <a:grpSpLocks/>
          </p:cNvGrpSpPr>
          <p:nvPr/>
        </p:nvGrpSpPr>
        <p:grpSpPr bwMode="auto">
          <a:xfrm>
            <a:off x="379413" y="2586038"/>
            <a:ext cx="8383587" cy="614362"/>
            <a:chOff x="144" y="3072"/>
            <a:chExt cx="3961" cy="516"/>
          </a:xfrm>
        </p:grpSpPr>
        <p:grpSp>
          <p:nvGrpSpPr>
            <p:cNvPr id="24615" name="Group 14"/>
            <p:cNvGrpSpPr>
              <a:grpSpLocks/>
            </p:cNvGrpSpPr>
            <p:nvPr/>
          </p:nvGrpSpPr>
          <p:grpSpPr bwMode="auto">
            <a:xfrm>
              <a:off x="144" y="3168"/>
              <a:ext cx="3961" cy="420"/>
              <a:chOff x="134" y="2880"/>
              <a:chExt cx="3961" cy="420"/>
            </a:xfrm>
          </p:grpSpPr>
          <p:sp>
            <p:nvSpPr>
              <p:cNvPr id="9" name="Line 10"/>
              <p:cNvSpPr>
                <a:spLocks noChangeShapeType="1"/>
              </p:cNvSpPr>
              <p:nvPr/>
            </p:nvSpPr>
            <p:spPr bwMode="auto">
              <a:xfrm>
                <a:off x="288" y="2880"/>
                <a:ext cx="3744" cy="0"/>
              </a:xfrm>
              <a:prstGeom prst="line">
                <a:avLst/>
              </a:prstGeom>
              <a:noFill/>
              <a:ln w="38100">
                <a:solidFill>
                  <a:schemeClr val="tx1"/>
                </a:solidFill>
                <a:round/>
                <a:headEnd type="oval" w="med" len="med"/>
                <a:tailEnd type="oval" w="med" len="med"/>
              </a:ln>
              <a:effectLst/>
            </p:spPr>
            <p:txBody>
              <a:bodyPr wrap="none" anchor="ctr"/>
              <a:lstStyle/>
              <a:p>
                <a:pPr>
                  <a:defRPr/>
                </a:pPr>
                <a:endParaRPr lang="en-US" sz="2400">
                  <a:latin typeface="+mn-lt"/>
                  <a:ea typeface="+mn-ea"/>
                </a:endParaRPr>
              </a:p>
            </p:txBody>
          </p:sp>
          <p:sp>
            <p:nvSpPr>
              <p:cNvPr id="10" name="Text Box 11"/>
              <p:cNvSpPr txBox="1">
                <a:spLocks noChangeArrowheads="1"/>
              </p:cNvSpPr>
              <p:nvPr/>
            </p:nvSpPr>
            <p:spPr bwMode="auto">
              <a:xfrm>
                <a:off x="134" y="2907"/>
                <a:ext cx="207" cy="384"/>
              </a:xfrm>
              <a:prstGeom prst="rect">
                <a:avLst/>
              </a:prstGeom>
              <a:noFill/>
              <a:ln w="9525">
                <a:noFill/>
                <a:miter lim="800000"/>
                <a:headEnd/>
                <a:tailEnd/>
              </a:ln>
              <a:effectLst/>
            </p:spPr>
            <p:txBody>
              <a:bodyPr wrap="none">
                <a:spAutoFit/>
              </a:bodyPr>
              <a:lstStyle/>
              <a:p>
                <a:pPr eaLnBrk="0" hangingPunct="0">
                  <a:defRPr/>
                </a:pPr>
                <a:r>
                  <a:rPr lang="en-US" sz="2400">
                    <a:solidFill>
                      <a:srgbClr val="003300"/>
                    </a:solidFill>
                    <a:latin typeface="+mn-lt"/>
                    <a:ea typeface="+mn-ea"/>
                  </a:rPr>
                  <a:t>-1</a:t>
                </a:r>
              </a:p>
            </p:txBody>
          </p:sp>
          <p:sp>
            <p:nvSpPr>
              <p:cNvPr id="11" name="Text Box 12"/>
              <p:cNvSpPr txBox="1">
                <a:spLocks noChangeArrowheads="1"/>
              </p:cNvSpPr>
              <p:nvPr/>
            </p:nvSpPr>
            <p:spPr bwMode="auto">
              <a:xfrm>
                <a:off x="2079" y="2916"/>
                <a:ext cx="159" cy="384"/>
              </a:xfrm>
              <a:prstGeom prst="rect">
                <a:avLst/>
              </a:prstGeom>
              <a:noFill/>
              <a:ln w="9525">
                <a:noFill/>
                <a:miter lim="800000"/>
                <a:headEnd/>
                <a:tailEnd/>
              </a:ln>
              <a:effectLst/>
            </p:spPr>
            <p:txBody>
              <a:bodyPr wrap="none">
                <a:spAutoFit/>
              </a:bodyPr>
              <a:lstStyle/>
              <a:p>
                <a:pPr eaLnBrk="0" hangingPunct="0">
                  <a:defRPr/>
                </a:pPr>
                <a:r>
                  <a:rPr lang="en-US" sz="2400" dirty="0">
                    <a:solidFill>
                      <a:srgbClr val="003300"/>
                    </a:solidFill>
                    <a:latin typeface="+mn-lt"/>
                    <a:ea typeface="+mn-ea"/>
                  </a:rPr>
                  <a:t>0</a:t>
                </a:r>
              </a:p>
            </p:txBody>
          </p:sp>
          <p:sp>
            <p:nvSpPr>
              <p:cNvPr id="12" name="Text Box 13"/>
              <p:cNvSpPr txBox="1">
                <a:spLocks noChangeArrowheads="1"/>
              </p:cNvSpPr>
              <p:nvPr/>
            </p:nvSpPr>
            <p:spPr bwMode="auto">
              <a:xfrm>
                <a:off x="3936" y="2880"/>
                <a:ext cx="159" cy="384"/>
              </a:xfrm>
              <a:prstGeom prst="rect">
                <a:avLst/>
              </a:prstGeom>
              <a:noFill/>
              <a:ln w="9525">
                <a:noFill/>
                <a:miter lim="800000"/>
                <a:headEnd/>
                <a:tailEnd/>
              </a:ln>
              <a:effectLst/>
            </p:spPr>
            <p:txBody>
              <a:bodyPr wrap="none">
                <a:spAutoFit/>
              </a:bodyPr>
              <a:lstStyle/>
              <a:p>
                <a:pPr eaLnBrk="0" hangingPunct="0">
                  <a:defRPr/>
                </a:pPr>
                <a:r>
                  <a:rPr lang="en-US" sz="2400">
                    <a:solidFill>
                      <a:srgbClr val="003300"/>
                    </a:solidFill>
                    <a:latin typeface="+mn-lt"/>
                    <a:ea typeface="+mn-ea"/>
                  </a:rPr>
                  <a:t>1</a:t>
                </a:r>
              </a:p>
            </p:txBody>
          </p:sp>
        </p:grpSp>
        <p:sp>
          <p:nvSpPr>
            <p:cNvPr id="8" name="Line 15"/>
            <p:cNvSpPr>
              <a:spLocks noChangeShapeType="1"/>
            </p:cNvSpPr>
            <p:nvPr/>
          </p:nvSpPr>
          <p:spPr bwMode="auto">
            <a:xfrm>
              <a:off x="2160" y="3072"/>
              <a:ext cx="0" cy="192"/>
            </a:xfrm>
            <a:prstGeom prst="line">
              <a:avLst/>
            </a:prstGeom>
            <a:noFill/>
            <a:ln w="28575">
              <a:solidFill>
                <a:schemeClr val="tx1"/>
              </a:solidFill>
              <a:round/>
              <a:headEnd/>
              <a:tailEnd/>
            </a:ln>
            <a:effectLst/>
          </p:spPr>
          <p:txBody>
            <a:bodyPr wrap="none" anchor="ctr"/>
            <a:lstStyle/>
            <a:p>
              <a:pPr>
                <a:defRPr/>
              </a:pPr>
              <a:endParaRPr lang="en-US" sz="2400">
                <a:latin typeface="+mn-lt"/>
                <a:ea typeface="+mn-ea"/>
              </a:endParaRPr>
            </a:p>
          </p:txBody>
        </p:sp>
      </p:grpSp>
      <p:sp>
        <p:nvSpPr>
          <p:cNvPr id="14" name="Text Box 7"/>
          <p:cNvSpPr txBox="1">
            <a:spLocks noChangeArrowheads="1"/>
          </p:cNvSpPr>
          <p:nvPr/>
        </p:nvSpPr>
        <p:spPr bwMode="auto">
          <a:xfrm>
            <a:off x="304800" y="3143250"/>
            <a:ext cx="2438400" cy="1200150"/>
          </a:xfrm>
          <a:prstGeom prst="rect">
            <a:avLst/>
          </a:prstGeom>
          <a:noFill/>
          <a:ln w="9525">
            <a:noFill/>
            <a:miter lim="800000"/>
            <a:headEnd/>
            <a:tailEnd/>
          </a:ln>
          <a:effec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latin typeface="Times New Roman" panose="02020603050405020304" pitchFamily="18" charset="0"/>
              </a:rPr>
              <a:t>If </a:t>
            </a:r>
            <a:r>
              <a:rPr lang="en-US" altLang="en-US" i="1">
                <a:latin typeface="Times New Roman" panose="02020603050405020304" pitchFamily="18" charset="0"/>
              </a:rPr>
              <a:t>r</a:t>
            </a:r>
            <a:r>
              <a:rPr lang="en-US" altLang="en-US">
                <a:latin typeface="Times New Roman" panose="02020603050405020304" pitchFamily="18" charset="0"/>
              </a:rPr>
              <a:t> = –1 there is a perfect negative correlation</a:t>
            </a:r>
          </a:p>
        </p:txBody>
      </p:sp>
      <p:grpSp>
        <p:nvGrpSpPr>
          <p:cNvPr id="4" name="Group 56"/>
          <p:cNvGrpSpPr>
            <a:grpSpLocks/>
          </p:cNvGrpSpPr>
          <p:nvPr/>
        </p:nvGrpSpPr>
        <p:grpSpPr bwMode="auto">
          <a:xfrm>
            <a:off x="609600" y="4495800"/>
            <a:ext cx="1600200" cy="1219200"/>
            <a:chOff x="656" y="3069"/>
            <a:chExt cx="1008" cy="768"/>
          </a:xfrm>
        </p:grpSpPr>
        <p:sp>
          <p:nvSpPr>
            <p:cNvPr id="24607" name="Line 22"/>
            <p:cNvSpPr>
              <a:spLocks noChangeShapeType="1"/>
            </p:cNvSpPr>
            <p:nvPr/>
          </p:nvSpPr>
          <p:spPr bwMode="auto">
            <a:xfrm>
              <a:off x="656" y="3069"/>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8" name="Line 23"/>
            <p:cNvSpPr>
              <a:spLocks noChangeShapeType="1"/>
            </p:cNvSpPr>
            <p:nvPr/>
          </p:nvSpPr>
          <p:spPr bwMode="auto">
            <a:xfrm>
              <a:off x="656" y="3837"/>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9" name="Oval 24"/>
            <p:cNvSpPr>
              <a:spLocks noChangeArrowheads="1"/>
            </p:cNvSpPr>
            <p:nvPr/>
          </p:nvSpPr>
          <p:spPr bwMode="auto">
            <a:xfrm>
              <a:off x="848" y="3165"/>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10" name="Oval 25"/>
            <p:cNvSpPr>
              <a:spLocks noChangeArrowheads="1"/>
            </p:cNvSpPr>
            <p:nvPr/>
          </p:nvSpPr>
          <p:spPr bwMode="auto">
            <a:xfrm>
              <a:off x="944" y="3261"/>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11" name="Oval 26"/>
            <p:cNvSpPr>
              <a:spLocks noChangeArrowheads="1"/>
            </p:cNvSpPr>
            <p:nvPr/>
          </p:nvSpPr>
          <p:spPr bwMode="auto">
            <a:xfrm>
              <a:off x="1040" y="3357"/>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12" name="Oval 27"/>
            <p:cNvSpPr>
              <a:spLocks noChangeArrowheads="1"/>
            </p:cNvSpPr>
            <p:nvPr/>
          </p:nvSpPr>
          <p:spPr bwMode="auto">
            <a:xfrm>
              <a:off x="1136" y="3453"/>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13" name="Oval 28"/>
            <p:cNvSpPr>
              <a:spLocks noChangeArrowheads="1"/>
            </p:cNvSpPr>
            <p:nvPr/>
          </p:nvSpPr>
          <p:spPr bwMode="auto">
            <a:xfrm>
              <a:off x="1232" y="3549"/>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14" name="Oval 29"/>
            <p:cNvSpPr>
              <a:spLocks noChangeArrowheads="1"/>
            </p:cNvSpPr>
            <p:nvPr/>
          </p:nvSpPr>
          <p:spPr bwMode="auto">
            <a:xfrm>
              <a:off x="1328" y="3645"/>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sp>
        <p:nvSpPr>
          <p:cNvPr id="25" name="Text Box 6"/>
          <p:cNvSpPr txBox="1">
            <a:spLocks noChangeArrowheads="1"/>
          </p:cNvSpPr>
          <p:nvPr/>
        </p:nvSpPr>
        <p:spPr bwMode="auto">
          <a:xfrm>
            <a:off x="6629400" y="3143250"/>
            <a:ext cx="2362200" cy="1187450"/>
          </a:xfrm>
          <a:prstGeom prst="rect">
            <a:avLst/>
          </a:prstGeom>
          <a:noFill/>
          <a:ln w="9525">
            <a:noFill/>
            <a:miter lim="800000"/>
            <a:headEnd/>
            <a:tailEnd/>
          </a:ln>
          <a:effectLst/>
        </p:spPr>
        <p:txBody>
          <a:bodyPr>
            <a:spAutoFit/>
          </a:bodyPr>
          <a:lstStyle/>
          <a:p>
            <a:pPr algn="ctr" eaLnBrk="0" hangingPunct="0">
              <a:defRPr/>
            </a:pPr>
            <a:r>
              <a:rPr lang="en-US" sz="2400" dirty="0">
                <a:latin typeface="+mn-lt"/>
                <a:ea typeface="+mn-ea"/>
              </a:rPr>
              <a:t>If </a:t>
            </a:r>
            <a:r>
              <a:rPr lang="en-US" sz="2400" i="1" dirty="0">
                <a:latin typeface="+mn-lt"/>
                <a:ea typeface="+mn-ea"/>
              </a:rPr>
              <a:t>r</a:t>
            </a:r>
            <a:r>
              <a:rPr lang="en-US" sz="2400" dirty="0">
                <a:latin typeface="+mn-lt"/>
                <a:ea typeface="+mn-ea"/>
              </a:rPr>
              <a:t> = 1 there is a perfect positive correlation</a:t>
            </a:r>
          </a:p>
        </p:txBody>
      </p:sp>
      <p:grpSp>
        <p:nvGrpSpPr>
          <p:cNvPr id="5" name="Group 60"/>
          <p:cNvGrpSpPr>
            <a:grpSpLocks/>
          </p:cNvGrpSpPr>
          <p:nvPr/>
        </p:nvGrpSpPr>
        <p:grpSpPr bwMode="auto">
          <a:xfrm>
            <a:off x="7086600" y="4495800"/>
            <a:ext cx="1600200" cy="1219200"/>
            <a:chOff x="4512" y="3072"/>
            <a:chExt cx="1008" cy="768"/>
          </a:xfrm>
        </p:grpSpPr>
        <p:sp>
          <p:nvSpPr>
            <p:cNvPr id="24598" name="Line 32"/>
            <p:cNvSpPr>
              <a:spLocks noChangeShapeType="1"/>
            </p:cNvSpPr>
            <p:nvPr/>
          </p:nvSpPr>
          <p:spPr bwMode="auto">
            <a:xfrm>
              <a:off x="4512" y="3072"/>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9" name="Line 33"/>
            <p:cNvSpPr>
              <a:spLocks noChangeShapeType="1"/>
            </p:cNvSpPr>
            <p:nvPr/>
          </p:nvSpPr>
          <p:spPr bwMode="auto">
            <a:xfrm>
              <a:off x="4512" y="3840"/>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600" name="Group 40"/>
            <p:cNvGrpSpPr>
              <a:grpSpLocks/>
            </p:cNvGrpSpPr>
            <p:nvPr/>
          </p:nvGrpSpPr>
          <p:grpSpPr bwMode="auto">
            <a:xfrm flipV="1">
              <a:off x="4704" y="3168"/>
              <a:ext cx="576" cy="576"/>
              <a:chOff x="4704" y="3168"/>
              <a:chExt cx="576" cy="576"/>
            </a:xfrm>
          </p:grpSpPr>
          <p:sp>
            <p:nvSpPr>
              <p:cNvPr id="24601" name="Oval 34"/>
              <p:cNvSpPr>
                <a:spLocks noChangeArrowheads="1"/>
              </p:cNvSpPr>
              <p:nvPr/>
            </p:nvSpPr>
            <p:spPr bwMode="auto">
              <a:xfrm>
                <a:off x="4704" y="3168"/>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02" name="Oval 35"/>
              <p:cNvSpPr>
                <a:spLocks noChangeArrowheads="1"/>
              </p:cNvSpPr>
              <p:nvPr/>
            </p:nvSpPr>
            <p:spPr bwMode="auto">
              <a:xfrm>
                <a:off x="4800" y="3264"/>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03" name="Oval 36"/>
              <p:cNvSpPr>
                <a:spLocks noChangeArrowheads="1"/>
              </p:cNvSpPr>
              <p:nvPr/>
            </p:nvSpPr>
            <p:spPr bwMode="auto">
              <a:xfrm>
                <a:off x="4896" y="3360"/>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04" name="Oval 37"/>
              <p:cNvSpPr>
                <a:spLocks noChangeArrowheads="1"/>
              </p:cNvSpPr>
              <p:nvPr/>
            </p:nvSpPr>
            <p:spPr bwMode="auto">
              <a:xfrm>
                <a:off x="4992" y="3456"/>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05" name="Oval 38"/>
              <p:cNvSpPr>
                <a:spLocks noChangeArrowheads="1"/>
              </p:cNvSpPr>
              <p:nvPr/>
            </p:nvSpPr>
            <p:spPr bwMode="auto">
              <a:xfrm>
                <a:off x="5088" y="3552"/>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606" name="Oval 39"/>
              <p:cNvSpPr>
                <a:spLocks noChangeArrowheads="1"/>
              </p:cNvSpPr>
              <p:nvPr/>
            </p:nvSpPr>
            <p:spPr bwMode="auto">
              <a:xfrm>
                <a:off x="5184" y="3648"/>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sp>
        <p:nvSpPr>
          <p:cNvPr id="37" name="Text Box 8"/>
          <p:cNvSpPr txBox="1">
            <a:spLocks noChangeArrowheads="1"/>
          </p:cNvSpPr>
          <p:nvPr/>
        </p:nvSpPr>
        <p:spPr bwMode="auto">
          <a:xfrm>
            <a:off x="3429000" y="3143250"/>
            <a:ext cx="2438400" cy="1187450"/>
          </a:xfrm>
          <a:prstGeom prst="rect">
            <a:avLst/>
          </a:prstGeom>
          <a:noFill/>
          <a:ln w="9525">
            <a:noFill/>
            <a:miter lim="800000"/>
            <a:headEnd/>
            <a:tailEnd/>
          </a:ln>
          <a:effectLst/>
        </p:spPr>
        <p:txBody>
          <a:bodyPr>
            <a:spAutoFit/>
          </a:bodyPr>
          <a:lstStyle/>
          <a:p>
            <a:pPr algn="ctr" eaLnBrk="0" hangingPunct="0">
              <a:defRPr/>
            </a:pPr>
            <a:r>
              <a:rPr lang="en-US" sz="2400" dirty="0">
                <a:latin typeface="+mn-lt"/>
                <a:ea typeface="+mn-ea"/>
              </a:rPr>
              <a:t>If </a:t>
            </a:r>
            <a:r>
              <a:rPr lang="en-US" sz="2400" i="1" dirty="0">
                <a:latin typeface="+mn-lt"/>
                <a:ea typeface="+mn-ea"/>
              </a:rPr>
              <a:t>r</a:t>
            </a:r>
            <a:r>
              <a:rPr lang="en-US" sz="2400" dirty="0">
                <a:latin typeface="+mn-lt"/>
                <a:ea typeface="+mn-ea"/>
              </a:rPr>
              <a:t> is close to 0 there is no linear correlation</a:t>
            </a:r>
          </a:p>
        </p:txBody>
      </p:sp>
      <p:grpSp>
        <p:nvGrpSpPr>
          <p:cNvPr id="7" name="Group 58"/>
          <p:cNvGrpSpPr>
            <a:grpSpLocks/>
          </p:cNvGrpSpPr>
          <p:nvPr/>
        </p:nvGrpSpPr>
        <p:grpSpPr bwMode="auto">
          <a:xfrm>
            <a:off x="3886200" y="4495800"/>
            <a:ext cx="1600200" cy="1219200"/>
            <a:chOff x="2496" y="3072"/>
            <a:chExt cx="1008" cy="768"/>
          </a:xfrm>
        </p:grpSpPr>
        <p:sp>
          <p:nvSpPr>
            <p:cNvPr id="24589" name="Line 43"/>
            <p:cNvSpPr>
              <a:spLocks noChangeShapeType="1"/>
            </p:cNvSpPr>
            <p:nvPr/>
          </p:nvSpPr>
          <p:spPr bwMode="auto">
            <a:xfrm>
              <a:off x="2496" y="3072"/>
              <a:ext cx="0" cy="7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0" name="Line 44"/>
            <p:cNvSpPr>
              <a:spLocks noChangeShapeType="1"/>
            </p:cNvSpPr>
            <p:nvPr/>
          </p:nvSpPr>
          <p:spPr bwMode="auto">
            <a:xfrm>
              <a:off x="2496" y="3840"/>
              <a:ext cx="10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1" name="Oval 45"/>
            <p:cNvSpPr>
              <a:spLocks noChangeArrowheads="1"/>
            </p:cNvSpPr>
            <p:nvPr/>
          </p:nvSpPr>
          <p:spPr bwMode="auto">
            <a:xfrm>
              <a:off x="3360" y="3552"/>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592" name="Oval 46"/>
            <p:cNvSpPr>
              <a:spLocks noChangeArrowheads="1"/>
            </p:cNvSpPr>
            <p:nvPr/>
          </p:nvSpPr>
          <p:spPr bwMode="auto">
            <a:xfrm>
              <a:off x="2688" y="3408"/>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593" name="Oval 47"/>
            <p:cNvSpPr>
              <a:spLocks noChangeArrowheads="1"/>
            </p:cNvSpPr>
            <p:nvPr/>
          </p:nvSpPr>
          <p:spPr bwMode="auto">
            <a:xfrm>
              <a:off x="2928" y="3312"/>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594" name="Oval 48"/>
            <p:cNvSpPr>
              <a:spLocks noChangeArrowheads="1"/>
            </p:cNvSpPr>
            <p:nvPr/>
          </p:nvSpPr>
          <p:spPr bwMode="auto">
            <a:xfrm>
              <a:off x="2880" y="3552"/>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595" name="Oval 49"/>
            <p:cNvSpPr>
              <a:spLocks noChangeArrowheads="1"/>
            </p:cNvSpPr>
            <p:nvPr/>
          </p:nvSpPr>
          <p:spPr bwMode="auto">
            <a:xfrm>
              <a:off x="3120" y="3504"/>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596" name="Oval 50"/>
            <p:cNvSpPr>
              <a:spLocks noChangeArrowheads="1"/>
            </p:cNvSpPr>
            <p:nvPr/>
          </p:nvSpPr>
          <p:spPr bwMode="auto">
            <a:xfrm>
              <a:off x="3216" y="3264"/>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4597" name="Oval 51"/>
            <p:cNvSpPr>
              <a:spLocks noChangeArrowheads="1"/>
            </p:cNvSpPr>
            <p:nvPr/>
          </p:nvSpPr>
          <p:spPr bwMode="auto">
            <a:xfrm>
              <a:off x="2640" y="3216"/>
              <a:ext cx="96" cy="96"/>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sp>
        <p:nvSpPr>
          <p:cNvPr id="2458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2458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C1D3F2E-ED07-49F0-B3CA-52ACBAD96E3D}" type="slidenum">
              <a:rPr lang="en-US" altLang="en-US" sz="1200">
                <a:cs typeface="Arial" panose="020B0604020202020204" pitchFamily="34" charset="0"/>
              </a:rPr>
              <a:pPr algn="r" eaLnBrk="1" hangingPunct="1"/>
              <a:t>13</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5" grpId="0"/>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1143000"/>
          </a:xfrm>
          <a:noFill/>
        </p:spPr>
        <p:txBody>
          <a:bodyPr/>
          <a:lstStyle/>
          <a:p>
            <a:pPr eaLnBrk="1" hangingPunct="1"/>
            <a:r>
              <a:rPr lang="en-US" altLang="en-US" smtClean="0"/>
              <a:t>Linear Correlation</a:t>
            </a:r>
          </a:p>
        </p:txBody>
      </p:sp>
      <p:sp>
        <p:nvSpPr>
          <p:cNvPr id="25603" name="Rectangle 8"/>
          <p:cNvSpPr>
            <a:spLocks noChangeArrowheads="1"/>
          </p:cNvSpPr>
          <p:nvPr/>
        </p:nvSpPr>
        <p:spPr bwMode="auto">
          <a:xfrm>
            <a:off x="431800" y="3057525"/>
            <a:ext cx="3497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a:latin typeface="Times New Roman" panose="02020603050405020304" pitchFamily="18" charset="0"/>
                <a:sym typeface="Symbol" panose="05050102010706020507" pitchFamily="18" charset="2"/>
              </a:rPr>
              <a:t>Strong negative correlation</a:t>
            </a:r>
            <a:endParaRPr lang="en-US" altLang="en-US">
              <a:latin typeface="Times New Roman" panose="02020603050405020304" pitchFamily="18" charset="0"/>
              <a:sym typeface="Symbol" panose="05050102010706020507" pitchFamily="18" charset="2"/>
            </a:endParaRPr>
          </a:p>
        </p:txBody>
      </p:sp>
      <p:sp>
        <p:nvSpPr>
          <p:cNvPr id="1080334" name="Rectangle 14"/>
          <p:cNvSpPr>
            <a:spLocks noChangeArrowheads="1"/>
          </p:cNvSpPr>
          <p:nvPr/>
        </p:nvSpPr>
        <p:spPr bwMode="auto">
          <a:xfrm>
            <a:off x="474663" y="5861050"/>
            <a:ext cx="332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a:latin typeface="Times New Roman" panose="02020603050405020304" pitchFamily="18" charset="0"/>
                <a:sym typeface="Symbol" panose="05050102010706020507" pitchFamily="18" charset="2"/>
              </a:rPr>
              <a:t>Weak positive correlation</a:t>
            </a:r>
            <a:endParaRPr lang="en-US" altLang="en-US">
              <a:latin typeface="Times New Roman" panose="02020603050405020304" pitchFamily="18" charset="0"/>
              <a:sym typeface="Symbol" panose="05050102010706020507" pitchFamily="18" charset="2"/>
            </a:endParaRPr>
          </a:p>
        </p:txBody>
      </p:sp>
      <p:sp>
        <p:nvSpPr>
          <p:cNvPr id="1080340" name="Rectangle 20"/>
          <p:cNvSpPr>
            <a:spLocks noChangeArrowheads="1"/>
          </p:cNvSpPr>
          <p:nvPr/>
        </p:nvSpPr>
        <p:spPr bwMode="auto">
          <a:xfrm>
            <a:off x="4691063" y="3057525"/>
            <a:ext cx="3430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a:latin typeface="Times New Roman" panose="02020603050405020304" pitchFamily="18" charset="0"/>
                <a:sym typeface="Symbol" panose="05050102010706020507" pitchFamily="18" charset="2"/>
              </a:rPr>
              <a:t>Strong positive correlation</a:t>
            </a:r>
            <a:endParaRPr lang="en-US" altLang="en-US">
              <a:latin typeface="Times New Roman" panose="02020603050405020304" pitchFamily="18" charset="0"/>
              <a:sym typeface="Symbol" panose="05050102010706020507" pitchFamily="18" charset="2"/>
            </a:endParaRPr>
          </a:p>
        </p:txBody>
      </p:sp>
      <p:sp>
        <p:nvSpPr>
          <p:cNvPr id="1080346" name="Rectangle 26"/>
          <p:cNvSpPr>
            <a:spLocks noChangeArrowheads="1"/>
          </p:cNvSpPr>
          <p:nvPr/>
        </p:nvSpPr>
        <p:spPr bwMode="auto">
          <a:xfrm>
            <a:off x="4995863" y="5861050"/>
            <a:ext cx="2863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a:latin typeface="Times New Roman" panose="02020603050405020304" pitchFamily="18" charset="0"/>
                <a:sym typeface="Symbol" panose="05050102010706020507" pitchFamily="18" charset="2"/>
              </a:rPr>
              <a:t>Nonlinear Correlation</a:t>
            </a:r>
            <a:endParaRPr lang="en-US" altLang="en-US">
              <a:latin typeface="Times New Roman" panose="02020603050405020304" pitchFamily="18" charset="0"/>
              <a:sym typeface="Symbol" panose="05050102010706020507" pitchFamily="18" charset="2"/>
            </a:endParaRPr>
          </a:p>
        </p:txBody>
      </p:sp>
      <p:grpSp>
        <p:nvGrpSpPr>
          <p:cNvPr id="25607" name="Group 127"/>
          <p:cNvGrpSpPr>
            <a:grpSpLocks/>
          </p:cNvGrpSpPr>
          <p:nvPr/>
        </p:nvGrpSpPr>
        <p:grpSpPr bwMode="auto">
          <a:xfrm>
            <a:off x="728663" y="838200"/>
            <a:ext cx="2128837" cy="2233613"/>
            <a:chOff x="728663" y="838200"/>
            <a:chExt cx="2128837" cy="2233613"/>
          </a:xfrm>
        </p:grpSpPr>
        <p:grpSp>
          <p:nvGrpSpPr>
            <p:cNvPr id="25635" name="Group 3"/>
            <p:cNvGrpSpPr>
              <a:grpSpLocks/>
            </p:cNvGrpSpPr>
            <p:nvPr/>
          </p:nvGrpSpPr>
          <p:grpSpPr bwMode="auto">
            <a:xfrm>
              <a:off x="728663" y="838200"/>
              <a:ext cx="2128837" cy="2233613"/>
              <a:chOff x="123" y="816"/>
              <a:chExt cx="1341" cy="1407"/>
            </a:xfrm>
          </p:grpSpPr>
          <p:sp>
            <p:nvSpPr>
              <p:cNvPr id="25637" name="Text Box 4"/>
              <p:cNvSpPr txBox="1">
                <a:spLocks noChangeArrowheads="1"/>
              </p:cNvSpPr>
              <p:nvPr/>
            </p:nvSpPr>
            <p:spPr bwMode="auto">
              <a:xfrm>
                <a:off x="1257" y="1977"/>
                <a:ext cx="2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x</a:t>
                </a:r>
              </a:p>
            </p:txBody>
          </p:sp>
          <p:sp>
            <p:nvSpPr>
              <p:cNvPr id="25638" name="Line 5"/>
              <p:cNvSpPr>
                <a:spLocks noChangeShapeType="1"/>
              </p:cNvSpPr>
              <p:nvPr/>
            </p:nvSpPr>
            <p:spPr bwMode="auto">
              <a:xfrm>
                <a:off x="144" y="2142"/>
                <a:ext cx="1152"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39" name="Line 6"/>
              <p:cNvSpPr>
                <a:spLocks noChangeShapeType="1"/>
              </p:cNvSpPr>
              <p:nvPr/>
            </p:nvSpPr>
            <p:spPr bwMode="auto">
              <a:xfrm flipH="1" flipV="1">
                <a:off x="202" y="1071"/>
                <a:ext cx="10" cy="1152"/>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40" name="Text Box 7"/>
              <p:cNvSpPr txBox="1">
                <a:spLocks noChangeArrowheads="1"/>
              </p:cNvSpPr>
              <p:nvPr/>
            </p:nvSpPr>
            <p:spPr bwMode="auto">
              <a:xfrm>
                <a:off x="123" y="816"/>
                <a:ext cx="1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y</a:t>
                </a:r>
              </a:p>
            </p:txBody>
          </p:sp>
        </p:grpSp>
        <p:grpSp>
          <p:nvGrpSpPr>
            <p:cNvPr id="4" name="Group 27"/>
            <p:cNvGrpSpPr>
              <a:grpSpLocks/>
            </p:cNvGrpSpPr>
            <p:nvPr/>
          </p:nvGrpSpPr>
          <p:grpSpPr bwMode="auto">
            <a:xfrm>
              <a:off x="990600" y="1143000"/>
              <a:ext cx="1311275" cy="1539875"/>
              <a:chOff x="960" y="1008"/>
              <a:chExt cx="826" cy="970"/>
            </a:xfrm>
            <a:solidFill>
              <a:srgbClr val="0070C0"/>
            </a:solidFill>
          </p:grpSpPr>
          <p:sp>
            <p:nvSpPr>
              <p:cNvPr id="44126" name="Oval 28"/>
              <p:cNvSpPr>
                <a:spLocks noChangeAspect="1" noChangeArrowheads="1"/>
              </p:cNvSpPr>
              <p:nvPr/>
            </p:nvSpPr>
            <p:spPr bwMode="auto">
              <a:xfrm>
                <a:off x="1248" y="144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27" name="Oval 29"/>
              <p:cNvSpPr>
                <a:spLocks noChangeAspect="1" noChangeArrowheads="1"/>
              </p:cNvSpPr>
              <p:nvPr/>
            </p:nvSpPr>
            <p:spPr bwMode="auto">
              <a:xfrm>
                <a:off x="1344" y="153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28" name="Oval 30"/>
              <p:cNvSpPr>
                <a:spLocks noChangeAspect="1" noChangeArrowheads="1"/>
              </p:cNvSpPr>
              <p:nvPr/>
            </p:nvSpPr>
            <p:spPr bwMode="auto">
              <a:xfrm>
                <a:off x="1440" y="163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29" name="Oval 31"/>
              <p:cNvSpPr>
                <a:spLocks noChangeAspect="1" noChangeArrowheads="1"/>
              </p:cNvSpPr>
              <p:nvPr/>
            </p:nvSpPr>
            <p:spPr bwMode="auto">
              <a:xfrm>
                <a:off x="1536" y="172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0" name="Oval 32"/>
              <p:cNvSpPr>
                <a:spLocks noChangeAspect="1" noChangeArrowheads="1"/>
              </p:cNvSpPr>
              <p:nvPr/>
            </p:nvSpPr>
            <p:spPr bwMode="auto">
              <a:xfrm>
                <a:off x="1632" y="182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1" name="Oval 33"/>
              <p:cNvSpPr>
                <a:spLocks noChangeAspect="1" noChangeArrowheads="1"/>
              </p:cNvSpPr>
              <p:nvPr/>
            </p:nvSpPr>
            <p:spPr bwMode="auto">
              <a:xfrm>
                <a:off x="1728" y="192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2" name="Oval 34"/>
              <p:cNvSpPr>
                <a:spLocks noChangeAspect="1" noChangeArrowheads="1"/>
              </p:cNvSpPr>
              <p:nvPr/>
            </p:nvSpPr>
            <p:spPr bwMode="auto">
              <a:xfrm>
                <a:off x="1056" y="100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3" name="Oval 35"/>
              <p:cNvSpPr>
                <a:spLocks noChangeAspect="1" noChangeArrowheads="1"/>
              </p:cNvSpPr>
              <p:nvPr/>
            </p:nvSpPr>
            <p:spPr bwMode="auto">
              <a:xfrm>
                <a:off x="1200" y="124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4" name="Oval 36"/>
              <p:cNvSpPr>
                <a:spLocks noChangeAspect="1" noChangeArrowheads="1"/>
              </p:cNvSpPr>
              <p:nvPr/>
            </p:nvSpPr>
            <p:spPr bwMode="auto">
              <a:xfrm>
                <a:off x="1344" y="124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5" name="Oval 37"/>
              <p:cNvSpPr>
                <a:spLocks noChangeAspect="1" noChangeArrowheads="1"/>
              </p:cNvSpPr>
              <p:nvPr/>
            </p:nvSpPr>
            <p:spPr bwMode="auto">
              <a:xfrm>
                <a:off x="1392" y="144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6" name="Oval 38"/>
              <p:cNvSpPr>
                <a:spLocks noChangeAspect="1" noChangeArrowheads="1"/>
              </p:cNvSpPr>
              <p:nvPr/>
            </p:nvSpPr>
            <p:spPr bwMode="auto">
              <a:xfrm>
                <a:off x="1488" y="153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7" name="Oval 39"/>
              <p:cNvSpPr>
                <a:spLocks noChangeAspect="1" noChangeArrowheads="1"/>
              </p:cNvSpPr>
              <p:nvPr/>
            </p:nvSpPr>
            <p:spPr bwMode="auto">
              <a:xfrm>
                <a:off x="1584" y="163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8" name="Oval 40"/>
              <p:cNvSpPr>
                <a:spLocks noChangeAspect="1" noChangeArrowheads="1"/>
              </p:cNvSpPr>
              <p:nvPr/>
            </p:nvSpPr>
            <p:spPr bwMode="auto">
              <a:xfrm>
                <a:off x="960" y="124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39" name="Oval 41"/>
              <p:cNvSpPr>
                <a:spLocks noChangeAspect="1" noChangeArrowheads="1"/>
              </p:cNvSpPr>
              <p:nvPr/>
            </p:nvSpPr>
            <p:spPr bwMode="auto">
              <a:xfrm>
                <a:off x="1152" y="129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40" name="Oval 42"/>
              <p:cNvSpPr>
                <a:spLocks noChangeAspect="1" noChangeArrowheads="1"/>
              </p:cNvSpPr>
              <p:nvPr/>
            </p:nvSpPr>
            <p:spPr bwMode="auto">
              <a:xfrm>
                <a:off x="1152" y="144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41" name="Oval 43"/>
              <p:cNvSpPr>
                <a:spLocks noChangeAspect="1" noChangeArrowheads="1"/>
              </p:cNvSpPr>
              <p:nvPr/>
            </p:nvSpPr>
            <p:spPr bwMode="auto">
              <a:xfrm>
                <a:off x="1248" y="153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42" name="Oval 44"/>
              <p:cNvSpPr>
                <a:spLocks noChangeAspect="1" noChangeArrowheads="1"/>
              </p:cNvSpPr>
              <p:nvPr/>
            </p:nvSpPr>
            <p:spPr bwMode="auto">
              <a:xfrm>
                <a:off x="1584" y="192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43" name="Oval 45"/>
              <p:cNvSpPr>
                <a:spLocks noChangeAspect="1" noChangeArrowheads="1"/>
              </p:cNvSpPr>
              <p:nvPr/>
            </p:nvSpPr>
            <p:spPr bwMode="auto">
              <a:xfrm>
                <a:off x="1440" y="172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grpSp>
      </p:grpSp>
      <p:grpSp>
        <p:nvGrpSpPr>
          <p:cNvPr id="5" name="Group 128"/>
          <p:cNvGrpSpPr>
            <a:grpSpLocks/>
          </p:cNvGrpSpPr>
          <p:nvPr/>
        </p:nvGrpSpPr>
        <p:grpSpPr bwMode="auto">
          <a:xfrm>
            <a:off x="4995863" y="838200"/>
            <a:ext cx="2128837" cy="2233613"/>
            <a:chOff x="4995863" y="838200"/>
            <a:chExt cx="2128837" cy="2233613"/>
          </a:xfrm>
        </p:grpSpPr>
        <p:grpSp>
          <p:nvGrpSpPr>
            <p:cNvPr id="25629" name="Group 15"/>
            <p:cNvGrpSpPr>
              <a:grpSpLocks/>
            </p:cNvGrpSpPr>
            <p:nvPr/>
          </p:nvGrpSpPr>
          <p:grpSpPr bwMode="auto">
            <a:xfrm>
              <a:off x="4995863" y="838200"/>
              <a:ext cx="2128837" cy="2233613"/>
              <a:chOff x="123" y="762"/>
              <a:chExt cx="1341" cy="1407"/>
            </a:xfrm>
          </p:grpSpPr>
          <p:sp>
            <p:nvSpPr>
              <p:cNvPr id="25631" name="Text Box 16"/>
              <p:cNvSpPr txBox="1">
                <a:spLocks noChangeArrowheads="1"/>
              </p:cNvSpPr>
              <p:nvPr/>
            </p:nvSpPr>
            <p:spPr bwMode="auto">
              <a:xfrm>
                <a:off x="1257" y="1923"/>
                <a:ext cx="2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x</a:t>
                </a:r>
              </a:p>
            </p:txBody>
          </p:sp>
          <p:sp>
            <p:nvSpPr>
              <p:cNvPr id="25632" name="Line 17"/>
              <p:cNvSpPr>
                <a:spLocks noChangeShapeType="1"/>
              </p:cNvSpPr>
              <p:nvPr/>
            </p:nvSpPr>
            <p:spPr bwMode="auto">
              <a:xfrm>
                <a:off x="144" y="2088"/>
                <a:ext cx="1152"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33" name="Line 18"/>
              <p:cNvSpPr>
                <a:spLocks noChangeShapeType="1"/>
              </p:cNvSpPr>
              <p:nvPr/>
            </p:nvSpPr>
            <p:spPr bwMode="auto">
              <a:xfrm flipH="1" flipV="1">
                <a:off x="202" y="1017"/>
                <a:ext cx="10" cy="1152"/>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34" name="Text Box 19"/>
              <p:cNvSpPr txBox="1">
                <a:spLocks noChangeArrowheads="1"/>
              </p:cNvSpPr>
              <p:nvPr/>
            </p:nvSpPr>
            <p:spPr bwMode="auto">
              <a:xfrm>
                <a:off x="123" y="762"/>
                <a:ext cx="1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y</a:t>
                </a:r>
              </a:p>
            </p:txBody>
          </p:sp>
        </p:grpSp>
        <p:grpSp>
          <p:nvGrpSpPr>
            <p:cNvPr id="7" name="Group 46"/>
            <p:cNvGrpSpPr>
              <a:grpSpLocks/>
            </p:cNvGrpSpPr>
            <p:nvPr/>
          </p:nvGrpSpPr>
          <p:grpSpPr bwMode="auto">
            <a:xfrm rot="10800000" flipH="1">
              <a:off x="5318125" y="1300163"/>
              <a:ext cx="1311275" cy="1539875"/>
              <a:chOff x="960" y="1008"/>
              <a:chExt cx="826" cy="970"/>
            </a:xfrm>
            <a:solidFill>
              <a:srgbClr val="0070C0"/>
            </a:solidFill>
          </p:grpSpPr>
          <p:sp>
            <p:nvSpPr>
              <p:cNvPr id="44108" name="Oval 47"/>
              <p:cNvSpPr>
                <a:spLocks noChangeAspect="1" noChangeArrowheads="1"/>
              </p:cNvSpPr>
              <p:nvPr/>
            </p:nvSpPr>
            <p:spPr bwMode="auto">
              <a:xfrm>
                <a:off x="1248" y="144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09" name="Oval 48"/>
              <p:cNvSpPr>
                <a:spLocks noChangeAspect="1" noChangeArrowheads="1"/>
              </p:cNvSpPr>
              <p:nvPr/>
            </p:nvSpPr>
            <p:spPr bwMode="auto">
              <a:xfrm>
                <a:off x="1344" y="153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0" name="Oval 49"/>
              <p:cNvSpPr>
                <a:spLocks noChangeAspect="1" noChangeArrowheads="1"/>
              </p:cNvSpPr>
              <p:nvPr/>
            </p:nvSpPr>
            <p:spPr bwMode="auto">
              <a:xfrm>
                <a:off x="1440" y="163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1" name="Oval 50"/>
              <p:cNvSpPr>
                <a:spLocks noChangeAspect="1" noChangeArrowheads="1"/>
              </p:cNvSpPr>
              <p:nvPr/>
            </p:nvSpPr>
            <p:spPr bwMode="auto">
              <a:xfrm>
                <a:off x="1536" y="172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2" name="Oval 51"/>
              <p:cNvSpPr>
                <a:spLocks noChangeAspect="1" noChangeArrowheads="1"/>
              </p:cNvSpPr>
              <p:nvPr/>
            </p:nvSpPr>
            <p:spPr bwMode="auto">
              <a:xfrm>
                <a:off x="1632" y="182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3" name="Oval 52"/>
              <p:cNvSpPr>
                <a:spLocks noChangeAspect="1" noChangeArrowheads="1"/>
              </p:cNvSpPr>
              <p:nvPr/>
            </p:nvSpPr>
            <p:spPr bwMode="auto">
              <a:xfrm>
                <a:off x="1728" y="192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4" name="Oval 53"/>
              <p:cNvSpPr>
                <a:spLocks noChangeAspect="1" noChangeArrowheads="1"/>
              </p:cNvSpPr>
              <p:nvPr/>
            </p:nvSpPr>
            <p:spPr bwMode="auto">
              <a:xfrm>
                <a:off x="1056" y="100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5" name="Oval 54"/>
              <p:cNvSpPr>
                <a:spLocks noChangeAspect="1" noChangeArrowheads="1"/>
              </p:cNvSpPr>
              <p:nvPr/>
            </p:nvSpPr>
            <p:spPr bwMode="auto">
              <a:xfrm>
                <a:off x="1200" y="124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6" name="Oval 55"/>
              <p:cNvSpPr>
                <a:spLocks noChangeAspect="1" noChangeArrowheads="1"/>
              </p:cNvSpPr>
              <p:nvPr/>
            </p:nvSpPr>
            <p:spPr bwMode="auto">
              <a:xfrm>
                <a:off x="1344" y="124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7" name="Oval 56"/>
              <p:cNvSpPr>
                <a:spLocks noChangeAspect="1" noChangeArrowheads="1"/>
              </p:cNvSpPr>
              <p:nvPr/>
            </p:nvSpPr>
            <p:spPr bwMode="auto">
              <a:xfrm>
                <a:off x="1392" y="144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8" name="Oval 57"/>
              <p:cNvSpPr>
                <a:spLocks noChangeAspect="1" noChangeArrowheads="1"/>
              </p:cNvSpPr>
              <p:nvPr/>
            </p:nvSpPr>
            <p:spPr bwMode="auto">
              <a:xfrm>
                <a:off x="1488" y="153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19" name="Oval 58"/>
              <p:cNvSpPr>
                <a:spLocks noChangeAspect="1" noChangeArrowheads="1"/>
              </p:cNvSpPr>
              <p:nvPr/>
            </p:nvSpPr>
            <p:spPr bwMode="auto">
              <a:xfrm>
                <a:off x="1584" y="163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20" name="Oval 59"/>
              <p:cNvSpPr>
                <a:spLocks noChangeAspect="1" noChangeArrowheads="1"/>
              </p:cNvSpPr>
              <p:nvPr/>
            </p:nvSpPr>
            <p:spPr bwMode="auto">
              <a:xfrm>
                <a:off x="960" y="124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21" name="Oval 60"/>
              <p:cNvSpPr>
                <a:spLocks noChangeAspect="1" noChangeArrowheads="1"/>
              </p:cNvSpPr>
              <p:nvPr/>
            </p:nvSpPr>
            <p:spPr bwMode="auto">
              <a:xfrm>
                <a:off x="1152" y="129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22" name="Oval 61"/>
              <p:cNvSpPr>
                <a:spLocks noChangeAspect="1" noChangeArrowheads="1"/>
              </p:cNvSpPr>
              <p:nvPr/>
            </p:nvSpPr>
            <p:spPr bwMode="auto">
              <a:xfrm>
                <a:off x="1152" y="144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23" name="Oval 62"/>
              <p:cNvSpPr>
                <a:spLocks noChangeAspect="1" noChangeArrowheads="1"/>
              </p:cNvSpPr>
              <p:nvPr/>
            </p:nvSpPr>
            <p:spPr bwMode="auto">
              <a:xfrm>
                <a:off x="1248" y="153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24" name="Oval 63"/>
              <p:cNvSpPr>
                <a:spLocks noChangeAspect="1" noChangeArrowheads="1"/>
              </p:cNvSpPr>
              <p:nvPr/>
            </p:nvSpPr>
            <p:spPr bwMode="auto">
              <a:xfrm>
                <a:off x="1584" y="192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25" name="Oval 64"/>
              <p:cNvSpPr>
                <a:spLocks noChangeAspect="1" noChangeArrowheads="1"/>
              </p:cNvSpPr>
              <p:nvPr/>
            </p:nvSpPr>
            <p:spPr bwMode="auto">
              <a:xfrm>
                <a:off x="1440" y="172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grpSp>
      </p:grpSp>
      <p:grpSp>
        <p:nvGrpSpPr>
          <p:cNvPr id="8" name="Group 129"/>
          <p:cNvGrpSpPr>
            <a:grpSpLocks/>
          </p:cNvGrpSpPr>
          <p:nvPr/>
        </p:nvGrpSpPr>
        <p:grpSpPr bwMode="auto">
          <a:xfrm>
            <a:off x="804863" y="3641725"/>
            <a:ext cx="2128837" cy="2233613"/>
            <a:chOff x="804863" y="3641725"/>
            <a:chExt cx="2128837" cy="2233613"/>
          </a:xfrm>
        </p:grpSpPr>
        <p:grpSp>
          <p:nvGrpSpPr>
            <p:cNvPr id="25623" name="Group 9"/>
            <p:cNvGrpSpPr>
              <a:grpSpLocks/>
            </p:cNvGrpSpPr>
            <p:nvPr/>
          </p:nvGrpSpPr>
          <p:grpSpPr bwMode="auto">
            <a:xfrm>
              <a:off x="804863" y="3641725"/>
              <a:ext cx="2128837" cy="2233613"/>
              <a:chOff x="123" y="816"/>
              <a:chExt cx="1341" cy="1407"/>
            </a:xfrm>
          </p:grpSpPr>
          <p:sp>
            <p:nvSpPr>
              <p:cNvPr id="25625" name="Text Box 10"/>
              <p:cNvSpPr txBox="1">
                <a:spLocks noChangeArrowheads="1"/>
              </p:cNvSpPr>
              <p:nvPr/>
            </p:nvSpPr>
            <p:spPr bwMode="auto">
              <a:xfrm>
                <a:off x="1257" y="1977"/>
                <a:ext cx="2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x</a:t>
                </a:r>
              </a:p>
            </p:txBody>
          </p:sp>
          <p:sp>
            <p:nvSpPr>
              <p:cNvPr id="25626" name="Line 11"/>
              <p:cNvSpPr>
                <a:spLocks noChangeShapeType="1"/>
              </p:cNvSpPr>
              <p:nvPr/>
            </p:nvSpPr>
            <p:spPr bwMode="auto">
              <a:xfrm>
                <a:off x="144" y="2142"/>
                <a:ext cx="1152"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7" name="Line 12"/>
              <p:cNvSpPr>
                <a:spLocks noChangeShapeType="1"/>
              </p:cNvSpPr>
              <p:nvPr/>
            </p:nvSpPr>
            <p:spPr bwMode="auto">
              <a:xfrm flipH="1" flipV="1">
                <a:off x="202" y="1071"/>
                <a:ext cx="10" cy="1152"/>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8" name="Text Box 13"/>
              <p:cNvSpPr txBox="1">
                <a:spLocks noChangeArrowheads="1"/>
              </p:cNvSpPr>
              <p:nvPr/>
            </p:nvSpPr>
            <p:spPr bwMode="auto">
              <a:xfrm>
                <a:off x="123" y="816"/>
                <a:ext cx="1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y</a:t>
                </a:r>
              </a:p>
            </p:txBody>
          </p:sp>
        </p:grpSp>
        <p:grpSp>
          <p:nvGrpSpPr>
            <p:cNvPr id="10" name="Group 137"/>
            <p:cNvGrpSpPr>
              <a:grpSpLocks/>
            </p:cNvGrpSpPr>
            <p:nvPr/>
          </p:nvGrpSpPr>
          <p:grpSpPr bwMode="auto">
            <a:xfrm>
              <a:off x="1058863" y="4098925"/>
              <a:ext cx="1676400" cy="1539875"/>
              <a:chOff x="667" y="2498"/>
              <a:chExt cx="1056" cy="970"/>
            </a:xfrm>
            <a:solidFill>
              <a:srgbClr val="0070C0"/>
            </a:solidFill>
          </p:grpSpPr>
          <p:sp>
            <p:nvSpPr>
              <p:cNvPr id="44081" name="Oval 66"/>
              <p:cNvSpPr>
                <a:spLocks noChangeAspect="1" noChangeArrowheads="1"/>
              </p:cNvSpPr>
              <p:nvPr/>
            </p:nvSpPr>
            <p:spPr bwMode="auto">
              <a:xfrm rot="10800000" flipH="1">
                <a:off x="955" y="297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82" name="Oval 67"/>
              <p:cNvSpPr>
                <a:spLocks noChangeAspect="1" noChangeArrowheads="1"/>
              </p:cNvSpPr>
              <p:nvPr/>
            </p:nvSpPr>
            <p:spPr bwMode="auto">
              <a:xfrm rot="10800000" flipH="1">
                <a:off x="1051" y="288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83" name="Oval 68"/>
              <p:cNvSpPr>
                <a:spLocks noChangeAspect="1" noChangeArrowheads="1"/>
              </p:cNvSpPr>
              <p:nvPr/>
            </p:nvSpPr>
            <p:spPr bwMode="auto">
              <a:xfrm rot="10800000" flipH="1">
                <a:off x="1147" y="278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84" name="Oval 69"/>
              <p:cNvSpPr>
                <a:spLocks noChangeAspect="1" noChangeArrowheads="1"/>
              </p:cNvSpPr>
              <p:nvPr/>
            </p:nvSpPr>
            <p:spPr bwMode="auto">
              <a:xfrm rot="10800000" flipH="1">
                <a:off x="1243" y="269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85" name="Oval 70"/>
              <p:cNvSpPr>
                <a:spLocks noChangeAspect="1" noChangeArrowheads="1"/>
              </p:cNvSpPr>
              <p:nvPr/>
            </p:nvSpPr>
            <p:spPr bwMode="auto">
              <a:xfrm rot="10800000" flipH="1">
                <a:off x="1339" y="259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86" name="Oval 71"/>
              <p:cNvSpPr>
                <a:spLocks noChangeAspect="1" noChangeArrowheads="1"/>
              </p:cNvSpPr>
              <p:nvPr/>
            </p:nvSpPr>
            <p:spPr bwMode="auto">
              <a:xfrm rot="10800000" flipH="1">
                <a:off x="1435" y="249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87" name="Oval 72"/>
              <p:cNvSpPr>
                <a:spLocks noChangeAspect="1" noChangeArrowheads="1"/>
              </p:cNvSpPr>
              <p:nvPr/>
            </p:nvSpPr>
            <p:spPr bwMode="auto">
              <a:xfrm rot="10800000" flipH="1">
                <a:off x="763" y="341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88" name="Oval 73"/>
              <p:cNvSpPr>
                <a:spLocks noChangeAspect="1" noChangeArrowheads="1"/>
              </p:cNvSpPr>
              <p:nvPr/>
            </p:nvSpPr>
            <p:spPr bwMode="auto">
              <a:xfrm rot="10800000" flipH="1">
                <a:off x="907" y="317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89" name="Oval 74"/>
              <p:cNvSpPr>
                <a:spLocks noChangeAspect="1" noChangeArrowheads="1"/>
              </p:cNvSpPr>
              <p:nvPr/>
            </p:nvSpPr>
            <p:spPr bwMode="auto">
              <a:xfrm rot="10800000" flipH="1">
                <a:off x="1051" y="317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0" name="Oval 75"/>
              <p:cNvSpPr>
                <a:spLocks noChangeAspect="1" noChangeArrowheads="1"/>
              </p:cNvSpPr>
              <p:nvPr/>
            </p:nvSpPr>
            <p:spPr bwMode="auto">
              <a:xfrm rot="10800000" flipH="1">
                <a:off x="1099" y="297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1" name="Oval 76"/>
              <p:cNvSpPr>
                <a:spLocks noChangeAspect="1" noChangeArrowheads="1"/>
              </p:cNvSpPr>
              <p:nvPr/>
            </p:nvSpPr>
            <p:spPr bwMode="auto">
              <a:xfrm rot="10800000" flipH="1">
                <a:off x="1195" y="288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2" name="Oval 77"/>
              <p:cNvSpPr>
                <a:spLocks noChangeAspect="1" noChangeArrowheads="1"/>
              </p:cNvSpPr>
              <p:nvPr/>
            </p:nvSpPr>
            <p:spPr bwMode="auto">
              <a:xfrm rot="10800000" flipH="1">
                <a:off x="1291" y="278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3" name="Oval 78"/>
              <p:cNvSpPr>
                <a:spLocks noChangeAspect="1" noChangeArrowheads="1"/>
              </p:cNvSpPr>
              <p:nvPr/>
            </p:nvSpPr>
            <p:spPr bwMode="auto">
              <a:xfrm rot="10800000" flipH="1">
                <a:off x="667" y="317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4" name="Oval 79"/>
              <p:cNvSpPr>
                <a:spLocks noChangeAspect="1" noChangeArrowheads="1"/>
              </p:cNvSpPr>
              <p:nvPr/>
            </p:nvSpPr>
            <p:spPr bwMode="auto">
              <a:xfrm rot="10800000" flipH="1">
                <a:off x="859" y="312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5" name="Oval 80"/>
              <p:cNvSpPr>
                <a:spLocks noChangeAspect="1" noChangeArrowheads="1"/>
              </p:cNvSpPr>
              <p:nvPr/>
            </p:nvSpPr>
            <p:spPr bwMode="auto">
              <a:xfrm rot="10800000" flipH="1">
                <a:off x="859" y="297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6" name="Oval 81"/>
              <p:cNvSpPr>
                <a:spLocks noChangeAspect="1" noChangeArrowheads="1"/>
              </p:cNvSpPr>
              <p:nvPr/>
            </p:nvSpPr>
            <p:spPr bwMode="auto">
              <a:xfrm rot="10800000" flipH="1">
                <a:off x="955" y="288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7" name="Oval 82"/>
              <p:cNvSpPr>
                <a:spLocks noChangeAspect="1" noChangeArrowheads="1"/>
              </p:cNvSpPr>
              <p:nvPr/>
            </p:nvSpPr>
            <p:spPr bwMode="auto">
              <a:xfrm rot="10800000" flipH="1">
                <a:off x="1291" y="249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8" name="Oval 83"/>
              <p:cNvSpPr>
                <a:spLocks noChangeAspect="1" noChangeArrowheads="1"/>
              </p:cNvSpPr>
              <p:nvPr/>
            </p:nvSpPr>
            <p:spPr bwMode="auto">
              <a:xfrm rot="10800000" flipH="1">
                <a:off x="1147" y="269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99" name="Oval 84"/>
              <p:cNvSpPr>
                <a:spLocks noChangeAspect="1" noChangeArrowheads="1"/>
              </p:cNvSpPr>
              <p:nvPr/>
            </p:nvSpPr>
            <p:spPr bwMode="auto">
              <a:xfrm rot="10800000" flipH="1">
                <a:off x="1147" y="297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00" name="Oval 85"/>
              <p:cNvSpPr>
                <a:spLocks noChangeAspect="1" noChangeArrowheads="1"/>
              </p:cNvSpPr>
              <p:nvPr/>
            </p:nvSpPr>
            <p:spPr bwMode="auto">
              <a:xfrm rot="10800000" flipH="1">
                <a:off x="1243" y="288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01" name="Oval 86"/>
              <p:cNvSpPr>
                <a:spLocks noChangeAspect="1" noChangeArrowheads="1"/>
              </p:cNvSpPr>
              <p:nvPr/>
            </p:nvSpPr>
            <p:spPr bwMode="auto">
              <a:xfrm rot="10800000" flipH="1">
                <a:off x="1147" y="326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02" name="Oval 87"/>
              <p:cNvSpPr>
                <a:spLocks noChangeAspect="1" noChangeArrowheads="1"/>
              </p:cNvSpPr>
              <p:nvPr/>
            </p:nvSpPr>
            <p:spPr bwMode="auto">
              <a:xfrm rot="10800000" flipH="1">
                <a:off x="1195" y="307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03" name="Oval 88"/>
              <p:cNvSpPr>
                <a:spLocks noChangeAspect="1" noChangeArrowheads="1"/>
              </p:cNvSpPr>
              <p:nvPr/>
            </p:nvSpPr>
            <p:spPr bwMode="auto">
              <a:xfrm rot="10800000" flipH="1">
                <a:off x="1291" y="297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04" name="Oval 89"/>
              <p:cNvSpPr>
                <a:spLocks noChangeAspect="1" noChangeArrowheads="1"/>
              </p:cNvSpPr>
              <p:nvPr/>
            </p:nvSpPr>
            <p:spPr bwMode="auto">
              <a:xfrm rot="10800000" flipH="1">
                <a:off x="1387" y="288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05" name="Oval 90"/>
              <p:cNvSpPr>
                <a:spLocks noChangeAspect="1" noChangeArrowheads="1"/>
              </p:cNvSpPr>
              <p:nvPr/>
            </p:nvSpPr>
            <p:spPr bwMode="auto">
              <a:xfrm rot="10800000" flipH="1">
                <a:off x="1521" y="307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06" name="Oval 94"/>
              <p:cNvSpPr>
                <a:spLocks noChangeAspect="1" noChangeArrowheads="1"/>
              </p:cNvSpPr>
              <p:nvPr/>
            </p:nvSpPr>
            <p:spPr bwMode="auto">
              <a:xfrm rot="10800000" flipH="1">
                <a:off x="1665" y="307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107" name="Oval 96"/>
              <p:cNvSpPr>
                <a:spLocks noChangeAspect="1" noChangeArrowheads="1"/>
              </p:cNvSpPr>
              <p:nvPr/>
            </p:nvSpPr>
            <p:spPr bwMode="auto">
              <a:xfrm rot="10800000" flipH="1">
                <a:off x="1425" y="307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grpSp>
      </p:grpSp>
      <p:grpSp>
        <p:nvGrpSpPr>
          <p:cNvPr id="11" name="Group 130"/>
          <p:cNvGrpSpPr>
            <a:grpSpLocks/>
          </p:cNvGrpSpPr>
          <p:nvPr/>
        </p:nvGrpSpPr>
        <p:grpSpPr bwMode="auto">
          <a:xfrm>
            <a:off x="5072063" y="3641725"/>
            <a:ext cx="2724150" cy="2233613"/>
            <a:chOff x="5072063" y="3795713"/>
            <a:chExt cx="2724150" cy="2233612"/>
          </a:xfrm>
        </p:grpSpPr>
        <p:grpSp>
          <p:nvGrpSpPr>
            <p:cNvPr id="25617" name="Group 21"/>
            <p:cNvGrpSpPr>
              <a:grpSpLocks/>
            </p:cNvGrpSpPr>
            <p:nvPr/>
          </p:nvGrpSpPr>
          <p:grpSpPr bwMode="auto">
            <a:xfrm>
              <a:off x="5072063" y="3795713"/>
              <a:ext cx="2724150" cy="2233612"/>
              <a:chOff x="123" y="816"/>
              <a:chExt cx="1716" cy="1407"/>
            </a:xfrm>
          </p:grpSpPr>
          <p:sp>
            <p:nvSpPr>
              <p:cNvPr id="25619" name="Text Box 22"/>
              <p:cNvSpPr txBox="1">
                <a:spLocks noChangeArrowheads="1"/>
              </p:cNvSpPr>
              <p:nvPr/>
            </p:nvSpPr>
            <p:spPr bwMode="auto">
              <a:xfrm>
                <a:off x="1632" y="1977"/>
                <a:ext cx="2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x</a:t>
                </a:r>
              </a:p>
            </p:txBody>
          </p:sp>
          <p:sp>
            <p:nvSpPr>
              <p:cNvPr id="25620" name="Line 23"/>
              <p:cNvSpPr>
                <a:spLocks noChangeShapeType="1"/>
              </p:cNvSpPr>
              <p:nvPr/>
            </p:nvSpPr>
            <p:spPr bwMode="auto">
              <a:xfrm>
                <a:off x="144" y="2142"/>
                <a:ext cx="1498"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1" name="Line 24"/>
              <p:cNvSpPr>
                <a:spLocks noChangeShapeType="1"/>
              </p:cNvSpPr>
              <p:nvPr/>
            </p:nvSpPr>
            <p:spPr bwMode="auto">
              <a:xfrm flipH="1" flipV="1">
                <a:off x="202" y="1071"/>
                <a:ext cx="10" cy="1152"/>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2" name="Text Box 25"/>
              <p:cNvSpPr txBox="1">
                <a:spLocks noChangeArrowheads="1"/>
              </p:cNvSpPr>
              <p:nvPr/>
            </p:nvSpPr>
            <p:spPr bwMode="auto">
              <a:xfrm>
                <a:off x="123" y="816"/>
                <a:ext cx="1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y</a:t>
                </a:r>
              </a:p>
            </p:txBody>
          </p:sp>
        </p:grpSp>
        <p:grpSp>
          <p:nvGrpSpPr>
            <p:cNvPr id="13" name="Group 136"/>
            <p:cNvGrpSpPr>
              <a:grpSpLocks/>
            </p:cNvGrpSpPr>
            <p:nvPr/>
          </p:nvGrpSpPr>
          <p:grpSpPr bwMode="auto">
            <a:xfrm>
              <a:off x="5316538" y="4352925"/>
              <a:ext cx="1922462" cy="1387475"/>
              <a:chOff x="3407" y="2784"/>
              <a:chExt cx="1211" cy="874"/>
            </a:xfrm>
            <a:solidFill>
              <a:srgbClr val="0070C0"/>
            </a:solidFill>
          </p:grpSpPr>
          <p:sp>
            <p:nvSpPr>
              <p:cNvPr id="44051" name="Oval 98"/>
              <p:cNvSpPr>
                <a:spLocks noChangeAspect="1" noChangeArrowheads="1"/>
              </p:cNvSpPr>
              <p:nvPr/>
            </p:nvSpPr>
            <p:spPr bwMode="auto">
              <a:xfrm rot="10800000" flipH="1">
                <a:off x="3599" y="316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52" name="Oval 99"/>
              <p:cNvSpPr>
                <a:spLocks noChangeAspect="1" noChangeArrowheads="1"/>
              </p:cNvSpPr>
              <p:nvPr/>
            </p:nvSpPr>
            <p:spPr bwMode="auto">
              <a:xfrm rot="10800000" flipH="1">
                <a:off x="3504" y="297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53" name="Oval 100"/>
              <p:cNvSpPr>
                <a:spLocks noChangeAspect="1" noChangeArrowheads="1"/>
              </p:cNvSpPr>
              <p:nvPr/>
            </p:nvSpPr>
            <p:spPr bwMode="auto">
              <a:xfrm rot="10800000" flipH="1">
                <a:off x="3744" y="350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54" name="Oval 102"/>
              <p:cNvSpPr>
                <a:spLocks noChangeAspect="1" noChangeArrowheads="1"/>
              </p:cNvSpPr>
              <p:nvPr/>
            </p:nvSpPr>
            <p:spPr bwMode="auto">
              <a:xfrm rot="10800000" flipH="1">
                <a:off x="3983" y="278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55" name="Oval 103"/>
              <p:cNvSpPr>
                <a:spLocks noChangeAspect="1" noChangeArrowheads="1"/>
              </p:cNvSpPr>
              <p:nvPr/>
            </p:nvSpPr>
            <p:spPr bwMode="auto">
              <a:xfrm rot="10800000" flipH="1">
                <a:off x="3407" y="360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56" name="Oval 104"/>
              <p:cNvSpPr>
                <a:spLocks noChangeAspect="1" noChangeArrowheads="1"/>
              </p:cNvSpPr>
              <p:nvPr/>
            </p:nvSpPr>
            <p:spPr bwMode="auto">
              <a:xfrm rot="10800000" flipH="1">
                <a:off x="3551" y="336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57" name="Oval 105"/>
              <p:cNvSpPr>
                <a:spLocks noChangeAspect="1" noChangeArrowheads="1"/>
              </p:cNvSpPr>
              <p:nvPr/>
            </p:nvSpPr>
            <p:spPr bwMode="auto">
              <a:xfrm rot="10800000" flipH="1">
                <a:off x="3695" y="336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58" name="Oval 106"/>
              <p:cNvSpPr>
                <a:spLocks noChangeAspect="1" noChangeArrowheads="1"/>
              </p:cNvSpPr>
              <p:nvPr/>
            </p:nvSpPr>
            <p:spPr bwMode="auto">
              <a:xfrm rot="10800000" flipH="1">
                <a:off x="3743" y="316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59" name="Oval 107"/>
              <p:cNvSpPr>
                <a:spLocks noChangeAspect="1" noChangeArrowheads="1"/>
              </p:cNvSpPr>
              <p:nvPr/>
            </p:nvSpPr>
            <p:spPr bwMode="auto">
              <a:xfrm rot="10800000" flipH="1">
                <a:off x="3839" y="307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0" name="Oval 108"/>
              <p:cNvSpPr>
                <a:spLocks noChangeAspect="1" noChangeArrowheads="1"/>
              </p:cNvSpPr>
              <p:nvPr/>
            </p:nvSpPr>
            <p:spPr bwMode="auto">
              <a:xfrm rot="10800000" flipH="1">
                <a:off x="4128" y="331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1" name="Oval 109"/>
              <p:cNvSpPr>
                <a:spLocks noChangeAspect="1" noChangeArrowheads="1"/>
              </p:cNvSpPr>
              <p:nvPr/>
            </p:nvSpPr>
            <p:spPr bwMode="auto">
              <a:xfrm rot="10800000" flipH="1">
                <a:off x="3456" y="340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2" name="Oval 110"/>
              <p:cNvSpPr>
                <a:spLocks noChangeAspect="1" noChangeArrowheads="1"/>
              </p:cNvSpPr>
              <p:nvPr/>
            </p:nvSpPr>
            <p:spPr bwMode="auto">
              <a:xfrm rot="10800000" flipH="1">
                <a:off x="4224" y="355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3" name="Oval 111"/>
              <p:cNvSpPr>
                <a:spLocks noChangeAspect="1" noChangeArrowheads="1"/>
              </p:cNvSpPr>
              <p:nvPr/>
            </p:nvSpPr>
            <p:spPr bwMode="auto">
              <a:xfrm rot="10800000" flipH="1">
                <a:off x="3984" y="3456"/>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4" name="Oval 112"/>
              <p:cNvSpPr>
                <a:spLocks noChangeAspect="1" noChangeArrowheads="1"/>
              </p:cNvSpPr>
              <p:nvPr/>
            </p:nvSpPr>
            <p:spPr bwMode="auto">
              <a:xfrm rot="10800000" flipH="1">
                <a:off x="3840" y="331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5" name="Oval 113"/>
              <p:cNvSpPr>
                <a:spLocks noChangeAspect="1" noChangeArrowheads="1"/>
              </p:cNvSpPr>
              <p:nvPr/>
            </p:nvSpPr>
            <p:spPr bwMode="auto">
              <a:xfrm rot="10800000" flipH="1">
                <a:off x="3791" y="288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6" name="Oval 114"/>
              <p:cNvSpPr>
                <a:spLocks noChangeAspect="1" noChangeArrowheads="1"/>
              </p:cNvSpPr>
              <p:nvPr/>
            </p:nvSpPr>
            <p:spPr bwMode="auto">
              <a:xfrm>
                <a:off x="4128" y="302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7" name="Oval 115"/>
              <p:cNvSpPr>
                <a:spLocks noChangeAspect="1" noChangeArrowheads="1"/>
              </p:cNvSpPr>
              <p:nvPr/>
            </p:nvSpPr>
            <p:spPr bwMode="auto">
              <a:xfrm>
                <a:off x="4224" y="312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8" name="Oval 116"/>
              <p:cNvSpPr>
                <a:spLocks noChangeAspect="1" noChangeArrowheads="1"/>
              </p:cNvSpPr>
              <p:nvPr/>
            </p:nvSpPr>
            <p:spPr bwMode="auto">
              <a:xfrm>
                <a:off x="4080" y="326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69" name="Oval 117"/>
              <p:cNvSpPr>
                <a:spLocks noChangeAspect="1" noChangeArrowheads="1"/>
              </p:cNvSpPr>
              <p:nvPr/>
            </p:nvSpPr>
            <p:spPr bwMode="auto">
              <a:xfrm>
                <a:off x="4416" y="331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0" name="Oval 118"/>
              <p:cNvSpPr>
                <a:spLocks noChangeAspect="1" noChangeArrowheads="1"/>
              </p:cNvSpPr>
              <p:nvPr/>
            </p:nvSpPr>
            <p:spPr bwMode="auto">
              <a:xfrm>
                <a:off x="4512" y="3408"/>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1" name="Oval 119"/>
              <p:cNvSpPr>
                <a:spLocks noChangeAspect="1" noChangeArrowheads="1"/>
              </p:cNvSpPr>
              <p:nvPr/>
            </p:nvSpPr>
            <p:spPr bwMode="auto">
              <a:xfrm>
                <a:off x="4560" y="360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2" name="Oval 120"/>
              <p:cNvSpPr>
                <a:spLocks noChangeAspect="1" noChangeArrowheads="1"/>
              </p:cNvSpPr>
              <p:nvPr/>
            </p:nvSpPr>
            <p:spPr bwMode="auto">
              <a:xfrm>
                <a:off x="4080" y="283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3" name="Oval 121"/>
              <p:cNvSpPr>
                <a:spLocks noChangeAspect="1" noChangeArrowheads="1"/>
              </p:cNvSpPr>
              <p:nvPr/>
            </p:nvSpPr>
            <p:spPr bwMode="auto">
              <a:xfrm>
                <a:off x="4272" y="302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4" name="Oval 122"/>
              <p:cNvSpPr>
                <a:spLocks noChangeAspect="1" noChangeArrowheads="1"/>
              </p:cNvSpPr>
              <p:nvPr/>
            </p:nvSpPr>
            <p:spPr bwMode="auto">
              <a:xfrm>
                <a:off x="4368" y="312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5" name="Oval 123"/>
              <p:cNvSpPr>
                <a:spLocks noChangeAspect="1" noChangeArrowheads="1"/>
              </p:cNvSpPr>
              <p:nvPr/>
            </p:nvSpPr>
            <p:spPr bwMode="auto">
              <a:xfrm>
                <a:off x="3984" y="312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6" name="Oval 125"/>
              <p:cNvSpPr>
                <a:spLocks noChangeAspect="1" noChangeArrowheads="1"/>
              </p:cNvSpPr>
              <p:nvPr/>
            </p:nvSpPr>
            <p:spPr bwMode="auto">
              <a:xfrm>
                <a:off x="4272" y="282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7" name="Oval 126"/>
              <p:cNvSpPr>
                <a:spLocks noChangeAspect="1" noChangeArrowheads="1"/>
              </p:cNvSpPr>
              <p:nvPr/>
            </p:nvSpPr>
            <p:spPr bwMode="auto">
              <a:xfrm>
                <a:off x="3552" y="282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8" name="Oval 127"/>
              <p:cNvSpPr>
                <a:spLocks noChangeAspect="1" noChangeArrowheads="1"/>
              </p:cNvSpPr>
              <p:nvPr/>
            </p:nvSpPr>
            <p:spPr bwMode="auto">
              <a:xfrm>
                <a:off x="4128" y="3120"/>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79" name="Oval 128"/>
              <p:cNvSpPr>
                <a:spLocks noChangeAspect="1" noChangeArrowheads="1"/>
              </p:cNvSpPr>
              <p:nvPr/>
            </p:nvSpPr>
            <p:spPr bwMode="auto">
              <a:xfrm>
                <a:off x="4464" y="3504"/>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sp>
            <p:nvSpPr>
              <p:cNvPr id="44080" name="Oval 129"/>
              <p:cNvSpPr>
                <a:spLocks noChangeAspect="1" noChangeArrowheads="1"/>
              </p:cNvSpPr>
              <p:nvPr/>
            </p:nvSpPr>
            <p:spPr bwMode="auto">
              <a:xfrm>
                <a:off x="4320" y="3312"/>
                <a:ext cx="58" cy="58"/>
              </a:xfrm>
              <a:prstGeom prst="ellipse">
                <a:avLst/>
              </a:prstGeom>
              <a:grpFill/>
              <a:ln w="9525" algn="ctr">
                <a:solidFill>
                  <a:schemeClr val="tx2"/>
                </a:solidFill>
                <a:round/>
                <a:headEnd/>
                <a:tailEnd/>
              </a:ln>
            </p:spPr>
            <p:txBody>
              <a:bodyPr wrap="none" anchor="ctr">
                <a:spAutoFit/>
              </a:bodyPr>
              <a:lstStyle/>
              <a:p>
                <a:pPr>
                  <a:defRPr/>
                </a:pPr>
                <a:endParaRPr lang="en-US">
                  <a:latin typeface="Times New Roman" pitchFamily="18" charset="0"/>
                  <a:ea typeface="+mn-ea"/>
                </a:endParaRPr>
              </a:p>
            </p:txBody>
          </p:sp>
        </p:grpSp>
      </p:grpSp>
      <p:sp>
        <p:nvSpPr>
          <p:cNvPr id="25611" name="Rectangle 132"/>
          <p:cNvSpPr>
            <a:spLocks noChangeArrowheads="1"/>
          </p:cNvSpPr>
          <p:nvPr/>
        </p:nvSpPr>
        <p:spPr bwMode="auto">
          <a:xfrm>
            <a:off x="2386013" y="1757363"/>
            <a:ext cx="1220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sz="2000" i="1">
                <a:solidFill>
                  <a:schemeClr val="accent2"/>
                </a:solidFill>
                <a:latin typeface="Times New Roman" panose="02020603050405020304" pitchFamily="18" charset="0"/>
                <a:sym typeface="Symbol" panose="05050102010706020507" pitchFamily="18" charset="2"/>
              </a:rPr>
              <a:t>r</a:t>
            </a:r>
            <a:r>
              <a:rPr lang="en-CA" altLang="en-US" sz="2000">
                <a:solidFill>
                  <a:schemeClr val="accent2"/>
                </a:solidFill>
                <a:latin typeface="Times New Roman" panose="02020603050405020304" pitchFamily="18" charset="0"/>
                <a:sym typeface="Symbol" panose="05050102010706020507" pitchFamily="18" charset="2"/>
              </a:rPr>
              <a:t> = –0.91</a:t>
            </a:r>
            <a:endParaRPr lang="en-CA" altLang="en-US" sz="2000" i="1">
              <a:solidFill>
                <a:schemeClr val="accent2"/>
              </a:solidFill>
              <a:latin typeface="Times New Roman" panose="02020603050405020304" pitchFamily="18" charset="0"/>
              <a:sym typeface="Symbol" panose="05050102010706020507" pitchFamily="18" charset="2"/>
            </a:endParaRPr>
          </a:p>
        </p:txBody>
      </p:sp>
      <p:sp>
        <p:nvSpPr>
          <p:cNvPr id="1080453" name="Rectangle 133"/>
          <p:cNvSpPr>
            <a:spLocks noChangeArrowheads="1"/>
          </p:cNvSpPr>
          <p:nvPr/>
        </p:nvSpPr>
        <p:spPr bwMode="auto">
          <a:xfrm>
            <a:off x="6705600" y="1757363"/>
            <a:ext cx="996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sz="2000" i="1">
                <a:solidFill>
                  <a:schemeClr val="accent2"/>
                </a:solidFill>
                <a:latin typeface="Times New Roman" panose="02020603050405020304" pitchFamily="18" charset="0"/>
                <a:sym typeface="Symbol" panose="05050102010706020507" pitchFamily="18" charset="2"/>
              </a:rPr>
              <a:t>r</a:t>
            </a:r>
            <a:r>
              <a:rPr lang="en-CA" altLang="en-US" sz="2000">
                <a:solidFill>
                  <a:schemeClr val="accent2"/>
                </a:solidFill>
                <a:latin typeface="Times New Roman" panose="02020603050405020304" pitchFamily="18" charset="0"/>
                <a:sym typeface="Symbol" panose="05050102010706020507" pitchFamily="18" charset="2"/>
              </a:rPr>
              <a:t> = 0.88</a:t>
            </a:r>
            <a:endParaRPr lang="en-CA" altLang="en-US" sz="2000" i="1">
              <a:solidFill>
                <a:schemeClr val="accent2"/>
              </a:solidFill>
              <a:latin typeface="Times New Roman" panose="02020603050405020304" pitchFamily="18" charset="0"/>
              <a:sym typeface="Symbol" panose="05050102010706020507" pitchFamily="18" charset="2"/>
            </a:endParaRPr>
          </a:p>
        </p:txBody>
      </p:sp>
      <p:sp>
        <p:nvSpPr>
          <p:cNvPr id="1080454" name="Rectangle 134"/>
          <p:cNvSpPr>
            <a:spLocks noChangeArrowheads="1"/>
          </p:cNvSpPr>
          <p:nvPr/>
        </p:nvSpPr>
        <p:spPr bwMode="auto">
          <a:xfrm>
            <a:off x="2590800" y="4262438"/>
            <a:ext cx="996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sz="2000" i="1">
                <a:solidFill>
                  <a:schemeClr val="accent2"/>
                </a:solidFill>
                <a:latin typeface="Times New Roman" panose="02020603050405020304" pitchFamily="18" charset="0"/>
                <a:sym typeface="Symbol" panose="05050102010706020507" pitchFamily="18" charset="2"/>
              </a:rPr>
              <a:t>r</a:t>
            </a:r>
            <a:r>
              <a:rPr lang="en-CA" altLang="en-US" sz="2000">
                <a:solidFill>
                  <a:schemeClr val="accent2"/>
                </a:solidFill>
                <a:latin typeface="Times New Roman" panose="02020603050405020304" pitchFamily="18" charset="0"/>
                <a:sym typeface="Symbol" panose="05050102010706020507" pitchFamily="18" charset="2"/>
              </a:rPr>
              <a:t> = 0.42</a:t>
            </a:r>
            <a:endParaRPr lang="en-CA" altLang="en-US" sz="2000" i="1">
              <a:solidFill>
                <a:schemeClr val="accent2"/>
              </a:solidFill>
              <a:latin typeface="Times New Roman" panose="02020603050405020304" pitchFamily="18" charset="0"/>
              <a:sym typeface="Symbol" panose="05050102010706020507" pitchFamily="18" charset="2"/>
            </a:endParaRPr>
          </a:p>
        </p:txBody>
      </p:sp>
      <p:sp>
        <p:nvSpPr>
          <p:cNvPr id="1080455" name="Rectangle 135"/>
          <p:cNvSpPr>
            <a:spLocks noChangeArrowheads="1"/>
          </p:cNvSpPr>
          <p:nvPr/>
        </p:nvSpPr>
        <p:spPr bwMode="auto">
          <a:xfrm>
            <a:off x="7239000" y="4262438"/>
            <a:ext cx="9969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sz="2000" i="1">
                <a:solidFill>
                  <a:schemeClr val="accent2"/>
                </a:solidFill>
                <a:latin typeface="Times New Roman" panose="02020603050405020304" pitchFamily="18" charset="0"/>
                <a:sym typeface="Symbol" panose="05050102010706020507" pitchFamily="18" charset="2"/>
              </a:rPr>
              <a:t>r</a:t>
            </a:r>
            <a:r>
              <a:rPr lang="en-CA" altLang="en-US" sz="2000">
                <a:solidFill>
                  <a:schemeClr val="accent2"/>
                </a:solidFill>
                <a:latin typeface="Times New Roman" panose="02020603050405020304" pitchFamily="18" charset="0"/>
                <a:sym typeface="Symbol" panose="05050102010706020507" pitchFamily="18" charset="2"/>
              </a:rPr>
              <a:t> = 0.07</a:t>
            </a:r>
            <a:endParaRPr lang="en-CA" altLang="en-US" sz="2000" i="1">
              <a:solidFill>
                <a:schemeClr val="accent2"/>
              </a:solidFill>
              <a:latin typeface="Times New Roman" panose="02020603050405020304" pitchFamily="18" charset="0"/>
              <a:sym typeface="Symbol" panose="05050102010706020507" pitchFamily="18" charset="2"/>
            </a:endParaRPr>
          </a:p>
        </p:txBody>
      </p:sp>
      <p:sp>
        <p:nvSpPr>
          <p:cNvPr id="2561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2561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94F7C98-5502-4A78-BDE2-CC1EB5C7CD2E}" type="slidenum">
              <a:rPr lang="en-US" altLang="en-US" sz="1200">
                <a:cs typeface="Arial" panose="020B0604020202020204" pitchFamily="34" charset="0"/>
              </a:rPr>
              <a:pPr algn="r" eaLnBrk="1" hangingPunct="1"/>
              <a:t>14</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80340"/>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8045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par>
                          <p:cTn id="17" fill="hold" nodeType="afterGroup">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080334"/>
                                        </p:tgtEl>
                                        <p:attrNameLst>
                                          <p:attrName>style.visibility</p:attrName>
                                        </p:attrNameLst>
                                      </p:cBhvr>
                                      <p:to>
                                        <p:strVal val="visible"/>
                                      </p:to>
                                    </p:set>
                                  </p:childTnLst>
                                </p:cTn>
                              </p:par>
                            </p:childTnLst>
                          </p:cTn>
                        </p:par>
                        <p:par>
                          <p:cTn id="20" fill="hold" nodeType="afterGroup">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108045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par>
                          <p:cTn id="27" fill="hold" nodeType="afterGroup">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080346"/>
                                        </p:tgtEl>
                                        <p:attrNameLst>
                                          <p:attrName>style.visibility</p:attrName>
                                        </p:attrNameLst>
                                      </p:cBhvr>
                                      <p:to>
                                        <p:strVal val="visible"/>
                                      </p:to>
                                    </p:set>
                                  </p:childTnLst>
                                </p:cTn>
                              </p:par>
                            </p:childTnLst>
                          </p:cTn>
                        </p:par>
                        <p:par>
                          <p:cTn id="30" fill="hold" nodeType="afterGroup">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10804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0334" grpId="0" autoUpdateAnimBg="0"/>
      <p:bldP spid="1080340" grpId="0" autoUpdateAnimBg="0"/>
      <p:bldP spid="1080346" grpId="0" autoUpdateAnimBg="0"/>
      <p:bldP spid="1080453" grpId="0"/>
      <p:bldP spid="1080454" grpId="0"/>
      <p:bldP spid="108045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noFill/>
        </p:spPr>
        <p:txBody>
          <a:bodyPr/>
          <a:lstStyle/>
          <a:p>
            <a:pPr eaLnBrk="1" hangingPunct="1"/>
            <a:r>
              <a:rPr lang="en-US" altLang="en-US" smtClean="0"/>
              <a:t>Calculating a Correlation Coefficient</a:t>
            </a:r>
            <a:endParaRPr lang="el-GR" altLang="en-US" smtClean="0"/>
          </a:p>
        </p:txBody>
      </p:sp>
      <p:sp>
        <p:nvSpPr>
          <p:cNvPr id="1082372" name="Text Box 4"/>
          <p:cNvSpPr txBox="1">
            <a:spLocks noChangeArrowheads="1"/>
          </p:cNvSpPr>
          <p:nvPr/>
        </p:nvSpPr>
        <p:spPr bwMode="auto">
          <a:xfrm>
            <a:off x="376238" y="1905000"/>
            <a:ext cx="4484687" cy="3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30000"/>
              </a:spcBef>
              <a:buClr>
                <a:schemeClr val="accent1"/>
              </a:buClr>
              <a:buFontTx/>
              <a:buAutoNum type="arabicPeriod"/>
            </a:pPr>
            <a:r>
              <a:rPr lang="en-US" altLang="en-US" sz="2800">
                <a:latin typeface="Times New Roman" panose="02020603050405020304" pitchFamily="18" charset="0"/>
              </a:rPr>
              <a:t>Find the sum of the </a:t>
            </a:r>
            <a:r>
              <a:rPr lang="en-US" altLang="en-US" sz="2800" i="1">
                <a:latin typeface="Times New Roman" panose="02020603050405020304" pitchFamily="18" charset="0"/>
              </a:rPr>
              <a:t>x</a:t>
            </a:r>
            <a:r>
              <a:rPr lang="en-US" altLang="en-US" sz="2800">
                <a:latin typeface="Times New Roman" panose="02020603050405020304" pitchFamily="18" charset="0"/>
              </a:rPr>
              <a:t>-values.</a:t>
            </a:r>
          </a:p>
          <a:p>
            <a:pPr eaLnBrk="1" hangingPunct="1">
              <a:spcBef>
                <a:spcPct val="30000"/>
              </a:spcBef>
              <a:buClr>
                <a:schemeClr val="accent1"/>
              </a:buClr>
              <a:buFontTx/>
              <a:buAutoNum type="arabicPeriod"/>
            </a:pPr>
            <a:r>
              <a:rPr lang="en-US" altLang="en-US" sz="2800">
                <a:latin typeface="Times New Roman" panose="02020603050405020304" pitchFamily="18" charset="0"/>
              </a:rPr>
              <a:t>Find the sum of the </a:t>
            </a:r>
            <a:r>
              <a:rPr lang="en-US" altLang="en-US" sz="2800" i="1">
                <a:latin typeface="Times New Roman" panose="02020603050405020304" pitchFamily="18" charset="0"/>
              </a:rPr>
              <a:t>y</a:t>
            </a:r>
            <a:r>
              <a:rPr lang="en-US" altLang="en-US" sz="2800">
                <a:latin typeface="Times New Roman" panose="02020603050405020304" pitchFamily="18" charset="0"/>
              </a:rPr>
              <a:t>-values.</a:t>
            </a:r>
            <a:endParaRPr lang="en-US" altLang="en-US" sz="2800">
              <a:latin typeface="Times New Roman" panose="02020603050405020304" pitchFamily="18" charset="0"/>
              <a:sym typeface="Symbol" panose="05050102010706020507" pitchFamily="18" charset="2"/>
            </a:endParaRPr>
          </a:p>
          <a:p>
            <a:pPr eaLnBrk="1" hangingPunct="1">
              <a:spcBef>
                <a:spcPct val="30000"/>
              </a:spcBef>
              <a:buClr>
                <a:schemeClr val="accent1"/>
              </a:buClr>
              <a:buFontTx/>
              <a:buAutoNum type="arabicPeriod"/>
            </a:pPr>
            <a:r>
              <a:rPr lang="en-US" altLang="en-US" sz="2800">
                <a:latin typeface="Times New Roman" panose="02020603050405020304" pitchFamily="18" charset="0"/>
              </a:rPr>
              <a:t>Multiply each </a:t>
            </a:r>
            <a:r>
              <a:rPr lang="en-US" altLang="en-US" sz="2800" i="1">
                <a:latin typeface="Times New Roman" panose="02020603050405020304" pitchFamily="18" charset="0"/>
              </a:rPr>
              <a:t>x</a:t>
            </a:r>
            <a:r>
              <a:rPr lang="en-US" altLang="en-US" sz="2800">
                <a:latin typeface="Times New Roman" panose="02020603050405020304" pitchFamily="18" charset="0"/>
              </a:rPr>
              <a:t>-value by its corresponding </a:t>
            </a:r>
            <a:r>
              <a:rPr lang="en-US" altLang="en-US" sz="2800" i="1">
                <a:latin typeface="Times New Roman" panose="02020603050405020304" pitchFamily="18" charset="0"/>
              </a:rPr>
              <a:t>y</a:t>
            </a:r>
            <a:r>
              <a:rPr lang="en-US" altLang="en-US" sz="2800">
                <a:latin typeface="Times New Roman" panose="02020603050405020304" pitchFamily="18" charset="0"/>
              </a:rPr>
              <a:t>-value and find the sum.</a:t>
            </a:r>
            <a:endParaRPr lang="en-US" altLang="en-US" sz="2800">
              <a:latin typeface="Times New Roman" panose="02020603050405020304" pitchFamily="18" charset="0"/>
              <a:sym typeface="Symbol" panose="05050102010706020507" pitchFamily="18" charset="2"/>
            </a:endParaRPr>
          </a:p>
        </p:txBody>
      </p:sp>
      <p:graphicFrame>
        <p:nvGraphicFramePr>
          <p:cNvPr id="1082380" name="Object 12"/>
          <p:cNvGraphicFramePr>
            <a:graphicFrameLocks noChangeAspect="1"/>
          </p:cNvGraphicFramePr>
          <p:nvPr/>
        </p:nvGraphicFramePr>
        <p:xfrm>
          <a:off x="6461125" y="1968500"/>
          <a:ext cx="566738" cy="393700"/>
        </p:xfrm>
        <a:graphic>
          <a:graphicData uri="http://schemas.openxmlformats.org/presentationml/2006/ole">
            <mc:AlternateContent xmlns:mc="http://schemas.openxmlformats.org/markup-compatibility/2006">
              <mc:Choice xmlns:v="urn:schemas-microsoft-com:vml" Requires="v">
                <p:oleObj spid="_x0000_s27670" name="Equation" r:id="rId4" imgW="457200" imgH="317160" progId="Equation.DSMT4">
                  <p:embed/>
                </p:oleObj>
              </mc:Choice>
              <mc:Fallback>
                <p:oleObj name="Equation" r:id="rId4" imgW="457200" imgH="317160"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25" y="1968500"/>
                        <a:ext cx="566738"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2381" name="Object 13"/>
          <p:cNvGraphicFramePr>
            <a:graphicFrameLocks noChangeAspect="1"/>
          </p:cNvGraphicFramePr>
          <p:nvPr/>
        </p:nvGraphicFramePr>
        <p:xfrm>
          <a:off x="6613525" y="2971800"/>
          <a:ext cx="533400" cy="403225"/>
        </p:xfrm>
        <a:graphic>
          <a:graphicData uri="http://schemas.openxmlformats.org/presentationml/2006/ole">
            <mc:AlternateContent xmlns:mc="http://schemas.openxmlformats.org/markup-compatibility/2006">
              <mc:Choice xmlns:v="urn:schemas-microsoft-com:vml" Requires="v">
                <p:oleObj spid="_x0000_s27671" name="Equation" r:id="rId6" imgW="469800" imgH="355320" progId="Equation.DSMT4">
                  <p:embed/>
                </p:oleObj>
              </mc:Choice>
              <mc:Fallback>
                <p:oleObj name="Equation" r:id="rId6" imgW="469800" imgH="355320"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13525" y="2971800"/>
                        <a:ext cx="533400"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2382" name="Object 14"/>
          <p:cNvGraphicFramePr>
            <a:graphicFrameLocks noChangeAspect="1"/>
          </p:cNvGraphicFramePr>
          <p:nvPr/>
        </p:nvGraphicFramePr>
        <p:xfrm>
          <a:off x="6537325" y="3886200"/>
          <a:ext cx="777875" cy="463550"/>
        </p:xfrm>
        <a:graphic>
          <a:graphicData uri="http://schemas.openxmlformats.org/presentationml/2006/ole">
            <mc:AlternateContent xmlns:mc="http://schemas.openxmlformats.org/markup-compatibility/2006">
              <mc:Choice xmlns:v="urn:schemas-microsoft-com:vml" Requires="v">
                <p:oleObj spid="_x0000_s27672" name="Equation" r:id="rId8" imgW="596880" imgH="355320" progId="Equation.DSMT4">
                  <p:embed/>
                </p:oleObj>
              </mc:Choice>
              <mc:Fallback>
                <p:oleObj name="Equation" r:id="rId8" imgW="596880" imgH="355320" progId="Equation.DSMT4">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7325" y="3886200"/>
                        <a:ext cx="77787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5" name="Text Box 26"/>
          <p:cNvSpPr txBox="1">
            <a:spLocks noChangeArrowheads="1"/>
          </p:cNvSpPr>
          <p:nvPr/>
        </p:nvSpPr>
        <p:spPr bwMode="auto">
          <a:xfrm>
            <a:off x="446088" y="1371600"/>
            <a:ext cx="8240712" cy="5334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b="1" i="1">
                <a:solidFill>
                  <a:schemeClr val="bg1"/>
                </a:solidFill>
                <a:latin typeface="Times New Roman" panose="02020603050405020304" pitchFamily="18" charset="0"/>
              </a:rPr>
              <a:t>    In Words					In Symbols</a:t>
            </a:r>
            <a:endParaRPr lang="el-GR" altLang="en-US" sz="2800" b="1" i="1">
              <a:solidFill>
                <a:schemeClr val="bg1"/>
              </a:solidFill>
              <a:latin typeface="Times New Roman" panose="02020603050405020304" pitchFamily="18" charset="0"/>
              <a:sym typeface="Symbol" panose="05050102010706020507" pitchFamily="18" charset="2"/>
            </a:endParaRPr>
          </a:p>
        </p:txBody>
      </p:sp>
      <p:sp>
        <p:nvSpPr>
          <p:cNvPr id="2765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2765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2AD59BE1-70BF-421D-85B2-7AD448BDCBD0}" type="slidenum">
              <a:rPr lang="en-US" altLang="en-US" sz="1200">
                <a:cs typeface="Arial" panose="020B0604020202020204" pitchFamily="34" charset="0"/>
              </a:rPr>
              <a:pPr algn="r" eaLnBrk="1" hangingPunct="1"/>
              <a:t>15</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2372">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82381"/>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82372">
                                            <p:txEl>
                                              <p:pRg st="2" end="2"/>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0"/>
                                  </p:stCondLst>
                                  <p:childTnLst>
                                    <p:set>
                                      <p:cBhvr>
                                        <p:cTn id="16" dur="1" fill="hold">
                                          <p:stCondLst>
                                            <p:cond delay="0"/>
                                          </p:stCondLst>
                                        </p:cTn>
                                        <p:tgtEl>
                                          <p:spTgt spid="1082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237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noFill/>
        </p:spPr>
        <p:txBody>
          <a:bodyPr/>
          <a:lstStyle/>
          <a:p>
            <a:pPr eaLnBrk="1" hangingPunct="1"/>
            <a:r>
              <a:rPr lang="en-US" altLang="en-US" smtClean="0"/>
              <a:t>Calculating a Correlation Coefficient</a:t>
            </a:r>
            <a:endParaRPr lang="el-GR" altLang="en-US" smtClean="0"/>
          </a:p>
        </p:txBody>
      </p:sp>
      <p:sp>
        <p:nvSpPr>
          <p:cNvPr id="1082372" name="Text Box 4"/>
          <p:cNvSpPr txBox="1">
            <a:spLocks noChangeArrowheads="1"/>
          </p:cNvSpPr>
          <p:nvPr/>
        </p:nvSpPr>
        <p:spPr bwMode="auto">
          <a:xfrm>
            <a:off x="374650" y="1905000"/>
            <a:ext cx="4044950" cy="3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30000"/>
              </a:spcBef>
              <a:buClr>
                <a:schemeClr val="accent1"/>
              </a:buClr>
              <a:buFont typeface="Arial" panose="020B0604020202020204" pitchFamily="34" charset="0"/>
              <a:buAutoNum type="arabicPeriod" startAt="4"/>
            </a:pPr>
            <a:r>
              <a:rPr lang="en-US" altLang="en-US" sz="2800">
                <a:latin typeface="Times New Roman" panose="02020603050405020304" pitchFamily="18" charset="0"/>
                <a:sym typeface="Symbol" panose="05050102010706020507" pitchFamily="18" charset="2"/>
              </a:rPr>
              <a:t>Square each </a:t>
            </a:r>
            <a:r>
              <a:rPr lang="en-US" altLang="en-US" sz="2800" i="1">
                <a:latin typeface="Times New Roman" panose="02020603050405020304" pitchFamily="18" charset="0"/>
              </a:rPr>
              <a:t>x</a:t>
            </a:r>
            <a:r>
              <a:rPr lang="en-US" altLang="en-US" sz="2800">
                <a:latin typeface="Times New Roman" panose="02020603050405020304" pitchFamily="18" charset="0"/>
              </a:rPr>
              <a:t>-value and find the sum.</a:t>
            </a:r>
            <a:endParaRPr lang="en-US" altLang="en-US" sz="2800">
              <a:latin typeface="Times New Roman" panose="02020603050405020304" pitchFamily="18" charset="0"/>
              <a:sym typeface="Symbol" panose="05050102010706020507" pitchFamily="18" charset="2"/>
            </a:endParaRPr>
          </a:p>
          <a:p>
            <a:pPr eaLnBrk="1" hangingPunct="1">
              <a:spcBef>
                <a:spcPct val="30000"/>
              </a:spcBef>
              <a:buClr>
                <a:schemeClr val="accent1"/>
              </a:buClr>
              <a:buFont typeface="Arial" panose="020B0604020202020204" pitchFamily="34" charset="0"/>
              <a:buAutoNum type="arabicPeriod" startAt="4"/>
            </a:pPr>
            <a:r>
              <a:rPr lang="en-US" altLang="en-US" sz="2800">
                <a:latin typeface="Times New Roman" panose="02020603050405020304" pitchFamily="18" charset="0"/>
                <a:sym typeface="Symbol" panose="05050102010706020507" pitchFamily="18" charset="2"/>
              </a:rPr>
              <a:t>Square each </a:t>
            </a:r>
            <a:r>
              <a:rPr lang="en-US" altLang="en-US" sz="2800" i="1">
                <a:latin typeface="Times New Roman" panose="02020603050405020304" pitchFamily="18" charset="0"/>
              </a:rPr>
              <a:t>y</a:t>
            </a:r>
            <a:r>
              <a:rPr lang="en-US" altLang="en-US" sz="2800">
                <a:latin typeface="Times New Roman" panose="02020603050405020304" pitchFamily="18" charset="0"/>
              </a:rPr>
              <a:t>-value and find the sum.</a:t>
            </a:r>
            <a:endParaRPr lang="en-US" altLang="en-US" sz="2800">
              <a:latin typeface="Times New Roman" panose="02020603050405020304" pitchFamily="18" charset="0"/>
              <a:sym typeface="Symbol" panose="05050102010706020507" pitchFamily="18" charset="2"/>
            </a:endParaRPr>
          </a:p>
          <a:p>
            <a:pPr eaLnBrk="1" hangingPunct="1">
              <a:spcBef>
                <a:spcPct val="30000"/>
              </a:spcBef>
              <a:buClr>
                <a:schemeClr val="accent1"/>
              </a:buClr>
              <a:buFont typeface="Arial" panose="020B0604020202020204" pitchFamily="34" charset="0"/>
              <a:buAutoNum type="arabicPeriod" startAt="4"/>
            </a:pPr>
            <a:r>
              <a:rPr lang="en-US" altLang="en-US" sz="2800">
                <a:latin typeface="Times New Roman" panose="02020603050405020304" pitchFamily="18" charset="0"/>
                <a:sym typeface="Symbol" panose="05050102010706020507" pitchFamily="18" charset="2"/>
              </a:rPr>
              <a:t>Use these five sums to calculate the correlation coefficient.</a:t>
            </a:r>
          </a:p>
        </p:txBody>
      </p:sp>
      <p:graphicFrame>
        <p:nvGraphicFramePr>
          <p:cNvPr id="1082383" name="Object 15"/>
          <p:cNvGraphicFramePr>
            <a:graphicFrameLocks noChangeAspect="1"/>
          </p:cNvGraphicFramePr>
          <p:nvPr/>
        </p:nvGraphicFramePr>
        <p:xfrm>
          <a:off x="6553200" y="1895475"/>
          <a:ext cx="677863" cy="466725"/>
        </p:xfrm>
        <a:graphic>
          <a:graphicData uri="http://schemas.openxmlformats.org/presentationml/2006/ole">
            <mc:AlternateContent xmlns:mc="http://schemas.openxmlformats.org/markup-compatibility/2006">
              <mc:Choice xmlns:v="urn:schemas-microsoft-com:vml" Requires="v">
                <p:oleObj spid="_x0000_s29718" name="Equation" r:id="rId4" imgW="571320" imgH="393480" progId="Equation.DSMT4">
                  <p:embed/>
                </p:oleObj>
              </mc:Choice>
              <mc:Fallback>
                <p:oleObj name="Equation" r:id="rId4" imgW="571320" imgH="393480" progId="Equation.DSMT4">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1895475"/>
                        <a:ext cx="677863"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2384" name="Object 16"/>
          <p:cNvGraphicFramePr>
            <a:graphicFrameLocks noChangeAspect="1"/>
          </p:cNvGraphicFramePr>
          <p:nvPr/>
        </p:nvGraphicFramePr>
        <p:xfrm>
          <a:off x="6602413" y="2895600"/>
          <a:ext cx="636587" cy="469900"/>
        </p:xfrm>
        <a:graphic>
          <a:graphicData uri="http://schemas.openxmlformats.org/presentationml/2006/ole">
            <mc:AlternateContent xmlns:mc="http://schemas.openxmlformats.org/markup-compatibility/2006">
              <mc:Choice xmlns:v="urn:schemas-microsoft-com:vml" Requires="v">
                <p:oleObj spid="_x0000_s29719" name="Equation" r:id="rId6" imgW="583920" imgH="431640" progId="Equation.DSMT4">
                  <p:embed/>
                </p:oleObj>
              </mc:Choice>
              <mc:Fallback>
                <p:oleObj name="Equation" r:id="rId6" imgW="583920" imgH="431640" progId="Equation.DSMT4">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2413" y="2895600"/>
                        <a:ext cx="636587"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2386" name="Object 18"/>
          <p:cNvGraphicFramePr>
            <a:graphicFrameLocks noGrp="1" noChangeAspect="1"/>
          </p:cNvGraphicFramePr>
          <p:nvPr>
            <p:ph idx="1"/>
          </p:nvPr>
        </p:nvGraphicFramePr>
        <p:xfrm>
          <a:off x="4875213" y="3886200"/>
          <a:ext cx="3919537" cy="914400"/>
        </p:xfrm>
        <a:graphic>
          <a:graphicData uri="http://schemas.openxmlformats.org/presentationml/2006/ole">
            <mc:AlternateContent xmlns:mc="http://schemas.openxmlformats.org/markup-compatibility/2006">
              <mc:Choice xmlns:v="urn:schemas-microsoft-com:vml" Requires="v">
                <p:oleObj spid="_x0000_s29720" name="Equation" r:id="rId8" imgW="2286000" imgH="533160" progId="Equation.DSMT4">
                  <p:embed/>
                </p:oleObj>
              </mc:Choice>
              <mc:Fallback>
                <p:oleObj name="Equation" r:id="rId8" imgW="2286000" imgH="533160" progId="Equation.DSMT4">
                  <p:embed/>
                  <p:pic>
                    <p:nvPicPr>
                      <p:cNvPr id="0" name="Object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5213" y="3886200"/>
                        <a:ext cx="3919537"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3" name="Text Box 26"/>
          <p:cNvSpPr txBox="1">
            <a:spLocks noChangeArrowheads="1"/>
          </p:cNvSpPr>
          <p:nvPr/>
        </p:nvSpPr>
        <p:spPr bwMode="auto">
          <a:xfrm>
            <a:off x="446088" y="1371600"/>
            <a:ext cx="8240712" cy="5334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b="1" i="1">
                <a:solidFill>
                  <a:schemeClr val="bg1"/>
                </a:solidFill>
                <a:latin typeface="Times New Roman" panose="02020603050405020304" pitchFamily="18" charset="0"/>
              </a:rPr>
              <a:t>    In Words					In Symbols</a:t>
            </a:r>
            <a:endParaRPr lang="el-GR" altLang="en-US" sz="2800" b="1" i="1">
              <a:solidFill>
                <a:schemeClr val="bg1"/>
              </a:solidFill>
              <a:latin typeface="Times New Roman" panose="02020603050405020304" pitchFamily="18" charset="0"/>
              <a:sym typeface="Symbol" panose="05050102010706020507" pitchFamily="18" charset="2"/>
            </a:endParaRPr>
          </a:p>
        </p:txBody>
      </p:sp>
      <p:sp>
        <p:nvSpPr>
          <p:cNvPr id="2970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2970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717BE118-7F2A-4759-B220-02C70D3E740B}" type="slidenum">
              <a:rPr lang="en-US" altLang="en-US" sz="1200">
                <a:cs typeface="Arial" panose="020B0604020202020204" pitchFamily="34" charset="0"/>
              </a:rPr>
              <a:pPr algn="r" eaLnBrk="1" hangingPunct="1"/>
              <a:t>16</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2372">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82384"/>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82372">
                                            <p:txEl>
                                              <p:pRg st="2" end="2"/>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0"/>
                                  </p:stCondLst>
                                  <p:childTnLst>
                                    <p:set>
                                      <p:cBhvr>
                                        <p:cTn id="16" dur="1" fill="hold">
                                          <p:stCondLst>
                                            <p:cond delay="0"/>
                                          </p:stCondLst>
                                        </p:cTn>
                                        <p:tgtEl>
                                          <p:spTgt spid="1082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237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solidFill>
                  <a:srgbClr val="83BB35"/>
                </a:solidFill>
              </a:rPr>
              <a:t>Example: Finding the Correlation Coefficient</a:t>
            </a:r>
          </a:p>
        </p:txBody>
      </p:sp>
      <p:sp>
        <p:nvSpPr>
          <p:cNvPr id="31747" name="Content Placeholder 2"/>
          <p:cNvSpPr>
            <a:spLocks noGrp="1"/>
          </p:cNvSpPr>
          <p:nvPr>
            <p:ph idx="1"/>
          </p:nvPr>
        </p:nvSpPr>
        <p:spPr>
          <a:xfrm>
            <a:off x="228600" y="1600200"/>
            <a:ext cx="4876800" cy="2438400"/>
          </a:xfrm>
        </p:spPr>
        <p:txBody>
          <a:bodyPr/>
          <a:lstStyle/>
          <a:p>
            <a:pPr marL="0" indent="0">
              <a:buFont typeface="Arial" panose="020B0604020202020204" pitchFamily="34" charset="0"/>
              <a:buNone/>
            </a:pPr>
            <a:r>
              <a:rPr lang="en-US" altLang="en-US" smtClean="0"/>
              <a:t>Calculate the correlation coefficient for the gross domestic products and carbon dioxide emissions data. What can you conclude?</a:t>
            </a:r>
          </a:p>
        </p:txBody>
      </p:sp>
      <p:graphicFrame>
        <p:nvGraphicFramePr>
          <p:cNvPr id="31779" name="Group 35"/>
          <p:cNvGraphicFramePr>
            <a:graphicFrameLocks noGrp="1"/>
          </p:cNvGraphicFramePr>
          <p:nvPr/>
        </p:nvGraphicFramePr>
        <p:xfrm>
          <a:off x="5791200" y="838200"/>
          <a:ext cx="3086100" cy="5611195"/>
        </p:xfrm>
        <a:graphic>
          <a:graphicData uri="http://schemas.openxmlformats.org/drawingml/2006/table">
            <a:tbl>
              <a:tblPr/>
              <a:tblGrid>
                <a:gridCol w="1528763"/>
                <a:gridCol w="1557337"/>
              </a:tblGrid>
              <a:tr h="11366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GDP</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(trillions of $), </a:t>
                      </a:r>
                      <a:r>
                        <a:rPr kumimoji="0" lang="en-US" altLang="en-US" sz="2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CO</a:t>
                      </a:r>
                      <a:r>
                        <a:rPr kumimoji="0" lang="en-US" altLang="en-US" sz="2400" b="0" i="0" u="none" strike="noStrike" cap="none" normalizeH="0" baseline="-2600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 emission (millions of metric tons), </a:t>
                      </a:r>
                      <a:r>
                        <a:rPr kumimoji="0" lang="en-US" altLang="en-US" sz="2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428.2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3730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828.8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730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1214.2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698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444.6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0.9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264.0</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415.3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698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571.8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358.7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573.5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77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3177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66C6BEB8-3336-49E0-B156-7C779E708054}" type="slidenum">
              <a:rPr lang="en-US" altLang="en-US" sz="1200">
                <a:cs typeface="Arial" panose="020B0604020202020204" pitchFamily="34" charset="0"/>
              </a:rPr>
              <a:pPr algn="r" eaLnBrk="1" hangingPunct="1"/>
              <a:t>17</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solidFill>
                  <a:srgbClr val="83BB35"/>
                </a:solidFill>
              </a:rPr>
              <a:t>Solution: Finding the Correlation Coefficient</a:t>
            </a:r>
          </a:p>
        </p:txBody>
      </p:sp>
      <p:graphicFrame>
        <p:nvGraphicFramePr>
          <p:cNvPr id="47273" name="Group 169"/>
          <p:cNvGraphicFramePr>
            <a:graphicFrameLocks noGrp="1"/>
          </p:cNvGraphicFramePr>
          <p:nvPr/>
        </p:nvGraphicFramePr>
        <p:xfrm>
          <a:off x="228600" y="1447800"/>
          <a:ext cx="8686800" cy="4953003"/>
        </p:xfrm>
        <a:graphic>
          <a:graphicData uri="http://schemas.openxmlformats.org/drawingml/2006/table">
            <a:tbl>
              <a:tblPr/>
              <a:tblGrid>
                <a:gridCol w="1219200"/>
                <a:gridCol w="1371600"/>
                <a:gridCol w="2057400"/>
                <a:gridCol w="1524000"/>
                <a:gridCol w="2514600"/>
              </a:tblGrid>
              <a:tr h="46990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2400" b="1"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2400" b="1"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xy</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r>
                        <a:rPr kumimoji="0" lang="en-US" altLang="en-US" sz="2400" b="1" i="0" u="none" strike="noStrike" cap="none" normalizeH="0" baseline="3000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endParaRPr kumimoji="0" lang="en-US" altLang="en-US" sz="2400" b="1"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r>
                        <a:rPr kumimoji="0" lang="en-US" altLang="en-US" sz="2400" b="1" i="0" u="none" strike="noStrike" cap="none" normalizeH="0" baseline="3000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r>
              <a:tr h="40640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428.2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685.12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2.56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183,355.24</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4079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828.8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2983.68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12.96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686,909.44</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0481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1214.2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5949.58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24.01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1,474,281.64</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079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444.6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489.06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197,669.16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079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0.9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264.0</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237.6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0.81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69,696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095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415.3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1204.37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8.41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172,474.09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095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571.8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1543.86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7.29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326,955.24</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079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1046.27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5.29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206,934.01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0640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358.7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573.92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2.56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128,665.69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079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573.5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860.25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2.25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328,902.25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23.1</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5554</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xy</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15,573.71</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r>
                        <a:rPr kumimoji="0" lang="en-US" altLang="en-US" sz="2400" b="0" i="0" u="none" strike="noStrike" cap="none" normalizeH="0" baseline="3000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67.35</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r>
                        <a:rPr kumimoji="0" lang="en-US" altLang="en-US" sz="2400" b="0" i="0" u="none" strike="noStrike" cap="none" normalizeH="0" baseline="3000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3,775,842.76</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TextBox 10"/>
          <p:cNvSpPr txBox="1">
            <a:spLocks noChangeArrowheads="1"/>
          </p:cNvSpPr>
          <p:nvPr/>
        </p:nvSpPr>
        <p:spPr bwMode="auto">
          <a:xfrm>
            <a:off x="3733800" y="4144963"/>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12" name="TextBox 11"/>
          <p:cNvSpPr txBox="1">
            <a:spLocks noChangeArrowheads="1"/>
          </p:cNvSpPr>
          <p:nvPr/>
        </p:nvSpPr>
        <p:spPr bwMode="auto">
          <a:xfrm>
            <a:off x="3717925" y="45466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13" name="TextBox 12"/>
          <p:cNvSpPr txBox="1">
            <a:spLocks noChangeArrowheads="1"/>
          </p:cNvSpPr>
          <p:nvPr/>
        </p:nvSpPr>
        <p:spPr bwMode="auto">
          <a:xfrm>
            <a:off x="3717925" y="49022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16" name="TextBox 15"/>
          <p:cNvSpPr txBox="1">
            <a:spLocks noChangeArrowheads="1"/>
          </p:cNvSpPr>
          <p:nvPr/>
        </p:nvSpPr>
        <p:spPr bwMode="auto">
          <a:xfrm>
            <a:off x="5334000" y="2938463"/>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20" name="TextBox 19"/>
          <p:cNvSpPr txBox="1">
            <a:spLocks noChangeArrowheads="1"/>
          </p:cNvSpPr>
          <p:nvPr/>
        </p:nvSpPr>
        <p:spPr bwMode="auto">
          <a:xfrm>
            <a:off x="5318125" y="45466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24" name="TextBox 23"/>
          <p:cNvSpPr txBox="1">
            <a:spLocks noChangeArrowheads="1"/>
          </p:cNvSpPr>
          <p:nvPr/>
        </p:nvSpPr>
        <p:spPr bwMode="auto">
          <a:xfrm>
            <a:off x="7086600" y="2938463"/>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25" name="TextBox 24"/>
          <p:cNvSpPr txBox="1">
            <a:spLocks noChangeArrowheads="1"/>
          </p:cNvSpPr>
          <p:nvPr/>
        </p:nvSpPr>
        <p:spPr bwMode="auto">
          <a:xfrm>
            <a:off x="7086600" y="33401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28" name="TextBox 27"/>
          <p:cNvSpPr txBox="1">
            <a:spLocks noChangeArrowheads="1"/>
          </p:cNvSpPr>
          <p:nvPr/>
        </p:nvSpPr>
        <p:spPr bwMode="auto">
          <a:xfrm>
            <a:off x="7070725" y="45466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29" name="TextBox 28"/>
          <p:cNvSpPr txBox="1">
            <a:spLocks noChangeArrowheads="1"/>
          </p:cNvSpPr>
          <p:nvPr/>
        </p:nvSpPr>
        <p:spPr bwMode="auto">
          <a:xfrm>
            <a:off x="7070725" y="49022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34" name="TextBox 33"/>
          <p:cNvSpPr txBox="1">
            <a:spLocks noChangeArrowheads="1"/>
          </p:cNvSpPr>
          <p:nvPr/>
        </p:nvSpPr>
        <p:spPr bwMode="auto">
          <a:xfrm>
            <a:off x="6858000" y="5257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a:latin typeface="Times New Roman" panose="02020603050405020304" pitchFamily="18" charset="0"/>
            </a:endParaRPr>
          </a:p>
        </p:txBody>
      </p:sp>
      <p:sp>
        <p:nvSpPr>
          <p:cNvPr id="3285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3285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84584428-DB29-4D6E-AA47-2C2CD50C79D8}" type="slidenum">
              <a:rPr lang="en-US" altLang="en-US" sz="1200">
                <a:cs typeface="Arial" panose="020B0604020202020204" pitchFamily="34" charset="0"/>
              </a:rPr>
              <a:pPr algn="r" eaLnBrk="1" hangingPunct="1"/>
              <a:t>18</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nodePh="1">
                                  <p:stCondLst>
                                    <p:cond delay="0"/>
                                  </p:stCondLst>
                                  <p:endCondLst>
                                    <p:cond evt="begin" delay="0">
                                      <p:tn val="8"/>
                                    </p:cond>
                                  </p:endCondLst>
                                  <p:childTnLst>
                                    <p:set>
                                      <p:cBhvr>
                                        <p:cTn id="9" dur="1" fill="hold">
                                          <p:stCondLst>
                                            <p:cond delay="0"/>
                                          </p:stCondLst>
                                        </p:cTn>
                                        <p:tgtEl>
                                          <p:spTgt spid="12"/>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nodePh="1">
                                  <p:stCondLst>
                                    <p:cond delay="0"/>
                                  </p:stCondLst>
                                  <p:endCondLst>
                                    <p:cond evt="begin" delay="0">
                                      <p:tn val="11"/>
                                    </p:cond>
                                  </p:endCondLst>
                                  <p:childTnLst>
                                    <p:set>
                                      <p:cBhvr>
                                        <p:cTn id="12" dur="1" fill="hold">
                                          <p:stCondLst>
                                            <p:cond delay="0"/>
                                          </p:stCondLst>
                                        </p:cTn>
                                        <p:tgtEl>
                                          <p:spTgt spid="13"/>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nodePh="1">
                                  <p:stCondLst>
                                    <p:cond delay="0"/>
                                  </p:stCondLst>
                                  <p:endCondLst>
                                    <p:cond evt="begin" delay="0">
                                      <p:tn val="14"/>
                                    </p:cond>
                                  </p:endCondLst>
                                  <p:childTnLst>
                                    <p:set>
                                      <p:cBhvr>
                                        <p:cTn id="15" dur="1" fill="hold">
                                          <p:stCondLst>
                                            <p:cond delay="0"/>
                                          </p:stCondLst>
                                        </p:cTn>
                                        <p:tgtEl>
                                          <p:spTgt spid="16"/>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nodePh="1">
                                  <p:stCondLst>
                                    <p:cond delay="0"/>
                                  </p:stCondLst>
                                  <p:endCondLst>
                                    <p:cond evt="begin" delay="0">
                                      <p:tn val="17"/>
                                    </p:cond>
                                  </p:end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grpId="0" nodeType="afterEffect" nodePh="1">
                                  <p:stCondLst>
                                    <p:cond delay="0"/>
                                  </p:stCondLst>
                                  <p:endCondLst>
                                    <p:cond evt="begin" delay="0">
                                      <p:tn val="20"/>
                                    </p:cond>
                                  </p:endCondLst>
                                  <p:childTnLst>
                                    <p:set>
                                      <p:cBhvr>
                                        <p:cTn id="21" dur="1" fill="hold">
                                          <p:stCondLst>
                                            <p:cond delay="0"/>
                                          </p:stCondLst>
                                        </p:cTn>
                                        <p:tgtEl>
                                          <p:spTgt spid="24"/>
                                        </p:tgtEl>
                                        <p:attrNameLst>
                                          <p:attrName>style.visibility</p:attrName>
                                        </p:attrNameLst>
                                      </p:cBhvr>
                                      <p:to>
                                        <p:strVal val="visible"/>
                                      </p:to>
                                    </p:set>
                                  </p:childTnLst>
                                </p:cTn>
                              </p:par>
                            </p:childTnLst>
                          </p:cTn>
                        </p:par>
                        <p:par>
                          <p:cTn id="22" fill="hold" nodeType="afterGroup">
                            <p:stCondLst>
                              <p:cond delay="0"/>
                            </p:stCondLst>
                            <p:childTnLst>
                              <p:par>
                                <p:cTn id="23" presetID="1" presetClass="entr" presetSubtype="0" fill="hold" grpId="0" nodeType="afterEffect" nodePh="1">
                                  <p:stCondLst>
                                    <p:cond delay="0"/>
                                  </p:stCondLst>
                                  <p:endCondLst>
                                    <p:cond evt="begin" delay="0">
                                      <p:tn val="23"/>
                                    </p:cond>
                                  </p:endCondLst>
                                  <p:childTnLst>
                                    <p:set>
                                      <p:cBhvr>
                                        <p:cTn id="24" dur="1" fill="hold">
                                          <p:stCondLst>
                                            <p:cond delay="0"/>
                                          </p:stCondLst>
                                        </p:cTn>
                                        <p:tgtEl>
                                          <p:spTgt spid="25"/>
                                        </p:tgtEl>
                                        <p:attrNameLst>
                                          <p:attrName>style.visibility</p:attrName>
                                        </p:attrNameLst>
                                      </p:cBhvr>
                                      <p:to>
                                        <p:strVal val="visible"/>
                                      </p:to>
                                    </p:set>
                                  </p:childTnLst>
                                </p:cTn>
                              </p:par>
                            </p:childTnLst>
                          </p:cTn>
                        </p:par>
                        <p:par>
                          <p:cTn id="25" fill="hold" nodeType="afterGroup">
                            <p:stCondLst>
                              <p:cond delay="0"/>
                            </p:stCondLst>
                            <p:childTnLst>
                              <p:par>
                                <p:cTn id="26" presetID="1" presetClass="entr" presetSubtype="0" fill="hold" grpId="0" nodeType="afterEffect" nodePh="1">
                                  <p:stCondLst>
                                    <p:cond delay="0"/>
                                  </p:stCondLst>
                                  <p:endCondLst>
                                    <p:cond evt="begin" delay="0">
                                      <p:tn val="26"/>
                                    </p:cond>
                                  </p:endCondLst>
                                  <p:childTnLst>
                                    <p:set>
                                      <p:cBhvr>
                                        <p:cTn id="27" dur="1" fill="hold">
                                          <p:stCondLst>
                                            <p:cond delay="0"/>
                                          </p:stCondLst>
                                        </p:cTn>
                                        <p:tgtEl>
                                          <p:spTgt spid="28"/>
                                        </p:tgtEl>
                                        <p:attrNameLst>
                                          <p:attrName>style.visibility</p:attrName>
                                        </p:attrNameLst>
                                      </p:cBhvr>
                                      <p:to>
                                        <p:strVal val="visible"/>
                                      </p:to>
                                    </p:set>
                                  </p:childTnLst>
                                </p:cTn>
                              </p:par>
                            </p:childTnLst>
                          </p:cTn>
                        </p:par>
                        <p:par>
                          <p:cTn id="28" fill="hold" nodeType="afterGroup">
                            <p:stCondLst>
                              <p:cond delay="0"/>
                            </p:stCondLst>
                            <p:childTnLst>
                              <p:par>
                                <p:cTn id="29" presetID="1" presetClass="entr" presetSubtype="0" fill="hold" grpId="0" nodeType="afterEffect" nodePh="1">
                                  <p:stCondLst>
                                    <p:cond delay="0"/>
                                  </p:stCondLst>
                                  <p:endCondLst>
                                    <p:cond evt="begin" delay="0">
                                      <p:tn val="29"/>
                                    </p:cond>
                                  </p:endCondLst>
                                  <p:childTnLst>
                                    <p:set>
                                      <p:cBhvr>
                                        <p:cTn id="30" dur="1" fill="hold">
                                          <p:stCondLst>
                                            <p:cond delay="0"/>
                                          </p:stCondLst>
                                        </p:cTn>
                                        <p:tgtEl>
                                          <p:spTgt spid="29"/>
                                        </p:tgtEl>
                                        <p:attrNameLst>
                                          <p:attrName>style.visibility</p:attrName>
                                        </p:attrNameLst>
                                      </p:cBhvr>
                                      <p:to>
                                        <p:strVal val="visible"/>
                                      </p:to>
                                    </p:set>
                                  </p:childTnLst>
                                </p:cTn>
                              </p:par>
                            </p:childTnLst>
                          </p:cTn>
                        </p:par>
                        <p:par>
                          <p:cTn id="31" fill="hold" nodeType="afterGroup">
                            <p:stCondLst>
                              <p:cond delay="0"/>
                            </p:stCondLst>
                            <p:childTnLst>
                              <p:par>
                                <p:cTn id="32" presetID="1" presetClass="entr" presetSubtype="0" fill="hold" grpId="0" nodeType="afterEffect" nodePh="1">
                                  <p:stCondLst>
                                    <p:cond delay="0"/>
                                  </p:stCondLst>
                                  <p:endCondLst>
                                    <p:cond evt="begin" delay="0">
                                      <p:tn val="32"/>
                                    </p:cond>
                                  </p:endCondLst>
                                  <p:childTnLst>
                                    <p:set>
                                      <p:cBhvr>
                                        <p:cTn id="33"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6" grpId="0"/>
      <p:bldP spid="20" grpId="0"/>
      <p:bldP spid="24" grpId="0"/>
      <p:bldP spid="25" grpId="0"/>
      <p:bldP spid="28" grpId="0"/>
      <p:bldP spid="29"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itle 1"/>
          <p:cNvSpPr>
            <a:spLocks noGrp="1"/>
          </p:cNvSpPr>
          <p:nvPr>
            <p:ph type="title"/>
          </p:nvPr>
        </p:nvSpPr>
        <p:spPr/>
        <p:txBody>
          <a:bodyPr/>
          <a:lstStyle/>
          <a:p>
            <a:r>
              <a:rPr lang="en-US" altLang="en-US" smtClean="0">
                <a:solidFill>
                  <a:srgbClr val="83BB35"/>
                </a:solidFill>
              </a:rPr>
              <a:t>Solution: Finding the Correlation Coefficient</a:t>
            </a:r>
            <a:endParaRPr lang="en-US" altLang="en-US" smtClean="0"/>
          </a:p>
        </p:txBody>
      </p:sp>
      <p:graphicFrame>
        <p:nvGraphicFramePr>
          <p:cNvPr id="1072490" name="Object 362"/>
          <p:cNvGraphicFramePr>
            <a:graphicFrameLocks noChangeAspect="1"/>
          </p:cNvGraphicFramePr>
          <p:nvPr/>
        </p:nvGraphicFramePr>
        <p:xfrm>
          <a:off x="685800" y="2133600"/>
          <a:ext cx="4643438" cy="977900"/>
        </p:xfrm>
        <a:graphic>
          <a:graphicData uri="http://schemas.openxmlformats.org/presentationml/2006/ole">
            <mc:AlternateContent xmlns:mc="http://schemas.openxmlformats.org/markup-compatibility/2006">
              <mc:Choice xmlns:v="urn:schemas-microsoft-com:vml" Requires="v">
                <p:oleObj spid="_x0000_s33813" name="Equation" r:id="rId3" imgW="4406760" imgH="927000" progId="Equation.DSMT4">
                  <p:embed/>
                </p:oleObj>
              </mc:Choice>
              <mc:Fallback>
                <p:oleObj name="Equation" r:id="rId3" imgW="4406760" imgH="927000" progId="Equation.DSMT4">
                  <p:embed/>
                  <p:pic>
                    <p:nvPicPr>
                      <p:cNvPr id="0" name="Object 3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133600"/>
                        <a:ext cx="4643438"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2491" name="Object 363"/>
          <p:cNvGraphicFramePr>
            <a:graphicFrameLocks noChangeAspect="1"/>
          </p:cNvGraphicFramePr>
          <p:nvPr/>
        </p:nvGraphicFramePr>
        <p:xfrm>
          <a:off x="341313" y="3213100"/>
          <a:ext cx="7426325" cy="1801813"/>
        </p:xfrm>
        <a:graphic>
          <a:graphicData uri="http://schemas.openxmlformats.org/presentationml/2006/ole">
            <mc:AlternateContent xmlns:mc="http://schemas.openxmlformats.org/markup-compatibility/2006">
              <mc:Choice xmlns:v="urn:schemas-microsoft-com:vml" Requires="v">
                <p:oleObj spid="_x0000_s33814" name="Equation" r:id="rId5" imgW="5841720" imgH="1701720" progId="Equation.DSMT4">
                  <p:embed/>
                </p:oleObj>
              </mc:Choice>
              <mc:Fallback>
                <p:oleObj name="Equation" r:id="rId5" imgW="5841720" imgH="1701720" progId="Equation.DSMT4">
                  <p:embed/>
                  <p:pic>
                    <p:nvPicPr>
                      <p:cNvPr id="0" name="Object 3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313" y="3213100"/>
                        <a:ext cx="7426325" cy="180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797" name="TextBox 6"/>
          <p:cNvSpPr txBox="1">
            <a:spLocks noChangeArrowheads="1"/>
          </p:cNvSpPr>
          <p:nvPr/>
        </p:nvSpPr>
        <p:spPr bwMode="auto">
          <a:xfrm>
            <a:off x="334963" y="16002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x</a:t>
            </a:r>
            <a:r>
              <a:rPr lang="en-US" altLang="en-US">
                <a:latin typeface="Times New Roman" panose="02020603050405020304" pitchFamily="18" charset="0"/>
                <a:cs typeface="Times New Roman" panose="02020603050405020304" pitchFamily="18" charset="0"/>
              </a:rPr>
              <a:t> = 23.1</a:t>
            </a:r>
            <a:endParaRPr lang="en-US" altLang="en-US" i="1">
              <a:latin typeface="Times New Roman" panose="02020603050405020304" pitchFamily="18" charset="0"/>
            </a:endParaRPr>
          </a:p>
        </p:txBody>
      </p:sp>
      <p:sp>
        <p:nvSpPr>
          <p:cNvPr id="33798" name="TextBox 7"/>
          <p:cNvSpPr txBox="1">
            <a:spLocks noChangeArrowheads="1"/>
          </p:cNvSpPr>
          <p:nvPr/>
        </p:nvSpPr>
        <p:spPr bwMode="auto">
          <a:xfrm>
            <a:off x="1600200" y="16002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y</a:t>
            </a:r>
            <a:r>
              <a:rPr lang="en-US" altLang="en-US">
                <a:latin typeface="Times New Roman" panose="02020603050405020304" pitchFamily="18" charset="0"/>
                <a:cs typeface="Times New Roman" panose="02020603050405020304" pitchFamily="18" charset="0"/>
              </a:rPr>
              <a:t> = 5554</a:t>
            </a:r>
            <a:endParaRPr lang="en-US" altLang="en-US" i="1">
              <a:latin typeface="Times New Roman" panose="02020603050405020304" pitchFamily="18" charset="0"/>
            </a:endParaRPr>
          </a:p>
        </p:txBody>
      </p:sp>
      <p:sp>
        <p:nvSpPr>
          <p:cNvPr id="33799" name="TextBox 8"/>
          <p:cNvSpPr txBox="1">
            <a:spLocks noChangeArrowheads="1"/>
          </p:cNvSpPr>
          <p:nvPr/>
        </p:nvSpPr>
        <p:spPr bwMode="auto">
          <a:xfrm>
            <a:off x="3048000" y="16002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xy</a:t>
            </a:r>
            <a:r>
              <a:rPr lang="en-US" altLang="en-US">
                <a:latin typeface="Times New Roman" panose="02020603050405020304" pitchFamily="18" charset="0"/>
                <a:cs typeface="Times New Roman" panose="02020603050405020304" pitchFamily="18" charset="0"/>
              </a:rPr>
              <a:t> = 15,573.71</a:t>
            </a:r>
            <a:endParaRPr lang="en-US" altLang="en-US" i="1">
              <a:latin typeface="Times New Roman" panose="02020603050405020304" pitchFamily="18" charset="0"/>
            </a:endParaRPr>
          </a:p>
        </p:txBody>
      </p:sp>
      <p:sp>
        <p:nvSpPr>
          <p:cNvPr id="33800" name="TextBox 9"/>
          <p:cNvSpPr txBox="1">
            <a:spLocks noChangeArrowheads="1"/>
          </p:cNvSpPr>
          <p:nvPr/>
        </p:nvSpPr>
        <p:spPr bwMode="auto">
          <a:xfrm>
            <a:off x="5181600" y="16002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x</a:t>
            </a:r>
            <a:r>
              <a:rPr lang="en-US" altLang="en-US" baseline="30000">
                <a:latin typeface="Times New Roman" panose="02020603050405020304" pitchFamily="18" charset="0"/>
                <a:cs typeface="Times New Roman" panose="02020603050405020304" pitchFamily="18" charset="0"/>
              </a:rPr>
              <a:t>2</a:t>
            </a:r>
            <a:r>
              <a:rPr lang="en-US" altLang="en-US">
                <a:latin typeface="Times New Roman" panose="02020603050405020304" pitchFamily="18" charset="0"/>
                <a:cs typeface="Times New Roman" panose="02020603050405020304" pitchFamily="18" charset="0"/>
              </a:rPr>
              <a:t> = 32.44</a:t>
            </a:r>
            <a:endParaRPr lang="en-US" altLang="en-US" i="1">
              <a:latin typeface="Times New Roman" panose="02020603050405020304" pitchFamily="18" charset="0"/>
            </a:endParaRPr>
          </a:p>
        </p:txBody>
      </p:sp>
      <p:sp>
        <p:nvSpPr>
          <p:cNvPr id="33801" name="TextBox 10"/>
          <p:cNvSpPr txBox="1">
            <a:spLocks noChangeArrowheads="1"/>
          </p:cNvSpPr>
          <p:nvPr/>
        </p:nvSpPr>
        <p:spPr bwMode="auto">
          <a:xfrm>
            <a:off x="6248400" y="20574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y</a:t>
            </a:r>
            <a:r>
              <a:rPr lang="en-US" altLang="en-US" baseline="30000">
                <a:latin typeface="Times New Roman" panose="02020603050405020304" pitchFamily="18" charset="0"/>
                <a:cs typeface="Times New Roman" panose="02020603050405020304" pitchFamily="18" charset="0"/>
              </a:rPr>
              <a:t>2</a:t>
            </a:r>
            <a:r>
              <a:rPr lang="en-US" altLang="en-US">
                <a:latin typeface="Times New Roman" panose="02020603050405020304" pitchFamily="18" charset="0"/>
                <a:cs typeface="Times New Roman" panose="02020603050405020304" pitchFamily="18" charset="0"/>
              </a:rPr>
              <a:t> = 3,775,842.76</a:t>
            </a:r>
            <a:endParaRPr lang="en-US" altLang="en-US" i="1">
              <a:latin typeface="Times New Roman" panose="02020603050405020304" pitchFamily="18" charset="0"/>
            </a:endParaRPr>
          </a:p>
        </p:txBody>
      </p:sp>
      <p:sp>
        <p:nvSpPr>
          <p:cNvPr id="12" name="TextBox 11"/>
          <p:cNvSpPr txBox="1">
            <a:spLocks noChangeArrowheads="1"/>
          </p:cNvSpPr>
          <p:nvPr/>
        </p:nvSpPr>
        <p:spPr bwMode="auto">
          <a:xfrm>
            <a:off x="381000" y="5029200"/>
            <a:ext cx="84582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latin typeface="Times New Roman" panose="02020603050405020304" pitchFamily="18" charset="0"/>
              </a:rPr>
              <a:t>r ≈ 0.882 suggests a strong positive linear correlation. As the gross domestic product increases, the carbon dioxide emissions also increase.</a:t>
            </a:r>
          </a:p>
        </p:txBody>
      </p:sp>
      <p:sp>
        <p:nvSpPr>
          <p:cNvPr id="33803"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33804"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979C3AD2-EDBC-41F2-A104-BC8C132C36FB}" type="slidenum">
              <a:rPr lang="en-US" altLang="en-US" sz="1200">
                <a:cs typeface="Arial" panose="020B0604020202020204" pitchFamily="34" charset="0"/>
              </a:rPr>
              <a:pPr algn="r" eaLnBrk="1" hangingPunct="1"/>
              <a:t>19</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2491"/>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p:txBody>
          <a:bodyPr/>
          <a:lstStyle/>
          <a:p>
            <a:r>
              <a:rPr lang="en-US" altLang="en-US" smtClean="0"/>
              <a:t>Chapter Outline</a:t>
            </a:r>
          </a:p>
        </p:txBody>
      </p:sp>
      <p:sp>
        <p:nvSpPr>
          <p:cNvPr id="12291" name="Content Placeholder 4"/>
          <p:cNvSpPr>
            <a:spLocks noGrp="1"/>
          </p:cNvSpPr>
          <p:nvPr>
            <p:ph idx="1"/>
          </p:nvPr>
        </p:nvSpPr>
        <p:spPr/>
        <p:txBody>
          <a:bodyPr/>
          <a:lstStyle/>
          <a:p>
            <a:r>
              <a:rPr lang="en-US" altLang="en-US" dirty="0" smtClean="0"/>
              <a:t>9.1 Correlation</a:t>
            </a:r>
          </a:p>
          <a:p>
            <a:r>
              <a:rPr lang="en-US" altLang="en-US" dirty="0" smtClean="0"/>
              <a:t>9.2 Linear Regression</a:t>
            </a:r>
          </a:p>
        </p:txBody>
      </p:sp>
      <p:sp>
        <p:nvSpPr>
          <p:cNvPr id="1229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1229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F7DD62A5-8ED7-4107-9432-E22BAE676032}" type="slidenum">
              <a:rPr lang="en-US" altLang="en-US" sz="1200">
                <a:cs typeface="Arial" panose="020B0604020202020204" pitchFamily="34" charset="0"/>
              </a:rPr>
              <a:pPr algn="r" eaLnBrk="1" hangingPunct="1"/>
              <a:t>2</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solidFill>
                  <a:srgbClr val="83BB35"/>
                </a:solidFill>
              </a:rPr>
              <a:t>Example: Using Technology to Find a Correlation Coefficient</a:t>
            </a:r>
          </a:p>
        </p:txBody>
      </p:sp>
      <p:sp>
        <p:nvSpPr>
          <p:cNvPr id="34819" name="Content Placeholder 2"/>
          <p:cNvSpPr>
            <a:spLocks noGrp="1"/>
          </p:cNvSpPr>
          <p:nvPr>
            <p:ph idx="1"/>
          </p:nvPr>
        </p:nvSpPr>
        <p:spPr>
          <a:xfrm>
            <a:off x="457200" y="1600200"/>
            <a:ext cx="5257800" cy="4525963"/>
          </a:xfrm>
        </p:spPr>
        <p:txBody>
          <a:bodyPr/>
          <a:lstStyle/>
          <a:p>
            <a:pPr marL="0" indent="0">
              <a:buFont typeface="Arial" panose="020B0604020202020204" pitchFamily="34" charset="0"/>
              <a:buNone/>
            </a:pPr>
            <a:r>
              <a:rPr lang="en-US" altLang="en-US" smtClean="0"/>
              <a:t>Use a technology tool to calculate the correlation coefficient for the Old Faithful data. What can you conclude?</a:t>
            </a:r>
          </a:p>
        </p:txBody>
      </p:sp>
      <p:graphicFrame>
        <p:nvGraphicFramePr>
          <p:cNvPr id="6" name="Table 5"/>
          <p:cNvGraphicFramePr>
            <a:graphicFrameLocks noGrp="1"/>
          </p:cNvGraphicFramePr>
          <p:nvPr/>
        </p:nvGraphicFramePr>
        <p:xfrm>
          <a:off x="5715000" y="1676400"/>
          <a:ext cx="2997200" cy="4348169"/>
        </p:xfrm>
        <a:graphic>
          <a:graphicData uri="http://schemas.openxmlformats.org/drawingml/2006/table">
            <a:tbl>
              <a:tblPr/>
              <a:tblGrid>
                <a:gridCol w="865188"/>
                <a:gridCol w="603250"/>
                <a:gridCol w="925512"/>
                <a:gridCol w="603250"/>
              </a:tblGrid>
              <a:tr h="4889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Duration</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Time,</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Duration</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Time,</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3.78</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1.82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58</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3.83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62</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3.88</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4.1</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4.27</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90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2.05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2.13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60</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4.47</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2.37</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61</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2.82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73</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4.55</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3.13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4.6</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92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3.27</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4.63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91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3.65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8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3488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6FB3EA7-FFF7-419C-BBDC-3C4EC0CE421E}" type="slidenum">
              <a:rPr lang="en-US" altLang="en-US" sz="1200">
                <a:cs typeface="Arial" panose="020B0604020202020204" pitchFamily="34" charset="0"/>
              </a:rPr>
              <a:pPr algn="r" eaLnBrk="1" hangingPunct="1"/>
              <a:t>20</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188" y="1981200"/>
            <a:ext cx="1217612"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957388"/>
            <a:ext cx="10953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itle 3"/>
          <p:cNvSpPr>
            <a:spLocks noGrp="1"/>
          </p:cNvSpPr>
          <p:nvPr>
            <p:ph type="title"/>
          </p:nvPr>
        </p:nvSpPr>
        <p:spPr/>
        <p:txBody>
          <a:bodyPr/>
          <a:lstStyle/>
          <a:p>
            <a:r>
              <a:rPr lang="en-US" altLang="en-US" smtClean="0">
                <a:solidFill>
                  <a:srgbClr val="83BB35"/>
                </a:solidFill>
              </a:rPr>
              <a:t>Solution: Using Technology to Find a Correlation Coefficient</a:t>
            </a:r>
            <a:endParaRPr lang="en-US" altLang="en-US" smtClean="0"/>
          </a:p>
        </p:txBody>
      </p:sp>
      <p:pic>
        <p:nvPicPr>
          <p:cNvPr id="3584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2265363"/>
            <a:ext cx="4953000" cy="1011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584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300288"/>
            <a:ext cx="3505200" cy="819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5847"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191000"/>
            <a:ext cx="18288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5848"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76500" y="4191000"/>
            <a:ext cx="18288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5849"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4191000"/>
            <a:ext cx="18288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90500" y="3733800"/>
            <a:ext cx="2133600" cy="457200"/>
          </a:xfrm>
          <a:prstGeom prst="rect">
            <a:avLst/>
          </a:prstGeom>
          <a:noFill/>
        </p:spPr>
        <p:txBody>
          <a:bodyPr>
            <a:spAutoFit/>
          </a:bodyPr>
          <a:lstStyle/>
          <a:p>
            <a:pPr>
              <a:defRPr/>
            </a:pPr>
            <a:r>
              <a:rPr lang="en-US" sz="2400" dirty="0">
                <a:latin typeface="+mn-lt"/>
                <a:ea typeface="+mn-ea"/>
              </a:rPr>
              <a:t>STAT &gt; Calc</a:t>
            </a:r>
          </a:p>
        </p:txBody>
      </p:sp>
      <p:pic>
        <p:nvPicPr>
          <p:cNvPr id="35851"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3429000"/>
            <a:ext cx="11922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2286000" y="3505200"/>
            <a:ext cx="5638800" cy="701675"/>
          </a:xfrm>
          <a:prstGeom prst="rect">
            <a:avLst/>
          </a:prstGeom>
          <a:noFill/>
        </p:spPr>
        <p:txBody>
          <a:bodyPr>
            <a:spAutoFit/>
          </a:bodyPr>
          <a:lstStyle/>
          <a:p>
            <a:pPr>
              <a:defRPr/>
            </a:pPr>
            <a:r>
              <a:rPr lang="en-US" sz="2000" dirty="0">
                <a:latin typeface="+mn-lt"/>
                <a:ea typeface="+mn-ea"/>
              </a:rPr>
              <a:t>To calculate </a:t>
            </a:r>
            <a:r>
              <a:rPr lang="en-US" sz="2000" b="1" i="1" dirty="0">
                <a:latin typeface="+mn-lt"/>
                <a:ea typeface="+mn-ea"/>
              </a:rPr>
              <a:t>r</a:t>
            </a:r>
            <a:r>
              <a:rPr lang="en-US" sz="2000" dirty="0">
                <a:latin typeface="+mn-lt"/>
                <a:ea typeface="+mn-ea"/>
              </a:rPr>
              <a:t>, you must first enter the </a:t>
            </a:r>
            <a:br>
              <a:rPr lang="en-US" sz="2000" dirty="0">
                <a:latin typeface="+mn-lt"/>
                <a:ea typeface="+mn-ea"/>
              </a:rPr>
            </a:br>
            <a:r>
              <a:rPr lang="en-US" sz="2000" b="1" i="1" dirty="0" err="1">
                <a:latin typeface="+mn-lt"/>
                <a:ea typeface="+mn-ea"/>
              </a:rPr>
              <a:t>DiagnosticOn</a:t>
            </a:r>
            <a:r>
              <a:rPr lang="en-US" sz="2000" dirty="0">
                <a:latin typeface="+mn-lt"/>
                <a:ea typeface="+mn-ea"/>
              </a:rPr>
              <a:t> command found in the Catalog menu</a:t>
            </a:r>
          </a:p>
        </p:txBody>
      </p:sp>
      <p:sp>
        <p:nvSpPr>
          <p:cNvPr id="35853" name="TextBox 15"/>
          <p:cNvSpPr txBox="1">
            <a:spLocks noChangeArrowheads="1"/>
          </p:cNvSpPr>
          <p:nvPr/>
        </p:nvSpPr>
        <p:spPr bwMode="auto">
          <a:xfrm>
            <a:off x="304800" y="5648325"/>
            <a:ext cx="784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b="1">
                <a:solidFill>
                  <a:schemeClr val="accent2"/>
                </a:solidFill>
                <a:latin typeface="Times New Roman" panose="02020603050405020304" pitchFamily="18" charset="0"/>
              </a:rPr>
              <a:t>r ≈ 0.979 </a:t>
            </a:r>
            <a:r>
              <a:rPr lang="en-US" altLang="en-US" sz="2800">
                <a:latin typeface="Times New Roman" panose="02020603050405020304" pitchFamily="18" charset="0"/>
              </a:rPr>
              <a:t>suggests a strong positive correlation.</a:t>
            </a:r>
          </a:p>
        </p:txBody>
      </p:sp>
      <p:cxnSp>
        <p:nvCxnSpPr>
          <p:cNvPr id="17" name="Straight Arrow Connector 16"/>
          <p:cNvCxnSpPr/>
          <p:nvPr/>
        </p:nvCxnSpPr>
        <p:spPr>
          <a:xfrm rot="10800000" flipV="1">
            <a:off x="1676400" y="5029200"/>
            <a:ext cx="3048000" cy="76200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3585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3585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1F4BA020-1D01-4F15-8437-7599525D8315}" type="slidenum">
              <a:rPr lang="en-US" altLang="en-US" sz="1200">
                <a:cs typeface="Arial" panose="020B0604020202020204" pitchFamily="34" charset="0"/>
              </a:rPr>
              <a:pPr algn="r" eaLnBrk="1" hangingPunct="1"/>
              <a:t>21</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a:lstStyle/>
          <a:p>
            <a:pPr eaLnBrk="1" hangingPunct="1"/>
            <a:r>
              <a:rPr lang="en-US" altLang="en-US" smtClean="0"/>
              <a:t>Correlation and Causation</a:t>
            </a:r>
          </a:p>
        </p:txBody>
      </p:sp>
      <p:sp>
        <p:nvSpPr>
          <p:cNvPr id="60419" name="Content Placeholder 5"/>
          <p:cNvSpPr>
            <a:spLocks noGrp="1"/>
          </p:cNvSpPr>
          <p:nvPr>
            <p:ph idx="1"/>
          </p:nvPr>
        </p:nvSpPr>
        <p:spPr/>
        <p:txBody>
          <a:bodyPr/>
          <a:lstStyle/>
          <a:p>
            <a:r>
              <a:rPr lang="en-US" altLang="en-US" smtClean="0"/>
              <a:t>The fact that two variables are strongly correlated does not in itself imply a cause-and-effect relationship between the variables.</a:t>
            </a:r>
          </a:p>
          <a:p>
            <a:r>
              <a:rPr lang="en-US" altLang="en-US" smtClean="0"/>
              <a:t>If there is a significant correlation between two variables, you should consider the following possibilities.</a:t>
            </a:r>
          </a:p>
          <a:p>
            <a:pPr marL="857250" lvl="1" indent="-457200">
              <a:spcBef>
                <a:spcPct val="10000"/>
              </a:spcBef>
              <a:buFontTx/>
              <a:buAutoNum type="arabicPeriod"/>
            </a:pPr>
            <a:r>
              <a:rPr lang="en-US" altLang="en-US" smtClean="0"/>
              <a:t>Is there a direct cause-and-effect relationship between the variables?</a:t>
            </a:r>
          </a:p>
          <a:p>
            <a:pPr marL="1257300" lvl="2" indent="-457200">
              <a:spcBef>
                <a:spcPct val="10000"/>
              </a:spcBef>
            </a:pPr>
            <a:r>
              <a:rPr lang="en-US" altLang="en-US" smtClean="0"/>
              <a:t>Does </a:t>
            </a:r>
            <a:r>
              <a:rPr lang="en-US" altLang="en-US" i="1" smtClean="0"/>
              <a:t>x</a:t>
            </a:r>
            <a:r>
              <a:rPr lang="en-US" altLang="en-US" smtClean="0"/>
              <a:t> cause </a:t>
            </a:r>
            <a:r>
              <a:rPr lang="en-US" altLang="en-US" i="1" smtClean="0"/>
              <a:t>y</a:t>
            </a:r>
            <a:r>
              <a:rPr lang="en-US" altLang="en-US" smtClean="0"/>
              <a:t>?  </a:t>
            </a:r>
          </a:p>
        </p:txBody>
      </p:sp>
      <p:sp>
        <p:nvSpPr>
          <p:cNvPr id="5530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5530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4EBF17C2-4FD0-4197-8F6C-820602B04953}" type="slidenum">
              <a:rPr lang="en-US" altLang="en-US" sz="1200">
                <a:cs typeface="Arial" panose="020B0604020202020204" pitchFamily="34" charset="0"/>
              </a:rPr>
              <a:pPr algn="r" eaLnBrk="1" hangingPunct="1"/>
              <a:t>22</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p:spPr>
        <p:txBody>
          <a:bodyPr/>
          <a:lstStyle/>
          <a:p>
            <a:pPr eaLnBrk="1" hangingPunct="1"/>
            <a:r>
              <a:rPr lang="en-US" altLang="en-US" smtClean="0"/>
              <a:t>Correlation and Causation</a:t>
            </a:r>
          </a:p>
        </p:txBody>
      </p:sp>
      <p:sp>
        <p:nvSpPr>
          <p:cNvPr id="6" name="Content Placeholder 5"/>
          <p:cNvSpPr>
            <a:spLocks noGrp="1"/>
          </p:cNvSpPr>
          <p:nvPr>
            <p:ph idx="1"/>
          </p:nvPr>
        </p:nvSpPr>
        <p:spPr/>
        <p:txBody>
          <a:bodyPr/>
          <a:lstStyle/>
          <a:p>
            <a:pPr marL="914400" lvl="2" indent="-457200">
              <a:spcBef>
                <a:spcPct val="10000"/>
              </a:spcBef>
              <a:buFont typeface="Arial" panose="020B0604020202020204" pitchFamily="34" charset="0"/>
              <a:buAutoNum type="arabicPeriod" startAt="2"/>
            </a:pPr>
            <a:r>
              <a:rPr lang="en-US" altLang="en-US" smtClean="0"/>
              <a:t>Is there a reverse cause-and-effect relationship between the variables?</a:t>
            </a:r>
          </a:p>
          <a:p>
            <a:pPr marL="1371600" lvl="3" indent="-457200">
              <a:spcBef>
                <a:spcPct val="10000"/>
              </a:spcBef>
              <a:buFont typeface="Arial" panose="020B0604020202020204" pitchFamily="34" charset="0"/>
              <a:buChar char="•"/>
            </a:pPr>
            <a:r>
              <a:rPr lang="en-US" altLang="en-US" smtClean="0"/>
              <a:t>Does </a:t>
            </a:r>
            <a:r>
              <a:rPr lang="en-US" altLang="en-US" i="1" smtClean="0"/>
              <a:t>y</a:t>
            </a:r>
            <a:r>
              <a:rPr lang="en-US" altLang="en-US" smtClean="0"/>
              <a:t> cause </a:t>
            </a:r>
            <a:r>
              <a:rPr lang="en-US" altLang="en-US" i="1" smtClean="0"/>
              <a:t>x</a:t>
            </a:r>
            <a:r>
              <a:rPr lang="en-US" altLang="en-US" smtClean="0"/>
              <a:t>?</a:t>
            </a:r>
          </a:p>
          <a:p>
            <a:pPr marL="914400" lvl="2" indent="-457200">
              <a:spcBef>
                <a:spcPct val="55000"/>
              </a:spcBef>
              <a:buFontTx/>
              <a:buAutoNum type="arabicPeriod" startAt="2"/>
            </a:pPr>
            <a:r>
              <a:rPr lang="en-US" altLang="en-US" smtClean="0"/>
              <a:t>Is it possible that the relationship between the variables can be  caused by a third variable or by a combination of several other variables?</a:t>
            </a:r>
          </a:p>
          <a:p>
            <a:pPr marL="914400" lvl="2" indent="-457200">
              <a:spcBef>
                <a:spcPct val="55000"/>
              </a:spcBef>
              <a:buFontTx/>
              <a:buAutoNum type="arabicPeriod" startAt="2"/>
            </a:pPr>
            <a:r>
              <a:rPr lang="en-US" altLang="en-US" smtClean="0"/>
              <a:t>Is it possible that the relationship between two variables may be a coincidence?</a:t>
            </a:r>
          </a:p>
          <a:p>
            <a:endParaRPr lang="en-US" altLang="en-US" smtClean="0">
              <a:solidFill>
                <a:srgbClr val="E11521"/>
              </a:solidFill>
            </a:endParaRPr>
          </a:p>
        </p:txBody>
      </p:sp>
      <p:sp>
        <p:nvSpPr>
          <p:cNvPr id="5632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5632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ADE26F5F-8C17-47D0-AA5F-0E552D7DFAF1}" type="slidenum">
              <a:rPr lang="en-US" altLang="en-US" sz="1200">
                <a:cs typeface="Arial" panose="020B0604020202020204" pitchFamily="34" charset="0"/>
              </a:rPr>
              <a:pPr algn="r" eaLnBrk="1" hangingPunct="1"/>
              <a:t>23</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Section 9.1 Summary</a:t>
            </a:r>
          </a:p>
        </p:txBody>
      </p:sp>
      <p:sp>
        <p:nvSpPr>
          <p:cNvPr id="57347" name="Content Placeholder 2"/>
          <p:cNvSpPr>
            <a:spLocks noGrp="1"/>
          </p:cNvSpPr>
          <p:nvPr>
            <p:ph idx="1"/>
          </p:nvPr>
        </p:nvSpPr>
        <p:spPr/>
        <p:txBody>
          <a:bodyPr/>
          <a:lstStyle/>
          <a:p>
            <a:r>
              <a:rPr lang="en-US" altLang="en-US" dirty="0" smtClean="0"/>
              <a:t>Introduced linear correlation, independent and dependent variables and the types of correlation</a:t>
            </a:r>
          </a:p>
          <a:p>
            <a:r>
              <a:rPr lang="en-US" altLang="en-US" dirty="0" smtClean="0"/>
              <a:t>Found a correlation coefficient</a:t>
            </a:r>
          </a:p>
          <a:p>
            <a:r>
              <a:rPr lang="en-US" altLang="en-US" dirty="0" smtClean="0"/>
              <a:t>Distinguished </a:t>
            </a:r>
            <a:r>
              <a:rPr lang="en-US" altLang="en-US" dirty="0" smtClean="0"/>
              <a:t>between correlation and causation</a:t>
            </a:r>
          </a:p>
        </p:txBody>
      </p:sp>
      <p:sp>
        <p:nvSpPr>
          <p:cNvPr id="5734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5734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446415F7-3429-497A-873F-9802DE277848}" type="slidenum">
              <a:rPr lang="en-US" altLang="en-US" sz="1200">
                <a:cs typeface="Arial" panose="020B0604020202020204" pitchFamily="34" charset="0"/>
              </a:rPr>
              <a:pPr algn="r" eaLnBrk="1" hangingPunct="1"/>
              <a:t>24</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ctrTitle"/>
          </p:nvPr>
        </p:nvSpPr>
        <p:spPr/>
        <p:txBody>
          <a:bodyPr/>
          <a:lstStyle/>
          <a:p>
            <a:pPr eaLnBrk="1" hangingPunct="1"/>
            <a:r>
              <a:rPr lang="en-US" altLang="en-US" smtClean="0"/>
              <a:t>Section 9.2</a:t>
            </a:r>
          </a:p>
        </p:txBody>
      </p:sp>
      <p:sp>
        <p:nvSpPr>
          <p:cNvPr id="5" name="Subtitle 4"/>
          <p:cNvSpPr>
            <a:spLocks noGrp="1"/>
          </p:cNvSpPr>
          <p:nvPr>
            <p:ph type="subTitle" idx="1"/>
          </p:nvPr>
        </p:nvSpPr>
        <p:spPr/>
        <p:txBody>
          <a:bodyPr/>
          <a:lstStyle/>
          <a:p>
            <a:pPr eaLnBrk="1" hangingPunct="1"/>
            <a:r>
              <a:rPr lang="en-US" altLang="en-US" smtClean="0"/>
              <a:t>Linear Regression</a:t>
            </a:r>
          </a:p>
        </p:txBody>
      </p:sp>
      <p:sp>
        <p:nvSpPr>
          <p:cNvPr id="5837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5837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F4A41F9-0055-437B-949C-5349F646F988}" type="slidenum">
              <a:rPr lang="en-US" altLang="en-US" sz="1200">
                <a:cs typeface="Arial" panose="020B0604020202020204" pitchFamily="34" charset="0"/>
              </a:rPr>
              <a:pPr algn="r" eaLnBrk="1" hangingPunct="1"/>
              <a:t>25</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t>Section 9.2 Objectives</a:t>
            </a:r>
          </a:p>
        </p:txBody>
      </p:sp>
      <p:sp>
        <p:nvSpPr>
          <p:cNvPr id="59395" name="Content Placeholder 2"/>
          <p:cNvSpPr>
            <a:spLocks noGrp="1"/>
          </p:cNvSpPr>
          <p:nvPr>
            <p:ph idx="1"/>
          </p:nvPr>
        </p:nvSpPr>
        <p:spPr/>
        <p:txBody>
          <a:bodyPr/>
          <a:lstStyle/>
          <a:p>
            <a:r>
              <a:rPr lang="en-US" altLang="en-US" smtClean="0"/>
              <a:t>Find the equation of a regression line</a:t>
            </a:r>
          </a:p>
          <a:p>
            <a:r>
              <a:rPr lang="en-US" altLang="en-US" smtClean="0"/>
              <a:t>Predict </a:t>
            </a:r>
            <a:r>
              <a:rPr lang="en-US" altLang="en-US" i="1" smtClean="0"/>
              <a:t>y</a:t>
            </a:r>
            <a:r>
              <a:rPr lang="en-US" altLang="en-US" smtClean="0"/>
              <a:t>-values using a regression equation</a:t>
            </a:r>
          </a:p>
        </p:txBody>
      </p:sp>
      <p:sp>
        <p:nvSpPr>
          <p:cNvPr id="5939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5939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3FE20B2F-3370-4833-A4F2-F9C2B40AA27A}" type="slidenum">
              <a:rPr lang="en-US" altLang="en-US" sz="1200">
                <a:cs typeface="Arial" panose="020B0604020202020204" pitchFamily="34" charset="0"/>
              </a:rPr>
              <a:pPr algn="r" eaLnBrk="1" hangingPunct="1"/>
              <a:t>26</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a:lstStyle/>
          <a:p>
            <a:pPr eaLnBrk="1" hangingPunct="1"/>
            <a:r>
              <a:rPr lang="en-US" altLang="en-US" smtClean="0"/>
              <a:t>Regression lines</a:t>
            </a:r>
          </a:p>
        </p:txBody>
      </p:sp>
      <p:sp>
        <p:nvSpPr>
          <p:cNvPr id="65539" name="Content Placeholder 31"/>
          <p:cNvSpPr>
            <a:spLocks noGrp="1"/>
          </p:cNvSpPr>
          <p:nvPr>
            <p:ph idx="1"/>
          </p:nvPr>
        </p:nvSpPr>
        <p:spPr>
          <a:xfrm>
            <a:off x="457200" y="1219200"/>
            <a:ext cx="8229600" cy="2667000"/>
          </a:xfrm>
        </p:spPr>
        <p:txBody>
          <a:bodyPr/>
          <a:lstStyle/>
          <a:p>
            <a:r>
              <a:rPr lang="en-US" altLang="en-US" smtClean="0"/>
              <a:t>After verifying that the linear correlation between two variables is significant, next we determine the equation of the line that best models the data (</a:t>
            </a:r>
            <a:r>
              <a:rPr lang="en-US" altLang="en-US" b="1" smtClean="0">
                <a:solidFill>
                  <a:schemeClr val="accent2"/>
                </a:solidFill>
              </a:rPr>
              <a:t>regression line</a:t>
            </a:r>
            <a:r>
              <a:rPr lang="en-US" altLang="en-US" smtClean="0"/>
              <a:t>).</a:t>
            </a:r>
          </a:p>
          <a:p>
            <a:r>
              <a:rPr lang="en-US" altLang="en-US" smtClean="0"/>
              <a:t>Can be used to predict the value of </a:t>
            </a:r>
            <a:r>
              <a:rPr lang="en-US" altLang="en-US" i="1" smtClean="0"/>
              <a:t>y</a:t>
            </a:r>
            <a:r>
              <a:rPr lang="en-US" altLang="en-US" smtClean="0"/>
              <a:t> for a given value of </a:t>
            </a:r>
            <a:r>
              <a:rPr lang="en-US" altLang="en-US" i="1" smtClean="0"/>
              <a:t>x</a:t>
            </a:r>
            <a:r>
              <a:rPr lang="en-US" altLang="en-US" smtClean="0"/>
              <a:t>.  </a:t>
            </a:r>
          </a:p>
          <a:p>
            <a:endParaRPr lang="en-US" altLang="en-US" smtClean="0"/>
          </a:p>
        </p:txBody>
      </p:sp>
      <p:grpSp>
        <p:nvGrpSpPr>
          <p:cNvPr id="60420" name="Group 47"/>
          <p:cNvGrpSpPr>
            <a:grpSpLocks/>
          </p:cNvGrpSpPr>
          <p:nvPr/>
        </p:nvGrpSpPr>
        <p:grpSpPr bwMode="auto">
          <a:xfrm>
            <a:off x="2209800" y="3810000"/>
            <a:ext cx="4953000" cy="2530475"/>
            <a:chOff x="2209800" y="3810000"/>
            <a:chExt cx="4953000" cy="2530535"/>
          </a:xfrm>
        </p:grpSpPr>
        <p:cxnSp>
          <p:nvCxnSpPr>
            <p:cNvPr id="35" name="Straight Arrow Connector 34"/>
            <p:cNvCxnSpPr/>
            <p:nvPr/>
          </p:nvCxnSpPr>
          <p:spPr>
            <a:xfrm>
              <a:off x="2209800" y="6172256"/>
              <a:ext cx="46482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1333477" y="5218145"/>
              <a:ext cx="2057449" cy="31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514600" y="4343413"/>
              <a:ext cx="3962400" cy="1524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2743200" y="5943651"/>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Oval 40"/>
            <p:cNvSpPr/>
            <p:nvPr/>
          </p:nvSpPr>
          <p:spPr>
            <a:xfrm>
              <a:off x="3505200" y="5791247"/>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Oval 41"/>
            <p:cNvSpPr/>
            <p:nvPr/>
          </p:nvSpPr>
          <p:spPr>
            <a:xfrm>
              <a:off x="4038600" y="4953027"/>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p:nvPr/>
          </p:nvSpPr>
          <p:spPr>
            <a:xfrm>
              <a:off x="4648200" y="4495816"/>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Oval 43"/>
            <p:cNvSpPr/>
            <p:nvPr/>
          </p:nvSpPr>
          <p:spPr>
            <a:xfrm>
              <a:off x="5029200" y="5257834"/>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Oval 44"/>
            <p:cNvSpPr/>
            <p:nvPr/>
          </p:nvSpPr>
          <p:spPr>
            <a:xfrm>
              <a:off x="5791200" y="4343413"/>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TextBox 45"/>
            <p:cNvSpPr txBox="1"/>
            <p:nvPr/>
          </p:nvSpPr>
          <p:spPr>
            <a:xfrm>
              <a:off x="6858000" y="5943651"/>
              <a:ext cx="304800" cy="396884"/>
            </a:xfrm>
            <a:prstGeom prst="rect">
              <a:avLst/>
            </a:prstGeom>
            <a:noFill/>
          </p:spPr>
          <p:txBody>
            <a:bodyPr>
              <a:spAutoFit/>
            </a:bodyPr>
            <a:lstStyle/>
            <a:p>
              <a:pPr>
                <a:defRPr/>
              </a:pPr>
              <a:r>
                <a:rPr lang="en-US" sz="2000" i="1" dirty="0">
                  <a:latin typeface="+mn-lt"/>
                  <a:ea typeface="+mn-ea"/>
                </a:rPr>
                <a:t>x</a:t>
              </a:r>
            </a:p>
          </p:txBody>
        </p:sp>
        <p:sp>
          <p:nvSpPr>
            <p:cNvPr id="47" name="TextBox 46"/>
            <p:cNvSpPr txBox="1"/>
            <p:nvPr/>
          </p:nvSpPr>
          <p:spPr>
            <a:xfrm>
              <a:off x="2209800" y="3810000"/>
              <a:ext cx="304800" cy="396884"/>
            </a:xfrm>
            <a:prstGeom prst="rect">
              <a:avLst/>
            </a:prstGeom>
            <a:noFill/>
          </p:spPr>
          <p:txBody>
            <a:bodyPr>
              <a:spAutoFit/>
            </a:bodyPr>
            <a:lstStyle/>
            <a:p>
              <a:pPr>
                <a:defRPr/>
              </a:pPr>
              <a:r>
                <a:rPr lang="en-US" sz="2000" i="1" dirty="0">
                  <a:latin typeface="+mn-lt"/>
                  <a:ea typeface="+mn-ea"/>
                </a:rPr>
                <a:t>y</a:t>
              </a:r>
            </a:p>
          </p:txBody>
        </p:sp>
      </p:grpSp>
      <p:sp>
        <p:nvSpPr>
          <p:cNvPr id="60421"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60422"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328397D4-F886-4191-978F-92293AAAE0E0}" type="slidenum">
              <a:rPr lang="en-US" altLang="en-US" sz="1200">
                <a:cs typeface="Arial" panose="020B0604020202020204" pitchFamily="34" charset="0"/>
              </a:rPr>
              <a:pPr algn="r" eaLnBrk="1" hangingPunct="1"/>
              <a:t>27</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p:spPr>
        <p:txBody>
          <a:bodyPr/>
          <a:lstStyle/>
          <a:p>
            <a:pPr eaLnBrk="1" hangingPunct="1"/>
            <a:r>
              <a:rPr lang="en-US" altLang="en-US" smtClean="0"/>
              <a:t>Residuals</a:t>
            </a:r>
          </a:p>
        </p:txBody>
      </p:sp>
      <p:sp>
        <p:nvSpPr>
          <p:cNvPr id="61443" name="Content Placeholder 31"/>
          <p:cNvSpPr>
            <a:spLocks noGrp="1"/>
          </p:cNvSpPr>
          <p:nvPr>
            <p:ph idx="1"/>
          </p:nvPr>
        </p:nvSpPr>
        <p:spPr>
          <a:xfrm>
            <a:off x="457200" y="1371600"/>
            <a:ext cx="8229600" cy="1828800"/>
          </a:xfrm>
        </p:spPr>
        <p:txBody>
          <a:bodyPr/>
          <a:lstStyle/>
          <a:p>
            <a:pPr>
              <a:buFont typeface="Arial" panose="020B0604020202020204" pitchFamily="34" charset="0"/>
              <a:buNone/>
            </a:pPr>
            <a:r>
              <a:rPr lang="en-US" altLang="en-US" b="1" smtClean="0">
                <a:solidFill>
                  <a:schemeClr val="accent2"/>
                </a:solidFill>
              </a:rPr>
              <a:t>Residual</a:t>
            </a:r>
          </a:p>
          <a:p>
            <a:r>
              <a:rPr lang="en-US" altLang="en-US" smtClean="0"/>
              <a:t>The difference between the observed </a:t>
            </a:r>
            <a:r>
              <a:rPr lang="en-US" altLang="en-US" i="1" smtClean="0"/>
              <a:t>y</a:t>
            </a:r>
            <a:r>
              <a:rPr lang="en-US" altLang="en-US" smtClean="0"/>
              <a:t>-value and the predicted </a:t>
            </a:r>
            <a:r>
              <a:rPr lang="en-US" altLang="en-US" i="1" smtClean="0"/>
              <a:t>y</a:t>
            </a:r>
            <a:r>
              <a:rPr lang="en-US" altLang="en-US" smtClean="0"/>
              <a:t>-value for a given </a:t>
            </a:r>
            <a:r>
              <a:rPr lang="en-US" altLang="en-US" i="1" smtClean="0"/>
              <a:t>x</a:t>
            </a:r>
            <a:r>
              <a:rPr lang="en-US" altLang="en-US" smtClean="0"/>
              <a:t>-value on the line. </a:t>
            </a:r>
          </a:p>
          <a:p>
            <a:pPr>
              <a:buFont typeface="Arial" panose="020B0604020202020204" pitchFamily="34" charset="0"/>
              <a:buNone/>
            </a:pPr>
            <a:endParaRPr lang="en-US" altLang="en-US" smtClean="0"/>
          </a:p>
        </p:txBody>
      </p:sp>
      <p:sp>
        <p:nvSpPr>
          <p:cNvPr id="66564" name="Rectangle 59"/>
          <p:cNvSpPr>
            <a:spLocks noChangeArrowheads="1"/>
          </p:cNvSpPr>
          <p:nvPr/>
        </p:nvSpPr>
        <p:spPr bwMode="auto">
          <a:xfrm>
            <a:off x="1417638" y="2895600"/>
            <a:ext cx="5932487" cy="904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1"/>
              </a:buClr>
              <a:buSzPct val="75000"/>
            </a:pPr>
            <a:r>
              <a:rPr lang="en-US" altLang="en-US">
                <a:latin typeface="Times New Roman" panose="02020603050405020304" pitchFamily="18" charset="0"/>
              </a:rPr>
              <a:t>For a given </a:t>
            </a:r>
            <a:r>
              <a:rPr lang="en-US" altLang="en-US" i="1">
                <a:latin typeface="Times New Roman" panose="02020603050405020304" pitchFamily="18" charset="0"/>
              </a:rPr>
              <a:t>x</a:t>
            </a:r>
            <a:r>
              <a:rPr lang="en-US" altLang="en-US">
                <a:latin typeface="Times New Roman" panose="02020603050405020304" pitchFamily="18" charset="0"/>
              </a:rPr>
              <a:t>-value,</a:t>
            </a:r>
          </a:p>
          <a:p>
            <a:pPr eaLnBrk="1" hangingPunct="1">
              <a:spcBef>
                <a:spcPct val="20000"/>
              </a:spcBef>
              <a:buClr>
                <a:schemeClr val="tx1"/>
              </a:buClr>
              <a:buSzPct val="75000"/>
            </a:pPr>
            <a:r>
              <a:rPr lang="en-US" altLang="en-US" b="1" i="1">
                <a:solidFill>
                  <a:schemeClr val="accent2"/>
                </a:solidFill>
                <a:latin typeface="Times New Roman" panose="02020603050405020304" pitchFamily="18" charset="0"/>
              </a:rPr>
              <a:t>d</a:t>
            </a:r>
            <a:r>
              <a:rPr lang="en-US" altLang="en-US" b="1" i="1" baseline="-25000">
                <a:solidFill>
                  <a:schemeClr val="accent2"/>
                </a:solidFill>
                <a:latin typeface="Times New Roman" panose="02020603050405020304" pitchFamily="18" charset="0"/>
              </a:rPr>
              <a:t>i</a:t>
            </a:r>
            <a:r>
              <a:rPr lang="en-US" altLang="en-US" b="1">
                <a:solidFill>
                  <a:schemeClr val="accent2"/>
                </a:solidFill>
                <a:latin typeface="Times New Roman" panose="02020603050405020304" pitchFamily="18" charset="0"/>
              </a:rPr>
              <a:t> = (observed </a:t>
            </a:r>
            <a:r>
              <a:rPr lang="en-US" altLang="en-US" b="1" i="1">
                <a:solidFill>
                  <a:schemeClr val="accent2"/>
                </a:solidFill>
                <a:latin typeface="Times New Roman" panose="02020603050405020304" pitchFamily="18" charset="0"/>
              </a:rPr>
              <a:t>y</a:t>
            </a:r>
            <a:r>
              <a:rPr lang="en-US" altLang="en-US" b="1">
                <a:solidFill>
                  <a:schemeClr val="accent2"/>
                </a:solidFill>
                <a:latin typeface="Times New Roman" panose="02020603050405020304" pitchFamily="18" charset="0"/>
              </a:rPr>
              <a:t>-value) –  (predicted </a:t>
            </a:r>
            <a:r>
              <a:rPr lang="en-US" altLang="en-US" b="1" i="1">
                <a:solidFill>
                  <a:schemeClr val="accent2"/>
                </a:solidFill>
                <a:latin typeface="Times New Roman" panose="02020603050405020304" pitchFamily="18" charset="0"/>
              </a:rPr>
              <a:t>y</a:t>
            </a:r>
            <a:r>
              <a:rPr lang="en-US" altLang="en-US" b="1">
                <a:solidFill>
                  <a:schemeClr val="accent2"/>
                </a:solidFill>
                <a:latin typeface="Times New Roman" panose="02020603050405020304" pitchFamily="18" charset="0"/>
              </a:rPr>
              <a:t>-value)</a:t>
            </a:r>
            <a:endParaRPr lang="en-US" altLang="en-US" b="1" i="1">
              <a:solidFill>
                <a:schemeClr val="accent2"/>
              </a:solidFill>
              <a:latin typeface="Times New Roman" panose="02020603050405020304" pitchFamily="18" charset="0"/>
            </a:endParaRPr>
          </a:p>
        </p:txBody>
      </p:sp>
      <p:grpSp>
        <p:nvGrpSpPr>
          <p:cNvPr id="2" name="Group 78"/>
          <p:cNvGrpSpPr>
            <a:grpSpLocks/>
          </p:cNvGrpSpPr>
          <p:nvPr/>
        </p:nvGrpSpPr>
        <p:grpSpPr bwMode="auto">
          <a:xfrm>
            <a:off x="1066800" y="3867150"/>
            <a:ext cx="4953000" cy="2530475"/>
            <a:chOff x="914400" y="3505200"/>
            <a:chExt cx="4953000" cy="2530535"/>
          </a:xfrm>
        </p:grpSpPr>
        <p:cxnSp>
          <p:nvCxnSpPr>
            <p:cNvPr id="48" name="Straight Connector 47"/>
            <p:cNvCxnSpPr/>
            <p:nvPr/>
          </p:nvCxnSpPr>
          <p:spPr>
            <a:xfrm rot="5400000">
              <a:off x="4413247" y="4152915"/>
              <a:ext cx="239719" cy="11113"/>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609178" y="4761736"/>
              <a:ext cx="357196" cy="15875"/>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161501" y="4485505"/>
              <a:ext cx="460386" cy="11112"/>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2655884" y="4838733"/>
              <a:ext cx="239719" cy="11112"/>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085971" y="5327694"/>
              <a:ext cx="320683" cy="6350"/>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1384297" y="5564237"/>
              <a:ext cx="217492" cy="7938"/>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grpSp>
          <p:nvGrpSpPr>
            <p:cNvPr id="61454" name="Group 32"/>
            <p:cNvGrpSpPr>
              <a:grpSpLocks/>
            </p:cNvGrpSpPr>
            <p:nvPr/>
          </p:nvGrpSpPr>
          <p:grpSpPr bwMode="auto">
            <a:xfrm>
              <a:off x="914400" y="3505200"/>
              <a:ext cx="4953000" cy="2530535"/>
              <a:chOff x="2209800" y="3810000"/>
              <a:chExt cx="4953000" cy="2530535"/>
            </a:xfrm>
          </p:grpSpPr>
          <p:cxnSp>
            <p:nvCxnSpPr>
              <p:cNvPr id="34" name="Straight Arrow Connector 33"/>
              <p:cNvCxnSpPr/>
              <p:nvPr/>
            </p:nvCxnSpPr>
            <p:spPr>
              <a:xfrm>
                <a:off x="2209800" y="6172256"/>
                <a:ext cx="46482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H="1" flipV="1">
                <a:off x="1333477" y="5218145"/>
                <a:ext cx="2057449" cy="31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514600" y="4343413"/>
                <a:ext cx="3962400" cy="1524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2743200" y="5943651"/>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Oval 37"/>
              <p:cNvSpPr/>
              <p:nvPr/>
            </p:nvSpPr>
            <p:spPr>
              <a:xfrm>
                <a:off x="3505200" y="5791247"/>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Oval 38"/>
              <p:cNvSpPr/>
              <p:nvPr/>
            </p:nvSpPr>
            <p:spPr>
              <a:xfrm>
                <a:off x="4038600" y="4953027"/>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Oval 39"/>
              <p:cNvSpPr/>
              <p:nvPr/>
            </p:nvSpPr>
            <p:spPr>
              <a:xfrm>
                <a:off x="4648200" y="4495816"/>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Oval 40"/>
              <p:cNvSpPr/>
              <p:nvPr/>
            </p:nvSpPr>
            <p:spPr>
              <a:xfrm>
                <a:off x="5029200" y="5257834"/>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Oval 41"/>
              <p:cNvSpPr/>
              <p:nvPr/>
            </p:nvSpPr>
            <p:spPr>
              <a:xfrm>
                <a:off x="5791200" y="4343413"/>
                <a:ext cx="76200" cy="76202"/>
              </a:xfrm>
              <a:prstGeom prst="ellipse">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TextBox 42"/>
              <p:cNvSpPr txBox="1"/>
              <p:nvPr/>
            </p:nvSpPr>
            <p:spPr>
              <a:xfrm>
                <a:off x="6858000" y="5943651"/>
                <a:ext cx="304800" cy="396884"/>
              </a:xfrm>
              <a:prstGeom prst="rect">
                <a:avLst/>
              </a:prstGeom>
              <a:noFill/>
            </p:spPr>
            <p:txBody>
              <a:bodyPr>
                <a:spAutoFit/>
              </a:bodyPr>
              <a:lstStyle/>
              <a:p>
                <a:pPr>
                  <a:defRPr/>
                </a:pPr>
                <a:r>
                  <a:rPr lang="en-US" sz="2000" i="1" dirty="0">
                    <a:latin typeface="+mn-lt"/>
                    <a:ea typeface="+mn-ea"/>
                  </a:rPr>
                  <a:t>x</a:t>
                </a:r>
              </a:p>
            </p:txBody>
          </p:sp>
          <p:sp>
            <p:nvSpPr>
              <p:cNvPr id="44" name="TextBox 43"/>
              <p:cNvSpPr txBox="1"/>
              <p:nvPr/>
            </p:nvSpPr>
            <p:spPr>
              <a:xfrm>
                <a:off x="2209800" y="3810000"/>
                <a:ext cx="304800" cy="396884"/>
              </a:xfrm>
              <a:prstGeom prst="rect">
                <a:avLst/>
              </a:prstGeom>
              <a:noFill/>
            </p:spPr>
            <p:txBody>
              <a:bodyPr>
                <a:spAutoFit/>
              </a:bodyPr>
              <a:lstStyle/>
              <a:p>
                <a:pPr>
                  <a:defRPr/>
                </a:pPr>
                <a:r>
                  <a:rPr lang="en-US" sz="2000" i="1" dirty="0">
                    <a:latin typeface="+mn-lt"/>
                    <a:ea typeface="+mn-ea"/>
                  </a:rPr>
                  <a:t>y</a:t>
                </a:r>
              </a:p>
            </p:txBody>
          </p:sp>
        </p:grpSp>
        <p:sp>
          <p:nvSpPr>
            <p:cNvPr id="61455" name="TextBox 58"/>
            <p:cNvSpPr txBox="1">
              <a:spLocks noChangeArrowheads="1"/>
            </p:cNvSpPr>
            <p:nvPr/>
          </p:nvSpPr>
          <p:spPr bwMode="auto">
            <a:xfrm>
              <a:off x="1447800" y="5334043"/>
              <a:ext cx="609600" cy="396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a:latin typeface="Times New Roman" panose="02020603050405020304" pitchFamily="18" charset="0"/>
                </a:rPr>
                <a:t>}</a:t>
              </a:r>
              <a:r>
                <a:rPr lang="en-US" altLang="en-US" sz="2000" i="1">
                  <a:latin typeface="Times New Roman" panose="02020603050405020304" pitchFamily="18" charset="0"/>
                </a:rPr>
                <a:t>d</a:t>
              </a:r>
              <a:r>
                <a:rPr lang="en-US" altLang="en-US" sz="2000" baseline="-25000">
                  <a:latin typeface="Times New Roman" panose="02020603050405020304" pitchFamily="18" charset="0"/>
                </a:rPr>
                <a:t>1</a:t>
              </a:r>
            </a:p>
          </p:txBody>
        </p:sp>
        <p:sp>
          <p:nvSpPr>
            <p:cNvPr id="61456" name="TextBox 59"/>
            <p:cNvSpPr txBox="1">
              <a:spLocks noChangeArrowheads="1"/>
            </p:cNvSpPr>
            <p:nvPr/>
          </p:nvSpPr>
          <p:spPr bwMode="auto">
            <a:xfrm>
              <a:off x="2209800" y="5029236"/>
              <a:ext cx="609600" cy="5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latin typeface="Times New Roman" panose="02020603050405020304" pitchFamily="18" charset="0"/>
                </a:rPr>
                <a:t>}</a:t>
              </a:r>
              <a:r>
                <a:rPr lang="en-US" altLang="en-US" sz="2000" i="1">
                  <a:latin typeface="Times New Roman" panose="02020603050405020304" pitchFamily="18" charset="0"/>
                </a:rPr>
                <a:t>d</a:t>
              </a:r>
              <a:r>
                <a:rPr lang="en-US" altLang="en-US" sz="2000" baseline="-25000">
                  <a:latin typeface="Times New Roman" panose="02020603050405020304" pitchFamily="18" charset="0"/>
                </a:rPr>
                <a:t>2</a:t>
              </a:r>
            </a:p>
          </p:txBody>
        </p:sp>
        <p:sp>
          <p:nvSpPr>
            <p:cNvPr id="61457" name="TextBox 60"/>
            <p:cNvSpPr txBox="1">
              <a:spLocks noChangeArrowheads="1"/>
            </p:cNvSpPr>
            <p:nvPr/>
          </p:nvSpPr>
          <p:spPr bwMode="auto">
            <a:xfrm>
              <a:off x="2286000" y="4572025"/>
              <a:ext cx="609600" cy="457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i="1">
                  <a:latin typeface="Times New Roman" panose="02020603050405020304" pitchFamily="18" charset="0"/>
                </a:rPr>
                <a:t>d</a:t>
              </a:r>
              <a:r>
                <a:rPr lang="en-US" altLang="en-US" sz="2000" baseline="-25000">
                  <a:latin typeface="Times New Roman" panose="02020603050405020304" pitchFamily="18" charset="0"/>
                </a:rPr>
                <a:t>3</a:t>
              </a:r>
              <a:r>
                <a:rPr lang="en-US" altLang="en-US">
                  <a:latin typeface="Times New Roman" panose="02020603050405020304" pitchFamily="18" charset="0"/>
                </a:rPr>
                <a:t>{</a:t>
              </a:r>
              <a:endParaRPr lang="en-US" altLang="en-US" baseline="-25000">
                <a:latin typeface="Times New Roman" panose="02020603050405020304" pitchFamily="18" charset="0"/>
              </a:endParaRPr>
            </a:p>
          </p:txBody>
        </p:sp>
        <p:sp>
          <p:nvSpPr>
            <p:cNvPr id="61458" name="TextBox 61"/>
            <p:cNvSpPr txBox="1">
              <a:spLocks noChangeArrowheads="1"/>
            </p:cNvSpPr>
            <p:nvPr/>
          </p:nvSpPr>
          <p:spPr bwMode="auto">
            <a:xfrm>
              <a:off x="2743200" y="3962411"/>
              <a:ext cx="914400" cy="8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i="1">
                  <a:latin typeface="Times New Roman" panose="02020603050405020304" pitchFamily="18" charset="0"/>
                </a:rPr>
                <a:t>d</a:t>
              </a:r>
              <a:r>
                <a:rPr lang="en-US" altLang="en-US" sz="2000" baseline="-25000">
                  <a:latin typeface="Times New Roman" panose="02020603050405020304" pitchFamily="18" charset="0"/>
                </a:rPr>
                <a:t>4</a:t>
              </a:r>
              <a:r>
                <a:rPr lang="en-US" altLang="en-US" sz="4800">
                  <a:latin typeface="Times New Roman" panose="02020603050405020304" pitchFamily="18" charset="0"/>
                </a:rPr>
                <a:t>{</a:t>
              </a:r>
              <a:endParaRPr lang="en-US" altLang="en-US" sz="4800" baseline="-25000">
                <a:latin typeface="Times New Roman" panose="02020603050405020304" pitchFamily="18" charset="0"/>
              </a:endParaRPr>
            </a:p>
          </p:txBody>
        </p:sp>
        <p:sp>
          <p:nvSpPr>
            <p:cNvPr id="61459" name="TextBox 62"/>
            <p:cNvSpPr txBox="1">
              <a:spLocks noChangeArrowheads="1"/>
            </p:cNvSpPr>
            <p:nvPr/>
          </p:nvSpPr>
          <p:spPr bwMode="auto">
            <a:xfrm>
              <a:off x="3733800" y="4419622"/>
              <a:ext cx="609600" cy="579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a:latin typeface="Times New Roman" panose="02020603050405020304" pitchFamily="18" charset="0"/>
                </a:rPr>
                <a:t>}</a:t>
              </a:r>
              <a:r>
                <a:rPr lang="en-US" altLang="en-US" sz="2000" i="1">
                  <a:latin typeface="Times New Roman" panose="02020603050405020304" pitchFamily="18" charset="0"/>
                </a:rPr>
                <a:t>d</a:t>
              </a:r>
              <a:r>
                <a:rPr lang="en-US" altLang="en-US" sz="2000" baseline="-25000">
                  <a:latin typeface="Times New Roman" panose="02020603050405020304" pitchFamily="18" charset="0"/>
                </a:rPr>
                <a:t>5</a:t>
              </a:r>
            </a:p>
          </p:txBody>
        </p:sp>
        <p:sp>
          <p:nvSpPr>
            <p:cNvPr id="61460" name="TextBox 63"/>
            <p:cNvSpPr txBox="1">
              <a:spLocks noChangeArrowheads="1"/>
            </p:cNvSpPr>
            <p:nvPr/>
          </p:nvSpPr>
          <p:spPr bwMode="auto">
            <a:xfrm>
              <a:off x="4038600" y="3943360"/>
              <a:ext cx="609600" cy="396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i="1">
                  <a:latin typeface="Times New Roman" panose="02020603050405020304" pitchFamily="18" charset="0"/>
                </a:rPr>
                <a:t>d</a:t>
              </a:r>
              <a:r>
                <a:rPr lang="en-US" altLang="en-US" sz="2000" baseline="-25000">
                  <a:latin typeface="Times New Roman" panose="02020603050405020304" pitchFamily="18" charset="0"/>
                </a:rPr>
                <a:t>6</a:t>
              </a:r>
              <a:r>
                <a:rPr lang="en-US" altLang="en-US" sz="2000">
                  <a:latin typeface="Times New Roman" panose="02020603050405020304" pitchFamily="18" charset="0"/>
                </a:rPr>
                <a:t>{</a:t>
              </a:r>
            </a:p>
          </p:txBody>
        </p:sp>
        <p:sp>
          <p:nvSpPr>
            <p:cNvPr id="65" name="TextBox 64"/>
            <p:cNvSpPr txBox="1"/>
            <p:nvPr/>
          </p:nvSpPr>
          <p:spPr>
            <a:xfrm>
              <a:off x="3048000" y="5029236"/>
              <a:ext cx="1371600" cy="822344"/>
            </a:xfrm>
            <a:prstGeom prst="rect">
              <a:avLst/>
            </a:prstGeom>
            <a:noFill/>
          </p:spPr>
          <p:txBody>
            <a:bodyPr>
              <a:spAutoFit/>
            </a:bodyPr>
            <a:lstStyle/>
            <a:p>
              <a:pPr>
                <a:defRPr/>
              </a:pPr>
              <a:r>
                <a:rPr lang="en-US" sz="2400" dirty="0">
                  <a:latin typeface="+mn-lt"/>
                  <a:ea typeface="+mn-ea"/>
                </a:rPr>
                <a:t>Predicted </a:t>
              </a:r>
              <a:r>
                <a:rPr lang="en-US" sz="2400" i="1" dirty="0">
                  <a:latin typeface="+mn-lt"/>
                  <a:ea typeface="+mn-ea"/>
                </a:rPr>
                <a:t>y</a:t>
              </a:r>
              <a:r>
                <a:rPr lang="en-US" sz="2400" dirty="0">
                  <a:latin typeface="+mn-lt"/>
                  <a:ea typeface="+mn-ea"/>
                </a:rPr>
                <a:t>-value</a:t>
              </a:r>
            </a:p>
          </p:txBody>
        </p:sp>
        <p:sp>
          <p:nvSpPr>
            <p:cNvPr id="66" name="Oval 65"/>
            <p:cNvSpPr/>
            <p:nvPr/>
          </p:nvSpPr>
          <p:spPr>
            <a:xfrm>
              <a:off x="4495800" y="4243406"/>
              <a:ext cx="76200" cy="76202"/>
            </a:xfrm>
            <a:prstGeom prst="ellipse">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Oval 66"/>
            <p:cNvSpPr/>
            <p:nvPr/>
          </p:nvSpPr>
          <p:spPr>
            <a:xfrm>
              <a:off x="3759200" y="4519637"/>
              <a:ext cx="76200" cy="76202"/>
            </a:xfrm>
            <a:prstGeom prst="ellipse">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Oval 67"/>
            <p:cNvSpPr/>
            <p:nvPr/>
          </p:nvSpPr>
          <p:spPr>
            <a:xfrm>
              <a:off x="3355975" y="4686328"/>
              <a:ext cx="76200" cy="76202"/>
            </a:xfrm>
            <a:prstGeom prst="ellipse">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Oval 68"/>
            <p:cNvSpPr/>
            <p:nvPr/>
          </p:nvSpPr>
          <p:spPr>
            <a:xfrm>
              <a:off x="2736850" y="4919697"/>
              <a:ext cx="76200" cy="76202"/>
            </a:xfrm>
            <a:prstGeom prst="ellipse">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Oval 69"/>
            <p:cNvSpPr/>
            <p:nvPr/>
          </p:nvSpPr>
          <p:spPr>
            <a:xfrm>
              <a:off x="2219325" y="5119726"/>
              <a:ext cx="76200" cy="76202"/>
            </a:xfrm>
            <a:prstGeom prst="ellipse">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Oval 70"/>
            <p:cNvSpPr/>
            <p:nvPr/>
          </p:nvSpPr>
          <p:spPr>
            <a:xfrm>
              <a:off x="1458913" y="5400720"/>
              <a:ext cx="76200" cy="76202"/>
            </a:xfrm>
            <a:prstGeom prst="ellipse">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3" name="Straight Connector 72"/>
            <p:cNvCxnSpPr>
              <a:endCxn id="69" idx="5"/>
            </p:cNvCxnSpPr>
            <p:nvPr/>
          </p:nvCxnSpPr>
          <p:spPr>
            <a:xfrm rot="10800000">
              <a:off x="2801938" y="4984785"/>
              <a:ext cx="322262" cy="1968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657604"/>
              <a:ext cx="1371600" cy="822344"/>
            </a:xfrm>
            <a:prstGeom prst="rect">
              <a:avLst/>
            </a:prstGeom>
            <a:noFill/>
          </p:spPr>
          <p:txBody>
            <a:bodyPr>
              <a:spAutoFit/>
            </a:bodyPr>
            <a:lstStyle/>
            <a:p>
              <a:pPr algn="ctr">
                <a:defRPr/>
              </a:pPr>
              <a:r>
                <a:rPr lang="en-US" sz="2400" dirty="0">
                  <a:latin typeface="+mn-lt"/>
                  <a:ea typeface="+mn-ea"/>
                </a:rPr>
                <a:t>Observed </a:t>
              </a:r>
              <a:r>
                <a:rPr lang="en-US" sz="2400" i="1" dirty="0">
                  <a:latin typeface="+mn-lt"/>
                  <a:ea typeface="+mn-ea"/>
                </a:rPr>
                <a:t>y</a:t>
              </a:r>
              <a:r>
                <a:rPr lang="en-US" sz="2400" dirty="0">
                  <a:latin typeface="+mn-lt"/>
                  <a:ea typeface="+mn-ea"/>
                </a:rPr>
                <a:t>-value</a:t>
              </a:r>
            </a:p>
          </p:txBody>
        </p:sp>
        <p:cxnSp>
          <p:nvCxnSpPr>
            <p:cNvPr id="76" name="Straight Connector 75"/>
            <p:cNvCxnSpPr/>
            <p:nvPr/>
          </p:nvCxnSpPr>
          <p:spPr>
            <a:xfrm rot="16200000" flipV="1">
              <a:off x="2514597" y="4419624"/>
              <a:ext cx="228605"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44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6144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14FC4E9B-4DBA-4C95-8AB9-55AB63209C07}" type="slidenum">
              <a:rPr lang="en-US" altLang="en-US" sz="1200">
                <a:cs typeface="Arial" panose="020B0604020202020204" pitchFamily="34" charset="0"/>
              </a:rPr>
              <a:pPr algn="r" eaLnBrk="1" hangingPunct="1"/>
              <a:t>28</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5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Content Placeholder 5"/>
          <p:cNvSpPr>
            <a:spLocks noGrp="1"/>
          </p:cNvSpPr>
          <p:nvPr>
            <p:ph idx="1"/>
          </p:nvPr>
        </p:nvSpPr>
        <p:spPr>
          <a:xfrm>
            <a:off x="457200" y="1600200"/>
            <a:ext cx="8229600" cy="2971800"/>
          </a:xfrm>
        </p:spPr>
        <p:txBody>
          <a:bodyPr/>
          <a:lstStyle/>
          <a:p>
            <a:pPr>
              <a:buFont typeface="Arial" panose="020B0604020202020204" pitchFamily="34" charset="0"/>
              <a:buNone/>
            </a:pPr>
            <a:r>
              <a:rPr lang="en-US" altLang="en-US" b="1" smtClean="0">
                <a:solidFill>
                  <a:schemeClr val="accent2"/>
                </a:solidFill>
              </a:rPr>
              <a:t>Regression line</a:t>
            </a:r>
            <a:r>
              <a:rPr lang="en-US" altLang="en-US" smtClean="0">
                <a:solidFill>
                  <a:schemeClr val="accent2"/>
                </a:solidFill>
              </a:rPr>
              <a:t> </a:t>
            </a:r>
            <a:r>
              <a:rPr lang="en-US" altLang="en-US" smtClean="0"/>
              <a:t>(</a:t>
            </a:r>
            <a:r>
              <a:rPr lang="en-US" altLang="en-US" b="1" smtClean="0">
                <a:solidFill>
                  <a:schemeClr val="accent2"/>
                </a:solidFill>
              </a:rPr>
              <a:t>line of best fit</a:t>
            </a:r>
            <a:r>
              <a:rPr lang="en-US" altLang="en-US" smtClean="0"/>
              <a:t>)</a:t>
            </a:r>
          </a:p>
          <a:p>
            <a:r>
              <a:rPr lang="en-US" altLang="en-US" smtClean="0"/>
              <a:t>The line for which the sum of the squares of the residuals is a minimum.  </a:t>
            </a:r>
          </a:p>
          <a:p>
            <a:r>
              <a:rPr lang="en-US" altLang="en-US" smtClean="0"/>
              <a:t>The equation of a regression line for an independent variable </a:t>
            </a:r>
            <a:r>
              <a:rPr lang="en-US" altLang="en-US" i="1" smtClean="0"/>
              <a:t>x</a:t>
            </a:r>
            <a:r>
              <a:rPr lang="en-US" altLang="en-US" smtClean="0"/>
              <a:t> and a dependent variable </a:t>
            </a:r>
            <a:r>
              <a:rPr lang="en-US" altLang="en-US" i="1" smtClean="0"/>
              <a:t>y</a:t>
            </a:r>
            <a:r>
              <a:rPr lang="en-US" altLang="en-US" smtClean="0"/>
              <a:t> is</a:t>
            </a:r>
          </a:p>
          <a:p>
            <a:pPr>
              <a:spcBef>
                <a:spcPct val="10000"/>
              </a:spcBef>
              <a:spcAft>
                <a:spcPct val="10000"/>
              </a:spcAft>
              <a:buFont typeface="Arial" panose="020B0604020202020204" pitchFamily="34" charset="0"/>
              <a:buNone/>
            </a:pPr>
            <a:r>
              <a:rPr lang="en-US" altLang="en-US" smtClean="0"/>
              <a:t>		</a:t>
            </a:r>
            <a:r>
              <a:rPr lang="en-US" altLang="en-US" i="1" smtClean="0">
                <a:solidFill>
                  <a:schemeClr val="accent2"/>
                </a:solidFill>
              </a:rPr>
              <a:t>ŷ</a:t>
            </a:r>
            <a:r>
              <a:rPr lang="en-US" altLang="en-US" smtClean="0">
                <a:solidFill>
                  <a:schemeClr val="accent2"/>
                </a:solidFill>
              </a:rPr>
              <a:t> = </a:t>
            </a:r>
            <a:r>
              <a:rPr lang="en-US" altLang="en-US" i="1" smtClean="0">
                <a:solidFill>
                  <a:schemeClr val="accent2"/>
                </a:solidFill>
              </a:rPr>
              <a:t>mx </a:t>
            </a:r>
            <a:r>
              <a:rPr lang="en-US" altLang="en-US" smtClean="0">
                <a:solidFill>
                  <a:schemeClr val="accent2"/>
                </a:solidFill>
              </a:rPr>
              <a:t>+ </a:t>
            </a:r>
            <a:r>
              <a:rPr lang="en-US" altLang="en-US" i="1" smtClean="0">
                <a:solidFill>
                  <a:schemeClr val="accent2"/>
                </a:solidFill>
              </a:rPr>
              <a:t>b</a:t>
            </a:r>
            <a:endParaRPr lang="en-US" altLang="en-US" smtClean="0"/>
          </a:p>
          <a:p>
            <a:endParaRPr lang="en-US" altLang="en-US" smtClean="0"/>
          </a:p>
        </p:txBody>
      </p:sp>
      <p:sp>
        <p:nvSpPr>
          <p:cNvPr id="62467" name="Rectangle 2"/>
          <p:cNvSpPr>
            <a:spLocks noGrp="1" noChangeArrowheads="1"/>
          </p:cNvSpPr>
          <p:nvPr>
            <p:ph type="title"/>
          </p:nvPr>
        </p:nvSpPr>
        <p:spPr>
          <a:noFill/>
        </p:spPr>
        <p:txBody>
          <a:bodyPr/>
          <a:lstStyle/>
          <a:p>
            <a:pPr eaLnBrk="1" hangingPunct="1"/>
            <a:r>
              <a:rPr lang="en-US" altLang="en-US" smtClean="0"/>
              <a:t>Regression Line</a:t>
            </a:r>
          </a:p>
        </p:txBody>
      </p:sp>
      <p:sp>
        <p:nvSpPr>
          <p:cNvPr id="7" name="TextBox 6"/>
          <p:cNvSpPr txBox="1"/>
          <p:nvPr/>
        </p:nvSpPr>
        <p:spPr>
          <a:xfrm>
            <a:off x="609600" y="4678363"/>
            <a:ext cx="1600200" cy="1552575"/>
          </a:xfrm>
          <a:prstGeom prst="rect">
            <a:avLst/>
          </a:prstGeom>
          <a:noFill/>
        </p:spPr>
        <p:txBody>
          <a:bodyPr>
            <a:spAutoFit/>
          </a:bodyPr>
          <a:lstStyle/>
          <a:p>
            <a:pPr>
              <a:defRPr/>
            </a:pPr>
            <a:r>
              <a:rPr lang="en-US" sz="2400" dirty="0">
                <a:latin typeface="+mn-lt"/>
                <a:ea typeface="+mn-ea"/>
              </a:rPr>
              <a:t>Predicted </a:t>
            </a:r>
            <a:r>
              <a:rPr lang="en-US" sz="2400" i="1" dirty="0">
                <a:latin typeface="+mn-lt"/>
                <a:ea typeface="+mn-ea"/>
              </a:rPr>
              <a:t>y</a:t>
            </a:r>
            <a:r>
              <a:rPr lang="en-US" sz="2400" dirty="0">
                <a:latin typeface="+mn-lt"/>
                <a:ea typeface="+mn-ea"/>
              </a:rPr>
              <a:t>-value for a given </a:t>
            </a:r>
            <a:r>
              <a:rPr lang="en-US" sz="2400" i="1" dirty="0">
                <a:latin typeface="+mn-lt"/>
                <a:ea typeface="+mn-ea"/>
              </a:rPr>
              <a:t>x</a:t>
            </a:r>
            <a:r>
              <a:rPr lang="en-US" sz="2400" dirty="0">
                <a:latin typeface="+mn-lt"/>
                <a:ea typeface="+mn-ea"/>
              </a:rPr>
              <a:t>-value</a:t>
            </a:r>
          </a:p>
        </p:txBody>
      </p:sp>
      <p:sp>
        <p:nvSpPr>
          <p:cNvPr id="8" name="TextBox 7"/>
          <p:cNvSpPr txBox="1"/>
          <p:nvPr/>
        </p:nvSpPr>
        <p:spPr>
          <a:xfrm>
            <a:off x="2286000" y="4724400"/>
            <a:ext cx="914400" cy="457200"/>
          </a:xfrm>
          <a:prstGeom prst="rect">
            <a:avLst/>
          </a:prstGeom>
          <a:noFill/>
        </p:spPr>
        <p:txBody>
          <a:bodyPr>
            <a:spAutoFit/>
          </a:bodyPr>
          <a:lstStyle/>
          <a:p>
            <a:pPr>
              <a:defRPr/>
            </a:pPr>
            <a:r>
              <a:rPr lang="en-US" sz="2400" dirty="0">
                <a:latin typeface="+mn-lt"/>
                <a:ea typeface="+mn-ea"/>
              </a:rPr>
              <a:t>Slope</a:t>
            </a:r>
          </a:p>
        </p:txBody>
      </p:sp>
      <p:sp>
        <p:nvSpPr>
          <p:cNvPr id="9" name="TextBox 8"/>
          <p:cNvSpPr txBox="1"/>
          <p:nvPr/>
        </p:nvSpPr>
        <p:spPr>
          <a:xfrm>
            <a:off x="3352800" y="4343400"/>
            <a:ext cx="1600200" cy="457200"/>
          </a:xfrm>
          <a:prstGeom prst="rect">
            <a:avLst/>
          </a:prstGeom>
          <a:noFill/>
        </p:spPr>
        <p:txBody>
          <a:bodyPr>
            <a:spAutoFit/>
          </a:bodyPr>
          <a:lstStyle/>
          <a:p>
            <a:pPr>
              <a:defRPr/>
            </a:pPr>
            <a:r>
              <a:rPr lang="en-US" sz="2400" i="1" dirty="0">
                <a:latin typeface="+mn-lt"/>
                <a:ea typeface="+mn-ea"/>
              </a:rPr>
              <a:t>y</a:t>
            </a:r>
            <a:r>
              <a:rPr lang="en-US" sz="2400" dirty="0">
                <a:latin typeface="+mn-lt"/>
                <a:ea typeface="+mn-ea"/>
              </a:rPr>
              <a:t>-intercept</a:t>
            </a:r>
          </a:p>
        </p:txBody>
      </p:sp>
      <p:cxnSp>
        <p:nvCxnSpPr>
          <p:cNvPr id="11" name="Straight Connector 10"/>
          <p:cNvCxnSpPr/>
          <p:nvPr/>
        </p:nvCxnSpPr>
        <p:spPr>
          <a:xfrm rot="5400000" flipH="1" flipV="1">
            <a:off x="1223169" y="4499769"/>
            <a:ext cx="258762"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V="1">
            <a:off x="2095500" y="44577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2971800" y="43434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47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6247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6A2CF8A8-8440-4F5C-A5C7-5D720BD022A5}" type="slidenum">
              <a:rPr lang="en-US" altLang="en-US" sz="1200">
                <a:cs typeface="Arial" panose="020B0604020202020204" pitchFamily="34" charset="0"/>
              </a:rPr>
              <a:pPr algn="r" eaLnBrk="1" hangingPunct="1"/>
              <a:t>29</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6">
                                            <p:txEl>
                                              <p:pRg st="2" end="2"/>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7586">
                                            <p:txEl>
                                              <p:pRg st="3" end="3"/>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altLang="en-US" smtClean="0"/>
              <a:t>Section 9.1</a:t>
            </a:r>
          </a:p>
        </p:txBody>
      </p:sp>
      <p:sp>
        <p:nvSpPr>
          <p:cNvPr id="3" name="Subtitle 2"/>
          <p:cNvSpPr>
            <a:spLocks noGrp="1"/>
          </p:cNvSpPr>
          <p:nvPr>
            <p:ph type="subTitle" idx="1"/>
          </p:nvPr>
        </p:nvSpPr>
        <p:spPr/>
        <p:txBody>
          <a:bodyPr/>
          <a:lstStyle/>
          <a:p>
            <a:pPr eaLnBrk="1" hangingPunct="1"/>
            <a:r>
              <a:rPr lang="en-US" altLang="en-US" smtClean="0"/>
              <a:t>Correlation</a:t>
            </a:r>
          </a:p>
        </p:txBody>
      </p:sp>
      <p:sp>
        <p:nvSpPr>
          <p:cNvPr id="1331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1331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965CD6DC-6C5A-4D54-8603-3C9A163ECA7C}" type="slidenum">
              <a:rPr lang="en-US" altLang="en-US" sz="1200">
                <a:cs typeface="Arial" panose="020B0604020202020204" pitchFamily="34" charset="0"/>
              </a:rPr>
              <a:pPr algn="r" eaLnBrk="1" hangingPunct="1"/>
              <a:t>3</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Title 1"/>
          <p:cNvSpPr>
            <a:spLocks noGrp="1"/>
          </p:cNvSpPr>
          <p:nvPr>
            <p:ph type="title"/>
          </p:nvPr>
        </p:nvSpPr>
        <p:spPr/>
        <p:txBody>
          <a:bodyPr/>
          <a:lstStyle/>
          <a:p>
            <a:r>
              <a:rPr lang="en-US" altLang="en-US" smtClean="0"/>
              <a:t>The Equation of a Regression Line</a:t>
            </a:r>
          </a:p>
        </p:txBody>
      </p:sp>
      <p:sp>
        <p:nvSpPr>
          <p:cNvPr id="9224" name="Content Placeholder 2"/>
          <p:cNvSpPr>
            <a:spLocks noGrp="1"/>
          </p:cNvSpPr>
          <p:nvPr>
            <p:ph idx="1"/>
          </p:nvPr>
        </p:nvSpPr>
        <p:spPr/>
        <p:txBody>
          <a:bodyPr/>
          <a:lstStyle/>
          <a:p>
            <a:pPr>
              <a:spcBef>
                <a:spcPct val="10000"/>
              </a:spcBef>
              <a:spcAft>
                <a:spcPct val="10000"/>
              </a:spcAft>
            </a:pPr>
            <a:r>
              <a:rPr lang="en-US" altLang="en-US" i="1" smtClean="0"/>
              <a:t>ŷ</a:t>
            </a:r>
            <a:r>
              <a:rPr lang="en-US" altLang="en-US" smtClean="0"/>
              <a:t> = </a:t>
            </a:r>
            <a:r>
              <a:rPr lang="en-US" altLang="en-US" i="1" smtClean="0"/>
              <a:t>mx </a:t>
            </a:r>
            <a:r>
              <a:rPr lang="en-US" altLang="en-US" smtClean="0"/>
              <a:t>+ </a:t>
            </a:r>
            <a:r>
              <a:rPr lang="en-US" altLang="en-US" i="1" smtClean="0"/>
              <a:t>b  </a:t>
            </a:r>
            <a:r>
              <a:rPr lang="en-US" altLang="en-US" smtClean="0"/>
              <a:t>where</a:t>
            </a:r>
          </a:p>
          <a:p>
            <a:pPr>
              <a:spcBef>
                <a:spcPct val="10000"/>
              </a:spcBef>
              <a:spcAft>
                <a:spcPct val="10000"/>
              </a:spcAft>
            </a:pPr>
            <a:endParaRPr lang="en-US" altLang="en-US" smtClean="0"/>
          </a:p>
          <a:p>
            <a:pPr>
              <a:spcBef>
                <a:spcPct val="10000"/>
              </a:spcBef>
              <a:spcAft>
                <a:spcPct val="10000"/>
              </a:spcAft>
            </a:pPr>
            <a:endParaRPr lang="en-US" altLang="en-US" smtClean="0"/>
          </a:p>
          <a:p>
            <a:pPr>
              <a:spcBef>
                <a:spcPct val="10000"/>
              </a:spcBef>
              <a:spcAft>
                <a:spcPct val="10000"/>
              </a:spcAft>
            </a:pPr>
            <a:endParaRPr lang="en-US" altLang="en-US" smtClean="0"/>
          </a:p>
          <a:p>
            <a:pPr>
              <a:spcBef>
                <a:spcPct val="10000"/>
              </a:spcBef>
              <a:spcAft>
                <a:spcPct val="10000"/>
              </a:spcAft>
            </a:pPr>
            <a:r>
              <a:rPr lang="en-US" altLang="en-US" smtClean="0"/>
              <a:t>    is the mean of the </a:t>
            </a:r>
            <a:r>
              <a:rPr lang="en-US" altLang="en-US" i="1" smtClean="0"/>
              <a:t>y-</a:t>
            </a:r>
            <a:r>
              <a:rPr lang="en-US" altLang="en-US" smtClean="0"/>
              <a:t>values in the data</a:t>
            </a:r>
          </a:p>
          <a:p>
            <a:pPr>
              <a:spcBef>
                <a:spcPct val="10000"/>
              </a:spcBef>
              <a:spcAft>
                <a:spcPct val="10000"/>
              </a:spcAft>
            </a:pPr>
            <a:r>
              <a:rPr lang="en-US" altLang="en-US" smtClean="0"/>
              <a:t>    is the mean of the </a:t>
            </a:r>
            <a:r>
              <a:rPr lang="en-US" altLang="en-US" i="1" smtClean="0"/>
              <a:t>x-</a:t>
            </a:r>
            <a:r>
              <a:rPr lang="en-US" altLang="en-US" smtClean="0"/>
              <a:t>values in the data</a:t>
            </a:r>
          </a:p>
          <a:p>
            <a:pPr>
              <a:spcBef>
                <a:spcPct val="10000"/>
              </a:spcBef>
              <a:spcAft>
                <a:spcPct val="10000"/>
              </a:spcAft>
            </a:pPr>
            <a:r>
              <a:rPr lang="en-US" altLang="en-US" smtClean="0"/>
              <a:t>The regression line always passes through the point</a:t>
            </a:r>
          </a:p>
        </p:txBody>
      </p:sp>
      <p:graphicFrame>
        <p:nvGraphicFramePr>
          <p:cNvPr id="1110024" name="Object 8"/>
          <p:cNvGraphicFramePr>
            <a:graphicFrameLocks noChangeAspect="1"/>
          </p:cNvGraphicFramePr>
          <p:nvPr/>
        </p:nvGraphicFramePr>
        <p:xfrm>
          <a:off x="838200" y="2438400"/>
          <a:ext cx="3063875" cy="946150"/>
        </p:xfrm>
        <a:graphic>
          <a:graphicData uri="http://schemas.openxmlformats.org/presentationml/2006/ole">
            <mc:AlternateContent xmlns:mc="http://schemas.openxmlformats.org/markup-compatibility/2006">
              <mc:Choice xmlns:v="urn:schemas-microsoft-com:vml" Requires="v">
                <p:oleObj spid="_x0000_s64543" name="Equation" r:id="rId3" imgW="2717640" imgH="838080" progId="Equation.DSMT4">
                  <p:embed/>
                </p:oleObj>
              </mc:Choice>
              <mc:Fallback>
                <p:oleObj name="Equation" r:id="rId3" imgW="2717640" imgH="83808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438400"/>
                        <a:ext cx="3063875"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ct 6"/>
          <p:cNvGraphicFramePr>
            <a:graphicFrameLocks noChangeAspect="1"/>
          </p:cNvGraphicFramePr>
          <p:nvPr/>
        </p:nvGraphicFramePr>
        <p:xfrm>
          <a:off x="4572000" y="2438400"/>
          <a:ext cx="3778250" cy="838200"/>
        </p:xfrm>
        <a:graphic>
          <a:graphicData uri="http://schemas.openxmlformats.org/presentationml/2006/ole">
            <mc:AlternateContent xmlns:mc="http://schemas.openxmlformats.org/markup-compatibility/2006">
              <mc:Choice xmlns:v="urn:schemas-microsoft-com:vml" Requires="v">
                <p:oleObj spid="_x0000_s64544" name="Equation" r:id="rId5" imgW="2806560" imgH="622080" progId="Equation.DSMT4">
                  <p:embed/>
                </p:oleObj>
              </mc:Choice>
              <mc:Fallback>
                <p:oleObj name="Equation" r:id="rId5" imgW="2806560" imgH="6220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438400"/>
                        <a:ext cx="377825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0" name="Object 7"/>
          <p:cNvGraphicFramePr>
            <a:graphicFrameLocks noChangeAspect="1"/>
          </p:cNvGraphicFramePr>
          <p:nvPr/>
        </p:nvGraphicFramePr>
        <p:xfrm>
          <a:off x="828675" y="3733800"/>
          <a:ext cx="341313" cy="465138"/>
        </p:xfrm>
        <a:graphic>
          <a:graphicData uri="http://schemas.openxmlformats.org/presentationml/2006/ole">
            <mc:AlternateContent xmlns:mc="http://schemas.openxmlformats.org/markup-compatibility/2006">
              <mc:Choice xmlns:v="urn:schemas-microsoft-com:vml" Requires="v">
                <p:oleObj spid="_x0000_s64545" name="Equation" r:id="rId7" imgW="139680" imgH="190440" progId="Equation.DSMT4">
                  <p:embed/>
                </p:oleObj>
              </mc:Choice>
              <mc:Fallback>
                <p:oleObj name="Equation" r:id="rId7" imgW="139680" imgH="19044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8675" y="3733800"/>
                        <a:ext cx="341313"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1" name="Object 5"/>
          <p:cNvGraphicFramePr>
            <a:graphicFrameLocks noChangeAspect="1"/>
          </p:cNvGraphicFramePr>
          <p:nvPr/>
        </p:nvGraphicFramePr>
        <p:xfrm>
          <a:off x="828675" y="4233863"/>
          <a:ext cx="374650" cy="442912"/>
        </p:xfrm>
        <a:graphic>
          <a:graphicData uri="http://schemas.openxmlformats.org/presentationml/2006/ole">
            <mc:AlternateContent xmlns:mc="http://schemas.openxmlformats.org/markup-compatibility/2006">
              <mc:Choice xmlns:v="urn:schemas-microsoft-com:vml" Requires="v">
                <p:oleObj spid="_x0000_s64546" name="Equation" r:id="rId9" imgW="139680" imgH="164880" progId="Equation.DSMT4">
                  <p:embed/>
                </p:oleObj>
              </mc:Choice>
              <mc:Fallback>
                <p:oleObj name="Equation" r:id="rId9" imgW="139680" imgH="16488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8675" y="4233863"/>
                        <a:ext cx="374650"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9"/>
          <p:cNvGraphicFramePr>
            <a:graphicFrameLocks noChangeAspect="1"/>
          </p:cNvGraphicFramePr>
          <p:nvPr/>
        </p:nvGraphicFramePr>
        <p:xfrm>
          <a:off x="838200" y="5105400"/>
          <a:ext cx="990600" cy="619125"/>
        </p:xfrm>
        <a:graphic>
          <a:graphicData uri="http://schemas.openxmlformats.org/presentationml/2006/ole">
            <mc:AlternateContent xmlns:mc="http://schemas.openxmlformats.org/markup-compatibility/2006">
              <mc:Choice xmlns:v="urn:schemas-microsoft-com:vml" Requires="v">
                <p:oleObj spid="_x0000_s64547" name="Equation" r:id="rId11" imgW="406080" imgH="253800" progId="Equation.DSMT4">
                  <p:embed/>
                </p:oleObj>
              </mc:Choice>
              <mc:Fallback>
                <p:oleObj name="Equation" r:id="rId11" imgW="406080" imgH="25380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8200" y="5105400"/>
                        <a:ext cx="9906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4521"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64522"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ADE10565-4CDC-4674-BF6A-52C99D91A2E4}" type="slidenum">
              <a:rPr lang="en-US" altLang="en-US" sz="1200">
                <a:cs typeface="Arial" panose="020B0604020202020204" pitchFamily="34" charset="0"/>
              </a:rPr>
              <a:pPr algn="r" eaLnBrk="1" hangingPunct="1"/>
              <a:t>30</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9220"/>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9224">
                                            <p:txEl>
                                              <p:pRg st="4" end="4"/>
                                            </p:txEl>
                                          </p:spTgt>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9221"/>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9224">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22"/>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922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ltLang="en-US" smtClean="0">
                <a:solidFill>
                  <a:srgbClr val="83BB35"/>
                </a:solidFill>
              </a:rPr>
              <a:t>Example: Finding the Equation of a Regression Line</a:t>
            </a:r>
          </a:p>
        </p:txBody>
      </p:sp>
      <p:sp>
        <p:nvSpPr>
          <p:cNvPr id="65539" name="Content Placeholder 2"/>
          <p:cNvSpPr>
            <a:spLocks noGrp="1"/>
          </p:cNvSpPr>
          <p:nvPr>
            <p:ph idx="1"/>
          </p:nvPr>
        </p:nvSpPr>
        <p:spPr>
          <a:xfrm>
            <a:off x="457200" y="1600200"/>
            <a:ext cx="4343400" cy="2667000"/>
          </a:xfrm>
        </p:spPr>
        <p:txBody>
          <a:bodyPr/>
          <a:lstStyle/>
          <a:p>
            <a:pPr marL="0" indent="0">
              <a:buFont typeface="Arial" panose="020B0604020202020204" pitchFamily="34" charset="0"/>
              <a:buNone/>
            </a:pPr>
            <a:r>
              <a:rPr lang="en-US" altLang="en-US" smtClean="0"/>
              <a:t>Find the equation of the regression line for the gross domestic products and carbon dioxide emissions  data. </a:t>
            </a:r>
          </a:p>
        </p:txBody>
      </p:sp>
      <p:graphicFrame>
        <p:nvGraphicFramePr>
          <p:cNvPr id="65571" name="Group 35"/>
          <p:cNvGraphicFramePr>
            <a:graphicFrameLocks noGrp="1"/>
          </p:cNvGraphicFramePr>
          <p:nvPr/>
        </p:nvGraphicFramePr>
        <p:xfrm>
          <a:off x="5181600" y="1219200"/>
          <a:ext cx="3740150" cy="5233138"/>
        </p:xfrm>
        <a:graphic>
          <a:graphicData uri="http://schemas.openxmlformats.org/drawingml/2006/table">
            <a:tbl>
              <a:tblPr/>
              <a:tblGrid>
                <a:gridCol w="1870075"/>
                <a:gridCol w="1870075"/>
              </a:tblGrid>
              <a:tr h="146208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GDP</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(trillions of $), </a:t>
                      </a:r>
                      <a:r>
                        <a:rPr kumimoji="0" lang="en-US" altLang="en-US" sz="2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CO</a:t>
                      </a:r>
                      <a:r>
                        <a:rPr kumimoji="0" lang="en-US" altLang="en-US" sz="2400" b="0" i="0" u="none" strike="noStrike" cap="none" normalizeH="0" baseline="-2600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 emission (millions of metric tons), </a:t>
                      </a:r>
                      <a:r>
                        <a:rPr kumimoji="0" lang="en-US" altLang="en-US" sz="2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r>
              <a:tr h="3476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428.2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3476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828.8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492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1214.2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476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444.6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476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0.9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264.0</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492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415.3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476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571.8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476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492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358.7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476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573.5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5569"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65570"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B8B6793-38CB-4025-9016-487A13D44596}" type="slidenum">
              <a:rPr lang="en-US" altLang="en-US" sz="1200">
                <a:cs typeface="Arial" panose="020B0604020202020204" pitchFamily="34" charset="0"/>
              </a:rPr>
              <a:pPr algn="r" eaLnBrk="1" hangingPunct="1"/>
              <a:t>31</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altLang="en-US" smtClean="0">
                <a:solidFill>
                  <a:srgbClr val="83BB35"/>
                </a:solidFill>
              </a:rPr>
              <a:t>Solution: Finding the Equation of a Regression Line</a:t>
            </a:r>
          </a:p>
        </p:txBody>
      </p:sp>
      <p:graphicFrame>
        <p:nvGraphicFramePr>
          <p:cNvPr id="67676" name="Group 92"/>
          <p:cNvGraphicFramePr>
            <a:graphicFrameLocks noGrp="1"/>
          </p:cNvGraphicFramePr>
          <p:nvPr/>
        </p:nvGraphicFramePr>
        <p:xfrm>
          <a:off x="228600" y="1524000"/>
          <a:ext cx="8763000" cy="4913965"/>
        </p:xfrm>
        <a:graphic>
          <a:graphicData uri="http://schemas.openxmlformats.org/drawingml/2006/table">
            <a:tbl>
              <a:tblPr/>
              <a:tblGrid>
                <a:gridCol w="1262063"/>
                <a:gridCol w="1500187"/>
                <a:gridCol w="2130425"/>
                <a:gridCol w="1579563"/>
                <a:gridCol w="2290762"/>
              </a:tblGrid>
              <a:tr h="4000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2400" b="1"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2400" b="1"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xy</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r>
                        <a:rPr kumimoji="0" lang="en-US" altLang="en-US" sz="2400" b="1" i="0" u="none" strike="noStrike" cap="none" normalizeH="0" baseline="3000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endParaRPr kumimoji="0" lang="en-US" altLang="en-US" sz="2400" b="1"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1"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r>
                        <a:rPr kumimoji="0" lang="en-US" altLang="en-US" sz="2400" b="1" i="0" u="none" strike="noStrike" cap="none" normalizeH="0" baseline="3000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r>
              <a:tr h="36512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428.2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685.12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2.56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183,355.24</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36512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828.8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2983.68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12.96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686,909.44</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6512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1214.2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5949.58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24.01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1,474,281.64</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444.6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489.06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197,669.16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6512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0.9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264.0</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237.6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0.81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69,696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6353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415.3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1204.37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8.41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172,474.09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6512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571.8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1543.86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7.29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326,955.24</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6353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1046.27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5.29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206,934.01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6671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358.7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573.92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2.56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128,665.69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36353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573.5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860.25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2.25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328,902.25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23.1</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5554</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xy</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15,573.71</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r>
                        <a:rPr kumimoji="0" lang="en-US" altLang="en-US" sz="2400" b="0" i="0" u="none" strike="noStrike" cap="none" normalizeH="0" baseline="3000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67.35</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Σ</a:t>
                      </a:r>
                      <a:r>
                        <a:rPr kumimoji="0" lang="en-US" altLang="en-US" sz="24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r>
                        <a:rPr kumimoji="0" lang="en-US" altLang="en-US" sz="2400" b="0" i="0" u="none" strike="noStrike" cap="none" normalizeH="0" baseline="3000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 3,775,842.76</a:t>
                      </a:r>
                    </a:p>
                  </a:txBody>
                  <a:tcPr marL="11345" marR="11345" marT="1134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664" name="TextBox 5"/>
          <p:cNvSpPr txBox="1">
            <a:spLocks noChangeArrowheads="1"/>
          </p:cNvSpPr>
          <p:nvPr/>
        </p:nvSpPr>
        <p:spPr bwMode="auto">
          <a:xfrm>
            <a:off x="3733800" y="2438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67665" name="TextBox 6"/>
          <p:cNvSpPr txBox="1">
            <a:spLocks noChangeArrowheads="1"/>
          </p:cNvSpPr>
          <p:nvPr/>
        </p:nvSpPr>
        <p:spPr bwMode="auto">
          <a:xfrm>
            <a:off x="3657600" y="2819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67666" name="TextBox 8"/>
          <p:cNvSpPr txBox="1">
            <a:spLocks noChangeArrowheads="1"/>
          </p:cNvSpPr>
          <p:nvPr/>
        </p:nvSpPr>
        <p:spPr bwMode="auto">
          <a:xfrm>
            <a:off x="3733800" y="36449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67667" name="TextBox 10"/>
          <p:cNvSpPr txBox="1">
            <a:spLocks noChangeArrowheads="1"/>
          </p:cNvSpPr>
          <p:nvPr/>
        </p:nvSpPr>
        <p:spPr bwMode="auto">
          <a:xfrm>
            <a:off x="3733800" y="4449763"/>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67668" name="TextBox 11"/>
          <p:cNvSpPr txBox="1">
            <a:spLocks noChangeArrowheads="1"/>
          </p:cNvSpPr>
          <p:nvPr/>
        </p:nvSpPr>
        <p:spPr bwMode="auto">
          <a:xfrm>
            <a:off x="3717925" y="4851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67669" name="TextBox 15"/>
          <p:cNvSpPr txBox="1">
            <a:spLocks noChangeArrowheads="1"/>
          </p:cNvSpPr>
          <p:nvPr/>
        </p:nvSpPr>
        <p:spPr bwMode="auto">
          <a:xfrm>
            <a:off x="5334000" y="3243263"/>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67670" name="TextBox 18"/>
          <p:cNvSpPr txBox="1">
            <a:spLocks noChangeArrowheads="1"/>
          </p:cNvSpPr>
          <p:nvPr/>
        </p:nvSpPr>
        <p:spPr bwMode="auto">
          <a:xfrm>
            <a:off x="5334000" y="4449763"/>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67671" name="TextBox 22"/>
          <p:cNvSpPr txBox="1">
            <a:spLocks noChangeArrowheads="1"/>
          </p:cNvSpPr>
          <p:nvPr/>
        </p:nvSpPr>
        <p:spPr bwMode="auto">
          <a:xfrm>
            <a:off x="7086600" y="2840038"/>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a:latin typeface="Times New Roman" panose="02020603050405020304" pitchFamily="18" charset="0"/>
            </a:endParaRPr>
          </a:p>
        </p:txBody>
      </p:sp>
      <p:sp>
        <p:nvSpPr>
          <p:cNvPr id="67672" name="TextBox 33"/>
          <p:cNvSpPr txBox="1">
            <a:spLocks noChangeArrowheads="1"/>
          </p:cNvSpPr>
          <p:nvPr/>
        </p:nvSpPr>
        <p:spPr bwMode="auto">
          <a:xfrm>
            <a:off x="6858000" y="55626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a:latin typeface="Times New Roman" panose="02020603050405020304" pitchFamily="18" charset="0"/>
            </a:endParaRPr>
          </a:p>
        </p:txBody>
      </p:sp>
      <p:sp>
        <p:nvSpPr>
          <p:cNvPr id="35" name="TextBox 34"/>
          <p:cNvSpPr txBox="1"/>
          <p:nvPr/>
        </p:nvSpPr>
        <p:spPr>
          <a:xfrm>
            <a:off x="304800" y="914400"/>
            <a:ext cx="4267200" cy="519113"/>
          </a:xfrm>
          <a:prstGeom prst="rect">
            <a:avLst/>
          </a:prstGeom>
          <a:noFill/>
        </p:spPr>
        <p:txBody>
          <a:bodyPr>
            <a:spAutoFit/>
          </a:bodyPr>
          <a:lstStyle/>
          <a:p>
            <a:pPr>
              <a:defRPr/>
            </a:pPr>
            <a:r>
              <a:rPr lang="en-US" sz="2800" dirty="0">
                <a:latin typeface="+mn-lt"/>
                <a:ea typeface="+mn-ea"/>
              </a:rPr>
              <a:t>Recall from section 9.1:</a:t>
            </a:r>
          </a:p>
        </p:txBody>
      </p:sp>
      <p:sp>
        <p:nvSpPr>
          <p:cNvPr id="6767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6767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468F5530-B0CA-4F21-80DD-E6DC21BE1A8D}" type="slidenum">
              <a:rPr lang="en-US" altLang="en-US" sz="1200">
                <a:cs typeface="Arial" panose="020B0604020202020204" pitchFamily="34" charset="0"/>
              </a:rPr>
              <a:pPr algn="r" eaLnBrk="1" hangingPunct="1"/>
              <a:t>32</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solidFill>
                  <a:srgbClr val="83BB35"/>
                </a:solidFill>
              </a:rPr>
              <a:t>Solution: Finding the Equation of a Regression Line</a:t>
            </a:r>
          </a:p>
        </p:txBody>
      </p:sp>
      <p:sp>
        <p:nvSpPr>
          <p:cNvPr id="68616" name="TextBox 29"/>
          <p:cNvSpPr txBox="1">
            <a:spLocks noChangeArrowheads="1"/>
          </p:cNvSpPr>
          <p:nvPr/>
        </p:nvSpPr>
        <p:spPr bwMode="auto">
          <a:xfrm>
            <a:off x="228600" y="1595438"/>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x</a:t>
            </a:r>
            <a:r>
              <a:rPr lang="en-US" altLang="en-US">
                <a:latin typeface="Times New Roman" panose="02020603050405020304" pitchFamily="18" charset="0"/>
                <a:cs typeface="Times New Roman" panose="02020603050405020304" pitchFamily="18" charset="0"/>
              </a:rPr>
              <a:t> = 23.1</a:t>
            </a:r>
            <a:endParaRPr lang="en-US" altLang="en-US" i="1">
              <a:latin typeface="Times New Roman" panose="02020603050405020304" pitchFamily="18" charset="0"/>
            </a:endParaRPr>
          </a:p>
        </p:txBody>
      </p:sp>
      <p:sp>
        <p:nvSpPr>
          <p:cNvPr id="68617" name="TextBox 30"/>
          <p:cNvSpPr txBox="1">
            <a:spLocks noChangeArrowheads="1"/>
          </p:cNvSpPr>
          <p:nvPr/>
        </p:nvSpPr>
        <p:spPr bwMode="auto">
          <a:xfrm>
            <a:off x="1600200" y="1595438"/>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y</a:t>
            </a:r>
            <a:r>
              <a:rPr lang="en-US" altLang="en-US">
                <a:latin typeface="Times New Roman" panose="02020603050405020304" pitchFamily="18" charset="0"/>
                <a:cs typeface="Times New Roman" panose="02020603050405020304" pitchFamily="18" charset="0"/>
              </a:rPr>
              <a:t> = 5554</a:t>
            </a:r>
            <a:endParaRPr lang="en-US" altLang="en-US" i="1">
              <a:latin typeface="Times New Roman" panose="02020603050405020304" pitchFamily="18" charset="0"/>
            </a:endParaRPr>
          </a:p>
        </p:txBody>
      </p:sp>
      <p:sp>
        <p:nvSpPr>
          <p:cNvPr id="68618" name="TextBox 31"/>
          <p:cNvSpPr txBox="1">
            <a:spLocks noChangeArrowheads="1"/>
          </p:cNvSpPr>
          <p:nvPr/>
        </p:nvSpPr>
        <p:spPr bwMode="auto">
          <a:xfrm>
            <a:off x="3048000" y="1600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xy</a:t>
            </a:r>
            <a:r>
              <a:rPr lang="en-US" altLang="en-US">
                <a:latin typeface="Times New Roman" panose="02020603050405020304" pitchFamily="18" charset="0"/>
                <a:cs typeface="Times New Roman" panose="02020603050405020304" pitchFamily="18" charset="0"/>
              </a:rPr>
              <a:t> = 15,573.71</a:t>
            </a:r>
            <a:endParaRPr lang="en-US" altLang="en-US" i="1">
              <a:latin typeface="Times New Roman" panose="02020603050405020304" pitchFamily="18" charset="0"/>
            </a:endParaRPr>
          </a:p>
        </p:txBody>
      </p:sp>
      <p:sp>
        <p:nvSpPr>
          <p:cNvPr id="68619" name="TextBox 32"/>
          <p:cNvSpPr txBox="1">
            <a:spLocks noChangeArrowheads="1"/>
          </p:cNvSpPr>
          <p:nvPr/>
        </p:nvSpPr>
        <p:spPr bwMode="auto">
          <a:xfrm>
            <a:off x="5257800" y="1595438"/>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x</a:t>
            </a:r>
            <a:r>
              <a:rPr lang="en-US" altLang="en-US" i="1" baseline="30000">
                <a:latin typeface="Times New Roman" panose="02020603050405020304" pitchFamily="18" charset="0"/>
                <a:cs typeface="Times New Roman" panose="02020603050405020304" pitchFamily="18" charset="0"/>
              </a:rPr>
              <a:t>2</a:t>
            </a:r>
            <a:r>
              <a:rPr lang="en-US" altLang="en-US">
                <a:latin typeface="Times New Roman" panose="02020603050405020304" pitchFamily="18" charset="0"/>
                <a:cs typeface="Times New Roman" panose="02020603050405020304" pitchFamily="18" charset="0"/>
              </a:rPr>
              <a:t> = 67.35</a:t>
            </a:r>
            <a:endParaRPr lang="en-US" altLang="en-US" i="1">
              <a:latin typeface="Times New Roman" panose="02020603050405020304" pitchFamily="18" charset="0"/>
            </a:endParaRPr>
          </a:p>
        </p:txBody>
      </p:sp>
      <p:sp>
        <p:nvSpPr>
          <p:cNvPr id="68620" name="TextBox 33"/>
          <p:cNvSpPr txBox="1">
            <a:spLocks noChangeArrowheads="1"/>
          </p:cNvSpPr>
          <p:nvPr/>
        </p:nvSpPr>
        <p:spPr bwMode="auto">
          <a:xfrm>
            <a:off x="6781800" y="1595438"/>
            <a:ext cx="1981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a:latin typeface="Times New Roman" panose="02020603050405020304" pitchFamily="18" charset="0"/>
                <a:cs typeface="Times New Roman" panose="02020603050405020304" pitchFamily="18" charset="0"/>
              </a:rPr>
              <a:t>Σ</a:t>
            </a:r>
            <a:r>
              <a:rPr lang="en-US" altLang="en-US" i="1">
                <a:latin typeface="Times New Roman" panose="02020603050405020304" pitchFamily="18" charset="0"/>
                <a:cs typeface="Times New Roman" panose="02020603050405020304" pitchFamily="18" charset="0"/>
              </a:rPr>
              <a:t>y</a:t>
            </a:r>
            <a:r>
              <a:rPr lang="en-US" altLang="en-US" i="1" baseline="30000">
                <a:latin typeface="Times New Roman" panose="02020603050405020304" pitchFamily="18" charset="0"/>
                <a:cs typeface="Times New Roman" panose="02020603050405020304" pitchFamily="18" charset="0"/>
              </a:rPr>
              <a:t>2</a:t>
            </a:r>
            <a:r>
              <a:rPr lang="en-US" altLang="en-US">
                <a:latin typeface="Times New Roman" panose="02020603050405020304" pitchFamily="18" charset="0"/>
                <a:cs typeface="Times New Roman" panose="02020603050405020304" pitchFamily="18" charset="0"/>
              </a:rPr>
              <a:t> = 3,775,842.76</a:t>
            </a:r>
            <a:endParaRPr lang="en-US" altLang="en-US" i="1">
              <a:latin typeface="Times New Roman" panose="02020603050405020304" pitchFamily="18" charset="0"/>
            </a:endParaRPr>
          </a:p>
        </p:txBody>
      </p:sp>
      <p:graphicFrame>
        <p:nvGraphicFramePr>
          <p:cNvPr id="1110024" name="Object 8"/>
          <p:cNvGraphicFramePr>
            <a:graphicFrameLocks noChangeAspect="1"/>
          </p:cNvGraphicFramePr>
          <p:nvPr/>
        </p:nvGraphicFramePr>
        <p:xfrm>
          <a:off x="381000" y="2286000"/>
          <a:ext cx="2963863" cy="914400"/>
        </p:xfrm>
        <a:graphic>
          <a:graphicData uri="http://schemas.openxmlformats.org/presentationml/2006/ole">
            <mc:AlternateContent xmlns:mc="http://schemas.openxmlformats.org/markup-compatibility/2006">
              <mc:Choice xmlns:v="urn:schemas-microsoft-com:vml" Requires="v">
                <p:oleObj spid="_x0000_s68644" name="Equation" r:id="rId3" imgW="2717640" imgH="838080" progId="Equation.DSMT4">
                  <p:embed/>
                </p:oleObj>
              </mc:Choice>
              <mc:Fallback>
                <p:oleObj name="Equation" r:id="rId3" imgW="2717640" imgH="83808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0"/>
                        <a:ext cx="2963863"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ct 3"/>
          <p:cNvGraphicFramePr>
            <a:graphicFrameLocks noChangeAspect="1"/>
          </p:cNvGraphicFramePr>
          <p:nvPr/>
        </p:nvGraphicFramePr>
        <p:xfrm>
          <a:off x="838200" y="4313238"/>
          <a:ext cx="1501775" cy="427037"/>
        </p:xfrm>
        <a:graphic>
          <a:graphicData uri="http://schemas.openxmlformats.org/presentationml/2006/ole">
            <mc:AlternateContent xmlns:mc="http://schemas.openxmlformats.org/markup-compatibility/2006">
              <mc:Choice xmlns:v="urn:schemas-microsoft-com:vml" Requires="v">
                <p:oleObj spid="_x0000_s68645" name="Equation" r:id="rId5" imgW="1206360" imgH="342720" progId="Equation.DSMT4">
                  <p:embed/>
                </p:oleObj>
              </mc:Choice>
              <mc:Fallback>
                <p:oleObj name="Equation" r:id="rId5" imgW="1206360" imgH="34272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313238"/>
                        <a:ext cx="1501775" cy="427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899953685"/>
              </p:ext>
            </p:extLst>
          </p:nvPr>
        </p:nvGraphicFramePr>
        <p:xfrm>
          <a:off x="3473450" y="2332038"/>
          <a:ext cx="3722688" cy="1554162"/>
        </p:xfrm>
        <a:graphic>
          <a:graphicData uri="http://schemas.openxmlformats.org/presentationml/2006/ole">
            <mc:AlternateContent xmlns:mc="http://schemas.openxmlformats.org/markup-compatibility/2006">
              <mc:Choice xmlns:v="urn:schemas-microsoft-com:vml" Requires="v">
                <p:oleObj spid="_x0000_s68646" name="Equation" r:id="rId7" imgW="3530520" imgH="1473120" progId="Equation.DSMT4">
                  <p:embed/>
                </p:oleObj>
              </mc:Choice>
              <mc:Fallback>
                <p:oleObj name="Equation" r:id="rId7" imgW="3530520" imgH="1473120" progId="Equation.DSMT4">
                  <p:embed/>
                  <p:pic>
                    <p:nvPicPr>
                      <p:cNvPr id="0" name="Object 4"/>
                      <p:cNvPicPr>
                        <a:picLocks noChangeAspect="1" noChangeArrowheads="1"/>
                      </p:cNvPicPr>
                      <p:nvPr/>
                    </p:nvPicPr>
                    <p:blipFill>
                      <a:blip r:embed="rId8"/>
                      <a:srcRect/>
                      <a:stretch>
                        <a:fillRect/>
                      </a:stretch>
                    </p:blipFill>
                    <p:spPr bwMode="auto">
                      <a:xfrm>
                        <a:off x="3473450" y="2332038"/>
                        <a:ext cx="3722688" cy="155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 name="Object 5"/>
          <p:cNvGraphicFramePr>
            <a:graphicFrameLocks noChangeAspect="1"/>
          </p:cNvGraphicFramePr>
          <p:nvPr>
            <p:extLst>
              <p:ext uri="{D42A27DB-BD31-4B8C-83A1-F6EECF244321}">
                <p14:modId xmlns:p14="http://schemas.microsoft.com/office/powerpoint/2010/main" val="1045199255"/>
              </p:ext>
            </p:extLst>
          </p:nvPr>
        </p:nvGraphicFramePr>
        <p:xfrm>
          <a:off x="3321050" y="4114800"/>
          <a:ext cx="3414713" cy="1223963"/>
        </p:xfrm>
        <a:graphic>
          <a:graphicData uri="http://schemas.openxmlformats.org/presentationml/2006/ole">
            <mc:AlternateContent xmlns:mc="http://schemas.openxmlformats.org/markup-compatibility/2006">
              <mc:Choice xmlns:v="urn:schemas-microsoft-com:vml" Requires="v">
                <p:oleObj spid="_x0000_s68647" name="Equation" r:id="rId9" imgW="3047760" imgH="1091880" progId="Equation.DSMT4">
                  <p:embed/>
                </p:oleObj>
              </mc:Choice>
              <mc:Fallback>
                <p:oleObj name="Equation" r:id="rId9" imgW="3047760" imgH="1091880" progId="Equation.DSMT4">
                  <p:embed/>
                  <p:pic>
                    <p:nvPicPr>
                      <p:cNvPr id="0" name="Object 5"/>
                      <p:cNvPicPr>
                        <a:picLocks noChangeAspect="1" noChangeArrowheads="1"/>
                      </p:cNvPicPr>
                      <p:nvPr/>
                    </p:nvPicPr>
                    <p:blipFill>
                      <a:blip r:embed="rId10"/>
                      <a:srcRect/>
                      <a:stretch>
                        <a:fillRect/>
                      </a:stretch>
                    </p:blipFill>
                    <p:spPr bwMode="auto">
                      <a:xfrm>
                        <a:off x="3321050" y="4114800"/>
                        <a:ext cx="3414713" cy="1223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6" name="Object 6"/>
          <p:cNvGraphicFramePr>
            <a:graphicFrameLocks noChangeAspect="1"/>
          </p:cNvGraphicFramePr>
          <p:nvPr>
            <p:extLst>
              <p:ext uri="{D42A27DB-BD31-4B8C-83A1-F6EECF244321}">
                <p14:modId xmlns:p14="http://schemas.microsoft.com/office/powerpoint/2010/main" val="3912753461"/>
              </p:ext>
            </p:extLst>
          </p:nvPr>
        </p:nvGraphicFramePr>
        <p:xfrm>
          <a:off x="5543550" y="5592763"/>
          <a:ext cx="2433638" cy="533400"/>
        </p:xfrm>
        <a:graphic>
          <a:graphicData uri="http://schemas.openxmlformats.org/presentationml/2006/ole">
            <mc:AlternateContent xmlns:mc="http://schemas.openxmlformats.org/markup-compatibility/2006">
              <mc:Choice xmlns:v="urn:schemas-microsoft-com:vml" Requires="v">
                <p:oleObj spid="_x0000_s68648" name="Equation" r:id="rId11" imgW="927000" imgH="203040" progId="Equation.DSMT4">
                  <p:embed/>
                </p:oleObj>
              </mc:Choice>
              <mc:Fallback>
                <p:oleObj name="Equation" r:id="rId11" imgW="927000" imgH="203040" progId="Equation.DSMT4">
                  <p:embed/>
                  <p:pic>
                    <p:nvPicPr>
                      <p:cNvPr id="0" name="Object 6"/>
                      <p:cNvPicPr>
                        <a:picLocks noChangeAspect="1" noChangeArrowheads="1"/>
                      </p:cNvPicPr>
                      <p:nvPr/>
                    </p:nvPicPr>
                    <p:blipFill>
                      <a:blip r:embed="rId12"/>
                      <a:srcRect/>
                      <a:stretch>
                        <a:fillRect/>
                      </a:stretch>
                    </p:blipFill>
                    <p:spPr bwMode="auto">
                      <a:xfrm>
                        <a:off x="5543550" y="5592763"/>
                        <a:ext cx="2433638"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 name="TextBox 38"/>
          <p:cNvSpPr txBox="1"/>
          <p:nvPr/>
        </p:nvSpPr>
        <p:spPr>
          <a:xfrm>
            <a:off x="381000" y="5562600"/>
            <a:ext cx="5029200" cy="519113"/>
          </a:xfrm>
          <a:prstGeom prst="rect">
            <a:avLst/>
          </a:prstGeom>
          <a:noFill/>
        </p:spPr>
        <p:txBody>
          <a:bodyPr>
            <a:spAutoFit/>
          </a:bodyPr>
          <a:lstStyle/>
          <a:p>
            <a:pPr>
              <a:defRPr/>
            </a:pPr>
            <a:r>
              <a:rPr lang="en-US" sz="2800" dirty="0">
                <a:latin typeface="+mn-lt"/>
                <a:ea typeface="+mn-ea"/>
              </a:rPr>
              <a:t>Equation of the regression line</a:t>
            </a:r>
          </a:p>
        </p:txBody>
      </p:sp>
      <p:sp>
        <p:nvSpPr>
          <p:cNvPr id="6862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6862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7873DEF-36A2-404F-8D7E-FF2227649603}" type="slidenum">
              <a:rPr lang="en-US" altLang="en-US" sz="1200">
                <a:cs typeface="Arial" panose="020B0604020202020204" pitchFamily="34" charset="0"/>
              </a:rPr>
              <a:pPr algn="r" eaLnBrk="1" hangingPunct="1"/>
              <a:t>33</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6"/>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par>
                          <p:cTn id="17" fill="hold" nodeType="afterGroup">
                            <p:stCondLst>
                              <p:cond delay="0"/>
                            </p:stCondLst>
                            <p:childTnLst>
                              <p:par>
                                <p:cTn id="18" presetID="1" presetClass="entr" presetSubtype="0" fill="hold" nodeType="afterEffect">
                                  <p:stCondLst>
                                    <p:cond delay="0"/>
                                  </p:stCondLst>
                                  <p:childTnLst>
                                    <p:set>
                                      <p:cBhvr>
                                        <p:cTn id="19"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solidFill>
                  <a:srgbClr val="83BB35"/>
                </a:solidFill>
              </a:rPr>
              <a:t>Solution: Finding the Equation of a Regression Line</a:t>
            </a:r>
          </a:p>
        </p:txBody>
      </p:sp>
      <p:sp>
        <p:nvSpPr>
          <p:cNvPr id="69635" name="Content Placeholder 13"/>
          <p:cNvSpPr>
            <a:spLocks noGrp="1"/>
          </p:cNvSpPr>
          <p:nvPr>
            <p:ph idx="1"/>
          </p:nvPr>
        </p:nvSpPr>
        <p:spPr>
          <a:xfrm>
            <a:off x="457200" y="1600200"/>
            <a:ext cx="8077200" cy="1371600"/>
          </a:xfrm>
        </p:spPr>
        <p:txBody>
          <a:bodyPr/>
          <a:lstStyle/>
          <a:p>
            <a:r>
              <a:rPr lang="en-US" altLang="en-US" sz="2600" smtClean="0"/>
              <a:t>To sketch the regression line, use any two </a:t>
            </a:r>
            <a:r>
              <a:rPr lang="en-US" altLang="en-US" sz="2600" i="1" smtClean="0"/>
              <a:t>x</a:t>
            </a:r>
            <a:r>
              <a:rPr lang="en-US" altLang="en-US" sz="2600" smtClean="0"/>
              <a:t>-values within the range of the data and calculate the corresponding </a:t>
            </a:r>
            <a:r>
              <a:rPr lang="en-US" altLang="en-US" sz="2600" i="1" smtClean="0"/>
              <a:t>y</a:t>
            </a:r>
            <a:r>
              <a:rPr lang="en-US" altLang="en-US" sz="2600" smtClean="0"/>
              <a:t>-values from the regression line.</a:t>
            </a:r>
          </a:p>
        </p:txBody>
      </p:sp>
      <p:cxnSp>
        <p:nvCxnSpPr>
          <p:cNvPr id="49" name="Straight Connector 48"/>
          <p:cNvCxnSpPr/>
          <p:nvPr/>
        </p:nvCxnSpPr>
        <p:spPr>
          <a:xfrm rot="10800000">
            <a:off x="5867400" y="36576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63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6963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8E562757-6019-4BD0-807F-F50B43289EBE}" type="slidenum">
              <a:rPr lang="en-US" altLang="en-US" sz="1200">
                <a:cs typeface="Arial" panose="020B0604020202020204" pitchFamily="34" charset="0"/>
              </a:rPr>
              <a:pPr algn="r" eaLnBrk="1" hangingPunct="1"/>
              <a:t>34</a:t>
            </a:fld>
            <a:r>
              <a:rPr lang="en-US" altLang="en-US" sz="1200">
                <a:cs typeface="Arial" panose="020B0604020202020204" pitchFamily="34" charset="0"/>
              </a:rPr>
              <a:t> of 84</a:t>
            </a:r>
          </a:p>
        </p:txBody>
      </p:sp>
      <p:pic>
        <p:nvPicPr>
          <p:cNvPr id="69639" name="Picture 33" descr="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971800"/>
            <a:ext cx="4953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solidFill>
                  <a:srgbClr val="83BB35"/>
                </a:solidFill>
              </a:rPr>
              <a:t>Example: Using Technology to Find a Regression Equation</a:t>
            </a:r>
          </a:p>
        </p:txBody>
      </p:sp>
      <p:sp>
        <p:nvSpPr>
          <p:cNvPr id="70659" name="Content Placeholder 2"/>
          <p:cNvSpPr>
            <a:spLocks noGrp="1"/>
          </p:cNvSpPr>
          <p:nvPr>
            <p:ph idx="1"/>
          </p:nvPr>
        </p:nvSpPr>
        <p:spPr>
          <a:xfrm>
            <a:off x="457200" y="1600200"/>
            <a:ext cx="5257800" cy="4525963"/>
          </a:xfrm>
        </p:spPr>
        <p:txBody>
          <a:bodyPr/>
          <a:lstStyle/>
          <a:p>
            <a:pPr marL="0" indent="0">
              <a:buFont typeface="Arial" panose="020B0604020202020204" pitchFamily="34" charset="0"/>
              <a:buNone/>
            </a:pPr>
            <a:r>
              <a:rPr lang="en-US" altLang="en-US" smtClean="0"/>
              <a:t>Use a technology tool to find the equation of the regression line for the Old Faithful data.</a:t>
            </a:r>
          </a:p>
        </p:txBody>
      </p:sp>
      <p:graphicFrame>
        <p:nvGraphicFramePr>
          <p:cNvPr id="6" name="Table 5"/>
          <p:cNvGraphicFramePr>
            <a:graphicFrameLocks noGrp="1"/>
          </p:cNvGraphicFramePr>
          <p:nvPr/>
        </p:nvGraphicFramePr>
        <p:xfrm>
          <a:off x="5715000" y="1676400"/>
          <a:ext cx="2997200" cy="4348169"/>
        </p:xfrm>
        <a:graphic>
          <a:graphicData uri="http://schemas.openxmlformats.org/drawingml/2006/table">
            <a:tbl>
              <a:tblPr/>
              <a:tblGrid>
                <a:gridCol w="865188"/>
                <a:gridCol w="603250"/>
                <a:gridCol w="925512"/>
                <a:gridCol w="603250"/>
              </a:tblGrid>
              <a:tr h="4889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Duration</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Time,</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Duration</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Time,</a:t>
                      </a:r>
                      <a:br>
                        <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br>
                      <a:r>
                        <a:rPr kumimoji="0" lang="en-US" altLang="en-US" sz="1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1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3.78</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1.82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58</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3.83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62</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3.88</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4.1</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1.98</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4.27</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90</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2.05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2.13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60</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4.47</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2.37</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61</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89</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2.82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73</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4.55</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86</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3.13</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76</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4.6</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92</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3.27</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4.63</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91</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2968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3.65</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77</a:t>
                      </a:r>
                    </a:p>
                  </a:txBody>
                  <a:tcPr marL="9525" marR="9525"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9525" marR="9525" marT="9525" marB="0" anchor="b"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072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7072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D85DBEC3-8F32-4A4C-8B9E-5CEF01AB7973}" type="slidenum">
              <a:rPr lang="en-US" altLang="en-US" sz="1200">
                <a:cs typeface="Arial" panose="020B0604020202020204" pitchFamily="34" charset="0"/>
              </a:rPr>
              <a:pPr algn="r" eaLnBrk="1" hangingPunct="1"/>
              <a:t>35</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solidFill>
                  <a:srgbClr val="83BB35"/>
                </a:solidFill>
              </a:rPr>
              <a:t>Solution: Using Technology to Find a Regression Equation</a:t>
            </a:r>
          </a:p>
        </p:txBody>
      </p:sp>
      <p:pic>
        <p:nvPicPr>
          <p:cNvPr id="7168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905000"/>
            <a:ext cx="412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752600"/>
            <a:ext cx="37734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686" name="Group 9"/>
          <p:cNvGrpSpPr>
            <a:grpSpLocks/>
          </p:cNvGrpSpPr>
          <p:nvPr/>
        </p:nvGrpSpPr>
        <p:grpSpPr bwMode="auto">
          <a:xfrm>
            <a:off x="685800" y="4114800"/>
            <a:ext cx="2362200" cy="1981200"/>
            <a:chOff x="914400" y="4267200"/>
            <a:chExt cx="1851581" cy="1522429"/>
          </a:xfrm>
        </p:grpSpPr>
        <p:pic>
          <p:nvPicPr>
            <p:cNvPr id="7169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267200"/>
              <a:ext cx="1058025"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7181" y="4570429"/>
              <a:ext cx="18288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grpSp>
        <p:nvGrpSpPr>
          <p:cNvPr id="4" name="Group 17"/>
          <p:cNvGrpSpPr>
            <a:grpSpLocks/>
          </p:cNvGrpSpPr>
          <p:nvPr/>
        </p:nvGrpSpPr>
        <p:grpSpPr bwMode="auto">
          <a:xfrm>
            <a:off x="5029200" y="4495800"/>
            <a:ext cx="3032125" cy="2057400"/>
            <a:chOff x="5029200" y="4495800"/>
            <a:chExt cx="3032125" cy="2057400"/>
          </a:xfrm>
        </p:grpSpPr>
        <p:pic>
          <p:nvPicPr>
            <p:cNvPr id="7169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6400" y="4648200"/>
              <a:ext cx="2400300" cy="1600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7756525" y="6215063"/>
              <a:ext cx="304800" cy="338137"/>
            </a:xfrm>
            <a:prstGeom prst="rect">
              <a:avLst/>
            </a:prstGeom>
            <a:noFill/>
          </p:spPr>
          <p:txBody>
            <a:bodyPr>
              <a:spAutoFit/>
            </a:bodyPr>
            <a:lstStyle/>
            <a:p>
              <a:pPr>
                <a:defRPr/>
              </a:pPr>
              <a:r>
                <a:rPr lang="en-US" sz="1600" dirty="0">
                  <a:latin typeface="+mn-lt"/>
                  <a:ea typeface="+mn-ea"/>
                </a:rPr>
                <a:t>5</a:t>
              </a:r>
            </a:p>
          </p:txBody>
        </p:sp>
        <p:sp>
          <p:nvSpPr>
            <p:cNvPr id="14" name="TextBox 13"/>
            <p:cNvSpPr txBox="1"/>
            <p:nvPr/>
          </p:nvSpPr>
          <p:spPr>
            <a:xfrm>
              <a:off x="5105400" y="6062663"/>
              <a:ext cx="609600" cy="338137"/>
            </a:xfrm>
            <a:prstGeom prst="rect">
              <a:avLst/>
            </a:prstGeom>
            <a:noFill/>
          </p:spPr>
          <p:txBody>
            <a:bodyPr>
              <a:spAutoFit/>
            </a:bodyPr>
            <a:lstStyle/>
            <a:p>
              <a:pPr>
                <a:defRPr/>
              </a:pPr>
              <a:r>
                <a:rPr lang="en-US" sz="1600" dirty="0">
                  <a:latin typeface="+mn-lt"/>
                  <a:ea typeface="+mn-ea"/>
                </a:rPr>
                <a:t>50</a:t>
              </a:r>
            </a:p>
          </p:txBody>
        </p:sp>
        <p:sp>
          <p:nvSpPr>
            <p:cNvPr id="15" name="TextBox 14"/>
            <p:cNvSpPr txBox="1"/>
            <p:nvPr/>
          </p:nvSpPr>
          <p:spPr>
            <a:xfrm>
              <a:off x="5029200" y="4495800"/>
              <a:ext cx="609600" cy="338138"/>
            </a:xfrm>
            <a:prstGeom prst="rect">
              <a:avLst/>
            </a:prstGeom>
            <a:noFill/>
          </p:spPr>
          <p:txBody>
            <a:bodyPr>
              <a:spAutoFit/>
            </a:bodyPr>
            <a:lstStyle/>
            <a:p>
              <a:pPr>
                <a:defRPr/>
              </a:pPr>
              <a:r>
                <a:rPr lang="en-US" sz="1600" dirty="0">
                  <a:latin typeface="+mn-lt"/>
                  <a:ea typeface="+mn-ea"/>
                </a:rPr>
                <a:t>100</a:t>
              </a:r>
            </a:p>
          </p:txBody>
        </p:sp>
        <p:sp>
          <p:nvSpPr>
            <p:cNvPr id="16" name="TextBox 15"/>
            <p:cNvSpPr txBox="1"/>
            <p:nvPr/>
          </p:nvSpPr>
          <p:spPr>
            <a:xfrm>
              <a:off x="5334000" y="6215063"/>
              <a:ext cx="304800" cy="338137"/>
            </a:xfrm>
            <a:prstGeom prst="rect">
              <a:avLst/>
            </a:prstGeom>
            <a:noFill/>
          </p:spPr>
          <p:txBody>
            <a:bodyPr>
              <a:spAutoFit/>
            </a:bodyPr>
            <a:lstStyle/>
            <a:p>
              <a:pPr>
                <a:defRPr/>
              </a:pPr>
              <a:r>
                <a:rPr lang="en-US" sz="1600" dirty="0">
                  <a:latin typeface="+mn-lt"/>
                  <a:ea typeface="+mn-ea"/>
                </a:rPr>
                <a:t>1</a:t>
              </a:r>
            </a:p>
          </p:txBody>
        </p:sp>
      </p:grpSp>
      <p:sp>
        <p:nvSpPr>
          <p:cNvPr id="7168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7168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D6CDC5FC-E435-42D7-BD93-2E1A781BABFC}" type="slidenum">
              <a:rPr lang="en-US" altLang="en-US" sz="1200">
                <a:cs typeface="Arial" panose="020B0604020202020204" pitchFamily="34" charset="0"/>
              </a:rPr>
              <a:pPr algn="r" eaLnBrk="1" hangingPunct="1"/>
              <a:t>36</a:t>
            </a:fld>
            <a:r>
              <a:rPr lang="en-US" altLang="en-US" sz="1200">
                <a:cs typeface="Arial" panose="020B0604020202020204" pitchFamily="34" charset="0"/>
              </a:rPr>
              <a:t> of 84</a:t>
            </a:r>
          </a:p>
        </p:txBody>
      </p:sp>
      <p:graphicFrame>
        <p:nvGraphicFramePr>
          <p:cNvPr id="17" name="Object 2"/>
          <p:cNvGraphicFramePr>
            <a:graphicFrameLocks noChangeAspect="1"/>
          </p:cNvGraphicFramePr>
          <p:nvPr/>
        </p:nvGraphicFramePr>
        <p:xfrm>
          <a:off x="5334000" y="4032250"/>
          <a:ext cx="2997200" cy="406400"/>
        </p:xfrm>
        <a:graphic>
          <a:graphicData uri="http://schemas.openxmlformats.org/presentationml/2006/ole">
            <mc:AlternateContent xmlns:mc="http://schemas.openxmlformats.org/markup-compatibility/2006">
              <mc:Choice xmlns:v="urn:schemas-microsoft-com:vml" Requires="v">
                <p:oleObj spid="_x0000_s71701" name="Equation" r:id="rId8" imgW="2997000" imgH="406080" progId="Equation.DSMT4">
                  <p:embed/>
                </p:oleObj>
              </mc:Choice>
              <mc:Fallback>
                <p:oleObj name="Equation" r:id="rId8" imgW="2997000" imgH="406080" progId="Equation.DSMT4">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0" y="4032250"/>
                        <a:ext cx="2997200"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smtClean="0">
                <a:solidFill>
                  <a:srgbClr val="83BB35"/>
                </a:solidFill>
              </a:rPr>
              <a:t>Example: Predicting </a:t>
            </a:r>
            <a:r>
              <a:rPr lang="en-US" altLang="en-US" i="1" smtClean="0">
                <a:solidFill>
                  <a:srgbClr val="83BB35"/>
                </a:solidFill>
              </a:rPr>
              <a:t>y</a:t>
            </a:r>
            <a:r>
              <a:rPr lang="en-US" altLang="en-US" smtClean="0">
                <a:solidFill>
                  <a:srgbClr val="83BB35"/>
                </a:solidFill>
              </a:rPr>
              <a:t>-Values Using Regression Equations</a:t>
            </a:r>
          </a:p>
        </p:txBody>
      </p:sp>
      <p:sp>
        <p:nvSpPr>
          <p:cNvPr id="72707" name="Content Placeholder 3"/>
          <p:cNvSpPr>
            <a:spLocks noGrp="1"/>
          </p:cNvSpPr>
          <p:nvPr>
            <p:ph idx="1"/>
          </p:nvPr>
        </p:nvSpPr>
        <p:spPr/>
        <p:txBody>
          <a:bodyPr/>
          <a:lstStyle/>
          <a:p>
            <a:pPr marL="0" indent="0">
              <a:buFont typeface="Arial" panose="020B0604020202020204" pitchFamily="34" charset="0"/>
              <a:buNone/>
            </a:pPr>
            <a:r>
              <a:rPr lang="en-US" altLang="en-US" dirty="0" smtClean="0"/>
              <a:t>The regression equation for the gross domestic products (in trillions of dollars) and carbon dioxide emissions (in millions of metric tons) data is </a:t>
            </a:r>
            <a:r>
              <a:rPr lang="en-US" altLang="en-US" i="1" dirty="0" smtClean="0"/>
              <a:t>ŷ</a:t>
            </a:r>
            <a:r>
              <a:rPr lang="en-US" altLang="en-US" dirty="0" smtClean="0"/>
              <a:t> = 196</a:t>
            </a:r>
            <a:r>
              <a:rPr lang="en-US" altLang="en-US" i="1" dirty="0" smtClean="0"/>
              <a:t>x </a:t>
            </a:r>
            <a:r>
              <a:rPr lang="en-US" altLang="en-US" dirty="0" smtClean="0"/>
              <a:t>+ 102. Use this equation to predict the </a:t>
            </a:r>
            <a:r>
              <a:rPr lang="en-US" altLang="en-US" i="1" dirty="0" smtClean="0"/>
              <a:t>expected</a:t>
            </a:r>
            <a:r>
              <a:rPr lang="en-US" altLang="en-US" dirty="0" smtClean="0"/>
              <a:t> carbon dioxide emissions for the following gross domestic products. (Recall from section 9.1 that </a:t>
            </a:r>
            <a:r>
              <a:rPr lang="en-US" altLang="en-US" i="1" dirty="0" smtClean="0"/>
              <a:t>x</a:t>
            </a:r>
            <a:r>
              <a:rPr lang="en-US" altLang="en-US" dirty="0" smtClean="0"/>
              <a:t> and </a:t>
            </a:r>
            <a:r>
              <a:rPr lang="en-US" altLang="en-US" i="1" dirty="0" smtClean="0"/>
              <a:t>y</a:t>
            </a:r>
            <a:r>
              <a:rPr lang="en-US" altLang="en-US" dirty="0" smtClean="0"/>
              <a:t> have a significant linear correlation.)</a:t>
            </a:r>
          </a:p>
          <a:p>
            <a:pPr marL="0" indent="0">
              <a:buFont typeface="Arial" panose="020B0604020202020204" pitchFamily="34" charset="0"/>
              <a:buAutoNum type="arabicPeriod"/>
            </a:pPr>
            <a:r>
              <a:rPr lang="en-US" altLang="en-US" dirty="0" smtClean="0"/>
              <a:t>  1.2 trillion dollars</a:t>
            </a:r>
          </a:p>
          <a:p>
            <a:pPr marL="0" indent="0">
              <a:buFont typeface="Arial" panose="020B0604020202020204" pitchFamily="34" charset="0"/>
              <a:buAutoNum type="arabicPeriod"/>
            </a:pPr>
            <a:r>
              <a:rPr lang="en-US" altLang="en-US" dirty="0" smtClean="0"/>
              <a:t>  2.0 trillion dollars</a:t>
            </a:r>
          </a:p>
          <a:p>
            <a:pPr marL="0" indent="0">
              <a:buFont typeface="Arial" panose="020B0604020202020204" pitchFamily="34" charset="0"/>
              <a:buAutoNum type="arabicPeriod"/>
            </a:pPr>
            <a:r>
              <a:rPr lang="en-US" altLang="en-US" dirty="0" smtClean="0"/>
              <a:t>  2.5 trillion dollars</a:t>
            </a:r>
          </a:p>
        </p:txBody>
      </p:sp>
      <p:sp>
        <p:nvSpPr>
          <p:cNvPr id="7270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7270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7D57442D-8C7C-4BCF-862B-CCC3A549BEE2}" type="slidenum">
              <a:rPr lang="en-US" altLang="en-US" sz="1200">
                <a:cs typeface="Arial" panose="020B0604020202020204" pitchFamily="34" charset="0"/>
              </a:rPr>
              <a:pPr algn="r" eaLnBrk="1" hangingPunct="1"/>
              <a:t>37</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smtClean="0">
                <a:solidFill>
                  <a:srgbClr val="83BB35"/>
                </a:solidFill>
              </a:rPr>
              <a:t>Solution: Predicting y-Values Using Regression Equations</a:t>
            </a:r>
          </a:p>
        </p:txBody>
      </p:sp>
      <p:sp>
        <p:nvSpPr>
          <p:cNvPr id="73731" name="Content Placeholder 3"/>
          <p:cNvSpPr>
            <a:spLocks noGrp="1"/>
          </p:cNvSpPr>
          <p:nvPr>
            <p:ph idx="1"/>
          </p:nvPr>
        </p:nvSpPr>
        <p:spPr>
          <a:xfrm>
            <a:off x="457200" y="1600200"/>
            <a:ext cx="8229600" cy="1143000"/>
          </a:xfrm>
        </p:spPr>
        <p:txBody>
          <a:bodyPr/>
          <a:lstStyle/>
          <a:p>
            <a:pPr marL="514350" indent="-514350">
              <a:buFont typeface="Arial" panose="020B0604020202020204" pitchFamily="34" charset="0"/>
              <a:buNone/>
            </a:pPr>
            <a:r>
              <a:rPr lang="en-US" altLang="en-US" i="1" dirty="0" smtClean="0"/>
              <a:t>ŷ</a:t>
            </a:r>
            <a:r>
              <a:rPr lang="en-US" altLang="en-US" dirty="0" smtClean="0"/>
              <a:t> = 196</a:t>
            </a:r>
            <a:r>
              <a:rPr lang="en-US" altLang="en-US" i="1" dirty="0" smtClean="0"/>
              <a:t>x </a:t>
            </a:r>
            <a:r>
              <a:rPr lang="en-US" altLang="en-US" dirty="0" smtClean="0"/>
              <a:t>+ 102</a:t>
            </a:r>
          </a:p>
          <a:p>
            <a:pPr marL="514350" indent="-514350">
              <a:buFont typeface="Arial" panose="020B0604020202020204" pitchFamily="34" charset="0"/>
              <a:buAutoNum type="arabicPeriod"/>
            </a:pPr>
            <a:r>
              <a:rPr lang="en-US" altLang="en-US" dirty="0" smtClean="0"/>
              <a:t>1.2 trillion dollars</a:t>
            </a:r>
          </a:p>
          <a:p>
            <a:pPr marL="514350" indent="-514350">
              <a:buFont typeface="Arial" panose="020B0604020202020204" pitchFamily="34" charset="0"/>
              <a:buNone/>
            </a:pPr>
            <a:endParaRPr lang="en-US" altLang="en-US" dirty="0" smtClean="0"/>
          </a:p>
          <a:p>
            <a:pPr marL="514350" indent="-514350">
              <a:buFont typeface="Arial" panose="020B0604020202020204" pitchFamily="34" charset="0"/>
              <a:buNone/>
            </a:pPr>
            <a:r>
              <a:rPr lang="en-US" altLang="en-US" i="1" dirty="0" smtClean="0"/>
              <a:t>	</a:t>
            </a:r>
            <a:endParaRPr lang="en-US" altLang="en-US" dirty="0" smtClean="0"/>
          </a:p>
        </p:txBody>
      </p:sp>
      <p:sp>
        <p:nvSpPr>
          <p:cNvPr id="73732" name="Rectangle 4"/>
          <p:cNvSpPr>
            <a:spLocks noChangeArrowheads="1"/>
          </p:cNvSpPr>
          <p:nvPr/>
        </p:nvSpPr>
        <p:spPr bwMode="auto">
          <a:xfrm>
            <a:off x="914400" y="3048000"/>
            <a:ext cx="7924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Clr>
                <a:srgbClr val="D17230"/>
              </a:buClr>
            </a:pPr>
            <a:r>
              <a:rPr lang="en-US" altLang="en-US" sz="2800" dirty="0">
                <a:solidFill>
                  <a:srgbClr val="000000"/>
                </a:solidFill>
                <a:latin typeface="Times New Roman" panose="02020603050405020304" pitchFamily="18" charset="0"/>
                <a:cs typeface="Times New Roman" panose="02020603050405020304" pitchFamily="18" charset="0"/>
              </a:rPr>
              <a:t>When the gross domestic product is $1.2 trillion, the CO</a:t>
            </a:r>
            <a:r>
              <a:rPr lang="en-US" altLang="en-US" sz="2800" baseline="-30000" dirty="0">
                <a:solidFill>
                  <a:srgbClr val="000000"/>
                </a:solidFill>
                <a:latin typeface="Times New Roman" panose="02020603050405020304" pitchFamily="18" charset="0"/>
                <a:cs typeface="Times New Roman" panose="02020603050405020304" pitchFamily="18" charset="0"/>
              </a:rPr>
              <a:t>2</a:t>
            </a:r>
            <a:r>
              <a:rPr lang="en-US" altLang="en-US" sz="2800" dirty="0">
                <a:solidFill>
                  <a:srgbClr val="000000"/>
                </a:solidFill>
                <a:latin typeface="Times New Roman" panose="02020603050405020304" pitchFamily="18" charset="0"/>
                <a:cs typeface="Times New Roman" panose="02020603050405020304" pitchFamily="18" charset="0"/>
              </a:rPr>
              <a:t> emissions are about </a:t>
            </a:r>
            <a:r>
              <a:rPr lang="en-US" altLang="en-US" sz="2800" dirty="0" smtClean="0">
                <a:solidFill>
                  <a:srgbClr val="000000"/>
                </a:solidFill>
                <a:latin typeface="Times New Roman" panose="02020603050405020304" pitchFamily="18" charset="0"/>
                <a:cs typeface="Times New Roman" panose="02020603050405020304" pitchFamily="18" charset="0"/>
              </a:rPr>
              <a:t>337 </a:t>
            </a:r>
            <a:r>
              <a:rPr lang="en-US" altLang="en-US" sz="2800" dirty="0">
                <a:solidFill>
                  <a:srgbClr val="000000"/>
                </a:solidFill>
                <a:latin typeface="Times New Roman" panose="02020603050405020304" pitchFamily="18" charset="0"/>
                <a:cs typeface="Times New Roman" panose="02020603050405020304" pitchFamily="18" charset="0"/>
              </a:rPr>
              <a:t>million metric tons.</a:t>
            </a:r>
          </a:p>
        </p:txBody>
      </p:sp>
      <p:sp>
        <p:nvSpPr>
          <p:cNvPr id="73733" name="Rectangle 5"/>
          <p:cNvSpPr>
            <a:spLocks noChangeArrowheads="1"/>
          </p:cNvSpPr>
          <p:nvPr/>
        </p:nvSpPr>
        <p:spPr bwMode="auto">
          <a:xfrm>
            <a:off x="1066800" y="2590800"/>
            <a:ext cx="6934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Clr>
                <a:srgbClr val="D17230"/>
              </a:buClr>
            </a:pPr>
            <a:r>
              <a:rPr lang="en-US" altLang="en-US" sz="2800" i="1" dirty="0">
                <a:solidFill>
                  <a:schemeClr val="accent2"/>
                </a:solidFill>
                <a:latin typeface="Times New Roman" panose="02020603050405020304" pitchFamily="18" charset="0"/>
                <a:cs typeface="Times New Roman" panose="02020603050405020304" pitchFamily="18" charset="0"/>
              </a:rPr>
              <a:t>ŷ</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smtClean="0">
                <a:solidFill>
                  <a:schemeClr val="accent2"/>
                </a:solidFill>
                <a:latin typeface="Times New Roman" panose="02020603050405020304" pitchFamily="18" charset="0"/>
                <a:cs typeface="Times New Roman" panose="02020603050405020304" pitchFamily="18" charset="0"/>
              </a:rPr>
              <a:t>196 (</a:t>
            </a:r>
            <a:r>
              <a:rPr lang="en-US" altLang="en-US" sz="2800" dirty="0">
                <a:solidFill>
                  <a:schemeClr val="accent2"/>
                </a:solidFill>
                <a:latin typeface="Times New Roman" panose="02020603050405020304" pitchFamily="18" charset="0"/>
                <a:cs typeface="Times New Roman" panose="02020603050405020304" pitchFamily="18" charset="0"/>
              </a:rPr>
              <a:t>1.2) + </a:t>
            </a:r>
            <a:r>
              <a:rPr lang="en-US" altLang="en-US" sz="2800" dirty="0" smtClean="0">
                <a:solidFill>
                  <a:schemeClr val="accent2"/>
                </a:solidFill>
                <a:latin typeface="Times New Roman" panose="02020603050405020304" pitchFamily="18" charset="0"/>
                <a:cs typeface="Times New Roman" panose="02020603050405020304" pitchFamily="18" charset="0"/>
              </a:rPr>
              <a:t>102 </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smtClean="0">
                <a:solidFill>
                  <a:schemeClr val="accent2"/>
                </a:solidFill>
                <a:latin typeface="Times New Roman" panose="02020603050405020304" pitchFamily="18" charset="0"/>
                <a:cs typeface="Times New Roman" panose="02020603050405020304" pitchFamily="18" charset="0"/>
              </a:rPr>
              <a:t>337</a:t>
            </a:r>
            <a:endParaRPr lang="en-US" altLang="en-US" sz="2800" dirty="0">
              <a:solidFill>
                <a:schemeClr val="accent2"/>
              </a:solidFill>
              <a:latin typeface="Times New Roman" panose="02020603050405020304" pitchFamily="18" charset="0"/>
              <a:cs typeface="Times New Roman" panose="02020603050405020304" pitchFamily="18" charset="0"/>
            </a:endParaRPr>
          </a:p>
        </p:txBody>
      </p:sp>
      <p:sp>
        <p:nvSpPr>
          <p:cNvPr id="73734" name="Content Placeholder 3"/>
          <p:cNvSpPr txBox="1">
            <a:spLocks/>
          </p:cNvSpPr>
          <p:nvPr/>
        </p:nvSpPr>
        <p:spPr bwMode="auto">
          <a:xfrm>
            <a:off x="457200" y="41910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Clr>
                <a:schemeClr val="accent1"/>
              </a:buClr>
              <a:buFont typeface="Arial" panose="020B0604020202020204" pitchFamily="34" charset="0"/>
              <a:buAutoNum type="arabicPeriod" startAt="2"/>
            </a:pPr>
            <a:r>
              <a:rPr lang="en-US" altLang="en-US" sz="2800">
                <a:latin typeface="Times New Roman" panose="02020603050405020304" pitchFamily="18" charset="0"/>
                <a:cs typeface="Times New Roman" panose="02020603050405020304" pitchFamily="18" charset="0"/>
              </a:rPr>
              <a:t>2.0 trillion dollars</a:t>
            </a:r>
          </a:p>
        </p:txBody>
      </p:sp>
      <p:sp>
        <p:nvSpPr>
          <p:cNvPr id="73735" name="Rectangle 14"/>
          <p:cNvSpPr>
            <a:spLocks noChangeArrowheads="1"/>
          </p:cNvSpPr>
          <p:nvPr/>
        </p:nvSpPr>
        <p:spPr bwMode="auto">
          <a:xfrm>
            <a:off x="914400" y="5065713"/>
            <a:ext cx="7924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Clr>
                <a:srgbClr val="D17230"/>
              </a:buClr>
            </a:pPr>
            <a:r>
              <a:rPr lang="en-US" altLang="en-US" sz="2800" dirty="0">
                <a:solidFill>
                  <a:srgbClr val="000000"/>
                </a:solidFill>
                <a:latin typeface="Times New Roman" panose="02020603050405020304" pitchFamily="18" charset="0"/>
                <a:cs typeface="Times New Roman" panose="02020603050405020304" pitchFamily="18" charset="0"/>
              </a:rPr>
              <a:t>When the gross domestic product is $2.0 trillion, the CO</a:t>
            </a:r>
            <a:r>
              <a:rPr lang="en-US" altLang="en-US" sz="2800" baseline="-30000" dirty="0">
                <a:solidFill>
                  <a:srgbClr val="000000"/>
                </a:solidFill>
                <a:latin typeface="Times New Roman" panose="02020603050405020304" pitchFamily="18" charset="0"/>
                <a:cs typeface="Times New Roman" panose="02020603050405020304" pitchFamily="18" charset="0"/>
              </a:rPr>
              <a:t>2</a:t>
            </a:r>
            <a:r>
              <a:rPr lang="en-US" altLang="en-US" sz="2800" dirty="0">
                <a:solidFill>
                  <a:srgbClr val="000000"/>
                </a:solidFill>
                <a:latin typeface="Times New Roman" panose="02020603050405020304" pitchFamily="18" charset="0"/>
                <a:cs typeface="Times New Roman" panose="02020603050405020304" pitchFamily="18" charset="0"/>
              </a:rPr>
              <a:t> emissions are </a:t>
            </a:r>
            <a:r>
              <a:rPr lang="en-US" altLang="en-US" sz="2800" dirty="0" smtClean="0">
                <a:solidFill>
                  <a:srgbClr val="000000"/>
                </a:solidFill>
                <a:latin typeface="Times New Roman" panose="02020603050405020304" pitchFamily="18" charset="0"/>
                <a:cs typeface="Times New Roman" panose="02020603050405020304" pitchFamily="18" charset="0"/>
              </a:rPr>
              <a:t>494 </a:t>
            </a:r>
            <a:r>
              <a:rPr lang="en-US" altLang="en-US" sz="2800" dirty="0">
                <a:solidFill>
                  <a:srgbClr val="000000"/>
                </a:solidFill>
                <a:latin typeface="Times New Roman" panose="02020603050405020304" pitchFamily="18" charset="0"/>
                <a:cs typeface="Times New Roman" panose="02020603050405020304" pitchFamily="18" charset="0"/>
              </a:rPr>
              <a:t>million metric tons.</a:t>
            </a:r>
            <a:endParaRPr lang="en-US" altLang="en-US" sz="1800" dirty="0">
              <a:solidFill>
                <a:srgbClr val="000000"/>
              </a:solidFill>
            </a:endParaRPr>
          </a:p>
        </p:txBody>
      </p:sp>
      <p:sp>
        <p:nvSpPr>
          <p:cNvPr id="73736" name="Rectangle 15"/>
          <p:cNvSpPr>
            <a:spLocks noChangeArrowheads="1"/>
          </p:cNvSpPr>
          <p:nvPr/>
        </p:nvSpPr>
        <p:spPr bwMode="auto">
          <a:xfrm>
            <a:off x="1066800" y="4608513"/>
            <a:ext cx="6934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Clr>
                <a:srgbClr val="D17230"/>
              </a:buClr>
            </a:pPr>
            <a:r>
              <a:rPr lang="en-US" altLang="en-US" sz="2800" i="1" dirty="0">
                <a:solidFill>
                  <a:schemeClr val="accent2"/>
                </a:solidFill>
                <a:latin typeface="Times New Roman" panose="02020603050405020304" pitchFamily="18" charset="0"/>
                <a:cs typeface="Times New Roman" panose="02020603050405020304" pitchFamily="18" charset="0"/>
              </a:rPr>
              <a:t>ŷ</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smtClean="0">
                <a:solidFill>
                  <a:schemeClr val="accent2"/>
                </a:solidFill>
                <a:latin typeface="Times New Roman" panose="02020603050405020304" pitchFamily="18" charset="0"/>
                <a:cs typeface="Times New Roman" panose="02020603050405020304" pitchFamily="18" charset="0"/>
              </a:rPr>
              <a:t>196 (</a:t>
            </a:r>
            <a:r>
              <a:rPr lang="en-US" altLang="en-US" sz="2800" dirty="0">
                <a:solidFill>
                  <a:schemeClr val="accent2"/>
                </a:solidFill>
                <a:latin typeface="Times New Roman" panose="02020603050405020304" pitchFamily="18" charset="0"/>
                <a:cs typeface="Times New Roman" panose="02020603050405020304" pitchFamily="18" charset="0"/>
              </a:rPr>
              <a:t>2.0) + </a:t>
            </a:r>
            <a:r>
              <a:rPr lang="en-US" altLang="en-US" sz="2800" dirty="0" smtClean="0">
                <a:solidFill>
                  <a:schemeClr val="accent2"/>
                </a:solidFill>
                <a:latin typeface="Times New Roman" panose="02020603050405020304" pitchFamily="18" charset="0"/>
                <a:cs typeface="Times New Roman" panose="02020603050405020304" pitchFamily="18" charset="0"/>
              </a:rPr>
              <a:t>102 </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smtClean="0">
                <a:solidFill>
                  <a:schemeClr val="accent2"/>
                </a:solidFill>
                <a:latin typeface="Times New Roman" panose="02020603050405020304" pitchFamily="18" charset="0"/>
                <a:cs typeface="Times New Roman" panose="02020603050405020304" pitchFamily="18" charset="0"/>
              </a:rPr>
              <a:t>494</a:t>
            </a:r>
            <a:endParaRPr lang="en-US" altLang="en-US" sz="2800" dirty="0">
              <a:solidFill>
                <a:schemeClr val="accent2"/>
              </a:solidFill>
              <a:latin typeface="Times New Roman" panose="02020603050405020304" pitchFamily="18" charset="0"/>
              <a:cs typeface="Times New Roman" panose="02020603050405020304" pitchFamily="18" charset="0"/>
            </a:endParaRPr>
          </a:p>
        </p:txBody>
      </p:sp>
      <p:sp>
        <p:nvSpPr>
          <p:cNvPr id="7373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7373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DCFCA8F0-E354-453A-96A4-94C46CF91784}" type="slidenum">
              <a:rPr lang="en-US" altLang="en-US" sz="1200">
                <a:cs typeface="Arial" panose="020B0604020202020204" pitchFamily="34" charset="0"/>
              </a:rPr>
              <a:pPr algn="r" eaLnBrk="1" hangingPunct="1"/>
              <a:t>38</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7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7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P spid="73733" grpId="0"/>
      <p:bldP spid="73735" grpId="0"/>
      <p:bldP spid="7373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smtClean="0">
                <a:solidFill>
                  <a:srgbClr val="83BB35"/>
                </a:solidFill>
              </a:rPr>
              <a:t>Solution: Predicting y-Values Using Regression Equations</a:t>
            </a:r>
          </a:p>
        </p:txBody>
      </p:sp>
      <p:sp>
        <p:nvSpPr>
          <p:cNvPr id="74755" name="Content Placeholder 3"/>
          <p:cNvSpPr>
            <a:spLocks noGrp="1"/>
          </p:cNvSpPr>
          <p:nvPr>
            <p:ph idx="1"/>
          </p:nvPr>
        </p:nvSpPr>
        <p:spPr>
          <a:xfrm>
            <a:off x="457200" y="1600200"/>
            <a:ext cx="8229600" cy="533400"/>
          </a:xfrm>
        </p:spPr>
        <p:txBody>
          <a:bodyPr/>
          <a:lstStyle/>
          <a:p>
            <a:pPr marL="514350" indent="-514350">
              <a:buFont typeface="Arial" panose="020B0604020202020204" pitchFamily="34" charset="0"/>
              <a:buAutoNum type="arabicPeriod" startAt="3"/>
            </a:pPr>
            <a:r>
              <a:rPr lang="en-US" altLang="en-US" smtClean="0"/>
              <a:t>2.5 trillion dollars</a:t>
            </a:r>
          </a:p>
        </p:txBody>
      </p:sp>
      <p:sp>
        <p:nvSpPr>
          <p:cNvPr id="74756" name="Rectangle 4"/>
          <p:cNvSpPr>
            <a:spLocks noChangeArrowheads="1"/>
          </p:cNvSpPr>
          <p:nvPr/>
        </p:nvSpPr>
        <p:spPr bwMode="auto">
          <a:xfrm>
            <a:off x="914400" y="2474913"/>
            <a:ext cx="7924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Clr>
                <a:srgbClr val="D17230"/>
              </a:buClr>
            </a:pPr>
            <a:r>
              <a:rPr lang="en-US" altLang="en-US" sz="2800" dirty="0">
                <a:solidFill>
                  <a:srgbClr val="000000"/>
                </a:solidFill>
                <a:latin typeface="Times New Roman" panose="02020603050405020304" pitchFamily="18" charset="0"/>
                <a:cs typeface="Times New Roman" panose="02020603050405020304" pitchFamily="18" charset="0"/>
              </a:rPr>
              <a:t>When the gross domestic product is $2.5 trillion, the CO</a:t>
            </a:r>
            <a:r>
              <a:rPr lang="en-US" altLang="en-US" sz="2800" baseline="-30000" dirty="0">
                <a:solidFill>
                  <a:srgbClr val="000000"/>
                </a:solidFill>
                <a:latin typeface="Times New Roman" panose="02020603050405020304" pitchFamily="18" charset="0"/>
                <a:cs typeface="Times New Roman" panose="02020603050405020304" pitchFamily="18" charset="0"/>
              </a:rPr>
              <a:t>2</a:t>
            </a:r>
            <a:r>
              <a:rPr lang="en-US" altLang="en-US" sz="2800" dirty="0">
                <a:solidFill>
                  <a:srgbClr val="000000"/>
                </a:solidFill>
                <a:latin typeface="Times New Roman" panose="02020603050405020304" pitchFamily="18" charset="0"/>
                <a:cs typeface="Times New Roman" panose="02020603050405020304" pitchFamily="18" charset="0"/>
              </a:rPr>
              <a:t> emissions are </a:t>
            </a:r>
            <a:r>
              <a:rPr lang="en-US" altLang="en-US" sz="2800" dirty="0" smtClean="0">
                <a:solidFill>
                  <a:srgbClr val="000000"/>
                </a:solidFill>
                <a:latin typeface="Times New Roman" panose="02020603050405020304" pitchFamily="18" charset="0"/>
                <a:cs typeface="Times New Roman" panose="02020603050405020304" pitchFamily="18" charset="0"/>
              </a:rPr>
              <a:t>592 </a:t>
            </a:r>
            <a:r>
              <a:rPr lang="en-US" altLang="en-US" sz="2800" dirty="0">
                <a:solidFill>
                  <a:srgbClr val="000000"/>
                </a:solidFill>
                <a:latin typeface="Times New Roman" panose="02020603050405020304" pitchFamily="18" charset="0"/>
                <a:cs typeface="Times New Roman" panose="02020603050405020304" pitchFamily="18" charset="0"/>
              </a:rPr>
              <a:t>million metric tons.</a:t>
            </a:r>
          </a:p>
        </p:txBody>
      </p:sp>
      <p:sp>
        <p:nvSpPr>
          <p:cNvPr id="74757" name="Rectangle 5"/>
          <p:cNvSpPr>
            <a:spLocks noChangeArrowheads="1"/>
          </p:cNvSpPr>
          <p:nvPr/>
        </p:nvSpPr>
        <p:spPr bwMode="auto">
          <a:xfrm>
            <a:off x="1066800" y="2017713"/>
            <a:ext cx="6934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Clr>
                <a:srgbClr val="D17230"/>
              </a:buClr>
            </a:pPr>
            <a:r>
              <a:rPr lang="en-US" altLang="en-US" sz="2800" i="1" dirty="0">
                <a:solidFill>
                  <a:schemeClr val="accent2"/>
                </a:solidFill>
                <a:latin typeface="Times New Roman" panose="02020603050405020304" pitchFamily="18" charset="0"/>
                <a:cs typeface="Times New Roman" panose="02020603050405020304" pitchFamily="18" charset="0"/>
              </a:rPr>
              <a:t>ŷ</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smtClean="0">
                <a:solidFill>
                  <a:schemeClr val="accent2"/>
                </a:solidFill>
                <a:latin typeface="Times New Roman" panose="02020603050405020304" pitchFamily="18" charset="0"/>
                <a:cs typeface="Times New Roman" panose="02020603050405020304" pitchFamily="18" charset="0"/>
              </a:rPr>
              <a:t>196 (</a:t>
            </a:r>
            <a:r>
              <a:rPr lang="en-US" altLang="en-US" sz="2800" dirty="0">
                <a:solidFill>
                  <a:schemeClr val="accent2"/>
                </a:solidFill>
                <a:latin typeface="Times New Roman" panose="02020603050405020304" pitchFamily="18" charset="0"/>
                <a:cs typeface="Times New Roman" panose="02020603050405020304" pitchFamily="18" charset="0"/>
              </a:rPr>
              <a:t>2.5) + </a:t>
            </a:r>
            <a:r>
              <a:rPr lang="en-US" altLang="en-US" sz="2800" dirty="0" smtClean="0">
                <a:solidFill>
                  <a:schemeClr val="accent2"/>
                </a:solidFill>
                <a:latin typeface="Times New Roman" panose="02020603050405020304" pitchFamily="18" charset="0"/>
                <a:cs typeface="Times New Roman" panose="02020603050405020304" pitchFamily="18" charset="0"/>
              </a:rPr>
              <a:t>102 </a:t>
            </a:r>
            <a:r>
              <a:rPr lang="en-US" altLang="en-US" sz="2800" dirty="0">
                <a:solidFill>
                  <a:schemeClr val="accent2"/>
                </a:solidFill>
                <a:latin typeface="Times New Roman" panose="02020603050405020304" pitchFamily="18" charset="0"/>
                <a:cs typeface="Times New Roman" panose="02020603050405020304" pitchFamily="18" charset="0"/>
              </a:rPr>
              <a:t>= </a:t>
            </a:r>
            <a:r>
              <a:rPr lang="en-US" altLang="en-US" sz="2800" dirty="0" smtClean="0">
                <a:solidFill>
                  <a:schemeClr val="accent2"/>
                </a:solidFill>
                <a:latin typeface="Times New Roman" panose="02020603050405020304" pitchFamily="18" charset="0"/>
                <a:cs typeface="Times New Roman" panose="02020603050405020304" pitchFamily="18" charset="0"/>
              </a:rPr>
              <a:t>592</a:t>
            </a:r>
            <a:endParaRPr lang="en-US" altLang="en-US" sz="2800" dirty="0">
              <a:solidFill>
                <a:schemeClr val="accent2"/>
              </a:solidFill>
              <a:latin typeface="Times New Roman" panose="02020603050405020304" pitchFamily="18" charset="0"/>
              <a:cs typeface="Times New Roman" panose="02020603050405020304" pitchFamily="18" charset="0"/>
            </a:endParaRPr>
          </a:p>
        </p:txBody>
      </p:sp>
      <p:sp>
        <p:nvSpPr>
          <p:cNvPr id="10" name="TextBox 9"/>
          <p:cNvSpPr txBox="1">
            <a:spLocks noChangeArrowheads="1"/>
          </p:cNvSpPr>
          <p:nvPr/>
        </p:nvSpPr>
        <p:spPr bwMode="auto">
          <a:xfrm>
            <a:off x="457200" y="3657600"/>
            <a:ext cx="82296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dirty="0">
                <a:latin typeface="Times New Roman" panose="02020603050405020304" pitchFamily="18" charset="0"/>
              </a:rPr>
              <a:t>Prediction values are meaningful only for </a:t>
            </a:r>
            <a:r>
              <a:rPr lang="en-US" altLang="en-US" sz="2800" i="1" dirty="0">
                <a:latin typeface="Times New Roman" panose="02020603050405020304" pitchFamily="18" charset="0"/>
              </a:rPr>
              <a:t>x</a:t>
            </a:r>
            <a:r>
              <a:rPr lang="en-US" altLang="en-US" sz="2800" dirty="0">
                <a:latin typeface="Times New Roman" panose="02020603050405020304" pitchFamily="18" charset="0"/>
              </a:rPr>
              <a:t>-values in (or close to) the range of the data. The </a:t>
            </a:r>
            <a:r>
              <a:rPr lang="en-US" altLang="en-US" sz="2800" i="1" dirty="0">
                <a:latin typeface="Times New Roman" panose="02020603050405020304" pitchFamily="18" charset="0"/>
              </a:rPr>
              <a:t>x</a:t>
            </a:r>
            <a:r>
              <a:rPr lang="en-US" altLang="en-US" sz="2800" dirty="0">
                <a:latin typeface="Times New Roman" panose="02020603050405020304" pitchFamily="18" charset="0"/>
              </a:rPr>
              <a:t>-values in the original data set range from 0.9 to 4.9. So, it would</a:t>
            </a:r>
          </a:p>
          <a:p>
            <a:pPr eaLnBrk="1" hangingPunct="1"/>
            <a:r>
              <a:rPr lang="en-US" altLang="en-US" sz="2800" dirty="0">
                <a:latin typeface="Times New Roman" panose="02020603050405020304" pitchFamily="18" charset="0"/>
              </a:rPr>
              <a:t>not be appropriate to use the regression line to predict</a:t>
            </a:r>
          </a:p>
          <a:p>
            <a:pPr eaLnBrk="1" hangingPunct="1"/>
            <a:r>
              <a:rPr lang="en-US" altLang="en-US" sz="2800" dirty="0">
                <a:latin typeface="Times New Roman" panose="02020603050405020304" pitchFamily="18" charset="0"/>
              </a:rPr>
              <a:t>carbon dioxide emissions for gross domestic products such as $0.2 or $14.5 trillion dollars.</a:t>
            </a:r>
          </a:p>
        </p:txBody>
      </p:sp>
      <p:sp>
        <p:nvSpPr>
          <p:cNvPr id="74759"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74760"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E701CBDF-9DA9-427E-BFD3-96BD3D97AF8D}" type="slidenum">
              <a:rPr lang="en-US" altLang="en-US" sz="1200">
                <a:cs typeface="Arial" panose="020B0604020202020204" pitchFamily="34" charset="0"/>
              </a:rPr>
              <a:pPr algn="r" eaLnBrk="1" hangingPunct="1"/>
              <a:t>39</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5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Section 9.1 Objectives</a:t>
            </a:r>
          </a:p>
        </p:txBody>
      </p:sp>
      <p:sp>
        <p:nvSpPr>
          <p:cNvPr id="14339" name="Content Placeholder 2"/>
          <p:cNvSpPr>
            <a:spLocks noGrp="1"/>
          </p:cNvSpPr>
          <p:nvPr>
            <p:ph idx="1"/>
          </p:nvPr>
        </p:nvSpPr>
        <p:spPr/>
        <p:txBody>
          <a:bodyPr/>
          <a:lstStyle/>
          <a:p>
            <a:r>
              <a:rPr lang="en-US" altLang="en-US" dirty="0" smtClean="0"/>
              <a:t>Introduce linear correlation, independent and dependent variables, and the types of correlation</a:t>
            </a:r>
          </a:p>
          <a:p>
            <a:r>
              <a:rPr lang="en-US" altLang="en-US" dirty="0" smtClean="0"/>
              <a:t>Find a correlation coefficient</a:t>
            </a:r>
          </a:p>
          <a:p>
            <a:r>
              <a:rPr lang="en-US" altLang="en-US" dirty="0" smtClean="0"/>
              <a:t>Distinguish </a:t>
            </a:r>
            <a:r>
              <a:rPr lang="en-US" altLang="en-US" dirty="0" smtClean="0"/>
              <a:t>between correlation and causation</a:t>
            </a:r>
          </a:p>
        </p:txBody>
      </p:sp>
      <p:sp>
        <p:nvSpPr>
          <p:cNvPr id="1434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1434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1D7C791A-EB4A-4D80-8305-2138EC5A8A48}" type="slidenum">
              <a:rPr lang="en-US" altLang="en-US" sz="1200">
                <a:cs typeface="Arial" panose="020B0604020202020204" pitchFamily="34" charset="0"/>
              </a:rPr>
              <a:pPr algn="r" eaLnBrk="1" hangingPunct="1"/>
              <a:t>4</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t>Section 9.2 Summary</a:t>
            </a:r>
          </a:p>
        </p:txBody>
      </p:sp>
      <p:sp>
        <p:nvSpPr>
          <p:cNvPr id="75779" name="Content Placeholder 2"/>
          <p:cNvSpPr>
            <a:spLocks noGrp="1"/>
          </p:cNvSpPr>
          <p:nvPr>
            <p:ph idx="1"/>
          </p:nvPr>
        </p:nvSpPr>
        <p:spPr/>
        <p:txBody>
          <a:bodyPr/>
          <a:lstStyle/>
          <a:p>
            <a:r>
              <a:rPr lang="en-US" altLang="en-US" smtClean="0"/>
              <a:t>Found the equation of a regression line</a:t>
            </a:r>
          </a:p>
          <a:p>
            <a:r>
              <a:rPr lang="en-US" altLang="en-US" smtClean="0"/>
              <a:t>Predicted </a:t>
            </a:r>
            <a:r>
              <a:rPr lang="en-US" altLang="en-US" i="1" smtClean="0"/>
              <a:t>y</a:t>
            </a:r>
            <a:r>
              <a:rPr lang="en-US" altLang="en-US" smtClean="0"/>
              <a:t>-values using a regression equation</a:t>
            </a:r>
          </a:p>
        </p:txBody>
      </p:sp>
      <p:sp>
        <p:nvSpPr>
          <p:cNvPr id="7578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7578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703FE9CE-6AD4-4138-8190-736753169AD1}" type="slidenum">
              <a:rPr lang="en-US" altLang="en-US" sz="1200">
                <a:cs typeface="Arial" panose="020B0604020202020204" pitchFamily="34" charset="0"/>
              </a:rPr>
              <a:pPr algn="r" eaLnBrk="1" hangingPunct="1"/>
              <a:t>40</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Correlation</a:t>
            </a:r>
          </a:p>
        </p:txBody>
      </p:sp>
      <p:sp>
        <p:nvSpPr>
          <p:cNvPr id="37891" name="Content Placeholder 2"/>
          <p:cNvSpPr>
            <a:spLocks noGrp="1"/>
          </p:cNvSpPr>
          <p:nvPr>
            <p:ph idx="1"/>
          </p:nvPr>
        </p:nvSpPr>
        <p:spPr/>
        <p:txBody>
          <a:bodyPr/>
          <a:lstStyle/>
          <a:p>
            <a:pPr eaLnBrk="1" hangingPunct="1">
              <a:buFont typeface="Arial" panose="020B0604020202020204" pitchFamily="34" charset="0"/>
              <a:buNone/>
            </a:pPr>
            <a:r>
              <a:rPr lang="en-US" altLang="en-US" b="1" smtClean="0">
                <a:solidFill>
                  <a:schemeClr val="accent2"/>
                </a:solidFill>
              </a:rPr>
              <a:t>Correlation </a:t>
            </a:r>
          </a:p>
          <a:p>
            <a:pPr eaLnBrk="1" hangingPunct="1"/>
            <a:r>
              <a:rPr lang="en-US" altLang="en-US" smtClean="0"/>
              <a:t>A relationship between two variables.  </a:t>
            </a:r>
          </a:p>
          <a:p>
            <a:pPr eaLnBrk="1" hangingPunct="1"/>
            <a:r>
              <a:rPr lang="en-US" altLang="en-US" smtClean="0"/>
              <a:t>The data can be represented by ordered pairs (</a:t>
            </a:r>
            <a:r>
              <a:rPr lang="en-US" altLang="en-US" i="1" smtClean="0"/>
              <a:t>x</a:t>
            </a:r>
            <a:r>
              <a:rPr lang="en-US" altLang="en-US" smtClean="0"/>
              <a:t>, </a:t>
            </a:r>
            <a:r>
              <a:rPr lang="en-US" altLang="en-US" i="1" smtClean="0"/>
              <a:t>y</a:t>
            </a:r>
            <a:r>
              <a:rPr lang="en-US" altLang="en-US" smtClean="0"/>
              <a:t>) </a:t>
            </a:r>
          </a:p>
          <a:p>
            <a:pPr lvl="1" eaLnBrk="1" hangingPunct="1"/>
            <a:r>
              <a:rPr lang="en-US" altLang="en-US" i="1" smtClean="0"/>
              <a:t>x</a:t>
            </a:r>
            <a:r>
              <a:rPr lang="en-US" altLang="en-US" smtClean="0"/>
              <a:t> is the</a:t>
            </a:r>
            <a:r>
              <a:rPr lang="en-US" altLang="en-US" b="1" smtClean="0">
                <a:solidFill>
                  <a:srgbClr val="000099"/>
                </a:solidFill>
              </a:rPr>
              <a:t> </a:t>
            </a:r>
            <a:r>
              <a:rPr lang="en-US" altLang="en-US" b="1" smtClean="0">
                <a:solidFill>
                  <a:schemeClr val="accent2"/>
                </a:solidFill>
              </a:rPr>
              <a:t>independent</a:t>
            </a:r>
            <a:r>
              <a:rPr lang="en-US" altLang="en-US" b="1" smtClean="0">
                <a:solidFill>
                  <a:srgbClr val="000099"/>
                </a:solidFill>
              </a:rPr>
              <a:t> </a:t>
            </a:r>
            <a:r>
              <a:rPr lang="en-US" altLang="en-US" smtClean="0"/>
              <a:t>(or</a:t>
            </a:r>
            <a:r>
              <a:rPr lang="en-US" altLang="en-US" b="1" smtClean="0">
                <a:solidFill>
                  <a:srgbClr val="000099"/>
                </a:solidFill>
              </a:rPr>
              <a:t> </a:t>
            </a:r>
            <a:r>
              <a:rPr lang="en-US" altLang="en-US" b="1" smtClean="0">
                <a:solidFill>
                  <a:schemeClr val="accent2"/>
                </a:solidFill>
              </a:rPr>
              <a:t>explanatory</a:t>
            </a:r>
            <a:r>
              <a:rPr lang="en-US" altLang="en-US" smtClean="0"/>
              <a:t>)</a:t>
            </a:r>
            <a:r>
              <a:rPr lang="en-US" altLang="en-US" b="1" smtClean="0">
                <a:solidFill>
                  <a:srgbClr val="000099"/>
                </a:solidFill>
              </a:rPr>
              <a:t> </a:t>
            </a:r>
            <a:r>
              <a:rPr lang="en-US" altLang="en-US" b="1" smtClean="0">
                <a:solidFill>
                  <a:schemeClr val="accent2"/>
                </a:solidFill>
              </a:rPr>
              <a:t>variable</a:t>
            </a:r>
          </a:p>
          <a:p>
            <a:pPr lvl="1" eaLnBrk="1" hangingPunct="1"/>
            <a:r>
              <a:rPr lang="en-US" altLang="en-US" i="1" smtClean="0"/>
              <a:t>y</a:t>
            </a:r>
            <a:r>
              <a:rPr lang="en-US" altLang="en-US" smtClean="0"/>
              <a:t> is the</a:t>
            </a:r>
            <a:r>
              <a:rPr lang="en-US" altLang="en-US" b="1" smtClean="0">
                <a:solidFill>
                  <a:srgbClr val="000099"/>
                </a:solidFill>
              </a:rPr>
              <a:t> </a:t>
            </a:r>
            <a:r>
              <a:rPr lang="en-US" altLang="en-US" b="1" smtClean="0">
                <a:solidFill>
                  <a:schemeClr val="accent2"/>
                </a:solidFill>
              </a:rPr>
              <a:t>dependent</a:t>
            </a:r>
            <a:r>
              <a:rPr lang="en-US" altLang="en-US" b="1" smtClean="0">
                <a:solidFill>
                  <a:srgbClr val="000099"/>
                </a:solidFill>
              </a:rPr>
              <a:t> </a:t>
            </a:r>
            <a:r>
              <a:rPr lang="en-US" altLang="en-US" smtClean="0"/>
              <a:t>(or</a:t>
            </a:r>
            <a:r>
              <a:rPr lang="en-US" altLang="en-US" b="1" smtClean="0">
                <a:solidFill>
                  <a:srgbClr val="000099"/>
                </a:solidFill>
              </a:rPr>
              <a:t> </a:t>
            </a:r>
            <a:r>
              <a:rPr lang="en-US" altLang="en-US" b="1" smtClean="0">
                <a:solidFill>
                  <a:schemeClr val="accent2"/>
                </a:solidFill>
              </a:rPr>
              <a:t>response</a:t>
            </a:r>
            <a:r>
              <a:rPr lang="en-US" altLang="en-US" smtClean="0"/>
              <a:t>)</a:t>
            </a:r>
            <a:r>
              <a:rPr lang="en-US" altLang="en-US" b="1" smtClean="0">
                <a:solidFill>
                  <a:srgbClr val="000099"/>
                </a:solidFill>
              </a:rPr>
              <a:t> </a:t>
            </a:r>
            <a:r>
              <a:rPr lang="en-US" altLang="en-US" b="1" smtClean="0">
                <a:solidFill>
                  <a:schemeClr val="accent2"/>
                </a:solidFill>
              </a:rPr>
              <a:t>variable</a:t>
            </a:r>
            <a:r>
              <a:rPr lang="en-US" altLang="en-US" smtClean="0"/>
              <a:t> </a:t>
            </a:r>
          </a:p>
        </p:txBody>
      </p:sp>
      <p:sp>
        <p:nvSpPr>
          <p:cNvPr id="1536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1536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293FF81F-C0B6-4F5E-B84F-0D8310623801}" type="slidenum">
              <a:rPr lang="en-US" altLang="en-US" sz="1200">
                <a:cs typeface="Arial" panose="020B0604020202020204" pitchFamily="34" charset="0"/>
              </a:rPr>
              <a:pPr algn="r" eaLnBrk="1" hangingPunct="1"/>
              <a:t>5</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1">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noFill/>
        </p:spPr>
        <p:txBody>
          <a:bodyPr/>
          <a:lstStyle/>
          <a:p>
            <a:pPr eaLnBrk="1" hangingPunct="1"/>
            <a:r>
              <a:rPr lang="en-US" altLang="en-US" smtClean="0"/>
              <a:t>Correlation</a:t>
            </a:r>
          </a:p>
        </p:txBody>
      </p:sp>
      <p:graphicFrame>
        <p:nvGraphicFramePr>
          <p:cNvPr id="16445" name="Group 61"/>
          <p:cNvGraphicFramePr>
            <a:graphicFrameLocks noGrp="1"/>
          </p:cNvGraphicFramePr>
          <p:nvPr>
            <p:ph idx="4294967295"/>
          </p:nvPr>
        </p:nvGraphicFramePr>
        <p:xfrm>
          <a:off x="457200" y="3733800"/>
          <a:ext cx="3581400" cy="914400"/>
        </p:xfrm>
        <a:graphic>
          <a:graphicData uri="http://schemas.openxmlformats.org/drawingml/2006/table">
            <a:tbl>
              <a:tblPr/>
              <a:tblGrid>
                <a:gridCol w="533400"/>
                <a:gridCol w="609600"/>
                <a:gridCol w="609600"/>
                <a:gridCol w="609600"/>
                <a:gridCol w="609600"/>
                <a:gridCol w="609600"/>
              </a:tblGrid>
              <a:tr h="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1" i="1" u="none" strike="noStrike" cap="none" normalizeH="0" baseline="0" smtClean="0">
                          <a:ln>
                            <a:noFill/>
                          </a:ln>
                          <a:solidFill>
                            <a:schemeClr val="bg1"/>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1" i="1" u="none" strike="noStrike" cap="none" normalizeH="0" baseline="0" smtClean="0">
                          <a:ln>
                            <a:noFill/>
                          </a:ln>
                          <a:solidFill>
                            <a:schemeClr val="bg1"/>
                          </a:solidFill>
                          <a:effectLst/>
                          <a:latin typeface="Times New Roman" panose="02020603050405020304" pitchFamily="18" charset="0"/>
                          <a:ea typeface="ＭＳ Ｐゴシック" panose="020B0600070205080204" pitchFamily="34" charset="-128"/>
                          <a:cs typeface="Times New Roman" panose="02020603050405020304" pitchFamily="18" charset="0"/>
                        </a:rPr>
                        <a:t>y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sym typeface="Symbol" panose="05050102010706020507" pitchFamily="18" charset="2"/>
                        </a:rPr>
                        <a:t>–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sym typeface="Symbol" panose="05050102010706020507" pitchFamily="18" charset="2"/>
                        </a:rPr>
                        <a:t>–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sym typeface="Symbol" panose="05050102010706020507" pitchFamily="18" charset="2"/>
                        </a:rPr>
                        <a:t>–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sym typeface="Symbol" panose="05050102010706020507" pitchFamily="18" charset="2"/>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sym typeface="Symbol" panose="05050102010706020507" pitchFamily="18" charset="2"/>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0" name="Rectangle 72"/>
          <p:cNvSpPr>
            <a:spLocks noChangeArrowheads="1"/>
          </p:cNvSpPr>
          <p:nvPr/>
        </p:nvSpPr>
        <p:spPr bwMode="auto">
          <a:xfrm>
            <a:off x="381000" y="1524000"/>
            <a:ext cx="8153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1"/>
              </a:buClr>
              <a:buSzPct val="75000"/>
            </a:pPr>
            <a:r>
              <a:rPr lang="en-US" altLang="en-US" sz="2800">
                <a:latin typeface="Times New Roman" panose="02020603050405020304" pitchFamily="18" charset="0"/>
              </a:rPr>
              <a:t>A </a:t>
            </a:r>
            <a:r>
              <a:rPr lang="en-US" altLang="en-US" sz="2800" b="1">
                <a:solidFill>
                  <a:schemeClr val="accent2"/>
                </a:solidFill>
                <a:latin typeface="Times New Roman" panose="02020603050405020304" pitchFamily="18" charset="0"/>
              </a:rPr>
              <a:t>scatter plot </a:t>
            </a:r>
            <a:r>
              <a:rPr lang="en-US" altLang="en-US" sz="2800">
                <a:latin typeface="Times New Roman" panose="02020603050405020304" pitchFamily="18" charset="0"/>
              </a:rPr>
              <a:t>can be used to determine whether a linear (straight line) correlation exists between two variables.</a:t>
            </a:r>
          </a:p>
        </p:txBody>
      </p:sp>
      <p:grpSp>
        <p:nvGrpSpPr>
          <p:cNvPr id="2" name="Group 35"/>
          <p:cNvGrpSpPr>
            <a:grpSpLocks/>
          </p:cNvGrpSpPr>
          <p:nvPr/>
        </p:nvGrpSpPr>
        <p:grpSpPr bwMode="auto">
          <a:xfrm>
            <a:off x="4419600" y="2622550"/>
            <a:ext cx="4198938" cy="3549650"/>
            <a:chOff x="4419600" y="2622550"/>
            <a:chExt cx="4198938" cy="3549650"/>
          </a:xfrm>
        </p:grpSpPr>
        <p:grpSp>
          <p:nvGrpSpPr>
            <p:cNvPr id="16415" name="Group 185"/>
            <p:cNvGrpSpPr>
              <a:grpSpLocks/>
            </p:cNvGrpSpPr>
            <p:nvPr/>
          </p:nvGrpSpPr>
          <p:grpSpPr bwMode="auto">
            <a:xfrm>
              <a:off x="4419600" y="2622550"/>
              <a:ext cx="4198938" cy="3549650"/>
              <a:chOff x="3259" y="1833"/>
              <a:chExt cx="2645" cy="2236"/>
            </a:xfrm>
          </p:grpSpPr>
          <p:sp>
            <p:nvSpPr>
              <p:cNvPr id="16421" name="Line 74"/>
              <p:cNvSpPr>
                <a:spLocks noChangeShapeType="1"/>
              </p:cNvSpPr>
              <p:nvPr/>
            </p:nvSpPr>
            <p:spPr bwMode="auto">
              <a:xfrm>
                <a:off x="3259" y="2852"/>
                <a:ext cx="228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22" name="Line 75"/>
              <p:cNvSpPr>
                <a:spLocks noChangeShapeType="1"/>
              </p:cNvSpPr>
              <p:nvPr/>
            </p:nvSpPr>
            <p:spPr bwMode="auto">
              <a:xfrm>
                <a:off x="4530" y="2748"/>
                <a:ext cx="0" cy="2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3" name="Text Box 76"/>
              <p:cNvSpPr txBox="1">
                <a:spLocks noChangeArrowheads="1"/>
              </p:cNvSpPr>
              <p:nvPr/>
            </p:nvSpPr>
            <p:spPr bwMode="auto">
              <a:xfrm>
                <a:off x="5563" y="2655"/>
                <a:ext cx="3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x</a:t>
                </a:r>
              </a:p>
            </p:txBody>
          </p:sp>
          <p:sp>
            <p:nvSpPr>
              <p:cNvPr id="16424" name="Line 77"/>
              <p:cNvSpPr>
                <a:spLocks noChangeShapeType="1"/>
              </p:cNvSpPr>
              <p:nvPr/>
            </p:nvSpPr>
            <p:spPr bwMode="auto">
              <a:xfrm>
                <a:off x="4231" y="2748"/>
                <a:ext cx="0" cy="2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Line 78"/>
              <p:cNvSpPr>
                <a:spLocks noChangeShapeType="1"/>
              </p:cNvSpPr>
              <p:nvPr/>
            </p:nvSpPr>
            <p:spPr bwMode="auto">
              <a:xfrm>
                <a:off x="5426" y="2748"/>
                <a:ext cx="0" cy="2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6" name="Line 79"/>
              <p:cNvSpPr>
                <a:spLocks noChangeShapeType="1"/>
              </p:cNvSpPr>
              <p:nvPr/>
            </p:nvSpPr>
            <p:spPr bwMode="auto">
              <a:xfrm>
                <a:off x="4828" y="2748"/>
                <a:ext cx="0" cy="2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Line 80"/>
              <p:cNvSpPr>
                <a:spLocks noChangeShapeType="1"/>
              </p:cNvSpPr>
              <p:nvPr/>
            </p:nvSpPr>
            <p:spPr bwMode="auto">
              <a:xfrm>
                <a:off x="5127" y="2748"/>
                <a:ext cx="0" cy="2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8" name="Text Box 81"/>
              <p:cNvSpPr txBox="1">
                <a:spLocks noChangeArrowheads="1"/>
              </p:cNvSpPr>
              <p:nvPr/>
            </p:nvSpPr>
            <p:spPr bwMode="auto">
              <a:xfrm>
                <a:off x="4145" y="2919"/>
                <a:ext cx="3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latin typeface="Times New Roman" panose="02020603050405020304" pitchFamily="18" charset="0"/>
                  </a:rPr>
                  <a:t>2</a:t>
                </a:r>
              </a:p>
            </p:txBody>
          </p:sp>
          <p:sp>
            <p:nvSpPr>
              <p:cNvPr id="16429" name="Text Box 82"/>
              <p:cNvSpPr txBox="1">
                <a:spLocks noChangeArrowheads="1"/>
              </p:cNvSpPr>
              <p:nvPr/>
            </p:nvSpPr>
            <p:spPr bwMode="auto">
              <a:xfrm>
                <a:off x="4732" y="2919"/>
                <a:ext cx="3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latin typeface="Times New Roman" panose="02020603050405020304" pitchFamily="18" charset="0"/>
                  </a:rPr>
                  <a:t>4</a:t>
                </a:r>
              </a:p>
            </p:txBody>
          </p:sp>
          <p:grpSp>
            <p:nvGrpSpPr>
              <p:cNvPr id="16430" name="Group 184"/>
              <p:cNvGrpSpPr>
                <a:grpSpLocks/>
              </p:cNvGrpSpPr>
              <p:nvPr/>
            </p:nvGrpSpPr>
            <p:grpSpPr bwMode="auto">
              <a:xfrm>
                <a:off x="3309" y="1833"/>
                <a:ext cx="678" cy="2236"/>
                <a:chOff x="3309" y="1833"/>
                <a:chExt cx="678" cy="2236"/>
              </a:xfrm>
            </p:grpSpPr>
            <p:sp>
              <p:nvSpPr>
                <p:cNvPr id="16432" name="Text Box 84"/>
                <p:cNvSpPr txBox="1">
                  <a:spLocks noChangeArrowheads="1"/>
                </p:cNvSpPr>
                <p:nvPr/>
              </p:nvSpPr>
              <p:spPr bwMode="auto">
                <a:xfrm>
                  <a:off x="3333" y="3312"/>
                  <a:ext cx="3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latin typeface="Times New Roman" panose="02020603050405020304" pitchFamily="18" charset="0"/>
                      <a:sym typeface="Symbol" panose="05050102010706020507" pitchFamily="18" charset="2"/>
                    </a:rPr>
                    <a:t>–</a:t>
                  </a:r>
                  <a:r>
                    <a:rPr lang="en-US" altLang="en-US" sz="1800">
                      <a:latin typeface="Times New Roman" panose="02020603050405020304" pitchFamily="18" charset="0"/>
                    </a:rPr>
                    <a:t>2</a:t>
                  </a:r>
                </a:p>
              </p:txBody>
            </p:sp>
            <p:sp>
              <p:nvSpPr>
                <p:cNvPr id="16433" name="Text Box 85"/>
                <p:cNvSpPr txBox="1">
                  <a:spLocks noChangeArrowheads="1"/>
                </p:cNvSpPr>
                <p:nvPr/>
              </p:nvSpPr>
              <p:spPr bwMode="auto">
                <a:xfrm>
                  <a:off x="3309" y="3838"/>
                  <a:ext cx="3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latin typeface="Times New Roman" panose="02020603050405020304" pitchFamily="18" charset="0"/>
                      <a:sym typeface="Symbol" panose="05050102010706020507" pitchFamily="18" charset="2"/>
                    </a:rPr>
                    <a:t>–</a:t>
                  </a:r>
                  <a:r>
                    <a:rPr lang="en-US" altLang="en-US" sz="1800">
                      <a:latin typeface="Times New Roman" panose="02020603050405020304" pitchFamily="18" charset="0"/>
                    </a:rPr>
                    <a:t> 4</a:t>
                  </a:r>
                </a:p>
              </p:txBody>
            </p:sp>
            <p:sp>
              <p:nvSpPr>
                <p:cNvPr id="16434" name="Line 86"/>
                <p:cNvSpPr>
                  <a:spLocks noChangeShapeType="1"/>
                </p:cNvSpPr>
                <p:nvPr/>
              </p:nvSpPr>
              <p:spPr bwMode="auto">
                <a:xfrm flipV="1">
                  <a:off x="3679" y="2082"/>
                  <a:ext cx="0" cy="19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35" name="Line 87"/>
                <p:cNvSpPr>
                  <a:spLocks noChangeShapeType="1"/>
                </p:cNvSpPr>
                <p:nvPr/>
              </p:nvSpPr>
              <p:spPr bwMode="auto">
                <a:xfrm>
                  <a:off x="3566" y="3438"/>
                  <a:ext cx="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6" name="Line 88"/>
                <p:cNvSpPr>
                  <a:spLocks noChangeShapeType="1"/>
                </p:cNvSpPr>
                <p:nvPr/>
              </p:nvSpPr>
              <p:spPr bwMode="auto">
                <a:xfrm>
                  <a:off x="3566" y="2613"/>
                  <a:ext cx="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Line 89"/>
                <p:cNvSpPr>
                  <a:spLocks noChangeShapeType="1"/>
                </p:cNvSpPr>
                <p:nvPr/>
              </p:nvSpPr>
              <p:spPr bwMode="auto">
                <a:xfrm>
                  <a:off x="3566" y="3164"/>
                  <a:ext cx="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8" name="Text Box 90"/>
                <p:cNvSpPr txBox="1">
                  <a:spLocks noChangeArrowheads="1"/>
                </p:cNvSpPr>
                <p:nvPr/>
              </p:nvSpPr>
              <p:spPr bwMode="auto">
                <a:xfrm>
                  <a:off x="3589" y="1833"/>
                  <a:ext cx="3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y</a:t>
                  </a:r>
                </a:p>
              </p:txBody>
            </p:sp>
            <p:sp>
              <p:nvSpPr>
                <p:cNvPr id="16439" name="Line 91"/>
                <p:cNvSpPr>
                  <a:spLocks noChangeShapeType="1"/>
                </p:cNvSpPr>
                <p:nvPr/>
              </p:nvSpPr>
              <p:spPr bwMode="auto">
                <a:xfrm>
                  <a:off x="3564" y="3715"/>
                  <a:ext cx="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0" name="Line 92"/>
                <p:cNvSpPr>
                  <a:spLocks noChangeShapeType="1"/>
                </p:cNvSpPr>
                <p:nvPr/>
              </p:nvSpPr>
              <p:spPr bwMode="auto">
                <a:xfrm>
                  <a:off x="3555" y="2372"/>
                  <a:ext cx="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Text Box 94"/>
                <p:cNvSpPr txBox="1">
                  <a:spLocks noChangeArrowheads="1"/>
                </p:cNvSpPr>
                <p:nvPr/>
              </p:nvSpPr>
              <p:spPr bwMode="auto">
                <a:xfrm>
                  <a:off x="3390" y="2247"/>
                  <a:ext cx="3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latin typeface="Times New Roman" panose="02020603050405020304" pitchFamily="18" charset="0"/>
                    </a:rPr>
                    <a:t>2</a:t>
                  </a:r>
                </a:p>
              </p:txBody>
            </p:sp>
            <p:sp>
              <p:nvSpPr>
                <p:cNvPr id="16442" name="Line 95"/>
                <p:cNvSpPr>
                  <a:spLocks noChangeShapeType="1"/>
                </p:cNvSpPr>
                <p:nvPr/>
              </p:nvSpPr>
              <p:spPr bwMode="auto">
                <a:xfrm>
                  <a:off x="3564" y="3959"/>
                  <a:ext cx="2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Line 98"/>
                <p:cNvSpPr>
                  <a:spLocks noChangeShapeType="1"/>
                </p:cNvSpPr>
                <p:nvPr/>
              </p:nvSpPr>
              <p:spPr bwMode="auto">
                <a:xfrm>
                  <a:off x="3933" y="2748"/>
                  <a:ext cx="0" cy="2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4" name="Line 99"/>
                <p:cNvSpPr>
                  <a:spLocks noChangeShapeType="1"/>
                </p:cNvSpPr>
                <p:nvPr/>
              </p:nvSpPr>
              <p:spPr bwMode="auto">
                <a:xfrm>
                  <a:off x="3409" y="2755"/>
                  <a:ext cx="0" cy="2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31" name="Text Box 100"/>
              <p:cNvSpPr txBox="1">
                <a:spLocks noChangeArrowheads="1"/>
              </p:cNvSpPr>
              <p:nvPr/>
            </p:nvSpPr>
            <p:spPr bwMode="auto">
              <a:xfrm>
                <a:off x="5333" y="2919"/>
                <a:ext cx="34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latin typeface="Times New Roman" panose="02020603050405020304" pitchFamily="18" charset="0"/>
                  </a:rPr>
                  <a:t>6</a:t>
                </a:r>
              </a:p>
            </p:txBody>
          </p:sp>
        </p:grpSp>
        <p:sp>
          <p:nvSpPr>
            <p:cNvPr id="16416" name="Oval 102"/>
            <p:cNvSpPr>
              <a:spLocks noChangeArrowheads="1"/>
            </p:cNvSpPr>
            <p:nvPr/>
          </p:nvSpPr>
          <p:spPr bwMode="auto">
            <a:xfrm>
              <a:off x="6380163" y="4673600"/>
              <a:ext cx="134937" cy="134938"/>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6417" name="Oval 103"/>
            <p:cNvSpPr>
              <a:spLocks noChangeArrowheads="1"/>
            </p:cNvSpPr>
            <p:nvPr/>
          </p:nvSpPr>
          <p:spPr bwMode="auto">
            <a:xfrm>
              <a:off x="5899150" y="5108575"/>
              <a:ext cx="134938" cy="134938"/>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6418" name="Oval 105"/>
            <p:cNvSpPr>
              <a:spLocks noChangeArrowheads="1"/>
            </p:cNvSpPr>
            <p:nvPr/>
          </p:nvSpPr>
          <p:spPr bwMode="auto">
            <a:xfrm>
              <a:off x="5440363" y="5935663"/>
              <a:ext cx="134937" cy="134937"/>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6419" name="Oval 106"/>
            <p:cNvSpPr>
              <a:spLocks noChangeArrowheads="1"/>
            </p:cNvSpPr>
            <p:nvPr/>
          </p:nvSpPr>
          <p:spPr bwMode="auto">
            <a:xfrm>
              <a:off x="6848475" y="4181475"/>
              <a:ext cx="134938" cy="134938"/>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6420" name="Oval 107"/>
            <p:cNvSpPr>
              <a:spLocks noChangeArrowheads="1"/>
            </p:cNvSpPr>
            <p:nvPr/>
          </p:nvSpPr>
          <p:spPr bwMode="auto">
            <a:xfrm>
              <a:off x="7316788" y="3408363"/>
              <a:ext cx="134937" cy="134937"/>
            </a:xfrm>
            <a:prstGeom prst="ellipse">
              <a:avLst/>
            </a:prstGeom>
            <a:solidFill>
              <a:srgbClr val="0070C0"/>
            </a:solidFill>
            <a:ln w="9525">
              <a:solidFill>
                <a:schemeClr val="tx2"/>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grpSp>
      <p:sp>
        <p:nvSpPr>
          <p:cNvPr id="778381" name="Rectangle 141"/>
          <p:cNvSpPr>
            <a:spLocks noChangeArrowheads="1"/>
          </p:cNvSpPr>
          <p:nvPr/>
        </p:nvSpPr>
        <p:spPr bwMode="auto">
          <a:xfrm>
            <a:off x="381000" y="3048000"/>
            <a:ext cx="1639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b="1">
                <a:latin typeface="Times New Roman" panose="02020603050405020304" pitchFamily="18" charset="0"/>
              </a:rPr>
              <a:t>Example</a:t>
            </a:r>
            <a:r>
              <a:rPr lang="en-US" altLang="en-US" sz="2800">
                <a:latin typeface="Times New Roman" panose="02020603050405020304" pitchFamily="18" charset="0"/>
              </a:rPr>
              <a:t>:</a:t>
            </a:r>
          </a:p>
        </p:txBody>
      </p:sp>
      <p:sp>
        <p:nvSpPr>
          <p:cNvPr id="16413"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16414"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AFC3F4FD-090F-4D07-8102-6468A2DBBBC0}" type="slidenum">
              <a:rPr lang="en-US" altLang="en-US" sz="1200">
                <a:cs typeface="Arial" panose="020B0604020202020204" pitchFamily="34" charset="0"/>
              </a:rPr>
              <a:pPr algn="r" eaLnBrk="1" hangingPunct="1"/>
              <a:t>6</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381"/>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6445"/>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8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1143000"/>
          </a:xfrm>
          <a:noFill/>
        </p:spPr>
        <p:txBody>
          <a:bodyPr/>
          <a:lstStyle/>
          <a:p>
            <a:pPr eaLnBrk="1" hangingPunct="1"/>
            <a:r>
              <a:rPr lang="en-US" altLang="en-US" smtClean="0"/>
              <a:t>Types of Correlation</a:t>
            </a:r>
          </a:p>
        </p:txBody>
      </p:sp>
      <p:grpSp>
        <p:nvGrpSpPr>
          <p:cNvPr id="17411" name="Group 3"/>
          <p:cNvGrpSpPr>
            <a:grpSpLocks/>
          </p:cNvGrpSpPr>
          <p:nvPr/>
        </p:nvGrpSpPr>
        <p:grpSpPr bwMode="auto">
          <a:xfrm>
            <a:off x="728663" y="971550"/>
            <a:ext cx="2128837" cy="2381250"/>
            <a:chOff x="123" y="816"/>
            <a:chExt cx="1341" cy="1500"/>
          </a:xfrm>
        </p:grpSpPr>
        <p:sp>
          <p:nvSpPr>
            <p:cNvPr id="17538" name="Text Box 4"/>
            <p:cNvSpPr txBox="1">
              <a:spLocks noChangeArrowheads="1"/>
            </p:cNvSpPr>
            <p:nvPr/>
          </p:nvSpPr>
          <p:spPr bwMode="auto">
            <a:xfrm>
              <a:off x="1257" y="2028"/>
              <a:ext cx="20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x</a:t>
              </a:r>
            </a:p>
          </p:txBody>
        </p:sp>
        <p:sp>
          <p:nvSpPr>
            <p:cNvPr id="17539" name="Line 5"/>
            <p:cNvSpPr>
              <a:spLocks noChangeShapeType="1"/>
            </p:cNvSpPr>
            <p:nvPr/>
          </p:nvSpPr>
          <p:spPr bwMode="auto">
            <a:xfrm>
              <a:off x="144" y="2142"/>
              <a:ext cx="1152"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40" name="Line 6"/>
            <p:cNvSpPr>
              <a:spLocks noChangeShapeType="1"/>
            </p:cNvSpPr>
            <p:nvPr/>
          </p:nvSpPr>
          <p:spPr bwMode="auto">
            <a:xfrm flipH="1" flipV="1">
              <a:off x="202" y="1071"/>
              <a:ext cx="10" cy="1152"/>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41" name="Text Box 7"/>
            <p:cNvSpPr txBox="1">
              <a:spLocks noChangeArrowheads="1"/>
            </p:cNvSpPr>
            <p:nvPr/>
          </p:nvSpPr>
          <p:spPr bwMode="auto">
            <a:xfrm>
              <a:off x="123" y="816"/>
              <a:ext cx="1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y</a:t>
              </a:r>
            </a:p>
          </p:txBody>
        </p:sp>
      </p:grpSp>
      <p:sp>
        <p:nvSpPr>
          <p:cNvPr id="17412" name="Rectangle 8"/>
          <p:cNvSpPr>
            <a:spLocks noChangeArrowheads="1"/>
          </p:cNvSpPr>
          <p:nvPr/>
        </p:nvSpPr>
        <p:spPr bwMode="auto">
          <a:xfrm>
            <a:off x="685800" y="3190875"/>
            <a:ext cx="3648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a:latin typeface="Times New Roman" panose="02020603050405020304" pitchFamily="18" charset="0"/>
                <a:sym typeface="Symbol" panose="05050102010706020507" pitchFamily="18" charset="2"/>
              </a:rPr>
              <a:t>Negative Linear Correlation</a:t>
            </a:r>
            <a:endParaRPr lang="en-US" altLang="en-US">
              <a:latin typeface="Times New Roman" panose="02020603050405020304" pitchFamily="18" charset="0"/>
              <a:sym typeface="Symbol" panose="05050102010706020507" pitchFamily="18" charset="2"/>
            </a:endParaRPr>
          </a:p>
        </p:txBody>
      </p:sp>
      <p:grpSp>
        <p:nvGrpSpPr>
          <p:cNvPr id="3" name="Group 9"/>
          <p:cNvGrpSpPr>
            <a:grpSpLocks/>
          </p:cNvGrpSpPr>
          <p:nvPr/>
        </p:nvGrpSpPr>
        <p:grpSpPr bwMode="auto">
          <a:xfrm>
            <a:off x="804863" y="3733800"/>
            <a:ext cx="2128837" cy="2362200"/>
            <a:chOff x="123" y="816"/>
            <a:chExt cx="1341" cy="1488"/>
          </a:xfrm>
        </p:grpSpPr>
        <p:sp>
          <p:nvSpPr>
            <p:cNvPr id="17534" name="Text Box 10"/>
            <p:cNvSpPr txBox="1">
              <a:spLocks noChangeArrowheads="1"/>
            </p:cNvSpPr>
            <p:nvPr/>
          </p:nvSpPr>
          <p:spPr bwMode="auto">
            <a:xfrm>
              <a:off x="1257" y="2016"/>
              <a:ext cx="20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x</a:t>
              </a:r>
            </a:p>
          </p:txBody>
        </p:sp>
        <p:sp>
          <p:nvSpPr>
            <p:cNvPr id="17535" name="Line 11"/>
            <p:cNvSpPr>
              <a:spLocks noChangeShapeType="1"/>
            </p:cNvSpPr>
            <p:nvPr/>
          </p:nvSpPr>
          <p:spPr bwMode="auto">
            <a:xfrm>
              <a:off x="144" y="2142"/>
              <a:ext cx="1152"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36" name="Line 12"/>
            <p:cNvSpPr>
              <a:spLocks noChangeShapeType="1"/>
            </p:cNvSpPr>
            <p:nvPr/>
          </p:nvSpPr>
          <p:spPr bwMode="auto">
            <a:xfrm flipH="1" flipV="1">
              <a:off x="202" y="1071"/>
              <a:ext cx="10" cy="1152"/>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37" name="Text Box 13"/>
            <p:cNvSpPr txBox="1">
              <a:spLocks noChangeArrowheads="1"/>
            </p:cNvSpPr>
            <p:nvPr/>
          </p:nvSpPr>
          <p:spPr bwMode="auto">
            <a:xfrm>
              <a:off x="123" y="816"/>
              <a:ext cx="1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y</a:t>
              </a:r>
            </a:p>
          </p:txBody>
        </p:sp>
      </p:grpSp>
      <p:sp>
        <p:nvSpPr>
          <p:cNvPr id="1078286" name="Rectangle 14"/>
          <p:cNvSpPr>
            <a:spLocks noChangeArrowheads="1"/>
          </p:cNvSpPr>
          <p:nvPr/>
        </p:nvSpPr>
        <p:spPr bwMode="auto">
          <a:xfrm>
            <a:off x="728663" y="5953125"/>
            <a:ext cx="2038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a:latin typeface="Times New Roman" panose="02020603050405020304" pitchFamily="18" charset="0"/>
                <a:sym typeface="Symbol" panose="05050102010706020507" pitchFamily="18" charset="2"/>
              </a:rPr>
              <a:t>No Correlation</a:t>
            </a:r>
            <a:endParaRPr lang="en-US" altLang="en-US">
              <a:latin typeface="Times New Roman" panose="02020603050405020304" pitchFamily="18" charset="0"/>
              <a:sym typeface="Symbol" panose="05050102010706020507" pitchFamily="18" charset="2"/>
            </a:endParaRPr>
          </a:p>
        </p:txBody>
      </p:sp>
      <p:grpSp>
        <p:nvGrpSpPr>
          <p:cNvPr id="4" name="Group 15"/>
          <p:cNvGrpSpPr>
            <a:grpSpLocks/>
          </p:cNvGrpSpPr>
          <p:nvPr/>
        </p:nvGrpSpPr>
        <p:grpSpPr bwMode="auto">
          <a:xfrm>
            <a:off x="4995863" y="976313"/>
            <a:ext cx="2128837" cy="2376487"/>
            <a:chOff x="123" y="816"/>
            <a:chExt cx="1341" cy="1497"/>
          </a:xfrm>
        </p:grpSpPr>
        <p:sp>
          <p:nvSpPr>
            <p:cNvPr id="17530" name="Text Box 16"/>
            <p:cNvSpPr txBox="1">
              <a:spLocks noChangeArrowheads="1"/>
            </p:cNvSpPr>
            <p:nvPr/>
          </p:nvSpPr>
          <p:spPr bwMode="auto">
            <a:xfrm>
              <a:off x="1257" y="2025"/>
              <a:ext cx="20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x</a:t>
              </a:r>
            </a:p>
          </p:txBody>
        </p:sp>
        <p:sp>
          <p:nvSpPr>
            <p:cNvPr id="17531" name="Line 17"/>
            <p:cNvSpPr>
              <a:spLocks noChangeShapeType="1"/>
            </p:cNvSpPr>
            <p:nvPr/>
          </p:nvSpPr>
          <p:spPr bwMode="auto">
            <a:xfrm>
              <a:off x="144" y="2142"/>
              <a:ext cx="1152"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32" name="Line 18"/>
            <p:cNvSpPr>
              <a:spLocks noChangeShapeType="1"/>
            </p:cNvSpPr>
            <p:nvPr/>
          </p:nvSpPr>
          <p:spPr bwMode="auto">
            <a:xfrm flipH="1" flipV="1">
              <a:off x="202" y="1071"/>
              <a:ext cx="10" cy="1152"/>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33" name="Text Box 19"/>
            <p:cNvSpPr txBox="1">
              <a:spLocks noChangeArrowheads="1"/>
            </p:cNvSpPr>
            <p:nvPr/>
          </p:nvSpPr>
          <p:spPr bwMode="auto">
            <a:xfrm>
              <a:off x="123" y="816"/>
              <a:ext cx="1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y</a:t>
              </a:r>
            </a:p>
          </p:txBody>
        </p:sp>
      </p:grpSp>
      <p:sp>
        <p:nvSpPr>
          <p:cNvPr id="1078292" name="Rectangle 20"/>
          <p:cNvSpPr>
            <a:spLocks noChangeArrowheads="1"/>
          </p:cNvSpPr>
          <p:nvPr/>
        </p:nvSpPr>
        <p:spPr bwMode="auto">
          <a:xfrm>
            <a:off x="4953000" y="3195638"/>
            <a:ext cx="3530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a:latin typeface="Times New Roman" panose="02020603050405020304" pitchFamily="18" charset="0"/>
                <a:sym typeface="Symbol" panose="05050102010706020507" pitchFamily="18" charset="2"/>
              </a:rPr>
              <a:t>Positive Linear Correlation</a:t>
            </a:r>
            <a:endParaRPr lang="en-US" altLang="en-US">
              <a:latin typeface="Times New Roman" panose="02020603050405020304" pitchFamily="18" charset="0"/>
              <a:sym typeface="Symbol" panose="05050102010706020507" pitchFamily="18" charset="2"/>
            </a:endParaRPr>
          </a:p>
        </p:txBody>
      </p:sp>
      <p:grpSp>
        <p:nvGrpSpPr>
          <p:cNvPr id="5" name="Group 21"/>
          <p:cNvGrpSpPr>
            <a:grpSpLocks/>
          </p:cNvGrpSpPr>
          <p:nvPr/>
        </p:nvGrpSpPr>
        <p:grpSpPr bwMode="auto">
          <a:xfrm>
            <a:off x="5072063" y="3738563"/>
            <a:ext cx="2395537" cy="2357437"/>
            <a:chOff x="123" y="816"/>
            <a:chExt cx="1509" cy="1485"/>
          </a:xfrm>
        </p:grpSpPr>
        <p:sp>
          <p:nvSpPr>
            <p:cNvPr id="17526" name="Text Box 22"/>
            <p:cNvSpPr txBox="1">
              <a:spLocks noChangeArrowheads="1"/>
            </p:cNvSpPr>
            <p:nvPr/>
          </p:nvSpPr>
          <p:spPr bwMode="auto">
            <a:xfrm>
              <a:off x="1425" y="2013"/>
              <a:ext cx="20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x</a:t>
              </a:r>
            </a:p>
          </p:txBody>
        </p:sp>
        <p:sp>
          <p:nvSpPr>
            <p:cNvPr id="17527" name="Line 23"/>
            <p:cNvSpPr>
              <a:spLocks noChangeShapeType="1"/>
            </p:cNvSpPr>
            <p:nvPr/>
          </p:nvSpPr>
          <p:spPr bwMode="auto">
            <a:xfrm>
              <a:off x="144" y="2142"/>
              <a:ext cx="1296"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28" name="Line 24"/>
            <p:cNvSpPr>
              <a:spLocks noChangeShapeType="1"/>
            </p:cNvSpPr>
            <p:nvPr/>
          </p:nvSpPr>
          <p:spPr bwMode="auto">
            <a:xfrm flipH="1" flipV="1">
              <a:off x="202" y="1071"/>
              <a:ext cx="10" cy="1152"/>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529" name="Text Box 25"/>
            <p:cNvSpPr txBox="1">
              <a:spLocks noChangeArrowheads="1"/>
            </p:cNvSpPr>
            <p:nvPr/>
          </p:nvSpPr>
          <p:spPr bwMode="auto">
            <a:xfrm>
              <a:off x="123" y="816"/>
              <a:ext cx="16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i="1">
                  <a:latin typeface="Times New Roman" panose="02020603050405020304" pitchFamily="18" charset="0"/>
                </a:rPr>
                <a:t>y</a:t>
              </a:r>
            </a:p>
          </p:txBody>
        </p:sp>
      </p:grpSp>
      <p:sp>
        <p:nvSpPr>
          <p:cNvPr id="1078298" name="Rectangle 26"/>
          <p:cNvSpPr>
            <a:spLocks noChangeArrowheads="1"/>
          </p:cNvSpPr>
          <p:nvPr/>
        </p:nvSpPr>
        <p:spPr bwMode="auto">
          <a:xfrm>
            <a:off x="4995863" y="5957888"/>
            <a:ext cx="28908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CA" altLang="en-US">
                <a:latin typeface="Times New Roman" panose="02020603050405020304" pitchFamily="18" charset="0"/>
                <a:sym typeface="Symbol" panose="05050102010706020507" pitchFamily="18" charset="2"/>
              </a:rPr>
              <a:t>Nonlinear Correlation</a:t>
            </a:r>
            <a:endParaRPr lang="en-US" altLang="en-US">
              <a:latin typeface="Times New Roman" panose="02020603050405020304" pitchFamily="18" charset="0"/>
              <a:sym typeface="Symbol" panose="05050102010706020507" pitchFamily="18" charset="2"/>
            </a:endParaRPr>
          </a:p>
        </p:txBody>
      </p:sp>
      <p:grpSp>
        <p:nvGrpSpPr>
          <p:cNvPr id="17419" name="Group 27"/>
          <p:cNvGrpSpPr>
            <a:grpSpLocks/>
          </p:cNvGrpSpPr>
          <p:nvPr/>
        </p:nvGrpSpPr>
        <p:grpSpPr bwMode="auto">
          <a:xfrm>
            <a:off x="990600" y="1431925"/>
            <a:ext cx="1311275" cy="1539875"/>
            <a:chOff x="960" y="1008"/>
            <a:chExt cx="826" cy="970"/>
          </a:xfrm>
        </p:grpSpPr>
        <p:sp>
          <p:nvSpPr>
            <p:cNvPr id="17508" name="Oval 28"/>
            <p:cNvSpPr>
              <a:spLocks noChangeAspect="1" noChangeArrowheads="1"/>
            </p:cNvSpPr>
            <p:nvPr/>
          </p:nvSpPr>
          <p:spPr bwMode="auto">
            <a:xfrm>
              <a:off x="1248" y="144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09" name="Oval 29"/>
            <p:cNvSpPr>
              <a:spLocks noChangeAspect="1" noChangeArrowheads="1"/>
            </p:cNvSpPr>
            <p:nvPr/>
          </p:nvSpPr>
          <p:spPr bwMode="auto">
            <a:xfrm>
              <a:off x="1344" y="153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0" name="Oval 30"/>
            <p:cNvSpPr>
              <a:spLocks noChangeAspect="1" noChangeArrowheads="1"/>
            </p:cNvSpPr>
            <p:nvPr/>
          </p:nvSpPr>
          <p:spPr bwMode="auto">
            <a:xfrm>
              <a:off x="1440" y="163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1" name="Oval 31"/>
            <p:cNvSpPr>
              <a:spLocks noChangeAspect="1" noChangeArrowheads="1"/>
            </p:cNvSpPr>
            <p:nvPr/>
          </p:nvSpPr>
          <p:spPr bwMode="auto">
            <a:xfrm>
              <a:off x="1536" y="172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2" name="Oval 32"/>
            <p:cNvSpPr>
              <a:spLocks noChangeAspect="1" noChangeArrowheads="1"/>
            </p:cNvSpPr>
            <p:nvPr/>
          </p:nvSpPr>
          <p:spPr bwMode="auto">
            <a:xfrm>
              <a:off x="1632" y="182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3" name="Oval 33"/>
            <p:cNvSpPr>
              <a:spLocks noChangeAspect="1" noChangeArrowheads="1"/>
            </p:cNvSpPr>
            <p:nvPr/>
          </p:nvSpPr>
          <p:spPr bwMode="auto">
            <a:xfrm>
              <a:off x="1728" y="192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4" name="Oval 34"/>
            <p:cNvSpPr>
              <a:spLocks noChangeAspect="1" noChangeArrowheads="1"/>
            </p:cNvSpPr>
            <p:nvPr/>
          </p:nvSpPr>
          <p:spPr bwMode="auto">
            <a:xfrm>
              <a:off x="1056" y="100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5" name="Oval 35"/>
            <p:cNvSpPr>
              <a:spLocks noChangeAspect="1" noChangeArrowheads="1"/>
            </p:cNvSpPr>
            <p:nvPr/>
          </p:nvSpPr>
          <p:spPr bwMode="auto">
            <a:xfrm>
              <a:off x="1200" y="124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6" name="Oval 36"/>
            <p:cNvSpPr>
              <a:spLocks noChangeAspect="1" noChangeArrowheads="1"/>
            </p:cNvSpPr>
            <p:nvPr/>
          </p:nvSpPr>
          <p:spPr bwMode="auto">
            <a:xfrm>
              <a:off x="1344" y="124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7" name="Oval 37"/>
            <p:cNvSpPr>
              <a:spLocks noChangeAspect="1" noChangeArrowheads="1"/>
            </p:cNvSpPr>
            <p:nvPr/>
          </p:nvSpPr>
          <p:spPr bwMode="auto">
            <a:xfrm>
              <a:off x="1392" y="144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8" name="Oval 38"/>
            <p:cNvSpPr>
              <a:spLocks noChangeAspect="1" noChangeArrowheads="1"/>
            </p:cNvSpPr>
            <p:nvPr/>
          </p:nvSpPr>
          <p:spPr bwMode="auto">
            <a:xfrm>
              <a:off x="1488" y="153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19" name="Oval 39"/>
            <p:cNvSpPr>
              <a:spLocks noChangeAspect="1" noChangeArrowheads="1"/>
            </p:cNvSpPr>
            <p:nvPr/>
          </p:nvSpPr>
          <p:spPr bwMode="auto">
            <a:xfrm>
              <a:off x="1584" y="163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20" name="Oval 40"/>
            <p:cNvSpPr>
              <a:spLocks noChangeAspect="1" noChangeArrowheads="1"/>
            </p:cNvSpPr>
            <p:nvPr/>
          </p:nvSpPr>
          <p:spPr bwMode="auto">
            <a:xfrm>
              <a:off x="960" y="124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21" name="Oval 41"/>
            <p:cNvSpPr>
              <a:spLocks noChangeAspect="1" noChangeArrowheads="1"/>
            </p:cNvSpPr>
            <p:nvPr/>
          </p:nvSpPr>
          <p:spPr bwMode="auto">
            <a:xfrm>
              <a:off x="1152" y="129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22" name="Oval 42"/>
            <p:cNvSpPr>
              <a:spLocks noChangeAspect="1" noChangeArrowheads="1"/>
            </p:cNvSpPr>
            <p:nvPr/>
          </p:nvSpPr>
          <p:spPr bwMode="auto">
            <a:xfrm>
              <a:off x="1152" y="144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23" name="Oval 43"/>
            <p:cNvSpPr>
              <a:spLocks noChangeAspect="1" noChangeArrowheads="1"/>
            </p:cNvSpPr>
            <p:nvPr/>
          </p:nvSpPr>
          <p:spPr bwMode="auto">
            <a:xfrm>
              <a:off x="1248" y="153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24" name="Oval 44"/>
            <p:cNvSpPr>
              <a:spLocks noChangeAspect="1" noChangeArrowheads="1"/>
            </p:cNvSpPr>
            <p:nvPr/>
          </p:nvSpPr>
          <p:spPr bwMode="auto">
            <a:xfrm>
              <a:off x="1584" y="192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25" name="Oval 45"/>
            <p:cNvSpPr>
              <a:spLocks noChangeAspect="1" noChangeArrowheads="1"/>
            </p:cNvSpPr>
            <p:nvPr/>
          </p:nvSpPr>
          <p:spPr bwMode="auto">
            <a:xfrm>
              <a:off x="1440" y="172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grpSp>
      <p:grpSp>
        <p:nvGrpSpPr>
          <p:cNvPr id="7" name="Group 46"/>
          <p:cNvGrpSpPr>
            <a:grpSpLocks/>
          </p:cNvGrpSpPr>
          <p:nvPr/>
        </p:nvGrpSpPr>
        <p:grpSpPr bwMode="auto">
          <a:xfrm rot="10800000" flipH="1">
            <a:off x="5226050" y="1447800"/>
            <a:ext cx="1327150" cy="1539875"/>
            <a:chOff x="950" y="1008"/>
            <a:chExt cx="836" cy="970"/>
          </a:xfrm>
        </p:grpSpPr>
        <p:sp>
          <p:nvSpPr>
            <p:cNvPr id="17490" name="Oval 47"/>
            <p:cNvSpPr>
              <a:spLocks noChangeAspect="1" noChangeArrowheads="1"/>
            </p:cNvSpPr>
            <p:nvPr/>
          </p:nvSpPr>
          <p:spPr bwMode="auto">
            <a:xfrm>
              <a:off x="1248" y="144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91" name="Oval 48"/>
            <p:cNvSpPr>
              <a:spLocks noChangeAspect="1" noChangeArrowheads="1"/>
            </p:cNvSpPr>
            <p:nvPr/>
          </p:nvSpPr>
          <p:spPr bwMode="auto">
            <a:xfrm>
              <a:off x="1296" y="168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92" name="Oval 49"/>
            <p:cNvSpPr>
              <a:spLocks noChangeAspect="1" noChangeArrowheads="1"/>
            </p:cNvSpPr>
            <p:nvPr/>
          </p:nvSpPr>
          <p:spPr bwMode="auto">
            <a:xfrm>
              <a:off x="1440" y="163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93" name="Oval 50"/>
            <p:cNvSpPr>
              <a:spLocks noChangeAspect="1" noChangeArrowheads="1"/>
            </p:cNvSpPr>
            <p:nvPr/>
          </p:nvSpPr>
          <p:spPr bwMode="auto">
            <a:xfrm>
              <a:off x="1536" y="172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94" name="Oval 51"/>
            <p:cNvSpPr>
              <a:spLocks noChangeAspect="1" noChangeArrowheads="1"/>
            </p:cNvSpPr>
            <p:nvPr/>
          </p:nvSpPr>
          <p:spPr bwMode="auto">
            <a:xfrm>
              <a:off x="1632" y="182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95" name="Oval 52"/>
            <p:cNvSpPr>
              <a:spLocks noChangeAspect="1" noChangeArrowheads="1"/>
            </p:cNvSpPr>
            <p:nvPr/>
          </p:nvSpPr>
          <p:spPr bwMode="auto">
            <a:xfrm>
              <a:off x="1728" y="192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96" name="Oval 53"/>
            <p:cNvSpPr>
              <a:spLocks noChangeAspect="1" noChangeArrowheads="1"/>
            </p:cNvSpPr>
            <p:nvPr/>
          </p:nvSpPr>
          <p:spPr bwMode="auto">
            <a:xfrm>
              <a:off x="1056" y="100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97" name="Oval 54"/>
            <p:cNvSpPr>
              <a:spLocks noChangeAspect="1" noChangeArrowheads="1"/>
            </p:cNvSpPr>
            <p:nvPr/>
          </p:nvSpPr>
          <p:spPr bwMode="auto">
            <a:xfrm>
              <a:off x="1104" y="115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98" name="Oval 55"/>
            <p:cNvSpPr>
              <a:spLocks noChangeAspect="1" noChangeArrowheads="1"/>
            </p:cNvSpPr>
            <p:nvPr/>
          </p:nvSpPr>
          <p:spPr bwMode="auto">
            <a:xfrm>
              <a:off x="1296" y="129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99" name="Oval 56"/>
            <p:cNvSpPr>
              <a:spLocks noChangeAspect="1" noChangeArrowheads="1"/>
            </p:cNvSpPr>
            <p:nvPr/>
          </p:nvSpPr>
          <p:spPr bwMode="auto">
            <a:xfrm>
              <a:off x="1344" y="148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00" name="Oval 57"/>
            <p:cNvSpPr>
              <a:spLocks noChangeAspect="1" noChangeArrowheads="1"/>
            </p:cNvSpPr>
            <p:nvPr/>
          </p:nvSpPr>
          <p:spPr bwMode="auto">
            <a:xfrm>
              <a:off x="1488" y="153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01" name="Oval 58"/>
            <p:cNvSpPr>
              <a:spLocks noChangeAspect="1" noChangeArrowheads="1"/>
            </p:cNvSpPr>
            <p:nvPr/>
          </p:nvSpPr>
          <p:spPr bwMode="auto">
            <a:xfrm>
              <a:off x="1584" y="163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02" name="Oval 59"/>
            <p:cNvSpPr>
              <a:spLocks noChangeAspect="1" noChangeArrowheads="1"/>
            </p:cNvSpPr>
            <p:nvPr/>
          </p:nvSpPr>
          <p:spPr bwMode="auto">
            <a:xfrm>
              <a:off x="950" y="124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03" name="Oval 60"/>
            <p:cNvSpPr>
              <a:spLocks noChangeAspect="1" noChangeArrowheads="1"/>
            </p:cNvSpPr>
            <p:nvPr/>
          </p:nvSpPr>
          <p:spPr bwMode="auto">
            <a:xfrm>
              <a:off x="1152" y="129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04" name="Oval 61"/>
            <p:cNvSpPr>
              <a:spLocks noChangeAspect="1" noChangeArrowheads="1"/>
            </p:cNvSpPr>
            <p:nvPr/>
          </p:nvSpPr>
          <p:spPr bwMode="auto">
            <a:xfrm>
              <a:off x="1152" y="144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05" name="Oval 62"/>
            <p:cNvSpPr>
              <a:spLocks noChangeAspect="1" noChangeArrowheads="1"/>
            </p:cNvSpPr>
            <p:nvPr/>
          </p:nvSpPr>
          <p:spPr bwMode="auto">
            <a:xfrm>
              <a:off x="1248" y="153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06" name="Oval 63"/>
            <p:cNvSpPr>
              <a:spLocks noChangeAspect="1" noChangeArrowheads="1"/>
            </p:cNvSpPr>
            <p:nvPr/>
          </p:nvSpPr>
          <p:spPr bwMode="auto">
            <a:xfrm>
              <a:off x="1584" y="192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507" name="Oval 64"/>
            <p:cNvSpPr>
              <a:spLocks noChangeAspect="1" noChangeArrowheads="1"/>
            </p:cNvSpPr>
            <p:nvPr/>
          </p:nvSpPr>
          <p:spPr bwMode="auto">
            <a:xfrm>
              <a:off x="1440" y="172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grpSp>
      <p:grpSp>
        <p:nvGrpSpPr>
          <p:cNvPr id="8" name="Group 65"/>
          <p:cNvGrpSpPr>
            <a:grpSpLocks/>
          </p:cNvGrpSpPr>
          <p:nvPr/>
        </p:nvGrpSpPr>
        <p:grpSpPr bwMode="auto">
          <a:xfrm>
            <a:off x="1058863" y="3990975"/>
            <a:ext cx="1676400" cy="1692275"/>
            <a:chOff x="864" y="2592"/>
            <a:chExt cx="1056" cy="1066"/>
          </a:xfrm>
        </p:grpSpPr>
        <p:sp>
          <p:nvSpPr>
            <p:cNvPr id="17459" name="Oval 66"/>
            <p:cNvSpPr>
              <a:spLocks noChangeAspect="1" noChangeArrowheads="1"/>
            </p:cNvSpPr>
            <p:nvPr/>
          </p:nvSpPr>
          <p:spPr bwMode="auto">
            <a:xfrm rot="10800000" flipH="1">
              <a:off x="1013" y="286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0" name="Oval 67"/>
            <p:cNvSpPr>
              <a:spLocks noChangeAspect="1" noChangeArrowheads="1"/>
            </p:cNvSpPr>
            <p:nvPr/>
          </p:nvSpPr>
          <p:spPr bwMode="auto">
            <a:xfrm rot="10800000" flipH="1">
              <a:off x="1248" y="297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1" name="Oval 68"/>
            <p:cNvSpPr>
              <a:spLocks noChangeAspect="1" noChangeArrowheads="1"/>
            </p:cNvSpPr>
            <p:nvPr/>
          </p:nvSpPr>
          <p:spPr bwMode="auto">
            <a:xfrm rot="10800000" flipH="1">
              <a:off x="1344" y="288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2" name="Oval 69"/>
            <p:cNvSpPr>
              <a:spLocks noChangeAspect="1" noChangeArrowheads="1"/>
            </p:cNvSpPr>
            <p:nvPr/>
          </p:nvSpPr>
          <p:spPr bwMode="auto">
            <a:xfrm rot="10800000" flipH="1">
              <a:off x="1349" y="276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3" name="Oval 70"/>
            <p:cNvSpPr>
              <a:spLocks noChangeAspect="1" noChangeArrowheads="1"/>
            </p:cNvSpPr>
            <p:nvPr/>
          </p:nvSpPr>
          <p:spPr bwMode="auto">
            <a:xfrm rot="10800000" flipH="1">
              <a:off x="1637" y="276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4" name="Oval 71"/>
            <p:cNvSpPr>
              <a:spLocks noChangeAspect="1" noChangeArrowheads="1"/>
            </p:cNvSpPr>
            <p:nvPr/>
          </p:nvSpPr>
          <p:spPr bwMode="auto">
            <a:xfrm rot="10800000" flipH="1">
              <a:off x="1781" y="271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5" name="Oval 72"/>
            <p:cNvSpPr>
              <a:spLocks noChangeAspect="1" noChangeArrowheads="1"/>
            </p:cNvSpPr>
            <p:nvPr/>
          </p:nvSpPr>
          <p:spPr bwMode="auto">
            <a:xfrm rot="10800000" flipH="1">
              <a:off x="960" y="350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6" name="Oval 73"/>
            <p:cNvSpPr>
              <a:spLocks noChangeAspect="1" noChangeArrowheads="1"/>
            </p:cNvSpPr>
            <p:nvPr/>
          </p:nvSpPr>
          <p:spPr bwMode="auto">
            <a:xfrm rot="10800000" flipH="1">
              <a:off x="1104" y="326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7" name="Oval 74"/>
            <p:cNvSpPr>
              <a:spLocks noChangeAspect="1" noChangeArrowheads="1"/>
            </p:cNvSpPr>
            <p:nvPr/>
          </p:nvSpPr>
          <p:spPr bwMode="auto">
            <a:xfrm rot="10800000" flipH="1">
              <a:off x="1248" y="326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8" name="Oval 75"/>
            <p:cNvSpPr>
              <a:spLocks noChangeAspect="1" noChangeArrowheads="1"/>
            </p:cNvSpPr>
            <p:nvPr/>
          </p:nvSpPr>
          <p:spPr bwMode="auto">
            <a:xfrm rot="10800000" flipH="1">
              <a:off x="1296" y="307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69" name="Oval 76"/>
            <p:cNvSpPr>
              <a:spLocks noChangeAspect="1" noChangeArrowheads="1"/>
            </p:cNvSpPr>
            <p:nvPr/>
          </p:nvSpPr>
          <p:spPr bwMode="auto">
            <a:xfrm rot="10800000" flipH="1">
              <a:off x="1392" y="297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0" name="Oval 77"/>
            <p:cNvSpPr>
              <a:spLocks noChangeAspect="1" noChangeArrowheads="1"/>
            </p:cNvSpPr>
            <p:nvPr/>
          </p:nvSpPr>
          <p:spPr bwMode="auto">
            <a:xfrm rot="10800000" flipH="1">
              <a:off x="1488" y="288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1" name="Oval 78"/>
            <p:cNvSpPr>
              <a:spLocks noChangeAspect="1" noChangeArrowheads="1"/>
            </p:cNvSpPr>
            <p:nvPr/>
          </p:nvSpPr>
          <p:spPr bwMode="auto">
            <a:xfrm rot="10800000" flipH="1">
              <a:off x="864" y="326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2" name="Oval 79"/>
            <p:cNvSpPr>
              <a:spLocks noChangeAspect="1" noChangeArrowheads="1"/>
            </p:cNvSpPr>
            <p:nvPr/>
          </p:nvSpPr>
          <p:spPr bwMode="auto">
            <a:xfrm rot="10800000" flipH="1">
              <a:off x="1056" y="321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3" name="Oval 80"/>
            <p:cNvSpPr>
              <a:spLocks noChangeAspect="1" noChangeArrowheads="1"/>
            </p:cNvSpPr>
            <p:nvPr/>
          </p:nvSpPr>
          <p:spPr bwMode="auto">
            <a:xfrm rot="10800000" flipH="1">
              <a:off x="1056" y="307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4" name="Oval 81"/>
            <p:cNvSpPr>
              <a:spLocks noChangeAspect="1" noChangeArrowheads="1"/>
            </p:cNvSpPr>
            <p:nvPr/>
          </p:nvSpPr>
          <p:spPr bwMode="auto">
            <a:xfrm rot="10800000" flipH="1">
              <a:off x="965" y="271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5" name="Oval 82"/>
            <p:cNvSpPr>
              <a:spLocks noChangeAspect="1" noChangeArrowheads="1"/>
            </p:cNvSpPr>
            <p:nvPr/>
          </p:nvSpPr>
          <p:spPr bwMode="auto">
            <a:xfrm rot="10800000" flipH="1">
              <a:off x="1488" y="259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6" name="Oval 83"/>
            <p:cNvSpPr>
              <a:spLocks noChangeAspect="1" noChangeArrowheads="1"/>
            </p:cNvSpPr>
            <p:nvPr/>
          </p:nvSpPr>
          <p:spPr bwMode="auto">
            <a:xfrm rot="10800000" flipH="1">
              <a:off x="1205" y="267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7" name="Oval 84"/>
            <p:cNvSpPr>
              <a:spLocks noChangeAspect="1" noChangeArrowheads="1"/>
            </p:cNvSpPr>
            <p:nvPr/>
          </p:nvSpPr>
          <p:spPr bwMode="auto">
            <a:xfrm rot="10800000" flipH="1">
              <a:off x="1344" y="307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8" name="Oval 85"/>
            <p:cNvSpPr>
              <a:spLocks noChangeAspect="1" noChangeArrowheads="1"/>
            </p:cNvSpPr>
            <p:nvPr/>
          </p:nvSpPr>
          <p:spPr bwMode="auto">
            <a:xfrm rot="10800000" flipH="1">
              <a:off x="1440" y="297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79" name="Oval 86"/>
            <p:cNvSpPr>
              <a:spLocks noChangeAspect="1" noChangeArrowheads="1"/>
            </p:cNvSpPr>
            <p:nvPr/>
          </p:nvSpPr>
          <p:spPr bwMode="auto">
            <a:xfrm rot="10800000" flipH="1">
              <a:off x="1344" y="336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0" name="Oval 87"/>
            <p:cNvSpPr>
              <a:spLocks noChangeAspect="1" noChangeArrowheads="1"/>
            </p:cNvSpPr>
            <p:nvPr/>
          </p:nvSpPr>
          <p:spPr bwMode="auto">
            <a:xfrm rot="10800000" flipH="1">
              <a:off x="1392" y="316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1" name="Oval 88"/>
            <p:cNvSpPr>
              <a:spLocks noChangeAspect="1" noChangeArrowheads="1"/>
            </p:cNvSpPr>
            <p:nvPr/>
          </p:nvSpPr>
          <p:spPr bwMode="auto">
            <a:xfrm rot="10800000" flipH="1">
              <a:off x="1488" y="307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2" name="Oval 89"/>
            <p:cNvSpPr>
              <a:spLocks noChangeAspect="1" noChangeArrowheads="1"/>
            </p:cNvSpPr>
            <p:nvPr/>
          </p:nvSpPr>
          <p:spPr bwMode="auto">
            <a:xfrm rot="10800000" flipH="1">
              <a:off x="1733" y="295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3" name="Oval 90"/>
            <p:cNvSpPr>
              <a:spLocks noChangeAspect="1" noChangeArrowheads="1"/>
            </p:cNvSpPr>
            <p:nvPr/>
          </p:nvSpPr>
          <p:spPr bwMode="auto">
            <a:xfrm rot="10800000" flipH="1">
              <a:off x="1718" y="316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4" name="Oval 91"/>
            <p:cNvSpPr>
              <a:spLocks noChangeAspect="1" noChangeArrowheads="1"/>
            </p:cNvSpPr>
            <p:nvPr/>
          </p:nvSpPr>
          <p:spPr bwMode="auto">
            <a:xfrm rot="10800000" flipH="1">
              <a:off x="1526" y="360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5" name="Oval 92"/>
            <p:cNvSpPr>
              <a:spLocks noChangeAspect="1" noChangeArrowheads="1"/>
            </p:cNvSpPr>
            <p:nvPr/>
          </p:nvSpPr>
          <p:spPr bwMode="auto">
            <a:xfrm rot="10800000" flipH="1">
              <a:off x="1670" y="336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6" name="Oval 93"/>
            <p:cNvSpPr>
              <a:spLocks noChangeAspect="1" noChangeArrowheads="1"/>
            </p:cNvSpPr>
            <p:nvPr/>
          </p:nvSpPr>
          <p:spPr bwMode="auto">
            <a:xfrm rot="10800000" flipH="1">
              <a:off x="1814" y="336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7" name="Oval 94"/>
            <p:cNvSpPr>
              <a:spLocks noChangeAspect="1" noChangeArrowheads="1"/>
            </p:cNvSpPr>
            <p:nvPr/>
          </p:nvSpPr>
          <p:spPr bwMode="auto">
            <a:xfrm rot="10800000" flipH="1">
              <a:off x="1862" y="316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8" name="Oval 95"/>
            <p:cNvSpPr>
              <a:spLocks noChangeAspect="1" noChangeArrowheads="1"/>
            </p:cNvSpPr>
            <p:nvPr/>
          </p:nvSpPr>
          <p:spPr bwMode="auto">
            <a:xfrm rot="10800000" flipH="1">
              <a:off x="1622" y="331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89" name="Oval 96"/>
            <p:cNvSpPr>
              <a:spLocks noChangeAspect="1" noChangeArrowheads="1"/>
            </p:cNvSpPr>
            <p:nvPr/>
          </p:nvSpPr>
          <p:spPr bwMode="auto">
            <a:xfrm rot="10800000" flipH="1">
              <a:off x="1301" y="353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grpSp>
      <p:grpSp>
        <p:nvGrpSpPr>
          <p:cNvPr id="9" name="Group 97"/>
          <p:cNvGrpSpPr>
            <a:grpSpLocks/>
          </p:cNvGrpSpPr>
          <p:nvPr/>
        </p:nvGrpSpPr>
        <p:grpSpPr bwMode="auto">
          <a:xfrm>
            <a:off x="5257800" y="4343400"/>
            <a:ext cx="1922463" cy="1387475"/>
            <a:chOff x="3311" y="2784"/>
            <a:chExt cx="1211" cy="874"/>
          </a:xfrm>
        </p:grpSpPr>
        <p:sp>
          <p:nvSpPr>
            <p:cNvPr id="17427" name="Oval 98"/>
            <p:cNvSpPr>
              <a:spLocks noChangeAspect="1" noChangeArrowheads="1"/>
            </p:cNvSpPr>
            <p:nvPr/>
          </p:nvSpPr>
          <p:spPr bwMode="auto">
            <a:xfrm rot="10800000" flipH="1">
              <a:off x="3503" y="316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28" name="Oval 99"/>
            <p:cNvSpPr>
              <a:spLocks noChangeAspect="1" noChangeArrowheads="1"/>
            </p:cNvSpPr>
            <p:nvPr/>
          </p:nvSpPr>
          <p:spPr bwMode="auto">
            <a:xfrm rot="10800000" flipH="1">
              <a:off x="3599" y="307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29" name="Oval 100"/>
            <p:cNvSpPr>
              <a:spLocks noChangeAspect="1" noChangeArrowheads="1"/>
            </p:cNvSpPr>
            <p:nvPr/>
          </p:nvSpPr>
          <p:spPr bwMode="auto">
            <a:xfrm rot="10800000" flipH="1">
              <a:off x="3695" y="297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0" name="Oval 101"/>
            <p:cNvSpPr>
              <a:spLocks noChangeAspect="1" noChangeArrowheads="1"/>
            </p:cNvSpPr>
            <p:nvPr/>
          </p:nvSpPr>
          <p:spPr bwMode="auto">
            <a:xfrm rot="10800000" flipH="1">
              <a:off x="3791" y="288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1" name="Oval 102"/>
            <p:cNvSpPr>
              <a:spLocks noChangeAspect="1" noChangeArrowheads="1"/>
            </p:cNvSpPr>
            <p:nvPr/>
          </p:nvSpPr>
          <p:spPr bwMode="auto">
            <a:xfrm rot="10800000" flipH="1">
              <a:off x="3887" y="278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2" name="Oval 103"/>
            <p:cNvSpPr>
              <a:spLocks noChangeAspect="1" noChangeArrowheads="1"/>
            </p:cNvSpPr>
            <p:nvPr/>
          </p:nvSpPr>
          <p:spPr bwMode="auto">
            <a:xfrm rot="10800000" flipH="1">
              <a:off x="3311" y="360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3" name="Oval 104"/>
            <p:cNvSpPr>
              <a:spLocks noChangeAspect="1" noChangeArrowheads="1"/>
            </p:cNvSpPr>
            <p:nvPr/>
          </p:nvSpPr>
          <p:spPr bwMode="auto">
            <a:xfrm rot="10800000" flipH="1">
              <a:off x="3455" y="336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4" name="Oval 105"/>
            <p:cNvSpPr>
              <a:spLocks noChangeAspect="1" noChangeArrowheads="1"/>
            </p:cNvSpPr>
            <p:nvPr/>
          </p:nvSpPr>
          <p:spPr bwMode="auto">
            <a:xfrm rot="10800000" flipH="1">
              <a:off x="3600" y="329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5" name="Oval 106"/>
            <p:cNvSpPr>
              <a:spLocks noChangeAspect="1" noChangeArrowheads="1"/>
            </p:cNvSpPr>
            <p:nvPr/>
          </p:nvSpPr>
          <p:spPr bwMode="auto">
            <a:xfrm rot="10800000" flipH="1">
              <a:off x="3647" y="316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6" name="Oval 107"/>
            <p:cNvSpPr>
              <a:spLocks noChangeAspect="1" noChangeArrowheads="1"/>
            </p:cNvSpPr>
            <p:nvPr/>
          </p:nvSpPr>
          <p:spPr bwMode="auto">
            <a:xfrm rot="10800000" flipH="1">
              <a:off x="3743" y="307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7" name="Oval 108"/>
            <p:cNvSpPr>
              <a:spLocks noChangeAspect="1" noChangeArrowheads="1"/>
            </p:cNvSpPr>
            <p:nvPr/>
          </p:nvSpPr>
          <p:spPr bwMode="auto">
            <a:xfrm rot="10800000" flipH="1">
              <a:off x="3839" y="297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8" name="Oval 109"/>
            <p:cNvSpPr>
              <a:spLocks noChangeAspect="1" noChangeArrowheads="1"/>
            </p:cNvSpPr>
            <p:nvPr/>
          </p:nvSpPr>
          <p:spPr bwMode="auto">
            <a:xfrm rot="10800000" flipH="1">
              <a:off x="3360" y="340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39" name="Oval 110"/>
            <p:cNvSpPr>
              <a:spLocks noChangeAspect="1" noChangeArrowheads="1"/>
            </p:cNvSpPr>
            <p:nvPr/>
          </p:nvSpPr>
          <p:spPr bwMode="auto">
            <a:xfrm rot="10800000" flipH="1">
              <a:off x="3407" y="331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0" name="Oval 111"/>
            <p:cNvSpPr>
              <a:spLocks noChangeAspect="1" noChangeArrowheads="1"/>
            </p:cNvSpPr>
            <p:nvPr/>
          </p:nvSpPr>
          <p:spPr bwMode="auto">
            <a:xfrm rot="10800000" flipH="1">
              <a:off x="3407" y="316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1" name="Oval 112"/>
            <p:cNvSpPr>
              <a:spLocks noChangeAspect="1" noChangeArrowheads="1"/>
            </p:cNvSpPr>
            <p:nvPr/>
          </p:nvSpPr>
          <p:spPr bwMode="auto">
            <a:xfrm rot="10800000" flipH="1">
              <a:off x="3503" y="307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2" name="Oval 113"/>
            <p:cNvSpPr>
              <a:spLocks noChangeAspect="1" noChangeArrowheads="1"/>
            </p:cNvSpPr>
            <p:nvPr/>
          </p:nvSpPr>
          <p:spPr bwMode="auto">
            <a:xfrm rot="10800000" flipH="1">
              <a:off x="3695" y="288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3" name="Oval 114"/>
            <p:cNvSpPr>
              <a:spLocks noChangeAspect="1" noChangeArrowheads="1"/>
            </p:cNvSpPr>
            <p:nvPr/>
          </p:nvSpPr>
          <p:spPr bwMode="auto">
            <a:xfrm>
              <a:off x="4032" y="302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4" name="Oval 115"/>
            <p:cNvSpPr>
              <a:spLocks noChangeAspect="1" noChangeArrowheads="1"/>
            </p:cNvSpPr>
            <p:nvPr/>
          </p:nvSpPr>
          <p:spPr bwMode="auto">
            <a:xfrm>
              <a:off x="4128" y="312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5" name="Oval 116"/>
            <p:cNvSpPr>
              <a:spLocks noChangeAspect="1" noChangeArrowheads="1"/>
            </p:cNvSpPr>
            <p:nvPr/>
          </p:nvSpPr>
          <p:spPr bwMode="auto">
            <a:xfrm>
              <a:off x="4224" y="321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6" name="Oval 117"/>
            <p:cNvSpPr>
              <a:spLocks noChangeAspect="1" noChangeArrowheads="1"/>
            </p:cNvSpPr>
            <p:nvPr/>
          </p:nvSpPr>
          <p:spPr bwMode="auto">
            <a:xfrm>
              <a:off x="4320" y="331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7" name="Oval 118"/>
            <p:cNvSpPr>
              <a:spLocks noChangeAspect="1" noChangeArrowheads="1"/>
            </p:cNvSpPr>
            <p:nvPr/>
          </p:nvSpPr>
          <p:spPr bwMode="auto">
            <a:xfrm>
              <a:off x="4416" y="340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8" name="Oval 119"/>
            <p:cNvSpPr>
              <a:spLocks noChangeAspect="1" noChangeArrowheads="1"/>
            </p:cNvSpPr>
            <p:nvPr/>
          </p:nvSpPr>
          <p:spPr bwMode="auto">
            <a:xfrm>
              <a:off x="4464" y="360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49" name="Oval 120"/>
            <p:cNvSpPr>
              <a:spLocks noChangeAspect="1" noChangeArrowheads="1"/>
            </p:cNvSpPr>
            <p:nvPr/>
          </p:nvSpPr>
          <p:spPr bwMode="auto">
            <a:xfrm>
              <a:off x="3984" y="283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50" name="Oval 121"/>
            <p:cNvSpPr>
              <a:spLocks noChangeAspect="1" noChangeArrowheads="1"/>
            </p:cNvSpPr>
            <p:nvPr/>
          </p:nvSpPr>
          <p:spPr bwMode="auto">
            <a:xfrm>
              <a:off x="4176" y="2958"/>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51" name="Oval 122"/>
            <p:cNvSpPr>
              <a:spLocks noChangeAspect="1" noChangeArrowheads="1"/>
            </p:cNvSpPr>
            <p:nvPr/>
          </p:nvSpPr>
          <p:spPr bwMode="auto">
            <a:xfrm>
              <a:off x="4272" y="312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52" name="Oval 123"/>
            <p:cNvSpPr>
              <a:spLocks noChangeAspect="1" noChangeArrowheads="1"/>
            </p:cNvSpPr>
            <p:nvPr/>
          </p:nvSpPr>
          <p:spPr bwMode="auto">
            <a:xfrm>
              <a:off x="4368" y="3216"/>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53" name="Oval 124"/>
            <p:cNvSpPr>
              <a:spLocks noChangeAspect="1" noChangeArrowheads="1"/>
            </p:cNvSpPr>
            <p:nvPr/>
          </p:nvSpPr>
          <p:spPr bwMode="auto">
            <a:xfrm>
              <a:off x="3744" y="283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54" name="Oval 125"/>
            <p:cNvSpPr>
              <a:spLocks noChangeAspect="1" noChangeArrowheads="1"/>
            </p:cNvSpPr>
            <p:nvPr/>
          </p:nvSpPr>
          <p:spPr bwMode="auto">
            <a:xfrm>
              <a:off x="3936" y="288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55" name="Oval 126"/>
            <p:cNvSpPr>
              <a:spLocks noChangeAspect="1" noChangeArrowheads="1"/>
            </p:cNvSpPr>
            <p:nvPr/>
          </p:nvSpPr>
          <p:spPr bwMode="auto">
            <a:xfrm>
              <a:off x="3936" y="302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56" name="Oval 127"/>
            <p:cNvSpPr>
              <a:spLocks noChangeAspect="1" noChangeArrowheads="1"/>
            </p:cNvSpPr>
            <p:nvPr/>
          </p:nvSpPr>
          <p:spPr bwMode="auto">
            <a:xfrm>
              <a:off x="3984" y="3150"/>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57" name="Oval 128"/>
            <p:cNvSpPr>
              <a:spLocks noChangeAspect="1" noChangeArrowheads="1"/>
            </p:cNvSpPr>
            <p:nvPr/>
          </p:nvSpPr>
          <p:spPr bwMode="auto">
            <a:xfrm>
              <a:off x="4368" y="3504"/>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sp>
          <p:nvSpPr>
            <p:cNvPr id="17458" name="Oval 129"/>
            <p:cNvSpPr>
              <a:spLocks noChangeAspect="1" noChangeArrowheads="1"/>
            </p:cNvSpPr>
            <p:nvPr/>
          </p:nvSpPr>
          <p:spPr bwMode="auto">
            <a:xfrm>
              <a:off x="4224" y="3312"/>
              <a:ext cx="58" cy="58"/>
            </a:xfrm>
            <a:prstGeom prst="ellipse">
              <a:avLst/>
            </a:prstGeom>
            <a:solidFill>
              <a:srgbClr val="0070C0"/>
            </a:solidFill>
            <a:ln w="9525">
              <a:solidFill>
                <a:schemeClr val="tx2"/>
              </a:solidFill>
              <a:round/>
              <a:headEnd/>
              <a:tailEnd/>
            </a:ln>
          </p:spPr>
          <p:txBody>
            <a:bodyPr wrap="none"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Times New Roman" panose="02020603050405020304" pitchFamily="18" charset="0"/>
              </a:endParaRPr>
            </a:p>
          </p:txBody>
        </p:sp>
      </p:grpSp>
      <p:sp>
        <p:nvSpPr>
          <p:cNvPr id="17423" name="Text Box 130"/>
          <p:cNvSpPr txBox="1">
            <a:spLocks noChangeArrowheads="1"/>
          </p:cNvSpPr>
          <p:nvPr/>
        </p:nvSpPr>
        <p:spPr bwMode="auto">
          <a:xfrm>
            <a:off x="1905000" y="1303338"/>
            <a:ext cx="2362200" cy="8302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latin typeface="Times New Roman" panose="02020603050405020304" pitchFamily="18" charset="0"/>
              </a:rPr>
              <a:t>As </a:t>
            </a:r>
            <a:r>
              <a:rPr lang="en-US" altLang="en-US" i="1">
                <a:latin typeface="Times New Roman" panose="02020603050405020304" pitchFamily="18" charset="0"/>
              </a:rPr>
              <a:t>x</a:t>
            </a:r>
            <a:r>
              <a:rPr lang="en-US" altLang="en-US">
                <a:latin typeface="Times New Roman" panose="02020603050405020304" pitchFamily="18" charset="0"/>
              </a:rPr>
              <a:t> increases, </a:t>
            </a:r>
            <a:r>
              <a:rPr lang="en-US" altLang="en-US" i="1">
                <a:latin typeface="Times New Roman" panose="02020603050405020304" pitchFamily="18" charset="0"/>
              </a:rPr>
              <a:t>y</a:t>
            </a:r>
            <a:r>
              <a:rPr lang="en-US" altLang="en-US">
                <a:latin typeface="Times New Roman" panose="02020603050405020304" pitchFamily="18" charset="0"/>
              </a:rPr>
              <a:t> tends to decrease.</a:t>
            </a:r>
          </a:p>
        </p:txBody>
      </p:sp>
      <p:sp>
        <p:nvSpPr>
          <p:cNvPr id="1078403" name="Text Box 131"/>
          <p:cNvSpPr txBox="1">
            <a:spLocks noChangeArrowheads="1"/>
          </p:cNvSpPr>
          <p:nvPr/>
        </p:nvSpPr>
        <p:spPr bwMode="auto">
          <a:xfrm>
            <a:off x="6324600" y="2057400"/>
            <a:ext cx="2362200" cy="83026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latin typeface="Times New Roman" panose="02020603050405020304" pitchFamily="18" charset="0"/>
              </a:rPr>
              <a:t>As </a:t>
            </a:r>
            <a:r>
              <a:rPr lang="en-US" altLang="en-US" i="1">
                <a:latin typeface="Times New Roman" panose="02020603050405020304" pitchFamily="18" charset="0"/>
              </a:rPr>
              <a:t>x</a:t>
            </a:r>
            <a:r>
              <a:rPr lang="en-US" altLang="en-US">
                <a:latin typeface="Times New Roman" panose="02020603050405020304" pitchFamily="18" charset="0"/>
              </a:rPr>
              <a:t> increases, </a:t>
            </a:r>
            <a:r>
              <a:rPr lang="en-US" altLang="en-US" i="1">
                <a:latin typeface="Times New Roman" panose="02020603050405020304" pitchFamily="18" charset="0"/>
              </a:rPr>
              <a:t>y</a:t>
            </a:r>
            <a:r>
              <a:rPr lang="en-US" altLang="en-US">
                <a:latin typeface="Times New Roman" panose="02020603050405020304" pitchFamily="18" charset="0"/>
              </a:rPr>
              <a:t> tends to increase.</a:t>
            </a:r>
          </a:p>
        </p:txBody>
      </p:sp>
      <p:sp>
        <p:nvSpPr>
          <p:cNvPr id="1742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1742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EEDA68B9-8566-4C91-BB67-F2BA70047764}" type="slidenum">
              <a:rPr lang="en-US" altLang="en-US" sz="1200">
                <a:cs typeface="Arial" panose="020B0604020202020204" pitchFamily="34" charset="0"/>
              </a:rPr>
              <a:pPr algn="r" eaLnBrk="1" hangingPunct="1"/>
              <a:t>7</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829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840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7828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7829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8286" grpId="0" autoUpdateAnimBg="0"/>
      <p:bldP spid="1078292" grpId="0" autoUpdateAnimBg="0"/>
      <p:bldP spid="1078298" grpId="0" autoUpdateAnimBg="0"/>
      <p:bldP spid="107840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altLang="en-US" smtClean="0">
                <a:solidFill>
                  <a:srgbClr val="83BB35"/>
                </a:solidFill>
              </a:rPr>
              <a:t>Example: Constructing a Scatter Plot</a:t>
            </a:r>
          </a:p>
        </p:txBody>
      </p:sp>
      <p:sp>
        <p:nvSpPr>
          <p:cNvPr id="19459" name="Content Placeholder 2"/>
          <p:cNvSpPr>
            <a:spLocks noGrp="1"/>
          </p:cNvSpPr>
          <p:nvPr>
            <p:ph idx="1"/>
          </p:nvPr>
        </p:nvSpPr>
        <p:spPr>
          <a:xfrm>
            <a:off x="228600" y="762000"/>
            <a:ext cx="5181600" cy="5364163"/>
          </a:xfrm>
        </p:spPr>
        <p:txBody>
          <a:bodyPr/>
          <a:lstStyle/>
          <a:p>
            <a:pPr marL="0" indent="0">
              <a:buFont typeface="Arial" panose="020B0604020202020204" pitchFamily="34" charset="0"/>
              <a:buNone/>
            </a:pPr>
            <a:r>
              <a:rPr lang="en-US" altLang="en-US" smtClean="0"/>
              <a:t>An economist wants to determine whether there is a linear relationship between a country’s gross domestic product (GDP) </a:t>
            </a:r>
          </a:p>
          <a:p>
            <a:pPr marL="0" indent="0">
              <a:buFont typeface="Arial" panose="020B0604020202020204" pitchFamily="34" charset="0"/>
              <a:buNone/>
            </a:pPr>
            <a:r>
              <a:rPr lang="en-US" altLang="en-US" smtClean="0"/>
              <a:t>and carbon dioxide (CO</a:t>
            </a:r>
            <a:r>
              <a:rPr lang="en-US" altLang="en-US" baseline="-20000" smtClean="0"/>
              <a:t>2</a:t>
            </a:r>
            <a:r>
              <a:rPr lang="en-US" altLang="en-US" smtClean="0"/>
              <a:t>) emissions. The data are shown in the table. Display the data in a scatter plot and determine whether there appears to be a positive or negative linear correlation or no linear correlation. </a:t>
            </a:r>
            <a:r>
              <a:rPr lang="en-US" altLang="en-US" sz="2400" i="1" smtClean="0">
                <a:solidFill>
                  <a:srgbClr val="0070C0"/>
                </a:solidFill>
              </a:rPr>
              <a:t>(Source: World Bank and U.S. Energy Information Administration)</a:t>
            </a:r>
            <a:r>
              <a:rPr lang="en-US" altLang="en-US" smtClean="0"/>
              <a:t> </a:t>
            </a:r>
          </a:p>
        </p:txBody>
      </p:sp>
      <p:graphicFrame>
        <p:nvGraphicFramePr>
          <p:cNvPr id="19491" name="Group 35"/>
          <p:cNvGraphicFramePr>
            <a:graphicFrameLocks noGrp="1"/>
          </p:cNvGraphicFramePr>
          <p:nvPr/>
        </p:nvGraphicFramePr>
        <p:xfrm>
          <a:off x="5334000" y="762000"/>
          <a:ext cx="3581400" cy="5611413"/>
        </p:xfrm>
        <a:graphic>
          <a:graphicData uri="http://schemas.openxmlformats.org/drawingml/2006/table">
            <a:tbl>
              <a:tblPr/>
              <a:tblGrid>
                <a:gridCol w="1817688"/>
                <a:gridCol w="1763712"/>
              </a:tblGrid>
              <a:tr h="121920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GDP</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(trillions of $), </a:t>
                      </a:r>
                      <a:r>
                        <a:rPr kumimoji="0" lang="en-US" altLang="en-US" sz="2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x</a:t>
                      </a:r>
                      <a:endPar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CO</a:t>
                      </a:r>
                      <a:r>
                        <a:rPr kumimoji="0" lang="en-US" altLang="en-US" sz="2400" b="0" i="0" u="none" strike="noStrike" cap="none" normalizeH="0" baseline="-2600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2</a:t>
                      </a:r>
                      <a:r>
                        <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 emission (millions of metric tons), </a:t>
                      </a:r>
                      <a:r>
                        <a:rPr kumimoji="0" lang="en-US" altLang="en-US" sz="2400" b="0" i="1"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rPr>
                        <a:t>y</a:t>
                      </a:r>
                      <a:endParaRPr kumimoji="0" lang="en-US" altLang="en-US" sz="2400" b="0" i="0" u="none" strike="noStrike" cap="none" normalizeH="0" baseline="0" smtClean="0">
                        <a:ln>
                          <a:noFill/>
                        </a:ln>
                        <a:solidFill>
                          <a:srgbClr val="FFFFFF"/>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70C0"/>
                    </a:solidFill>
                  </a:tcPr>
                </a:tc>
              </a:tr>
              <a:tr h="41433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428.2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4127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828.8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1592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1214.2</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11163">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1.1</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444.6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1433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0.9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264.0</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1433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415.3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1433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571.8</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14338">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2.3</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454.9</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127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1.6</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358.7</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412750">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1.5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rPr>
                        <a:t>573.5</a:t>
                      </a:r>
                    </a:p>
                  </a:txBody>
                  <a:tcPr marL="11345" marR="11345" marT="1134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89"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19490"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716B6C9C-0505-4EAB-BA9B-34E14CA09281}" type="slidenum">
              <a:rPr lang="en-US" altLang="en-US" sz="1200">
                <a:cs typeface="Arial" panose="020B0604020202020204" pitchFamily="34" charset="0"/>
              </a:rPr>
              <a:pPr algn="r" eaLnBrk="1" hangingPunct="1"/>
              <a:t>8</a:t>
            </a:fld>
            <a:r>
              <a:rPr lang="en-US" altLang="en-US" sz="1200">
                <a:cs typeface="Arial" panose="020B0604020202020204" pitchFamily="34" charset="0"/>
              </a:rPr>
              <a:t> of 84</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US" altLang="en-US" smtClean="0">
                <a:solidFill>
                  <a:srgbClr val="83BB35"/>
                </a:solidFill>
              </a:rPr>
              <a:t>Solution: Constructing a Scatter Plot</a:t>
            </a:r>
            <a:endParaRPr lang="en-US" altLang="en-US" smtClean="0"/>
          </a:p>
        </p:txBody>
      </p:sp>
      <p:sp>
        <p:nvSpPr>
          <p:cNvPr id="56" name="TextBox 55"/>
          <p:cNvSpPr txBox="1">
            <a:spLocks noChangeArrowheads="1"/>
          </p:cNvSpPr>
          <p:nvPr/>
        </p:nvSpPr>
        <p:spPr bwMode="auto">
          <a:xfrm>
            <a:off x="533400" y="5029200"/>
            <a:ext cx="8229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latin typeface="Times New Roman" panose="02020603050405020304" pitchFamily="18" charset="0"/>
              </a:rPr>
              <a:t>Appears to be a </a:t>
            </a:r>
            <a:r>
              <a:rPr lang="en-US" altLang="en-US" sz="2800" b="1">
                <a:solidFill>
                  <a:schemeClr val="accent2"/>
                </a:solidFill>
                <a:latin typeface="Times New Roman" panose="02020603050405020304" pitchFamily="18" charset="0"/>
              </a:rPr>
              <a:t>positive linear correlation</a:t>
            </a:r>
            <a:r>
              <a:rPr lang="en-US" altLang="en-US" sz="2800">
                <a:latin typeface="Times New Roman" panose="02020603050405020304" pitchFamily="18" charset="0"/>
              </a:rPr>
              <a:t>. As the gross domestic products increase, the carbon dioxide emissions tend to increase.</a:t>
            </a:r>
          </a:p>
        </p:txBody>
      </p:sp>
      <p:sp>
        <p:nvSpPr>
          <p:cNvPr id="2048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cs typeface="Arial" panose="020B0604020202020204" pitchFamily="34" charset="0"/>
              </a:rPr>
              <a:t>© 2012 Pearson Education, Inc. All rights reserved.</a:t>
            </a:r>
          </a:p>
        </p:txBody>
      </p:sp>
      <p:sp>
        <p:nvSpPr>
          <p:cNvPr id="2048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7FC3EA2-C801-4485-ACF5-D9B2CDFAF461}" type="slidenum">
              <a:rPr lang="en-US" altLang="en-US" sz="1200">
                <a:cs typeface="Arial" panose="020B0604020202020204" pitchFamily="34" charset="0"/>
              </a:rPr>
              <a:pPr algn="r" eaLnBrk="1" hangingPunct="1"/>
              <a:t>9</a:t>
            </a:fld>
            <a:r>
              <a:rPr lang="en-US" altLang="en-US" sz="1200">
                <a:cs typeface="Arial" panose="020B0604020202020204" pitchFamily="34" charset="0"/>
              </a:rPr>
              <a:t> of 84</a:t>
            </a:r>
          </a:p>
        </p:txBody>
      </p:sp>
      <p:pic>
        <p:nvPicPr>
          <p:cNvPr id="20486" name="Picture 29" descr="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295400"/>
            <a:ext cx="5715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Lst>
  </p:timing>
</p:sld>
</file>

<file path=ppt/theme/theme1.xml><?xml version="1.0" encoding="utf-8"?>
<a:theme xmlns:a="http://schemas.openxmlformats.org/drawingml/2006/main" name="lf4template">
  <a:themeElements>
    <a:clrScheme name="Custom 1">
      <a:dk1>
        <a:sysClr val="windowText" lastClr="000000"/>
      </a:dk1>
      <a:lt1>
        <a:srgbClr val="FFFFFF"/>
      </a:lt1>
      <a:dk2>
        <a:srgbClr val="004988"/>
      </a:dk2>
      <a:lt2>
        <a:srgbClr val="EEECE1"/>
      </a:lt2>
      <a:accent1>
        <a:srgbClr val="D17230"/>
      </a:accent1>
      <a:accent2>
        <a:srgbClr val="AE0337"/>
      </a:accent2>
      <a:accent3>
        <a:srgbClr val="83BB35"/>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lf4template</Template>
  <TotalTime>1798</TotalTime>
  <Words>2514</Words>
  <Application>Microsoft Office PowerPoint</Application>
  <PresentationFormat>On-screen Show (4:3)</PresentationFormat>
  <Paragraphs>677</Paragraphs>
  <Slides>40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ＭＳ Ｐゴシック</vt:lpstr>
      <vt:lpstr>Arial</vt:lpstr>
      <vt:lpstr>Calibri</vt:lpstr>
      <vt:lpstr>Symbol</vt:lpstr>
      <vt:lpstr>Times New Roman</vt:lpstr>
      <vt:lpstr>Wingdings</vt:lpstr>
      <vt:lpstr>lf4template</vt:lpstr>
      <vt:lpstr>Equation</vt:lpstr>
      <vt:lpstr>PowerPoint Presentation</vt:lpstr>
      <vt:lpstr>Chapter Outline</vt:lpstr>
      <vt:lpstr>Section 9.1</vt:lpstr>
      <vt:lpstr>Section 9.1 Objectives</vt:lpstr>
      <vt:lpstr>Correlation</vt:lpstr>
      <vt:lpstr>Correlation</vt:lpstr>
      <vt:lpstr>Types of Correlation</vt:lpstr>
      <vt:lpstr>Example: Constructing a Scatter Plot</vt:lpstr>
      <vt:lpstr>Solution: Constructing a Scatter Plot</vt:lpstr>
      <vt:lpstr>Example: Constructing a Scatter Plot Using Technology</vt:lpstr>
      <vt:lpstr>Solution: Constructing a Scatter Plot Using Technology</vt:lpstr>
      <vt:lpstr>Correlation Coefficient</vt:lpstr>
      <vt:lpstr>Correlation Coefficient</vt:lpstr>
      <vt:lpstr>Linear Correlation</vt:lpstr>
      <vt:lpstr>Calculating a Correlation Coefficient</vt:lpstr>
      <vt:lpstr>Calculating a Correlation Coefficient</vt:lpstr>
      <vt:lpstr>Example: Finding the Correlation Coefficient</vt:lpstr>
      <vt:lpstr>Solution: Finding the Correlation Coefficient</vt:lpstr>
      <vt:lpstr>Solution: Finding the Correlation Coefficient</vt:lpstr>
      <vt:lpstr>Example: Using Technology to Find a Correlation Coefficient</vt:lpstr>
      <vt:lpstr>Solution: Using Technology to Find a Correlation Coefficient</vt:lpstr>
      <vt:lpstr>Correlation and Causation</vt:lpstr>
      <vt:lpstr>Correlation and Causation</vt:lpstr>
      <vt:lpstr>Section 9.1 Summary</vt:lpstr>
      <vt:lpstr>Section 9.2</vt:lpstr>
      <vt:lpstr>Section 9.2 Objectives</vt:lpstr>
      <vt:lpstr>Regression lines</vt:lpstr>
      <vt:lpstr>Residuals</vt:lpstr>
      <vt:lpstr>Regression Line</vt:lpstr>
      <vt:lpstr>The Equation of a Regression Line</vt:lpstr>
      <vt:lpstr>Example: Finding the Equation of a Regression Line</vt:lpstr>
      <vt:lpstr>Solution: Finding the Equation of a Regression Line</vt:lpstr>
      <vt:lpstr>Solution: Finding the Equation of a Regression Line</vt:lpstr>
      <vt:lpstr>Solution: Finding the Equation of a Regression Line</vt:lpstr>
      <vt:lpstr>Example: Using Technology to Find a Regression Equation</vt:lpstr>
      <vt:lpstr>Solution: Using Technology to Find a Regression Equation</vt:lpstr>
      <vt:lpstr>Example: Predicting y-Values Using Regression Equations</vt:lpstr>
      <vt:lpstr>Solution: Predicting y-Values Using Regression Equations</vt:lpstr>
      <vt:lpstr>Solution: Predicting y-Values Using Regression Equations</vt:lpstr>
      <vt:lpstr>Section 9.2 Summary</vt:lpstr>
    </vt:vector>
  </TitlesOfParts>
  <Company>© 2012 Pearson Prentice Hall. All rights reserved.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subject>Correlation and Regression</dc:subject>
  <dc:creator>Ron Larson, Betsy Farber</dc:creator>
  <dc:description/>
  <cp:lastModifiedBy>Ezra Halleck</cp:lastModifiedBy>
  <cp:revision>151</cp:revision>
  <dcterms:created xsi:type="dcterms:W3CDTF">2011-08-26T16:07:42Z</dcterms:created>
  <dcterms:modified xsi:type="dcterms:W3CDTF">2014-05-14T12:30:10Z</dcterms:modified>
</cp:coreProperties>
</file>