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323" r:id="rId3"/>
    <p:sldId id="321" r:id="rId4"/>
    <p:sldId id="352" r:id="rId5"/>
    <p:sldId id="290" r:id="rId6"/>
    <p:sldId id="353" r:id="rId7"/>
    <p:sldId id="292" r:id="rId8"/>
    <p:sldId id="293" r:id="rId9"/>
    <p:sldId id="294" r:id="rId10"/>
    <p:sldId id="295" r:id="rId11"/>
    <p:sldId id="296" r:id="rId12"/>
    <p:sldId id="355" r:id="rId13"/>
    <p:sldId id="354" r:id="rId14"/>
    <p:sldId id="298" r:id="rId15"/>
    <p:sldId id="299" r:id="rId16"/>
    <p:sldId id="300" r:id="rId17"/>
    <p:sldId id="356" r:id="rId18"/>
    <p:sldId id="301" r:id="rId19"/>
    <p:sldId id="357" r:id="rId20"/>
    <p:sldId id="358" r:id="rId21"/>
    <p:sldId id="359" r:id="rId22"/>
    <p:sldId id="360" r:id="rId23"/>
    <p:sldId id="361" r:id="rId24"/>
    <p:sldId id="303" r:id="rId25"/>
    <p:sldId id="362" r:id="rId26"/>
    <p:sldId id="363" r:id="rId27"/>
    <p:sldId id="364" r:id="rId28"/>
    <p:sldId id="367" r:id="rId29"/>
    <p:sldId id="371" r:id="rId30"/>
    <p:sldId id="370" r:id="rId31"/>
    <p:sldId id="369" r:id="rId32"/>
    <p:sldId id="372" r:id="rId33"/>
    <p:sldId id="373"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ADDF"/>
    <a:srgbClr val="8EBEE6"/>
    <a:srgbClr val="0070C0"/>
    <a:srgbClr val="000000"/>
    <a:srgbClr val="4A97D6"/>
    <a:srgbClr val="FFFF99"/>
    <a:srgbClr val="FF66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11" autoAdjust="0"/>
  </p:normalViewPr>
  <p:slideViewPr>
    <p:cSldViewPr>
      <p:cViewPr varScale="1">
        <p:scale>
          <a:sx n="84" d="100"/>
          <a:sy n="84" d="100"/>
        </p:scale>
        <p:origin x="342" y="84"/>
      </p:cViewPr>
      <p:guideLst>
        <p:guide orient="horz" pos="2160"/>
        <p:guide pos="2880"/>
      </p:guideLst>
    </p:cSldViewPr>
  </p:slideViewPr>
  <p:notesTextViewPr>
    <p:cViewPr>
      <p:scale>
        <a:sx n="100" d="100"/>
        <a:sy n="100" d="100"/>
      </p:scale>
      <p:origin x="0" y="0"/>
    </p:cViewPr>
  </p:notesTextViewPr>
  <p:notesViewPr>
    <p:cSldViewPr>
      <p:cViewPr varScale="1">
        <p:scale>
          <a:sx n="76" d="100"/>
          <a:sy n="76" d="100"/>
        </p:scale>
        <p:origin x="-216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13.wmf"/><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mn-ea"/>
                <a:cs typeface="Arial" charset="0"/>
              </a:defRPr>
            </a:lvl1pPr>
          </a:lstStyle>
          <a:p>
            <a:pPr>
              <a:defRPr/>
            </a:pPr>
            <a:r>
              <a:rPr lang="en-US"/>
              <a:t>Chapter 5</a:t>
            </a:r>
          </a:p>
        </p:txBody>
      </p:sp>
      <p:sp>
        <p:nvSpPr>
          <p:cNvPr id="20480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Arial" charset="0"/>
                <a:cs typeface="Arial" charset="0"/>
              </a:defRPr>
            </a:lvl1pPr>
          </a:lstStyle>
          <a:p>
            <a:pPr>
              <a:defRPr/>
            </a:pPr>
            <a:r>
              <a:rPr lang="en-US"/>
              <a:t>Larson/Farber 5</a:t>
            </a:r>
            <a:r>
              <a:rPr lang="en-US" baseline="30000"/>
              <a:t>th</a:t>
            </a:r>
            <a:r>
              <a:rPr lang="en-US"/>
              <a:t> ed</a:t>
            </a:r>
          </a:p>
        </p:txBody>
      </p:sp>
      <p:sp>
        <p:nvSpPr>
          <p:cNvPr id="20480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9211599-9175-411A-A1BC-FDFD7AB0A53C}" type="slidenum">
              <a:rPr lang="en-US"/>
              <a:pPr/>
              <a:t>‹#›</a:t>
            </a:fld>
            <a:endParaRPr lang="en-US"/>
          </a:p>
        </p:txBody>
      </p:sp>
    </p:spTree>
    <p:extLst>
      <p:ext uri="{BB962C8B-B14F-4D97-AF65-F5344CB8AC3E}">
        <p14:creationId xmlns:p14="http://schemas.microsoft.com/office/powerpoint/2010/main" val="732502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Calibri" pitchFamily="34" charset="0"/>
                <a:ea typeface="+mn-ea"/>
                <a:cs typeface="Arial" charset="0"/>
              </a:defRPr>
            </a:lvl1pPr>
          </a:lstStyle>
          <a:p>
            <a:pPr>
              <a:defRPr/>
            </a:pPr>
            <a:r>
              <a:rPr lang="en-US"/>
              <a:t>Chapter 5</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Calibri" charset="0"/>
                <a:ea typeface="Arial" charset="0"/>
                <a:cs typeface="Arial" charset="0"/>
              </a:defRPr>
            </a:lvl1pPr>
          </a:lstStyle>
          <a:p>
            <a:pPr>
              <a:defRPr/>
            </a:pPr>
            <a:r>
              <a:rPr lang="en-US"/>
              <a:t>Larson/Farber 5</a:t>
            </a:r>
            <a:r>
              <a:rPr lang="en-US" baseline="30000"/>
              <a:t>th</a:t>
            </a:r>
            <a:r>
              <a:rPr lang="en-US"/>
              <a:t> ed</a:t>
            </a:r>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Calibri" panose="020F0502020204030204" pitchFamily="34" charset="0"/>
              </a:defRPr>
            </a:lvl1pPr>
          </a:lstStyle>
          <a:p>
            <a:fld id="{F85DF9E1-6D87-4F9E-840F-355E0AF312AE}" type="slidenum">
              <a:rPr lang="en-US"/>
              <a:pPr/>
              <a:t>‹#›</a:t>
            </a:fld>
            <a:endParaRPr lang="en-US"/>
          </a:p>
        </p:txBody>
      </p:sp>
    </p:spTree>
    <p:extLst>
      <p:ext uri="{BB962C8B-B14F-4D97-AF65-F5344CB8AC3E}">
        <p14:creationId xmlns:p14="http://schemas.microsoft.com/office/powerpoint/2010/main" val="307657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55811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5A1BA8DB-A79C-43A5-9F5F-F442032A95D0}" type="slidenum">
              <a:rPr lang="en-US" sz="1200">
                <a:latin typeface="Calibri" panose="020F0502020204030204" pitchFamily="34" charset="0"/>
              </a:rPr>
              <a:pPr eaLnBrk="1" hangingPunct="1"/>
              <a:t>10</a:t>
            </a:fld>
            <a:endParaRPr lang="en-US" sz="1200">
              <a:latin typeface="Calibri" panose="020F0502020204030204" pitchFamily="34" charset="0"/>
            </a:endParaRPr>
          </a:p>
        </p:txBody>
      </p:sp>
      <p:sp>
        <p:nvSpPr>
          <p:cNvPr id="1239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1699887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1AD18B3E-0592-450E-9E07-7DD3E3D082D7}" type="slidenum">
              <a:rPr lang="en-US" sz="1200">
                <a:latin typeface="Calibri" panose="020F0502020204030204" pitchFamily="34" charset="0"/>
              </a:rPr>
              <a:pPr eaLnBrk="1" hangingPunct="1"/>
              <a:t>11</a:t>
            </a:fld>
            <a:endParaRPr lang="en-US" sz="1200">
              <a:latin typeface="Calibri" panose="020F0502020204030204" pitchFamily="34" charset="0"/>
            </a:endParaRPr>
          </a:p>
        </p:txBody>
      </p:sp>
      <p:sp>
        <p:nvSpPr>
          <p:cNvPr id="1259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3327938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0EB7CB94-2503-4DA1-800F-2AB71F4315E4}" type="slidenum">
              <a:rPr lang="en-US" sz="1200">
                <a:latin typeface="Calibri" panose="020F0502020204030204" pitchFamily="34" charset="0"/>
              </a:rPr>
              <a:pPr eaLnBrk="1" hangingPunct="1"/>
              <a:t>12</a:t>
            </a:fld>
            <a:endParaRPr lang="en-US" sz="1200">
              <a:latin typeface="Calibri" panose="020F0502020204030204" pitchFamily="34" charset="0"/>
            </a:endParaRPr>
          </a:p>
        </p:txBody>
      </p:sp>
      <p:sp>
        <p:nvSpPr>
          <p:cNvPr id="1280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2814690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0ABC6BC9-5653-4090-A8AF-4B92E3BD37F7}" type="slidenum">
              <a:rPr lang="en-US" sz="1200">
                <a:latin typeface="Calibri" panose="020F0502020204030204" pitchFamily="34" charset="0"/>
              </a:rPr>
              <a:pPr eaLnBrk="1" hangingPunct="1"/>
              <a:t>13</a:t>
            </a:fld>
            <a:endParaRPr lang="en-US" sz="1200">
              <a:latin typeface="Calibri" panose="020F0502020204030204" pitchFamily="34" charset="0"/>
            </a:endParaRPr>
          </a:p>
        </p:txBody>
      </p:sp>
      <p:sp>
        <p:nvSpPr>
          <p:cNvPr id="1300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2075983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4E96EEE7-5499-4E22-BAF8-48E53DFD1643}" type="slidenum">
              <a:rPr lang="en-US" sz="1200">
                <a:latin typeface="Calibri" panose="020F0502020204030204" pitchFamily="34" charset="0"/>
              </a:rPr>
              <a:pPr eaLnBrk="1" hangingPunct="1"/>
              <a:t>14</a:t>
            </a:fld>
            <a:endParaRPr lang="en-US" sz="1200">
              <a:latin typeface="Calibri" panose="020F0502020204030204" pitchFamily="34" charset="0"/>
            </a:endParaRPr>
          </a:p>
        </p:txBody>
      </p:sp>
      <p:sp>
        <p:nvSpPr>
          <p:cNvPr id="13209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0"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3305764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6A83E7EF-B49B-451B-B3B5-47EBE229291B}" type="slidenum">
              <a:rPr lang="en-US" sz="1200">
                <a:latin typeface="Calibri" panose="020F0502020204030204" pitchFamily="34" charset="0"/>
              </a:rPr>
              <a:pPr eaLnBrk="1" hangingPunct="1"/>
              <a:t>15</a:t>
            </a:fld>
            <a:endParaRPr lang="en-US" sz="1200">
              <a:latin typeface="Calibri" panose="020F0502020204030204" pitchFamily="34" charset="0"/>
            </a:endParaRPr>
          </a:p>
        </p:txBody>
      </p:sp>
      <p:sp>
        <p:nvSpPr>
          <p:cNvPr id="134147"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530621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528FA0D9-E26C-49E0-ADB2-ABBD4A4B1DC0}" type="slidenum">
              <a:rPr lang="en-US" sz="1200">
                <a:latin typeface="Calibri" panose="020F0502020204030204" pitchFamily="34" charset="0"/>
              </a:rPr>
              <a:pPr eaLnBrk="1" hangingPunct="1"/>
              <a:t>16</a:t>
            </a:fld>
            <a:endParaRPr lang="en-US" sz="1200">
              <a:latin typeface="Calibri" panose="020F0502020204030204" pitchFamily="34" charset="0"/>
            </a:endParaRPr>
          </a:p>
        </p:txBody>
      </p:sp>
      <p:sp>
        <p:nvSpPr>
          <p:cNvPr id="13619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4114177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F0A203A6-30E0-465A-B5BE-68A564AF4C38}" type="slidenum">
              <a:rPr lang="en-US" sz="1200">
                <a:latin typeface="Calibri" panose="020F0502020204030204" pitchFamily="34" charset="0"/>
              </a:rPr>
              <a:pPr eaLnBrk="1" hangingPunct="1"/>
              <a:t>17</a:t>
            </a:fld>
            <a:endParaRPr lang="en-US" sz="1200">
              <a:latin typeface="Calibri" panose="020F0502020204030204" pitchFamily="34" charset="0"/>
            </a:endParaRPr>
          </a:p>
        </p:txBody>
      </p:sp>
      <p:sp>
        <p:nvSpPr>
          <p:cNvPr id="138243"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4"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3923538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8B2EC842-B466-458B-99BA-B034B531BD74}" type="slidenum">
              <a:rPr lang="en-US" sz="1200">
                <a:latin typeface="Calibri" panose="020F0502020204030204" pitchFamily="34" charset="0"/>
              </a:rPr>
              <a:pPr eaLnBrk="1" hangingPunct="1"/>
              <a:t>18</a:t>
            </a:fld>
            <a:endParaRPr lang="en-US" sz="1200">
              <a:latin typeface="Calibri" panose="020F0502020204030204" pitchFamily="34" charset="0"/>
            </a:endParaRPr>
          </a:p>
        </p:txBody>
      </p:sp>
      <p:sp>
        <p:nvSpPr>
          <p:cNvPr id="140291"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2"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36694192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496CE023-4768-4B4E-8ABE-9727EBD7D123}" type="slidenum">
              <a:rPr lang="en-US" sz="1200">
                <a:latin typeface="Calibri" panose="020F0502020204030204" pitchFamily="34" charset="0"/>
              </a:rPr>
              <a:pPr eaLnBrk="1" hangingPunct="1"/>
              <a:t>19</a:t>
            </a:fld>
            <a:endParaRPr lang="en-US" sz="1200">
              <a:latin typeface="Calibri" panose="020F0502020204030204" pitchFamily="34" charset="0"/>
            </a:endParaRPr>
          </a:p>
        </p:txBody>
      </p:sp>
      <p:sp>
        <p:nvSpPr>
          <p:cNvPr id="14233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40"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592806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8899"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874083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C6266156-AB34-4DC3-9FC1-8DAD0655AC47}" type="slidenum">
              <a:rPr lang="en-US" sz="1200">
                <a:latin typeface="Calibri" panose="020F0502020204030204" pitchFamily="34" charset="0"/>
              </a:rPr>
              <a:pPr eaLnBrk="1" hangingPunct="1"/>
              <a:t>20</a:t>
            </a:fld>
            <a:endParaRPr lang="en-US" sz="1200">
              <a:latin typeface="Calibri" panose="020F0502020204030204" pitchFamily="34" charset="0"/>
            </a:endParaRPr>
          </a:p>
        </p:txBody>
      </p:sp>
      <p:sp>
        <p:nvSpPr>
          <p:cNvPr id="144387"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35116459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7C5EC991-6FF5-4BDF-A590-E4578298D959}" type="slidenum">
              <a:rPr lang="en-US" sz="1200">
                <a:latin typeface="Calibri" panose="020F0502020204030204" pitchFamily="34" charset="0"/>
              </a:rPr>
              <a:pPr eaLnBrk="1" hangingPunct="1"/>
              <a:t>21</a:t>
            </a:fld>
            <a:endParaRPr lang="en-US" sz="1200">
              <a:latin typeface="Calibri" panose="020F0502020204030204" pitchFamily="34" charset="0"/>
            </a:endParaRPr>
          </a:p>
        </p:txBody>
      </p:sp>
      <p:sp>
        <p:nvSpPr>
          <p:cNvPr id="14643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3476173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6620B9D7-A7FE-440A-B1F3-2FE8A23D21F0}" type="slidenum">
              <a:rPr lang="en-US" sz="1200">
                <a:latin typeface="Calibri" panose="020F0502020204030204" pitchFamily="34" charset="0"/>
              </a:rPr>
              <a:pPr eaLnBrk="1" hangingPunct="1"/>
              <a:t>22</a:t>
            </a:fld>
            <a:endParaRPr lang="en-US" sz="1200">
              <a:latin typeface="Calibri" panose="020F0502020204030204" pitchFamily="34" charset="0"/>
            </a:endParaRPr>
          </a:p>
        </p:txBody>
      </p:sp>
      <p:sp>
        <p:nvSpPr>
          <p:cNvPr id="148483"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4"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19144335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313E218E-C620-4BFF-A6FC-03051CE3ED47}" type="slidenum">
              <a:rPr lang="en-US" sz="1200">
                <a:latin typeface="Calibri" panose="020F0502020204030204" pitchFamily="34" charset="0"/>
              </a:rPr>
              <a:pPr eaLnBrk="1" hangingPunct="1"/>
              <a:t>23</a:t>
            </a:fld>
            <a:endParaRPr lang="en-US" sz="1200">
              <a:latin typeface="Calibri" panose="020F0502020204030204" pitchFamily="34" charset="0"/>
            </a:endParaRPr>
          </a:p>
        </p:txBody>
      </p:sp>
      <p:sp>
        <p:nvSpPr>
          <p:cNvPr id="150531"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2"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32611391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464267CA-D512-402D-9EB5-96478E94337A}" type="slidenum">
              <a:rPr lang="en-US" sz="1200">
                <a:latin typeface="Calibri" panose="020F0502020204030204" pitchFamily="34" charset="0"/>
              </a:rPr>
              <a:pPr eaLnBrk="1" hangingPunct="1"/>
              <a:t>24</a:t>
            </a:fld>
            <a:endParaRPr lang="en-US" sz="1200">
              <a:latin typeface="Calibri" panose="020F0502020204030204" pitchFamily="34" charset="0"/>
            </a:endParaRPr>
          </a:p>
        </p:txBody>
      </p:sp>
      <p:sp>
        <p:nvSpPr>
          <p:cNvPr id="152579"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80"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4128297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87712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49071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3235"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5184110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080290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283"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26397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9139"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05104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7"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7326490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1"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338698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712819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9379"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44260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50395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16BCC147-3E16-4E12-AD98-5F2738529C38}" type="slidenum">
              <a:rPr lang="en-US" sz="1200">
                <a:latin typeface="Calibri" panose="020F0502020204030204" pitchFamily="34" charset="0"/>
              </a:rPr>
              <a:pPr eaLnBrk="1" hangingPunct="1"/>
              <a:t>5</a:t>
            </a:fld>
            <a:endParaRPr lang="en-US" sz="1200">
              <a:latin typeface="Calibri" panose="020F0502020204030204" pitchFamily="34" charset="0"/>
            </a:endParaRPr>
          </a:p>
        </p:txBody>
      </p:sp>
      <p:sp>
        <p:nvSpPr>
          <p:cNvPr id="113667"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108818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6D316DE4-F1DB-4AC3-83FC-11BC521ED2E6}" type="slidenum">
              <a:rPr lang="en-US" sz="1200">
                <a:latin typeface="Calibri" panose="020F0502020204030204" pitchFamily="34" charset="0"/>
              </a:rPr>
              <a:pPr eaLnBrk="1" hangingPunct="1"/>
              <a:t>6</a:t>
            </a:fld>
            <a:endParaRPr lang="en-US" sz="1200">
              <a:latin typeface="Calibri" panose="020F0502020204030204" pitchFamily="34" charset="0"/>
            </a:endParaRPr>
          </a:p>
        </p:txBody>
      </p:sp>
      <p:sp>
        <p:nvSpPr>
          <p:cNvPr id="115715" name="Rectangle 2"/>
          <p:cNvSpPr>
            <a:spLocks noGrp="1" noRot="1" noChangeAspect="1" noChangeArrowheads="1" noTextEdit="1"/>
          </p:cNvSpPr>
          <p:nvPr>
            <p:ph type="sldImg"/>
          </p:nvPr>
        </p:nvSpPr>
        <p:spPr bwMode="auto">
          <a:xfrm>
            <a:off x="1182688"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884943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79D970BD-E070-4D86-9646-C2C979AA9E49}" type="slidenum">
              <a:rPr lang="en-US" sz="1200">
                <a:latin typeface="Calibri" panose="020F0502020204030204" pitchFamily="34" charset="0"/>
              </a:rPr>
              <a:pPr eaLnBrk="1" hangingPunct="1"/>
              <a:t>7</a:t>
            </a:fld>
            <a:endParaRPr lang="en-US" sz="1200">
              <a:latin typeface="Calibri" panose="020F0502020204030204" pitchFamily="34" charset="0"/>
            </a:endParaRPr>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2914864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E5C651C0-3D77-4369-AE8C-D2284CD511F4}" type="slidenum">
              <a:rPr lang="en-US" sz="1200">
                <a:latin typeface="Calibri" panose="020F0502020204030204" pitchFamily="34" charset="0"/>
              </a:rPr>
              <a:pPr eaLnBrk="1" hangingPunct="1"/>
              <a:t>8</a:t>
            </a:fld>
            <a:endParaRPr lang="en-US" sz="1200">
              <a:latin typeface="Calibri" panose="020F0502020204030204" pitchFamily="34" charset="0"/>
            </a:endParaRPr>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1775704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cs typeface="Arial" panose="020B0604020202020204" pitchFamily="34" charset="0"/>
              </a:defRPr>
            </a:lvl1pPr>
            <a:lvl2pPr marL="37931725" indent="-37474525" defTabSz="931863"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fld id="{59D6EC3B-ADE1-4417-BA8C-E06FCE7DD26C}" type="slidenum">
              <a:rPr lang="en-US" sz="1200">
                <a:latin typeface="Calibri" panose="020F0502020204030204" pitchFamily="34" charset="0"/>
              </a:rPr>
              <a:pPr eaLnBrk="1" hangingPunct="1"/>
              <a:t>9</a:t>
            </a:fld>
            <a:endParaRPr lang="en-US" sz="1200">
              <a:latin typeface="Calibri" panose="020F0502020204030204" pitchFamily="34" charset="0"/>
            </a:endParaRPr>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val="2038937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fld id="{031DD934-4448-4D6C-8EB1-6A718AADD194}" type="slidenum">
              <a:rPr lang="en-US"/>
              <a:pPr/>
              <a:t>‹#›</a:t>
            </a:fld>
            <a:endParaRPr lang="en-US"/>
          </a:p>
        </p:txBody>
      </p:sp>
    </p:spTree>
    <p:extLst>
      <p:ext uri="{BB962C8B-B14F-4D97-AF65-F5344CB8AC3E}">
        <p14:creationId xmlns:p14="http://schemas.microsoft.com/office/powerpoint/2010/main" val="8075595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fld id="{C661503D-138E-4DE2-9198-7FEA3CFF2975}" type="slidenum">
              <a:rPr lang="en-US"/>
              <a:pPr/>
              <a:t>‹#›</a:t>
            </a:fld>
            <a:endParaRPr lang="en-US"/>
          </a:p>
        </p:txBody>
      </p:sp>
    </p:spTree>
    <p:extLst>
      <p:ext uri="{BB962C8B-B14F-4D97-AF65-F5344CB8AC3E}">
        <p14:creationId xmlns:p14="http://schemas.microsoft.com/office/powerpoint/2010/main" val="51071413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6" name="Slide Number Placeholder 5"/>
          <p:cNvSpPr>
            <a:spLocks noGrp="1"/>
          </p:cNvSpPr>
          <p:nvPr>
            <p:ph type="sldNum" sz="quarter" idx="11"/>
          </p:nvPr>
        </p:nvSpPr>
        <p:spPr/>
        <p:txBody>
          <a:bodyPr/>
          <a:lstStyle>
            <a:lvl1pPr>
              <a:defRPr>
                <a:solidFill>
                  <a:schemeClr val="tx2"/>
                </a:solidFill>
              </a:defRPr>
            </a:lvl1pPr>
          </a:lstStyle>
          <a:p>
            <a:fld id="{94239F1A-2085-4887-BBEB-8992674ADCE9}" type="slidenum">
              <a:rPr lang="en-US"/>
              <a:pPr/>
              <a:t>‹#›</a:t>
            </a:fld>
            <a:endParaRPr lang="en-US"/>
          </a:p>
        </p:txBody>
      </p:sp>
    </p:spTree>
    <p:extLst>
      <p:ext uri="{BB962C8B-B14F-4D97-AF65-F5344CB8AC3E}">
        <p14:creationId xmlns:p14="http://schemas.microsoft.com/office/powerpoint/2010/main" val="216762609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8" name="Slide Number Placeholder 5"/>
          <p:cNvSpPr>
            <a:spLocks noGrp="1"/>
          </p:cNvSpPr>
          <p:nvPr>
            <p:ph type="sldNum" sz="quarter" idx="11"/>
          </p:nvPr>
        </p:nvSpPr>
        <p:spPr/>
        <p:txBody>
          <a:bodyPr/>
          <a:lstStyle>
            <a:lvl1pPr>
              <a:defRPr>
                <a:solidFill>
                  <a:schemeClr val="tx2"/>
                </a:solidFill>
              </a:defRPr>
            </a:lvl1pPr>
          </a:lstStyle>
          <a:p>
            <a:fld id="{09F7611A-9C48-4839-8663-599742CEB095}" type="slidenum">
              <a:rPr lang="en-US"/>
              <a:pPr/>
              <a:t>‹#›</a:t>
            </a:fld>
            <a:endParaRPr lang="en-US"/>
          </a:p>
        </p:txBody>
      </p:sp>
    </p:spTree>
    <p:extLst>
      <p:ext uri="{BB962C8B-B14F-4D97-AF65-F5344CB8AC3E}">
        <p14:creationId xmlns:p14="http://schemas.microsoft.com/office/powerpoint/2010/main" val="2327434860"/>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solidFill>
                  <a:schemeClr val="tx2"/>
                </a:solidFill>
              </a:defRPr>
            </a:lvl1pPr>
          </a:lstStyle>
          <a:p>
            <a:pPr>
              <a:defRPr/>
            </a:pPr>
            <a:r>
              <a:rPr lang="en-US"/>
              <a:t>Larson/Farber 5th ed</a:t>
            </a:r>
          </a:p>
        </p:txBody>
      </p:sp>
      <p:sp>
        <p:nvSpPr>
          <p:cNvPr id="4" name="Slide Number Placeholder 5"/>
          <p:cNvSpPr>
            <a:spLocks noGrp="1"/>
          </p:cNvSpPr>
          <p:nvPr>
            <p:ph type="sldNum" sz="quarter" idx="11"/>
          </p:nvPr>
        </p:nvSpPr>
        <p:spPr/>
        <p:txBody>
          <a:bodyPr/>
          <a:lstStyle>
            <a:lvl1pPr>
              <a:defRPr>
                <a:solidFill>
                  <a:schemeClr val="tx2"/>
                </a:solidFill>
              </a:defRPr>
            </a:lvl1pPr>
          </a:lstStyle>
          <a:p>
            <a:fld id="{D9DAFC59-D7CA-4403-860D-8B78623A83A1}" type="slidenum">
              <a:rPr lang="en-US"/>
              <a:pPr/>
              <a:t>‹#›</a:t>
            </a:fld>
            <a:endParaRPr lang="en-US"/>
          </a:p>
        </p:txBody>
      </p:sp>
    </p:spTree>
    <p:extLst>
      <p:ext uri="{BB962C8B-B14F-4D97-AF65-F5344CB8AC3E}">
        <p14:creationId xmlns:p14="http://schemas.microsoft.com/office/powerpoint/2010/main" val="43401849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609600" y="457200"/>
            <a:ext cx="8077200" cy="1066800"/>
          </a:xfrm>
        </p:spPr>
        <p:txBody>
          <a:bodyPr/>
          <a:lstStyle>
            <a:lvl1pPr>
              <a:buNone/>
              <a:defRPr/>
            </a:lvl1pPr>
            <a:lvl2pPr>
              <a:buNone/>
              <a:defRPr/>
            </a:lvl2pPr>
            <a:lvl3pPr>
              <a:buNone/>
              <a:defRPr/>
            </a:lvl3pPr>
            <a:lvl4pPr>
              <a:buNone/>
              <a:defRPr/>
            </a:lvl4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4"/>
          <p:cNvSpPr>
            <a:spLocks noGrp="1"/>
          </p:cNvSpPr>
          <p:nvPr>
            <p:ph type="ftr" sz="quarter" idx="13"/>
          </p:nvPr>
        </p:nvSpPr>
        <p:spPr/>
        <p:txBody>
          <a:bodyPr/>
          <a:lstStyle>
            <a:lvl1pPr>
              <a:defRPr>
                <a:solidFill>
                  <a:schemeClr val="tx2"/>
                </a:solidFill>
              </a:defRPr>
            </a:lvl1pPr>
          </a:lstStyle>
          <a:p>
            <a:pPr>
              <a:defRPr/>
            </a:pPr>
            <a:r>
              <a:rPr lang="en-US"/>
              <a:t>Larson/Farber 5th ed</a:t>
            </a:r>
          </a:p>
        </p:txBody>
      </p:sp>
      <p:sp>
        <p:nvSpPr>
          <p:cNvPr id="4" name="Slide Number Placeholder 5"/>
          <p:cNvSpPr>
            <a:spLocks noGrp="1"/>
          </p:cNvSpPr>
          <p:nvPr>
            <p:ph type="sldNum" sz="quarter" idx="14"/>
          </p:nvPr>
        </p:nvSpPr>
        <p:spPr/>
        <p:txBody>
          <a:bodyPr/>
          <a:lstStyle>
            <a:lvl1pPr>
              <a:defRPr>
                <a:solidFill>
                  <a:schemeClr val="tx2"/>
                </a:solidFill>
              </a:defRPr>
            </a:lvl1pPr>
          </a:lstStyle>
          <a:p>
            <a:fld id="{3E5660F6-340F-49F4-B123-D1C2A0375EC8}" type="slidenum">
              <a:rPr lang="en-US"/>
              <a:pPr/>
              <a:t>‹#›</a:t>
            </a:fld>
            <a:endParaRPr lang="en-US"/>
          </a:p>
        </p:txBody>
      </p:sp>
    </p:spTree>
    <p:extLst>
      <p:ext uri="{BB962C8B-B14F-4D97-AF65-F5344CB8AC3E}">
        <p14:creationId xmlns:p14="http://schemas.microsoft.com/office/powerpoint/2010/main" val="165197153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606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Footer Placeholder 4"/>
          <p:cNvSpPr>
            <a:spLocks noGrp="1"/>
          </p:cNvSpPr>
          <p:nvPr>
            <p:ph type="ftr" sz="quarter" idx="3"/>
          </p:nvPr>
        </p:nvSpPr>
        <p:spPr>
          <a:xfrm>
            <a:off x="2286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200" i="1">
                <a:latin typeface="Times New Roman" charset="0"/>
                <a:ea typeface="Arial" charset="0"/>
                <a:cs typeface="Arial" charset="0"/>
              </a:defRPr>
            </a:lvl1pPr>
          </a:lstStyle>
          <a:p>
            <a:pPr>
              <a:defRPr/>
            </a:pPr>
            <a:r>
              <a:rPr lang="en-US"/>
              <a:t>Larson/Farber 5th ed</a:t>
            </a:r>
          </a:p>
        </p:txBody>
      </p:sp>
      <p:sp>
        <p:nvSpPr>
          <p:cNvPr id="8" name="Slide Number Placeholder 5"/>
          <p:cNvSpPr>
            <a:spLocks noGrp="1"/>
          </p:cNvSpPr>
          <p:nvPr>
            <p:ph type="sldNum" sz="quarter" idx="4"/>
          </p:nvPr>
        </p:nvSpPr>
        <p:spPr>
          <a:xfrm>
            <a:off x="6858000" y="6416675"/>
            <a:ext cx="2133600" cy="365125"/>
          </a:xfrm>
          <a:prstGeom prst="rect">
            <a:avLst/>
          </a:prstGeom>
        </p:spPr>
        <p:txBody>
          <a:bodyPr vert="horz" wrap="square" lIns="91440" tIns="45720" rIns="91440" bIns="45720" numCol="1" anchor="t" anchorCtr="0" compatLnSpc="1">
            <a:prstTxWarp prst="textNoShape">
              <a:avLst/>
            </a:prstTxWarp>
          </a:bodyPr>
          <a:lstStyle>
            <a:lvl1pPr algn="r">
              <a:defRPr>
                <a:latin typeface="Times New Roman" panose="02020603050405020304" pitchFamily="18" charset="0"/>
              </a:defRPr>
            </a:lvl1pPr>
          </a:lstStyle>
          <a:p>
            <a:fld id="{E63D59B1-9869-4B0E-B4DE-8B37B73DA50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Lst>
  <p:transition>
    <p:wipe dir="r"/>
  </p:transition>
  <p:hf hdr="0" dt="0"/>
  <p:txStyles>
    <p:titleStyle>
      <a:lvl1pPr algn="ctr" rtl="0" eaLnBrk="0" fontAlgn="base" hangingPunct="0">
        <a:spcBef>
          <a:spcPct val="0"/>
        </a:spcBef>
        <a:spcAft>
          <a:spcPct val="0"/>
        </a:spcAft>
        <a:defRPr sz="4400" b="1" kern="1200">
          <a:solidFill>
            <a:schemeClr val="tx2"/>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2pPr>
      <a:lvl3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3pPr>
      <a:lvl4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4pPr>
      <a:lvl5pPr algn="ctr" rtl="0" eaLnBrk="0" fontAlgn="base" hangingPunct="0">
        <a:spcBef>
          <a:spcPct val="0"/>
        </a:spcBef>
        <a:spcAft>
          <a:spcPct val="0"/>
        </a:spcAft>
        <a:defRPr sz="4400" b="1">
          <a:solidFill>
            <a:schemeClr val="tx2"/>
          </a:solidFill>
          <a:latin typeface="Arial" charset="0"/>
          <a:ea typeface="ＭＳ Ｐゴシック" panose="020B0600070205080204" pitchFamily="34" charset="-128"/>
        </a:defRPr>
      </a:lvl5pPr>
      <a:lvl6pPr marL="457200" algn="ctr" rtl="0" eaLnBrk="1" fontAlgn="base" hangingPunct="1">
        <a:spcBef>
          <a:spcPct val="0"/>
        </a:spcBef>
        <a:spcAft>
          <a:spcPct val="0"/>
        </a:spcAft>
        <a:defRPr sz="4400" b="1">
          <a:solidFill>
            <a:schemeClr val="tx1"/>
          </a:solidFill>
          <a:latin typeface="Arial" charset="0"/>
        </a:defRPr>
      </a:lvl6pPr>
      <a:lvl7pPr marL="914400" algn="ctr" rtl="0" eaLnBrk="1" fontAlgn="base" hangingPunct="1">
        <a:spcBef>
          <a:spcPct val="0"/>
        </a:spcBef>
        <a:spcAft>
          <a:spcPct val="0"/>
        </a:spcAft>
        <a:defRPr sz="4400" b="1">
          <a:solidFill>
            <a:schemeClr val="tx1"/>
          </a:solidFill>
          <a:latin typeface="Arial" charset="0"/>
        </a:defRPr>
      </a:lvl7pPr>
      <a:lvl8pPr marL="1371600" algn="ctr" rtl="0" eaLnBrk="1" fontAlgn="base" hangingPunct="1">
        <a:spcBef>
          <a:spcPct val="0"/>
        </a:spcBef>
        <a:spcAft>
          <a:spcPct val="0"/>
        </a:spcAft>
        <a:defRPr sz="4400" b="1">
          <a:solidFill>
            <a:schemeClr val="tx1"/>
          </a:solidFill>
          <a:latin typeface="Arial" charset="0"/>
        </a:defRPr>
      </a:lvl8pPr>
      <a:lvl9pPr marL="1828800" algn="ctr" rtl="0" eaLnBrk="1" fontAlgn="base" hangingPunct="1">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kern="1200">
          <a:solidFill>
            <a:schemeClr val="tx1"/>
          </a:solidFill>
          <a:latin typeface="Times New Roman" pitchFamily="18" charset="0"/>
          <a:ea typeface="Times New Roman" charset="0"/>
          <a:cs typeface="Times New Roman" pitchFamily="18"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Times New Roman" pitchFamily="18" charset="0"/>
          <a:ea typeface="Times New Roman"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image" Target="../media/image17.wmf"/><Relationship Id="rId4" Type="http://schemas.openxmlformats.org/officeDocument/2006/relationships/oleObject" Target="../embeddings/oleObject1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3.wmf"/><Relationship Id="rId3" Type="http://schemas.openxmlformats.org/officeDocument/2006/relationships/notesSlide" Target="../notesSlides/notesSlide12.xml"/><Relationship Id="rId7" Type="http://schemas.openxmlformats.org/officeDocument/2006/relationships/image" Target="../media/image20.wmf"/><Relationship Id="rId12"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9.bin"/><Relationship Id="rId11" Type="http://schemas.openxmlformats.org/officeDocument/2006/relationships/image" Target="../media/image22.wmf"/><Relationship Id="rId5" Type="http://schemas.openxmlformats.org/officeDocument/2006/relationships/image" Target="../media/image19.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21.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4.bin"/><Relationship Id="rId5" Type="http://schemas.openxmlformats.org/officeDocument/2006/relationships/image" Target="../media/image24.wmf"/><Relationship Id="rId4" Type="http://schemas.openxmlformats.org/officeDocument/2006/relationships/oleObject" Target="../embeddings/oleObject23.bin"/></Relationships>
</file>

<file path=ppt/slides/_rels/slide14.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32.bin"/><Relationship Id="rId18" Type="http://schemas.openxmlformats.org/officeDocument/2006/relationships/oleObject" Target="../embeddings/oleObject37.bin"/><Relationship Id="rId3" Type="http://schemas.openxmlformats.org/officeDocument/2006/relationships/notesSlide" Target="../notesSlides/notesSlide14.xml"/><Relationship Id="rId7" Type="http://schemas.openxmlformats.org/officeDocument/2006/relationships/oleObject" Target="../embeddings/oleObject27.bin"/><Relationship Id="rId12" Type="http://schemas.openxmlformats.org/officeDocument/2006/relationships/oleObject" Target="../embeddings/oleObject31.bin"/><Relationship Id="rId17" Type="http://schemas.openxmlformats.org/officeDocument/2006/relationships/oleObject" Target="../embeddings/oleObject36.bin"/><Relationship Id="rId2" Type="http://schemas.openxmlformats.org/officeDocument/2006/relationships/slideLayout" Target="../slideLayouts/slideLayout2.xml"/><Relationship Id="rId16" Type="http://schemas.openxmlformats.org/officeDocument/2006/relationships/oleObject" Target="../embeddings/oleObject35.bin"/><Relationship Id="rId1" Type="http://schemas.openxmlformats.org/officeDocument/2006/relationships/vmlDrawing" Target="../drawings/vmlDrawing8.vml"/><Relationship Id="rId6" Type="http://schemas.openxmlformats.org/officeDocument/2006/relationships/oleObject" Target="../embeddings/oleObject26.bin"/><Relationship Id="rId11" Type="http://schemas.openxmlformats.org/officeDocument/2006/relationships/oleObject" Target="../embeddings/oleObject30.bin"/><Relationship Id="rId5" Type="http://schemas.openxmlformats.org/officeDocument/2006/relationships/image" Target="../media/image25.wmf"/><Relationship Id="rId15" Type="http://schemas.openxmlformats.org/officeDocument/2006/relationships/oleObject" Target="../embeddings/oleObject34.bin"/><Relationship Id="rId10" Type="http://schemas.openxmlformats.org/officeDocument/2006/relationships/oleObject" Target="../embeddings/oleObject29.bin"/><Relationship Id="rId19" Type="http://schemas.openxmlformats.org/officeDocument/2006/relationships/oleObject" Target="../embeddings/oleObject38.bin"/><Relationship Id="rId4" Type="http://schemas.openxmlformats.org/officeDocument/2006/relationships/oleObject" Target="../embeddings/oleObject25.bin"/><Relationship Id="rId9" Type="http://schemas.openxmlformats.org/officeDocument/2006/relationships/oleObject" Target="../embeddings/oleObject28.bin"/><Relationship Id="rId14" Type="http://schemas.openxmlformats.org/officeDocument/2006/relationships/oleObject" Target="../embeddings/oleObject33.bin"/></Relationships>
</file>

<file path=ppt/slides/_rels/slide15.xml.rels><?xml version="1.0" encoding="UTF-8" standalone="yes"?>
<Relationships xmlns="http://schemas.openxmlformats.org/package/2006/relationships"><Relationship Id="rId8" Type="http://schemas.openxmlformats.org/officeDocument/2006/relationships/image" Target="../media/image26.wmf"/><Relationship Id="rId13" Type="http://schemas.openxmlformats.org/officeDocument/2006/relationships/oleObject" Target="../embeddings/oleObject46.bin"/><Relationship Id="rId18" Type="http://schemas.openxmlformats.org/officeDocument/2006/relationships/oleObject" Target="../embeddings/oleObject51.bin"/><Relationship Id="rId3" Type="http://schemas.openxmlformats.org/officeDocument/2006/relationships/notesSlide" Target="../notesSlides/notesSlide15.xml"/><Relationship Id="rId7" Type="http://schemas.openxmlformats.org/officeDocument/2006/relationships/oleObject" Target="../embeddings/oleObject41.bin"/><Relationship Id="rId12" Type="http://schemas.openxmlformats.org/officeDocument/2006/relationships/oleObject" Target="../embeddings/oleObject45.bin"/><Relationship Id="rId17" Type="http://schemas.openxmlformats.org/officeDocument/2006/relationships/oleObject" Target="../embeddings/oleObject50.bin"/><Relationship Id="rId2" Type="http://schemas.openxmlformats.org/officeDocument/2006/relationships/slideLayout" Target="../slideLayouts/slideLayout2.xml"/><Relationship Id="rId16" Type="http://schemas.openxmlformats.org/officeDocument/2006/relationships/oleObject" Target="../embeddings/oleObject49.bin"/><Relationship Id="rId1" Type="http://schemas.openxmlformats.org/officeDocument/2006/relationships/vmlDrawing" Target="../drawings/vmlDrawing9.vml"/><Relationship Id="rId6" Type="http://schemas.openxmlformats.org/officeDocument/2006/relationships/oleObject" Target="../embeddings/oleObject40.bin"/><Relationship Id="rId11" Type="http://schemas.openxmlformats.org/officeDocument/2006/relationships/oleObject" Target="../embeddings/oleObject44.bin"/><Relationship Id="rId5" Type="http://schemas.openxmlformats.org/officeDocument/2006/relationships/image" Target="../media/image25.wmf"/><Relationship Id="rId15" Type="http://schemas.openxmlformats.org/officeDocument/2006/relationships/oleObject" Target="../embeddings/oleObject48.bin"/><Relationship Id="rId10" Type="http://schemas.openxmlformats.org/officeDocument/2006/relationships/oleObject" Target="../embeddings/oleObject43.bin"/><Relationship Id="rId19" Type="http://schemas.openxmlformats.org/officeDocument/2006/relationships/oleObject" Target="../embeddings/oleObject52.bin"/><Relationship Id="rId4" Type="http://schemas.openxmlformats.org/officeDocument/2006/relationships/oleObject" Target="../embeddings/oleObject39.bin"/><Relationship Id="rId9" Type="http://schemas.openxmlformats.org/officeDocument/2006/relationships/oleObject" Target="../embeddings/oleObject42.bin"/><Relationship Id="rId14" Type="http://schemas.openxmlformats.org/officeDocument/2006/relationships/oleObject" Target="../embeddings/oleObject47.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notesSlide" Target="../notesSlides/notesSlide16.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54.bin"/><Relationship Id="rId5" Type="http://schemas.openxmlformats.org/officeDocument/2006/relationships/image" Target="../media/image11.wmf"/><Relationship Id="rId4" Type="http://schemas.openxmlformats.org/officeDocument/2006/relationships/oleObject" Target="../embeddings/oleObject53.bin"/><Relationship Id="rId9" Type="http://schemas.openxmlformats.org/officeDocument/2006/relationships/image" Target="../media/image27.wmf"/></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7.bin"/><Relationship Id="rId5" Type="http://schemas.openxmlformats.org/officeDocument/2006/relationships/image" Target="../media/image33.wmf"/><Relationship Id="rId4" Type="http://schemas.openxmlformats.org/officeDocument/2006/relationships/oleObject" Target="../embeddings/oleObject5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notesSlide" Target="../notesSlides/notesSlide20.xml"/><Relationship Id="rId7"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59.bin"/><Relationship Id="rId5" Type="http://schemas.openxmlformats.org/officeDocument/2006/relationships/image" Target="../media/image35.wmf"/><Relationship Id="rId4" Type="http://schemas.openxmlformats.org/officeDocument/2006/relationships/oleObject" Target="../embeddings/oleObject58.bin"/></Relationships>
</file>

<file path=ppt/slides/_rels/slide2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61.bin"/><Relationship Id="rId5" Type="http://schemas.openxmlformats.org/officeDocument/2006/relationships/image" Target="../media/image39.wmf"/><Relationship Id="rId4" Type="http://schemas.openxmlformats.org/officeDocument/2006/relationships/oleObject" Target="../embeddings/oleObject60.bin"/></Relationships>
</file>

<file path=ppt/slides/_rels/slide23.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notesSlide" Target="../notesSlides/notesSlide23.xml"/><Relationship Id="rId7" Type="http://schemas.openxmlformats.org/officeDocument/2006/relationships/image" Target="../media/image42.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63.bin"/><Relationship Id="rId5" Type="http://schemas.openxmlformats.org/officeDocument/2006/relationships/image" Target="../media/image41.wmf"/><Relationship Id="rId4" Type="http://schemas.openxmlformats.org/officeDocument/2006/relationships/oleObject" Target="../embeddings/oleObject6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44.wmf"/><Relationship Id="rId4" Type="http://schemas.openxmlformats.org/officeDocument/2006/relationships/oleObject" Target="../embeddings/oleObject64.bin"/></Relationships>
</file>

<file path=ppt/slides/_rels/slide25.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notesSlide" Target="../notesSlides/notesSlide26.xml"/><Relationship Id="rId7"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66.bin"/><Relationship Id="rId5" Type="http://schemas.openxmlformats.org/officeDocument/2006/relationships/image" Target="../media/image46.wmf"/><Relationship Id="rId4" Type="http://schemas.openxmlformats.org/officeDocument/2006/relationships/oleObject" Target="../embeddings/oleObject65.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50.wmf"/><Relationship Id="rId2" Type="http://schemas.openxmlformats.org/officeDocument/2006/relationships/slideLayout" Target="../slideLayouts/slideLayout5.xml"/><Relationship Id="rId1" Type="http://schemas.openxmlformats.org/officeDocument/2006/relationships/vmlDrawing" Target="../drawings/vmlDrawing17.vml"/><Relationship Id="rId6" Type="http://schemas.openxmlformats.org/officeDocument/2006/relationships/oleObject" Target="../embeddings/oleObject68.bin"/><Relationship Id="rId5" Type="http://schemas.openxmlformats.org/officeDocument/2006/relationships/image" Target="../media/image49.wmf"/><Relationship Id="rId4" Type="http://schemas.openxmlformats.org/officeDocument/2006/relationships/oleObject" Target="../embeddings/oleObject67.bin"/></Relationships>
</file>

<file path=ppt/slides/_rels/slide28.x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5.xml"/><Relationship Id="rId1" Type="http://schemas.openxmlformats.org/officeDocument/2006/relationships/vmlDrawing" Target="../drawings/vmlDrawing18.vml"/><Relationship Id="rId5" Type="http://schemas.openxmlformats.org/officeDocument/2006/relationships/image" Target="../media/image52.wmf"/><Relationship Id="rId4" Type="http://schemas.openxmlformats.org/officeDocument/2006/relationships/oleObject" Target="../embeddings/oleObject69.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72.bin"/><Relationship Id="rId3" Type="http://schemas.openxmlformats.org/officeDocument/2006/relationships/notesSlide" Target="../notesSlides/notesSlide30.xml"/><Relationship Id="rId7" Type="http://schemas.openxmlformats.org/officeDocument/2006/relationships/image" Target="../media/image54.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71.bin"/><Relationship Id="rId5" Type="http://schemas.openxmlformats.org/officeDocument/2006/relationships/image" Target="../media/image53.wmf"/><Relationship Id="rId10" Type="http://schemas.openxmlformats.org/officeDocument/2006/relationships/image" Target="../media/image51.wmf"/><Relationship Id="rId4" Type="http://schemas.openxmlformats.org/officeDocument/2006/relationships/oleObject" Target="../embeddings/oleObject70.bin"/><Relationship Id="rId9" Type="http://schemas.openxmlformats.org/officeDocument/2006/relationships/image" Target="../media/image55.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5.xml"/><Relationship Id="rId1" Type="http://schemas.openxmlformats.org/officeDocument/2006/relationships/vmlDrawing" Target="../drawings/vmlDrawing20.vml"/><Relationship Id="rId5" Type="http://schemas.openxmlformats.org/officeDocument/2006/relationships/image" Target="../media/image56.wmf"/><Relationship Id="rId4" Type="http://schemas.openxmlformats.org/officeDocument/2006/relationships/oleObject" Target="../embeddings/oleObject73.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notesSlide" Target="../notesSlides/notesSlide6.xml"/><Relationship Id="rId7" Type="http://schemas.openxmlformats.org/officeDocument/2006/relationships/image" Target="../media/image5.wmf"/><Relationship Id="rId12" Type="http://schemas.openxmlformats.org/officeDocument/2006/relationships/oleObject" Target="../embeddings/oleObject5.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7.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image" Target="../media/image13.wmf"/><Relationship Id="rId5" Type="http://schemas.openxmlformats.org/officeDocument/2006/relationships/image" Target="../media/image10.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2.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8.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2.bin"/><Relationship Id="rId5" Type="http://schemas.openxmlformats.org/officeDocument/2006/relationships/image" Target="../media/image14.wmf"/><Relationship Id="rId4" Type="http://schemas.openxmlformats.org/officeDocument/2006/relationships/oleObject" Target="../embeddings/oleObject11.bin"/><Relationship Id="rId9" Type="http://schemas.openxmlformats.org/officeDocument/2006/relationships/image" Target="../media/image16.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descr="Larson_0321693620_R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700088"/>
            <a:ext cx="4176713" cy="534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ChangeArrowheads="1"/>
          </p:cNvSpPr>
          <p:nvPr/>
        </p:nvSpPr>
        <p:spPr bwMode="auto">
          <a:xfrm>
            <a:off x="228600" y="533400"/>
            <a:ext cx="4191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4800"/>
              <a:t>Chapter</a:t>
            </a:r>
          </a:p>
        </p:txBody>
      </p:sp>
      <p:sp>
        <p:nvSpPr>
          <p:cNvPr id="11268" name="Rectangle 3"/>
          <p:cNvSpPr>
            <a:spLocks noChangeArrowheads="1"/>
          </p:cNvSpPr>
          <p:nvPr/>
        </p:nvSpPr>
        <p:spPr bwMode="auto">
          <a:xfrm>
            <a:off x="228600" y="1905000"/>
            <a:ext cx="4191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accent1"/>
              </a:buClr>
              <a:buFont typeface="Arial" panose="020B0604020202020204" pitchFamily="34" charset="0"/>
              <a:buNone/>
            </a:pPr>
            <a:r>
              <a:rPr lang="en-US" sz="3200">
                <a:cs typeface="Times New Roman" panose="02020603050405020304" pitchFamily="18" charset="0"/>
              </a:rPr>
              <a:t>Normal Probability Distributions</a:t>
            </a:r>
          </a:p>
        </p:txBody>
      </p:sp>
      <p:sp>
        <p:nvSpPr>
          <p:cNvPr id="1126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1D276396-A27C-40BB-B834-05EA93D46719}" type="slidenum">
              <a:rPr lang="en-US" sz="1200"/>
              <a:pPr algn="r" eaLnBrk="1" hangingPunct="1"/>
              <a:t>1</a:t>
            </a:fld>
            <a:r>
              <a:rPr lang="en-US" sz="1200"/>
              <a:t> of 105</a:t>
            </a:r>
          </a:p>
        </p:txBody>
      </p:sp>
      <p:pic>
        <p:nvPicPr>
          <p:cNvPr id="11270" name="Picture 11" descr="pearson_ppt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6292850"/>
            <a:ext cx="1295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4" descr="chapter_blu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685800"/>
            <a:ext cx="10207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2" name="Text Box 5"/>
          <p:cNvSpPr txBox="1">
            <a:spLocks noChangeArrowheads="1"/>
          </p:cNvSpPr>
          <p:nvPr/>
        </p:nvSpPr>
        <p:spPr bwMode="auto">
          <a:xfrm>
            <a:off x="2865438" y="685800"/>
            <a:ext cx="6858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sz="6600">
                <a:solidFill>
                  <a:schemeClr val="bg1"/>
                </a:solidFill>
              </a:rPr>
              <a:t>5</a:t>
            </a:r>
          </a:p>
        </p:txBody>
      </p:sp>
      <p:sp>
        <p:nvSpPr>
          <p:cNvPr id="11273" name="Footer Placeholder 9"/>
          <p:cNvSpPr>
            <a:spLocks/>
          </p:cNvSpPr>
          <p:nvPr/>
        </p:nvSpPr>
        <p:spPr bwMode="auto">
          <a:xfrm>
            <a:off x="1525588" y="6307138"/>
            <a:ext cx="247173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sym typeface="Symbol" panose="05050102010706020507" pitchFamily="18" charset="2"/>
              </a:rPr>
              <a:t>© 2012 Pearson Education, Inc.</a:t>
            </a:r>
          </a:p>
          <a:p>
            <a:pPr eaLnBrk="1" hangingPunct="1">
              <a:buFont typeface="Symbol" panose="05050102010706020507" pitchFamily="18" charset="2"/>
              <a:buNone/>
            </a:pPr>
            <a:r>
              <a:rPr lang="en-US" sz="1200">
                <a:sym typeface="Symbol" panose="05050102010706020507" pitchFamily="18" charset="2"/>
              </a:rPr>
              <a:t>All rights reserved.</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defRPr/>
            </a:pPr>
            <a:r>
              <a:rPr lang="en-US" dirty="0" smtClean="0">
                <a:solidFill>
                  <a:schemeClr val="accent3"/>
                </a:solidFill>
                <a:ea typeface="+mj-ea"/>
              </a:rPr>
              <a:t>Example: Sampling Distribution of Sample Means</a:t>
            </a:r>
          </a:p>
        </p:txBody>
      </p:sp>
      <p:sp>
        <p:nvSpPr>
          <p:cNvPr id="122885" name="Content Placeholder 72"/>
          <p:cNvSpPr>
            <a:spLocks noGrp="1"/>
          </p:cNvSpPr>
          <p:nvPr>
            <p:ph idx="1"/>
          </p:nvPr>
        </p:nvSpPr>
        <p:spPr>
          <a:xfrm>
            <a:off x="457200" y="1371600"/>
            <a:ext cx="8229600" cy="1066800"/>
          </a:xfrm>
        </p:spPr>
        <p:txBody>
          <a:bodyPr/>
          <a:lstStyle/>
          <a:p>
            <a:pPr marL="457200" lvl="1" indent="-457200">
              <a:buFont typeface="Arial" panose="020B0604020202020204" pitchFamily="34" charset="0"/>
              <a:buAutoNum type="alphaLcPeriod" startAt="3"/>
            </a:pPr>
            <a:r>
              <a:rPr lang="en-US" smtClean="0"/>
              <a:t>List all the possible samples of size </a:t>
            </a:r>
            <a:r>
              <a:rPr lang="en-US" i="1" smtClean="0"/>
              <a:t>n</a:t>
            </a:r>
            <a:r>
              <a:rPr lang="en-US" smtClean="0"/>
              <a:t> = 2 and calculate the mean of each sample.</a:t>
            </a:r>
          </a:p>
        </p:txBody>
      </p:sp>
      <p:sp>
        <p:nvSpPr>
          <p:cNvPr id="14377" name="Rectangle 5"/>
          <p:cNvSpPr>
            <a:spLocks noChangeArrowheads="1"/>
          </p:cNvSpPr>
          <p:nvPr/>
        </p:nvSpPr>
        <p:spPr bwMode="auto">
          <a:xfrm>
            <a:off x="1524000" y="5867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5</a:t>
            </a:r>
          </a:p>
        </p:txBody>
      </p:sp>
      <p:sp>
        <p:nvSpPr>
          <p:cNvPr id="14378" name="Rectangle 6"/>
          <p:cNvSpPr>
            <a:spLocks noChangeArrowheads="1"/>
          </p:cNvSpPr>
          <p:nvPr/>
        </p:nvSpPr>
        <p:spPr bwMode="auto">
          <a:xfrm>
            <a:off x="914400" y="5867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3, 7</a:t>
            </a:r>
          </a:p>
        </p:txBody>
      </p:sp>
      <p:sp>
        <p:nvSpPr>
          <p:cNvPr id="14379" name="Rectangle 7"/>
          <p:cNvSpPr>
            <a:spLocks noChangeArrowheads="1"/>
          </p:cNvSpPr>
          <p:nvPr/>
        </p:nvSpPr>
        <p:spPr bwMode="auto">
          <a:xfrm>
            <a:off x="1524000" y="5486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4</a:t>
            </a:r>
          </a:p>
        </p:txBody>
      </p:sp>
      <p:sp>
        <p:nvSpPr>
          <p:cNvPr id="14380" name="Rectangle 8"/>
          <p:cNvSpPr>
            <a:spLocks noChangeArrowheads="1"/>
          </p:cNvSpPr>
          <p:nvPr/>
        </p:nvSpPr>
        <p:spPr bwMode="auto">
          <a:xfrm>
            <a:off x="914400" y="5486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3, 5</a:t>
            </a:r>
          </a:p>
        </p:txBody>
      </p:sp>
      <p:sp>
        <p:nvSpPr>
          <p:cNvPr id="14381" name="Rectangle 9"/>
          <p:cNvSpPr>
            <a:spLocks noChangeArrowheads="1"/>
          </p:cNvSpPr>
          <p:nvPr/>
        </p:nvSpPr>
        <p:spPr bwMode="auto">
          <a:xfrm>
            <a:off x="1524000" y="5105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3</a:t>
            </a:r>
          </a:p>
        </p:txBody>
      </p:sp>
      <p:sp>
        <p:nvSpPr>
          <p:cNvPr id="14382" name="Rectangle 10"/>
          <p:cNvSpPr>
            <a:spLocks noChangeArrowheads="1"/>
          </p:cNvSpPr>
          <p:nvPr/>
        </p:nvSpPr>
        <p:spPr bwMode="auto">
          <a:xfrm>
            <a:off x="914400" y="5105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3, 3</a:t>
            </a:r>
          </a:p>
        </p:txBody>
      </p:sp>
      <p:sp>
        <p:nvSpPr>
          <p:cNvPr id="14383" name="Rectangle 11"/>
          <p:cNvSpPr>
            <a:spLocks noChangeArrowheads="1"/>
          </p:cNvSpPr>
          <p:nvPr/>
        </p:nvSpPr>
        <p:spPr bwMode="auto">
          <a:xfrm>
            <a:off x="1524000" y="4724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2</a:t>
            </a:r>
          </a:p>
        </p:txBody>
      </p:sp>
      <p:sp>
        <p:nvSpPr>
          <p:cNvPr id="14384" name="Rectangle 12"/>
          <p:cNvSpPr>
            <a:spLocks noChangeArrowheads="1"/>
          </p:cNvSpPr>
          <p:nvPr/>
        </p:nvSpPr>
        <p:spPr bwMode="auto">
          <a:xfrm>
            <a:off x="914400" y="4724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3, 1</a:t>
            </a:r>
          </a:p>
        </p:txBody>
      </p:sp>
      <p:sp>
        <p:nvSpPr>
          <p:cNvPr id="14385" name="Rectangle 13"/>
          <p:cNvSpPr>
            <a:spLocks noChangeArrowheads="1"/>
          </p:cNvSpPr>
          <p:nvPr/>
        </p:nvSpPr>
        <p:spPr bwMode="auto">
          <a:xfrm>
            <a:off x="1524000" y="4343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4</a:t>
            </a:r>
          </a:p>
        </p:txBody>
      </p:sp>
      <p:sp>
        <p:nvSpPr>
          <p:cNvPr id="14386" name="Rectangle 14"/>
          <p:cNvSpPr>
            <a:spLocks noChangeArrowheads="1"/>
          </p:cNvSpPr>
          <p:nvPr/>
        </p:nvSpPr>
        <p:spPr bwMode="auto">
          <a:xfrm>
            <a:off x="914400" y="4343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1, 7</a:t>
            </a:r>
          </a:p>
        </p:txBody>
      </p:sp>
      <p:sp>
        <p:nvSpPr>
          <p:cNvPr id="14387" name="Rectangle 15"/>
          <p:cNvSpPr>
            <a:spLocks noChangeArrowheads="1"/>
          </p:cNvSpPr>
          <p:nvPr/>
        </p:nvSpPr>
        <p:spPr bwMode="auto">
          <a:xfrm>
            <a:off x="1524000" y="3962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3</a:t>
            </a:r>
          </a:p>
        </p:txBody>
      </p:sp>
      <p:sp>
        <p:nvSpPr>
          <p:cNvPr id="14388" name="Rectangle 16"/>
          <p:cNvSpPr>
            <a:spLocks noChangeArrowheads="1"/>
          </p:cNvSpPr>
          <p:nvPr/>
        </p:nvSpPr>
        <p:spPr bwMode="auto">
          <a:xfrm>
            <a:off x="914400" y="3962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1, 5</a:t>
            </a:r>
          </a:p>
        </p:txBody>
      </p:sp>
      <p:sp>
        <p:nvSpPr>
          <p:cNvPr id="14389" name="Rectangle 17"/>
          <p:cNvSpPr>
            <a:spLocks noChangeArrowheads="1"/>
          </p:cNvSpPr>
          <p:nvPr/>
        </p:nvSpPr>
        <p:spPr bwMode="auto">
          <a:xfrm>
            <a:off x="1524000" y="3581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2</a:t>
            </a:r>
          </a:p>
        </p:txBody>
      </p:sp>
      <p:sp>
        <p:nvSpPr>
          <p:cNvPr id="14390" name="Rectangle 18"/>
          <p:cNvSpPr>
            <a:spLocks noChangeArrowheads="1"/>
          </p:cNvSpPr>
          <p:nvPr/>
        </p:nvSpPr>
        <p:spPr bwMode="auto">
          <a:xfrm>
            <a:off x="914400" y="3581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1, 3</a:t>
            </a:r>
          </a:p>
        </p:txBody>
      </p:sp>
      <p:sp>
        <p:nvSpPr>
          <p:cNvPr id="14391" name="Rectangle 19"/>
          <p:cNvSpPr>
            <a:spLocks noChangeArrowheads="1"/>
          </p:cNvSpPr>
          <p:nvPr/>
        </p:nvSpPr>
        <p:spPr bwMode="auto">
          <a:xfrm>
            <a:off x="1524000" y="3200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1</a:t>
            </a:r>
          </a:p>
        </p:txBody>
      </p:sp>
      <p:sp>
        <p:nvSpPr>
          <p:cNvPr id="14392" name="Rectangle 20"/>
          <p:cNvSpPr>
            <a:spLocks noChangeArrowheads="1"/>
          </p:cNvSpPr>
          <p:nvPr/>
        </p:nvSpPr>
        <p:spPr bwMode="auto">
          <a:xfrm>
            <a:off x="914400" y="3200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1, 1</a:t>
            </a:r>
          </a:p>
        </p:txBody>
      </p:sp>
      <p:sp>
        <p:nvSpPr>
          <p:cNvPr id="14346" name="Rectangle 38"/>
          <p:cNvSpPr>
            <a:spLocks noChangeArrowheads="1"/>
          </p:cNvSpPr>
          <p:nvPr/>
        </p:nvSpPr>
        <p:spPr bwMode="auto">
          <a:xfrm>
            <a:off x="4343400" y="5867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7</a:t>
            </a:r>
          </a:p>
        </p:txBody>
      </p:sp>
      <p:sp>
        <p:nvSpPr>
          <p:cNvPr id="14347" name="Rectangle 39"/>
          <p:cNvSpPr>
            <a:spLocks noChangeArrowheads="1"/>
          </p:cNvSpPr>
          <p:nvPr/>
        </p:nvSpPr>
        <p:spPr bwMode="auto">
          <a:xfrm>
            <a:off x="3733800" y="5867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7, 7</a:t>
            </a:r>
          </a:p>
        </p:txBody>
      </p:sp>
      <p:sp>
        <p:nvSpPr>
          <p:cNvPr id="14348" name="Rectangle 40"/>
          <p:cNvSpPr>
            <a:spLocks noChangeArrowheads="1"/>
          </p:cNvSpPr>
          <p:nvPr/>
        </p:nvSpPr>
        <p:spPr bwMode="auto">
          <a:xfrm>
            <a:off x="4343400" y="5486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6</a:t>
            </a:r>
          </a:p>
        </p:txBody>
      </p:sp>
      <p:sp>
        <p:nvSpPr>
          <p:cNvPr id="14349" name="Rectangle 41"/>
          <p:cNvSpPr>
            <a:spLocks noChangeArrowheads="1"/>
          </p:cNvSpPr>
          <p:nvPr/>
        </p:nvSpPr>
        <p:spPr bwMode="auto">
          <a:xfrm>
            <a:off x="3733800" y="5486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7, 5</a:t>
            </a:r>
          </a:p>
        </p:txBody>
      </p:sp>
      <p:sp>
        <p:nvSpPr>
          <p:cNvPr id="14350" name="Rectangle 42"/>
          <p:cNvSpPr>
            <a:spLocks noChangeArrowheads="1"/>
          </p:cNvSpPr>
          <p:nvPr/>
        </p:nvSpPr>
        <p:spPr bwMode="auto">
          <a:xfrm>
            <a:off x="4343400" y="5105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5</a:t>
            </a:r>
          </a:p>
        </p:txBody>
      </p:sp>
      <p:sp>
        <p:nvSpPr>
          <p:cNvPr id="14351" name="Rectangle 43"/>
          <p:cNvSpPr>
            <a:spLocks noChangeArrowheads="1"/>
          </p:cNvSpPr>
          <p:nvPr/>
        </p:nvSpPr>
        <p:spPr bwMode="auto">
          <a:xfrm>
            <a:off x="3733800" y="5105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7, 3</a:t>
            </a:r>
          </a:p>
        </p:txBody>
      </p:sp>
      <p:sp>
        <p:nvSpPr>
          <p:cNvPr id="14352" name="Rectangle 44"/>
          <p:cNvSpPr>
            <a:spLocks noChangeArrowheads="1"/>
          </p:cNvSpPr>
          <p:nvPr/>
        </p:nvSpPr>
        <p:spPr bwMode="auto">
          <a:xfrm>
            <a:off x="4343400" y="4724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4</a:t>
            </a:r>
          </a:p>
        </p:txBody>
      </p:sp>
      <p:sp>
        <p:nvSpPr>
          <p:cNvPr id="14353" name="Rectangle 45"/>
          <p:cNvSpPr>
            <a:spLocks noChangeArrowheads="1"/>
          </p:cNvSpPr>
          <p:nvPr/>
        </p:nvSpPr>
        <p:spPr bwMode="auto">
          <a:xfrm>
            <a:off x="3733800" y="4724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7, 1</a:t>
            </a:r>
          </a:p>
        </p:txBody>
      </p:sp>
      <p:sp>
        <p:nvSpPr>
          <p:cNvPr id="14354" name="Rectangle 46"/>
          <p:cNvSpPr>
            <a:spLocks noChangeArrowheads="1"/>
          </p:cNvSpPr>
          <p:nvPr/>
        </p:nvSpPr>
        <p:spPr bwMode="auto">
          <a:xfrm>
            <a:off x="4343400" y="4343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6</a:t>
            </a:r>
          </a:p>
        </p:txBody>
      </p:sp>
      <p:sp>
        <p:nvSpPr>
          <p:cNvPr id="14355" name="Rectangle 47"/>
          <p:cNvSpPr>
            <a:spLocks noChangeArrowheads="1"/>
          </p:cNvSpPr>
          <p:nvPr/>
        </p:nvSpPr>
        <p:spPr bwMode="auto">
          <a:xfrm>
            <a:off x="3733800" y="4343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5, 7</a:t>
            </a:r>
          </a:p>
        </p:txBody>
      </p:sp>
      <p:sp>
        <p:nvSpPr>
          <p:cNvPr id="14356" name="Rectangle 48"/>
          <p:cNvSpPr>
            <a:spLocks noChangeArrowheads="1"/>
          </p:cNvSpPr>
          <p:nvPr/>
        </p:nvSpPr>
        <p:spPr bwMode="auto">
          <a:xfrm>
            <a:off x="4343400" y="3962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5</a:t>
            </a:r>
          </a:p>
        </p:txBody>
      </p:sp>
      <p:sp>
        <p:nvSpPr>
          <p:cNvPr id="14357" name="Rectangle 49"/>
          <p:cNvSpPr>
            <a:spLocks noChangeArrowheads="1"/>
          </p:cNvSpPr>
          <p:nvPr/>
        </p:nvSpPr>
        <p:spPr bwMode="auto">
          <a:xfrm>
            <a:off x="3733800" y="3962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5, 5</a:t>
            </a:r>
          </a:p>
        </p:txBody>
      </p:sp>
      <p:sp>
        <p:nvSpPr>
          <p:cNvPr id="14358" name="Rectangle 50"/>
          <p:cNvSpPr>
            <a:spLocks noChangeArrowheads="1"/>
          </p:cNvSpPr>
          <p:nvPr/>
        </p:nvSpPr>
        <p:spPr bwMode="auto">
          <a:xfrm>
            <a:off x="4343400" y="3581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4</a:t>
            </a:r>
          </a:p>
        </p:txBody>
      </p:sp>
      <p:sp>
        <p:nvSpPr>
          <p:cNvPr id="14359" name="Rectangle 51"/>
          <p:cNvSpPr>
            <a:spLocks noChangeArrowheads="1"/>
          </p:cNvSpPr>
          <p:nvPr/>
        </p:nvSpPr>
        <p:spPr bwMode="auto">
          <a:xfrm>
            <a:off x="3733800" y="3581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5, 3</a:t>
            </a:r>
          </a:p>
        </p:txBody>
      </p:sp>
      <p:sp>
        <p:nvSpPr>
          <p:cNvPr id="14360" name="Rectangle 52"/>
          <p:cNvSpPr>
            <a:spLocks noChangeArrowheads="1"/>
          </p:cNvSpPr>
          <p:nvPr/>
        </p:nvSpPr>
        <p:spPr bwMode="auto">
          <a:xfrm>
            <a:off x="4343400" y="32004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solidFill>
                  <a:schemeClr val="accent2"/>
                </a:solidFill>
                <a:latin typeface="Times New Roman" panose="02020603050405020304" pitchFamily="18" charset="0"/>
              </a:rPr>
              <a:t>3</a:t>
            </a:r>
          </a:p>
        </p:txBody>
      </p:sp>
      <p:sp>
        <p:nvSpPr>
          <p:cNvPr id="14361" name="Rectangle 53"/>
          <p:cNvSpPr>
            <a:spLocks noChangeArrowheads="1"/>
          </p:cNvSpPr>
          <p:nvPr/>
        </p:nvSpPr>
        <p:spPr bwMode="auto">
          <a:xfrm>
            <a:off x="3733800" y="32004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Clr>
                <a:schemeClr val="tx2"/>
              </a:buClr>
              <a:buSzPct val="75000"/>
              <a:buFont typeface="Wingdings" panose="05000000000000000000" pitchFamily="2" charset="2"/>
              <a:buNone/>
            </a:pPr>
            <a:r>
              <a:rPr lang="en-US" sz="2600">
                <a:latin typeface="Times New Roman" panose="02020603050405020304" pitchFamily="18" charset="0"/>
              </a:rPr>
              <a:t>5, 1</a:t>
            </a:r>
          </a:p>
        </p:txBody>
      </p:sp>
      <p:sp>
        <p:nvSpPr>
          <p:cNvPr id="740423" name="Text Box 71"/>
          <p:cNvSpPr txBox="1">
            <a:spLocks noChangeArrowheads="1"/>
          </p:cNvSpPr>
          <p:nvPr/>
        </p:nvSpPr>
        <p:spPr bwMode="auto">
          <a:xfrm>
            <a:off x="6096000" y="3505200"/>
            <a:ext cx="26670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2800">
                <a:latin typeface="Times New Roman" panose="02020603050405020304" pitchFamily="18" charset="0"/>
              </a:rPr>
              <a:t>These means form the sampling distribution of  sample means.</a:t>
            </a:r>
          </a:p>
        </p:txBody>
      </p:sp>
      <p:sp>
        <p:nvSpPr>
          <p:cNvPr id="12292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2292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AF2131F7-1BC4-4C41-B879-67BB6E044E9D}" type="slidenum">
              <a:rPr lang="en-US" sz="1200"/>
              <a:pPr algn="r" eaLnBrk="1" hangingPunct="1"/>
              <a:t>10</a:t>
            </a:fld>
            <a:r>
              <a:rPr lang="en-US" sz="1200"/>
              <a:t> of 105</a:t>
            </a:r>
          </a:p>
        </p:txBody>
      </p:sp>
      <p:grpSp>
        <p:nvGrpSpPr>
          <p:cNvPr id="122925" name="Group 45"/>
          <p:cNvGrpSpPr>
            <a:grpSpLocks/>
          </p:cNvGrpSpPr>
          <p:nvPr/>
        </p:nvGrpSpPr>
        <p:grpSpPr bwMode="auto">
          <a:xfrm>
            <a:off x="838200" y="2286000"/>
            <a:ext cx="4876800" cy="990600"/>
            <a:chOff x="528" y="1440"/>
            <a:chExt cx="3072" cy="624"/>
          </a:xfrm>
        </p:grpSpPr>
        <p:grpSp>
          <p:nvGrpSpPr>
            <p:cNvPr id="2" name="Group 42"/>
            <p:cNvGrpSpPr>
              <a:grpSpLocks/>
            </p:cNvGrpSpPr>
            <p:nvPr/>
          </p:nvGrpSpPr>
          <p:grpSpPr bwMode="auto">
            <a:xfrm>
              <a:off x="528" y="1440"/>
              <a:ext cx="3072" cy="624"/>
              <a:chOff x="838200" y="2286000"/>
              <a:chExt cx="4876800" cy="990600"/>
            </a:xfrm>
          </p:grpSpPr>
          <p:sp>
            <p:nvSpPr>
              <p:cNvPr id="122922" name="Rectangle 22"/>
              <p:cNvSpPr>
                <a:spLocks noChangeArrowheads="1"/>
              </p:cNvSpPr>
              <p:nvPr/>
            </p:nvSpPr>
            <p:spPr bwMode="auto">
              <a:xfrm>
                <a:off x="914400" y="2819400"/>
                <a:ext cx="1905000" cy="45720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None/>
                </a:pPr>
                <a:r>
                  <a:rPr lang="en-US" sz="2600" b="1">
                    <a:solidFill>
                      <a:schemeClr val="bg1"/>
                    </a:solidFill>
                    <a:latin typeface="Times New Roman" panose="02020603050405020304" pitchFamily="18" charset="0"/>
                  </a:rPr>
                  <a:t>Sample</a:t>
                </a:r>
              </a:p>
            </p:txBody>
          </p:sp>
          <p:sp>
            <p:nvSpPr>
              <p:cNvPr id="74" name="TextBox 73"/>
              <p:cNvSpPr txBox="1"/>
              <p:nvPr/>
            </p:nvSpPr>
            <p:spPr>
              <a:xfrm>
                <a:off x="838200" y="2286000"/>
                <a:ext cx="3962400" cy="519113"/>
              </a:xfrm>
              <a:prstGeom prst="rect">
                <a:avLst/>
              </a:prstGeom>
              <a:noFill/>
            </p:spPr>
            <p:txBody>
              <a:bodyPr>
                <a:spAutoFit/>
              </a:bodyPr>
              <a:lstStyle/>
              <a:p>
                <a:pPr>
                  <a:defRPr/>
                </a:pPr>
                <a:r>
                  <a:rPr lang="en-US" sz="2800" b="1" dirty="0">
                    <a:solidFill>
                      <a:schemeClr val="accent3"/>
                    </a:solidFill>
                    <a:latin typeface="+mn-lt"/>
                    <a:cs typeface="+mn-cs"/>
                  </a:rPr>
                  <a:t>Solution:</a:t>
                </a:r>
              </a:p>
            </p:txBody>
          </p:sp>
          <p:sp>
            <p:nvSpPr>
              <p:cNvPr id="122924" name="Rectangle 22"/>
              <p:cNvSpPr>
                <a:spLocks noChangeArrowheads="1"/>
              </p:cNvSpPr>
              <p:nvPr/>
            </p:nvSpPr>
            <p:spPr bwMode="auto">
              <a:xfrm>
                <a:off x="3733800" y="2819400"/>
                <a:ext cx="1981200" cy="457200"/>
              </a:xfrm>
              <a:prstGeom prst="rect">
                <a:avLst/>
              </a:prstGeom>
              <a:solidFill>
                <a:srgbClr val="0070C0">
                  <a:alpha val="9803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None/>
                </a:pPr>
                <a:r>
                  <a:rPr lang="en-US" sz="2600" b="1">
                    <a:solidFill>
                      <a:schemeClr val="bg1"/>
                    </a:solidFill>
                    <a:latin typeface="Times New Roman" panose="02020603050405020304" pitchFamily="18" charset="0"/>
                  </a:rPr>
                  <a:t>Sample</a:t>
                </a:r>
              </a:p>
            </p:txBody>
          </p:sp>
        </p:grpSp>
        <p:graphicFrame>
          <p:nvGraphicFramePr>
            <p:cNvPr id="122882" name="Object 2"/>
            <p:cNvGraphicFramePr>
              <a:graphicFrameLocks noChangeAspect="1"/>
            </p:cNvGraphicFramePr>
            <p:nvPr/>
          </p:nvGraphicFramePr>
          <p:xfrm>
            <a:off x="3264" y="1837"/>
            <a:ext cx="152" cy="176"/>
          </p:xfrm>
          <a:graphic>
            <a:graphicData uri="http://schemas.openxmlformats.org/presentationml/2006/ole">
              <mc:AlternateContent xmlns:mc="http://schemas.openxmlformats.org/markup-compatibility/2006">
                <mc:Choice xmlns:v="urn:schemas-microsoft-com:vml" Requires="v">
                  <p:oleObj spid="_x0000_s122928" name="Equation" r:id="rId4" imgW="241300" imgH="279400" progId="Equation.DSMT4">
                    <p:embed/>
                  </p:oleObj>
                </mc:Choice>
                <mc:Fallback>
                  <p:oleObj name="Equation" r:id="rId4" imgW="241300" imgH="2794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4" y="1837"/>
                          <a:ext cx="152"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2883" name="Object 3"/>
            <p:cNvGraphicFramePr>
              <a:graphicFrameLocks noChangeAspect="1"/>
            </p:cNvGraphicFramePr>
            <p:nvPr/>
          </p:nvGraphicFramePr>
          <p:xfrm>
            <a:off x="1488" y="1824"/>
            <a:ext cx="152" cy="176"/>
          </p:xfrm>
          <a:graphic>
            <a:graphicData uri="http://schemas.openxmlformats.org/presentationml/2006/ole">
              <mc:AlternateContent xmlns:mc="http://schemas.openxmlformats.org/markup-compatibility/2006">
                <mc:Choice xmlns:v="urn:schemas-microsoft-com:vml" Requires="v">
                  <p:oleObj spid="_x0000_s122929" name="Equation" r:id="rId6" imgW="241300" imgH="279400" progId="Equation.DSMT4">
                    <p:embed/>
                  </p:oleObj>
                </mc:Choice>
                <mc:Fallback>
                  <p:oleObj name="Equation" r:id="rId6" imgW="241300" imgH="2794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8" y="1824"/>
                          <a:ext cx="152"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25"/>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392"/>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0"/>
                                  </p:stCondLst>
                                  <p:childTnLst>
                                    <p:set>
                                      <p:cBhvr>
                                        <p:cTn id="12" dur="1" fill="hold">
                                          <p:stCondLst>
                                            <p:cond delay="0"/>
                                          </p:stCondLst>
                                        </p:cTn>
                                        <p:tgtEl>
                                          <p:spTgt spid="1439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4388"/>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200"/>
                                  </p:stCondLst>
                                  <p:childTnLst>
                                    <p:set>
                                      <p:cBhvr>
                                        <p:cTn id="18" dur="1" fill="hold">
                                          <p:stCondLst>
                                            <p:cond delay="0"/>
                                          </p:stCondLst>
                                        </p:cTn>
                                        <p:tgtEl>
                                          <p:spTgt spid="14386"/>
                                        </p:tgtEl>
                                        <p:attrNameLst>
                                          <p:attrName>style.visibility</p:attrName>
                                        </p:attrNameLst>
                                      </p:cBhvr>
                                      <p:to>
                                        <p:strVal val="visible"/>
                                      </p:to>
                                    </p:set>
                                  </p:childTnLst>
                                </p:cTn>
                              </p:par>
                            </p:childTnLst>
                          </p:cTn>
                        </p:par>
                        <p:par>
                          <p:cTn id="19" fill="hold" nodeType="afterGroup">
                            <p:stCondLst>
                              <p:cond delay="200"/>
                            </p:stCondLst>
                            <p:childTnLst>
                              <p:par>
                                <p:cTn id="20" presetID="1" presetClass="entr" presetSubtype="0" fill="hold" grpId="0" nodeType="afterEffect">
                                  <p:stCondLst>
                                    <p:cond delay="200"/>
                                  </p:stCondLst>
                                  <p:childTnLst>
                                    <p:set>
                                      <p:cBhvr>
                                        <p:cTn id="21" dur="1" fill="hold">
                                          <p:stCondLst>
                                            <p:cond delay="0"/>
                                          </p:stCondLst>
                                        </p:cTn>
                                        <p:tgtEl>
                                          <p:spTgt spid="14384"/>
                                        </p:tgtEl>
                                        <p:attrNameLst>
                                          <p:attrName>style.visibility</p:attrName>
                                        </p:attrNameLst>
                                      </p:cBhvr>
                                      <p:to>
                                        <p:strVal val="visible"/>
                                      </p:to>
                                    </p:set>
                                  </p:childTnLst>
                                </p:cTn>
                              </p:par>
                            </p:childTnLst>
                          </p:cTn>
                        </p:par>
                        <p:par>
                          <p:cTn id="22" fill="hold" nodeType="afterGroup">
                            <p:stCondLst>
                              <p:cond delay="400"/>
                            </p:stCondLst>
                            <p:childTnLst>
                              <p:par>
                                <p:cTn id="23" presetID="1" presetClass="entr" presetSubtype="0" fill="hold" grpId="0" nodeType="afterEffect">
                                  <p:stCondLst>
                                    <p:cond delay="200"/>
                                  </p:stCondLst>
                                  <p:childTnLst>
                                    <p:set>
                                      <p:cBhvr>
                                        <p:cTn id="24" dur="1" fill="hold">
                                          <p:stCondLst>
                                            <p:cond delay="0"/>
                                          </p:stCondLst>
                                        </p:cTn>
                                        <p:tgtEl>
                                          <p:spTgt spid="14382"/>
                                        </p:tgtEl>
                                        <p:attrNameLst>
                                          <p:attrName>style.visibility</p:attrName>
                                        </p:attrNameLst>
                                      </p:cBhvr>
                                      <p:to>
                                        <p:strVal val="visible"/>
                                      </p:to>
                                    </p:set>
                                  </p:childTnLst>
                                </p:cTn>
                              </p:par>
                            </p:childTnLst>
                          </p:cTn>
                        </p:par>
                        <p:par>
                          <p:cTn id="25" fill="hold" nodeType="afterGroup">
                            <p:stCondLst>
                              <p:cond delay="600"/>
                            </p:stCondLst>
                            <p:childTnLst>
                              <p:par>
                                <p:cTn id="26" presetID="1" presetClass="entr" presetSubtype="0" fill="hold" grpId="0" nodeType="afterEffect">
                                  <p:stCondLst>
                                    <p:cond delay="200"/>
                                  </p:stCondLst>
                                  <p:childTnLst>
                                    <p:set>
                                      <p:cBhvr>
                                        <p:cTn id="27" dur="1" fill="hold">
                                          <p:stCondLst>
                                            <p:cond delay="0"/>
                                          </p:stCondLst>
                                        </p:cTn>
                                        <p:tgtEl>
                                          <p:spTgt spid="14380"/>
                                        </p:tgtEl>
                                        <p:attrNameLst>
                                          <p:attrName>style.visibility</p:attrName>
                                        </p:attrNameLst>
                                      </p:cBhvr>
                                      <p:to>
                                        <p:strVal val="visible"/>
                                      </p:to>
                                    </p:set>
                                  </p:childTnLst>
                                </p:cTn>
                              </p:par>
                            </p:childTnLst>
                          </p:cTn>
                        </p:par>
                        <p:par>
                          <p:cTn id="28" fill="hold" nodeType="afterGroup">
                            <p:stCondLst>
                              <p:cond delay="800"/>
                            </p:stCondLst>
                            <p:childTnLst>
                              <p:par>
                                <p:cTn id="29" presetID="1" presetClass="entr" presetSubtype="0" fill="hold" grpId="0" nodeType="afterEffect">
                                  <p:stCondLst>
                                    <p:cond delay="200"/>
                                  </p:stCondLst>
                                  <p:childTnLst>
                                    <p:set>
                                      <p:cBhvr>
                                        <p:cTn id="30" dur="1" fill="hold">
                                          <p:stCondLst>
                                            <p:cond delay="0"/>
                                          </p:stCondLst>
                                        </p:cTn>
                                        <p:tgtEl>
                                          <p:spTgt spid="14378"/>
                                        </p:tgtEl>
                                        <p:attrNameLst>
                                          <p:attrName>style.visibility</p:attrName>
                                        </p:attrNameLst>
                                      </p:cBhvr>
                                      <p:to>
                                        <p:strVal val="visible"/>
                                      </p:to>
                                    </p:set>
                                  </p:childTnLst>
                                </p:cTn>
                              </p:par>
                            </p:childTnLst>
                          </p:cTn>
                        </p:par>
                        <p:par>
                          <p:cTn id="31" fill="hold" nodeType="afterGroup">
                            <p:stCondLst>
                              <p:cond delay="1000"/>
                            </p:stCondLst>
                            <p:childTnLst>
                              <p:par>
                                <p:cTn id="32" presetID="1" presetClass="entr" presetSubtype="0" fill="hold" grpId="0" nodeType="afterEffect">
                                  <p:stCondLst>
                                    <p:cond delay="200"/>
                                  </p:stCondLst>
                                  <p:childTnLst>
                                    <p:set>
                                      <p:cBhvr>
                                        <p:cTn id="33" dur="1" fill="hold">
                                          <p:stCondLst>
                                            <p:cond delay="0"/>
                                          </p:stCondLst>
                                        </p:cTn>
                                        <p:tgtEl>
                                          <p:spTgt spid="14361"/>
                                        </p:tgtEl>
                                        <p:attrNameLst>
                                          <p:attrName>style.visibility</p:attrName>
                                        </p:attrNameLst>
                                      </p:cBhvr>
                                      <p:to>
                                        <p:strVal val="visible"/>
                                      </p:to>
                                    </p:set>
                                  </p:childTnLst>
                                </p:cTn>
                              </p:par>
                            </p:childTnLst>
                          </p:cTn>
                        </p:par>
                        <p:par>
                          <p:cTn id="34" fill="hold" nodeType="afterGroup">
                            <p:stCondLst>
                              <p:cond delay="1200"/>
                            </p:stCondLst>
                            <p:childTnLst>
                              <p:par>
                                <p:cTn id="35" presetID="1" presetClass="entr" presetSubtype="0" fill="hold" grpId="0" nodeType="afterEffect">
                                  <p:stCondLst>
                                    <p:cond delay="200"/>
                                  </p:stCondLst>
                                  <p:childTnLst>
                                    <p:set>
                                      <p:cBhvr>
                                        <p:cTn id="36" dur="1" fill="hold">
                                          <p:stCondLst>
                                            <p:cond delay="0"/>
                                          </p:stCondLst>
                                        </p:cTn>
                                        <p:tgtEl>
                                          <p:spTgt spid="14359"/>
                                        </p:tgtEl>
                                        <p:attrNameLst>
                                          <p:attrName>style.visibility</p:attrName>
                                        </p:attrNameLst>
                                      </p:cBhvr>
                                      <p:to>
                                        <p:strVal val="visible"/>
                                      </p:to>
                                    </p:set>
                                  </p:childTnLst>
                                </p:cTn>
                              </p:par>
                            </p:childTnLst>
                          </p:cTn>
                        </p:par>
                        <p:par>
                          <p:cTn id="37" fill="hold" nodeType="afterGroup">
                            <p:stCondLst>
                              <p:cond delay="1400"/>
                            </p:stCondLst>
                            <p:childTnLst>
                              <p:par>
                                <p:cTn id="38" presetID="1" presetClass="entr" presetSubtype="0" fill="hold" grpId="0" nodeType="afterEffect">
                                  <p:stCondLst>
                                    <p:cond delay="200"/>
                                  </p:stCondLst>
                                  <p:childTnLst>
                                    <p:set>
                                      <p:cBhvr>
                                        <p:cTn id="39" dur="1" fill="hold">
                                          <p:stCondLst>
                                            <p:cond delay="0"/>
                                          </p:stCondLst>
                                        </p:cTn>
                                        <p:tgtEl>
                                          <p:spTgt spid="14357"/>
                                        </p:tgtEl>
                                        <p:attrNameLst>
                                          <p:attrName>style.visibility</p:attrName>
                                        </p:attrNameLst>
                                      </p:cBhvr>
                                      <p:to>
                                        <p:strVal val="visible"/>
                                      </p:to>
                                    </p:set>
                                  </p:childTnLst>
                                </p:cTn>
                              </p:par>
                            </p:childTnLst>
                          </p:cTn>
                        </p:par>
                        <p:par>
                          <p:cTn id="40" fill="hold" nodeType="afterGroup">
                            <p:stCondLst>
                              <p:cond delay="1600"/>
                            </p:stCondLst>
                            <p:childTnLst>
                              <p:par>
                                <p:cTn id="41" presetID="1" presetClass="entr" presetSubtype="0" fill="hold" grpId="0" nodeType="afterEffect">
                                  <p:stCondLst>
                                    <p:cond delay="200"/>
                                  </p:stCondLst>
                                  <p:childTnLst>
                                    <p:set>
                                      <p:cBhvr>
                                        <p:cTn id="42" dur="1" fill="hold">
                                          <p:stCondLst>
                                            <p:cond delay="0"/>
                                          </p:stCondLst>
                                        </p:cTn>
                                        <p:tgtEl>
                                          <p:spTgt spid="14355"/>
                                        </p:tgtEl>
                                        <p:attrNameLst>
                                          <p:attrName>style.visibility</p:attrName>
                                        </p:attrNameLst>
                                      </p:cBhvr>
                                      <p:to>
                                        <p:strVal val="visible"/>
                                      </p:to>
                                    </p:set>
                                  </p:childTnLst>
                                </p:cTn>
                              </p:par>
                            </p:childTnLst>
                          </p:cTn>
                        </p:par>
                        <p:par>
                          <p:cTn id="43" fill="hold" nodeType="afterGroup">
                            <p:stCondLst>
                              <p:cond delay="1800"/>
                            </p:stCondLst>
                            <p:childTnLst>
                              <p:par>
                                <p:cTn id="44" presetID="1" presetClass="entr" presetSubtype="0" fill="hold" grpId="0" nodeType="afterEffect">
                                  <p:stCondLst>
                                    <p:cond delay="200"/>
                                  </p:stCondLst>
                                  <p:childTnLst>
                                    <p:set>
                                      <p:cBhvr>
                                        <p:cTn id="45" dur="1" fill="hold">
                                          <p:stCondLst>
                                            <p:cond delay="0"/>
                                          </p:stCondLst>
                                        </p:cTn>
                                        <p:tgtEl>
                                          <p:spTgt spid="14353"/>
                                        </p:tgtEl>
                                        <p:attrNameLst>
                                          <p:attrName>style.visibility</p:attrName>
                                        </p:attrNameLst>
                                      </p:cBhvr>
                                      <p:to>
                                        <p:strVal val="visible"/>
                                      </p:to>
                                    </p:set>
                                  </p:childTnLst>
                                </p:cTn>
                              </p:par>
                            </p:childTnLst>
                          </p:cTn>
                        </p:par>
                        <p:par>
                          <p:cTn id="46" fill="hold" nodeType="afterGroup">
                            <p:stCondLst>
                              <p:cond delay="2000"/>
                            </p:stCondLst>
                            <p:childTnLst>
                              <p:par>
                                <p:cTn id="47" presetID="1" presetClass="entr" presetSubtype="0" fill="hold" grpId="0" nodeType="afterEffect">
                                  <p:stCondLst>
                                    <p:cond delay="200"/>
                                  </p:stCondLst>
                                  <p:childTnLst>
                                    <p:set>
                                      <p:cBhvr>
                                        <p:cTn id="48" dur="1" fill="hold">
                                          <p:stCondLst>
                                            <p:cond delay="0"/>
                                          </p:stCondLst>
                                        </p:cTn>
                                        <p:tgtEl>
                                          <p:spTgt spid="14351"/>
                                        </p:tgtEl>
                                        <p:attrNameLst>
                                          <p:attrName>style.visibility</p:attrName>
                                        </p:attrNameLst>
                                      </p:cBhvr>
                                      <p:to>
                                        <p:strVal val="visible"/>
                                      </p:to>
                                    </p:set>
                                  </p:childTnLst>
                                </p:cTn>
                              </p:par>
                            </p:childTnLst>
                          </p:cTn>
                        </p:par>
                        <p:par>
                          <p:cTn id="49" fill="hold" nodeType="afterGroup">
                            <p:stCondLst>
                              <p:cond delay="2200"/>
                            </p:stCondLst>
                            <p:childTnLst>
                              <p:par>
                                <p:cTn id="50" presetID="1" presetClass="entr" presetSubtype="0" fill="hold" grpId="0" nodeType="afterEffect">
                                  <p:stCondLst>
                                    <p:cond delay="200"/>
                                  </p:stCondLst>
                                  <p:childTnLst>
                                    <p:set>
                                      <p:cBhvr>
                                        <p:cTn id="51" dur="1" fill="hold">
                                          <p:stCondLst>
                                            <p:cond delay="0"/>
                                          </p:stCondLst>
                                        </p:cTn>
                                        <p:tgtEl>
                                          <p:spTgt spid="14349"/>
                                        </p:tgtEl>
                                        <p:attrNameLst>
                                          <p:attrName>style.visibility</p:attrName>
                                        </p:attrNameLst>
                                      </p:cBhvr>
                                      <p:to>
                                        <p:strVal val="visible"/>
                                      </p:to>
                                    </p:set>
                                  </p:childTnLst>
                                </p:cTn>
                              </p:par>
                            </p:childTnLst>
                          </p:cTn>
                        </p:par>
                        <p:par>
                          <p:cTn id="52" fill="hold" nodeType="afterGroup">
                            <p:stCondLst>
                              <p:cond delay="2400"/>
                            </p:stCondLst>
                            <p:childTnLst>
                              <p:par>
                                <p:cTn id="53" presetID="1" presetClass="entr" presetSubtype="0" fill="hold" grpId="0" nodeType="afterEffect">
                                  <p:stCondLst>
                                    <p:cond delay="200"/>
                                  </p:stCondLst>
                                  <p:childTnLst>
                                    <p:set>
                                      <p:cBhvr>
                                        <p:cTn id="54" dur="1" fill="hold">
                                          <p:stCondLst>
                                            <p:cond delay="0"/>
                                          </p:stCondLst>
                                        </p:cTn>
                                        <p:tgtEl>
                                          <p:spTgt spid="14347"/>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391"/>
                                        </p:tgtEl>
                                        <p:attrNameLst>
                                          <p:attrName>style.visibility</p:attrName>
                                        </p:attrNameLst>
                                      </p:cBhvr>
                                      <p:to>
                                        <p:strVal val="visible"/>
                                      </p:to>
                                    </p:set>
                                  </p:childTnLst>
                                </p:cTn>
                              </p:par>
                            </p:childTnLst>
                          </p:cTn>
                        </p:par>
                        <p:par>
                          <p:cTn id="59" fill="hold" nodeType="afterGroup">
                            <p:stCondLst>
                              <p:cond delay="0"/>
                            </p:stCondLst>
                            <p:childTnLst>
                              <p:par>
                                <p:cTn id="60" presetID="1" presetClass="entr" presetSubtype="0" fill="hold" grpId="0" nodeType="afterEffect">
                                  <p:stCondLst>
                                    <p:cond delay="200"/>
                                  </p:stCondLst>
                                  <p:childTnLst>
                                    <p:set>
                                      <p:cBhvr>
                                        <p:cTn id="61" dur="1" fill="hold">
                                          <p:stCondLst>
                                            <p:cond delay="0"/>
                                          </p:stCondLst>
                                        </p:cTn>
                                        <p:tgtEl>
                                          <p:spTgt spid="14389"/>
                                        </p:tgtEl>
                                        <p:attrNameLst>
                                          <p:attrName>style.visibility</p:attrName>
                                        </p:attrNameLst>
                                      </p:cBhvr>
                                      <p:to>
                                        <p:strVal val="visible"/>
                                      </p:to>
                                    </p:set>
                                  </p:childTnLst>
                                </p:cTn>
                              </p:par>
                            </p:childTnLst>
                          </p:cTn>
                        </p:par>
                        <p:par>
                          <p:cTn id="62" fill="hold" nodeType="afterGroup">
                            <p:stCondLst>
                              <p:cond delay="200"/>
                            </p:stCondLst>
                            <p:childTnLst>
                              <p:par>
                                <p:cTn id="63" presetID="1" presetClass="entr" presetSubtype="0" fill="hold" grpId="0" nodeType="afterEffect">
                                  <p:stCondLst>
                                    <p:cond delay="200"/>
                                  </p:stCondLst>
                                  <p:childTnLst>
                                    <p:set>
                                      <p:cBhvr>
                                        <p:cTn id="64" dur="1" fill="hold">
                                          <p:stCondLst>
                                            <p:cond delay="0"/>
                                          </p:stCondLst>
                                        </p:cTn>
                                        <p:tgtEl>
                                          <p:spTgt spid="14387"/>
                                        </p:tgtEl>
                                        <p:attrNameLst>
                                          <p:attrName>style.visibility</p:attrName>
                                        </p:attrNameLst>
                                      </p:cBhvr>
                                      <p:to>
                                        <p:strVal val="visible"/>
                                      </p:to>
                                    </p:set>
                                  </p:childTnLst>
                                </p:cTn>
                              </p:par>
                            </p:childTnLst>
                          </p:cTn>
                        </p:par>
                        <p:par>
                          <p:cTn id="65" fill="hold" nodeType="afterGroup">
                            <p:stCondLst>
                              <p:cond delay="400"/>
                            </p:stCondLst>
                            <p:childTnLst>
                              <p:par>
                                <p:cTn id="66" presetID="1" presetClass="entr" presetSubtype="0" fill="hold" grpId="0" nodeType="afterEffect">
                                  <p:stCondLst>
                                    <p:cond delay="200"/>
                                  </p:stCondLst>
                                  <p:childTnLst>
                                    <p:set>
                                      <p:cBhvr>
                                        <p:cTn id="67" dur="1" fill="hold">
                                          <p:stCondLst>
                                            <p:cond delay="0"/>
                                          </p:stCondLst>
                                        </p:cTn>
                                        <p:tgtEl>
                                          <p:spTgt spid="14385"/>
                                        </p:tgtEl>
                                        <p:attrNameLst>
                                          <p:attrName>style.visibility</p:attrName>
                                        </p:attrNameLst>
                                      </p:cBhvr>
                                      <p:to>
                                        <p:strVal val="visible"/>
                                      </p:to>
                                    </p:set>
                                  </p:childTnLst>
                                </p:cTn>
                              </p:par>
                            </p:childTnLst>
                          </p:cTn>
                        </p:par>
                        <p:par>
                          <p:cTn id="68" fill="hold" nodeType="afterGroup">
                            <p:stCondLst>
                              <p:cond delay="600"/>
                            </p:stCondLst>
                            <p:childTnLst>
                              <p:par>
                                <p:cTn id="69" presetID="1" presetClass="entr" presetSubtype="0" fill="hold" grpId="0" nodeType="afterEffect">
                                  <p:stCondLst>
                                    <p:cond delay="200"/>
                                  </p:stCondLst>
                                  <p:childTnLst>
                                    <p:set>
                                      <p:cBhvr>
                                        <p:cTn id="70" dur="1" fill="hold">
                                          <p:stCondLst>
                                            <p:cond delay="0"/>
                                          </p:stCondLst>
                                        </p:cTn>
                                        <p:tgtEl>
                                          <p:spTgt spid="14383"/>
                                        </p:tgtEl>
                                        <p:attrNameLst>
                                          <p:attrName>style.visibility</p:attrName>
                                        </p:attrNameLst>
                                      </p:cBhvr>
                                      <p:to>
                                        <p:strVal val="visible"/>
                                      </p:to>
                                    </p:set>
                                  </p:childTnLst>
                                </p:cTn>
                              </p:par>
                            </p:childTnLst>
                          </p:cTn>
                        </p:par>
                        <p:par>
                          <p:cTn id="71" fill="hold" nodeType="afterGroup">
                            <p:stCondLst>
                              <p:cond delay="800"/>
                            </p:stCondLst>
                            <p:childTnLst>
                              <p:par>
                                <p:cTn id="72" presetID="1" presetClass="entr" presetSubtype="0" fill="hold" nodeType="afterEffect">
                                  <p:stCondLst>
                                    <p:cond delay="200"/>
                                  </p:stCondLst>
                                  <p:childTnLst>
                                    <p:set>
                                      <p:cBhvr>
                                        <p:cTn id="73" dur="1" fill="hold">
                                          <p:stCondLst>
                                            <p:cond delay="0"/>
                                          </p:stCondLst>
                                        </p:cTn>
                                        <p:tgtEl>
                                          <p:spTgt spid="14381"/>
                                        </p:tgtEl>
                                        <p:attrNameLst>
                                          <p:attrName>style.visibility</p:attrName>
                                        </p:attrNameLst>
                                      </p:cBhvr>
                                      <p:to>
                                        <p:strVal val="visible"/>
                                      </p:to>
                                    </p:set>
                                  </p:childTnLst>
                                </p:cTn>
                              </p:par>
                            </p:childTnLst>
                          </p:cTn>
                        </p:par>
                        <p:par>
                          <p:cTn id="74" fill="hold" nodeType="afterGroup">
                            <p:stCondLst>
                              <p:cond delay="1000"/>
                            </p:stCondLst>
                            <p:childTnLst>
                              <p:par>
                                <p:cTn id="75" presetID="1" presetClass="entr" presetSubtype="0" fill="hold" grpId="0" nodeType="afterEffect">
                                  <p:stCondLst>
                                    <p:cond delay="200"/>
                                  </p:stCondLst>
                                  <p:childTnLst>
                                    <p:set>
                                      <p:cBhvr>
                                        <p:cTn id="76" dur="1" fill="hold">
                                          <p:stCondLst>
                                            <p:cond delay="0"/>
                                          </p:stCondLst>
                                        </p:cTn>
                                        <p:tgtEl>
                                          <p:spTgt spid="14379"/>
                                        </p:tgtEl>
                                        <p:attrNameLst>
                                          <p:attrName>style.visibility</p:attrName>
                                        </p:attrNameLst>
                                      </p:cBhvr>
                                      <p:to>
                                        <p:strVal val="visible"/>
                                      </p:to>
                                    </p:set>
                                  </p:childTnLst>
                                </p:cTn>
                              </p:par>
                            </p:childTnLst>
                          </p:cTn>
                        </p:par>
                        <p:par>
                          <p:cTn id="77" fill="hold" nodeType="afterGroup">
                            <p:stCondLst>
                              <p:cond delay="1200"/>
                            </p:stCondLst>
                            <p:childTnLst>
                              <p:par>
                                <p:cTn id="78" presetID="1" presetClass="entr" presetSubtype="0" fill="hold" grpId="0" nodeType="afterEffect">
                                  <p:stCondLst>
                                    <p:cond delay="200"/>
                                  </p:stCondLst>
                                  <p:childTnLst>
                                    <p:set>
                                      <p:cBhvr>
                                        <p:cTn id="79" dur="1" fill="hold">
                                          <p:stCondLst>
                                            <p:cond delay="0"/>
                                          </p:stCondLst>
                                        </p:cTn>
                                        <p:tgtEl>
                                          <p:spTgt spid="14377"/>
                                        </p:tgtEl>
                                        <p:attrNameLst>
                                          <p:attrName>style.visibility</p:attrName>
                                        </p:attrNameLst>
                                      </p:cBhvr>
                                      <p:to>
                                        <p:strVal val="visible"/>
                                      </p:to>
                                    </p:set>
                                  </p:childTnLst>
                                </p:cTn>
                              </p:par>
                            </p:childTnLst>
                          </p:cTn>
                        </p:par>
                        <p:par>
                          <p:cTn id="80" fill="hold" nodeType="afterGroup">
                            <p:stCondLst>
                              <p:cond delay="1400"/>
                            </p:stCondLst>
                            <p:childTnLst>
                              <p:par>
                                <p:cTn id="81" presetID="1" presetClass="entr" presetSubtype="0" fill="hold" grpId="0" nodeType="afterEffect">
                                  <p:stCondLst>
                                    <p:cond delay="200"/>
                                  </p:stCondLst>
                                  <p:childTnLst>
                                    <p:set>
                                      <p:cBhvr>
                                        <p:cTn id="82" dur="1" fill="hold">
                                          <p:stCondLst>
                                            <p:cond delay="0"/>
                                          </p:stCondLst>
                                        </p:cTn>
                                        <p:tgtEl>
                                          <p:spTgt spid="14360"/>
                                        </p:tgtEl>
                                        <p:attrNameLst>
                                          <p:attrName>style.visibility</p:attrName>
                                        </p:attrNameLst>
                                      </p:cBhvr>
                                      <p:to>
                                        <p:strVal val="visible"/>
                                      </p:to>
                                    </p:set>
                                  </p:childTnLst>
                                </p:cTn>
                              </p:par>
                            </p:childTnLst>
                          </p:cTn>
                        </p:par>
                        <p:par>
                          <p:cTn id="83" fill="hold" nodeType="afterGroup">
                            <p:stCondLst>
                              <p:cond delay="1600"/>
                            </p:stCondLst>
                            <p:childTnLst>
                              <p:par>
                                <p:cTn id="84" presetID="1" presetClass="entr" presetSubtype="0" fill="hold" grpId="0" nodeType="afterEffect">
                                  <p:stCondLst>
                                    <p:cond delay="200"/>
                                  </p:stCondLst>
                                  <p:childTnLst>
                                    <p:set>
                                      <p:cBhvr>
                                        <p:cTn id="85" dur="1" fill="hold">
                                          <p:stCondLst>
                                            <p:cond delay="0"/>
                                          </p:stCondLst>
                                        </p:cTn>
                                        <p:tgtEl>
                                          <p:spTgt spid="14358"/>
                                        </p:tgtEl>
                                        <p:attrNameLst>
                                          <p:attrName>style.visibility</p:attrName>
                                        </p:attrNameLst>
                                      </p:cBhvr>
                                      <p:to>
                                        <p:strVal val="visible"/>
                                      </p:to>
                                    </p:set>
                                  </p:childTnLst>
                                </p:cTn>
                              </p:par>
                            </p:childTnLst>
                          </p:cTn>
                        </p:par>
                        <p:par>
                          <p:cTn id="86" fill="hold" nodeType="afterGroup">
                            <p:stCondLst>
                              <p:cond delay="1800"/>
                            </p:stCondLst>
                            <p:childTnLst>
                              <p:par>
                                <p:cTn id="87" presetID="1" presetClass="entr" presetSubtype="0" fill="hold" grpId="0" nodeType="afterEffect">
                                  <p:stCondLst>
                                    <p:cond delay="200"/>
                                  </p:stCondLst>
                                  <p:childTnLst>
                                    <p:set>
                                      <p:cBhvr>
                                        <p:cTn id="88" dur="1" fill="hold">
                                          <p:stCondLst>
                                            <p:cond delay="0"/>
                                          </p:stCondLst>
                                        </p:cTn>
                                        <p:tgtEl>
                                          <p:spTgt spid="14356"/>
                                        </p:tgtEl>
                                        <p:attrNameLst>
                                          <p:attrName>style.visibility</p:attrName>
                                        </p:attrNameLst>
                                      </p:cBhvr>
                                      <p:to>
                                        <p:strVal val="visible"/>
                                      </p:to>
                                    </p:set>
                                  </p:childTnLst>
                                </p:cTn>
                              </p:par>
                            </p:childTnLst>
                          </p:cTn>
                        </p:par>
                        <p:par>
                          <p:cTn id="89" fill="hold" nodeType="afterGroup">
                            <p:stCondLst>
                              <p:cond delay="2000"/>
                            </p:stCondLst>
                            <p:childTnLst>
                              <p:par>
                                <p:cTn id="90" presetID="1" presetClass="entr" presetSubtype="0" fill="hold" grpId="0" nodeType="afterEffect">
                                  <p:stCondLst>
                                    <p:cond delay="200"/>
                                  </p:stCondLst>
                                  <p:childTnLst>
                                    <p:set>
                                      <p:cBhvr>
                                        <p:cTn id="91" dur="1" fill="hold">
                                          <p:stCondLst>
                                            <p:cond delay="0"/>
                                          </p:stCondLst>
                                        </p:cTn>
                                        <p:tgtEl>
                                          <p:spTgt spid="14354"/>
                                        </p:tgtEl>
                                        <p:attrNameLst>
                                          <p:attrName>style.visibility</p:attrName>
                                        </p:attrNameLst>
                                      </p:cBhvr>
                                      <p:to>
                                        <p:strVal val="visible"/>
                                      </p:to>
                                    </p:set>
                                  </p:childTnLst>
                                </p:cTn>
                              </p:par>
                            </p:childTnLst>
                          </p:cTn>
                        </p:par>
                        <p:par>
                          <p:cTn id="92" fill="hold" nodeType="afterGroup">
                            <p:stCondLst>
                              <p:cond delay="2200"/>
                            </p:stCondLst>
                            <p:childTnLst>
                              <p:par>
                                <p:cTn id="93" presetID="1" presetClass="entr" presetSubtype="0" fill="hold" grpId="0" nodeType="afterEffect">
                                  <p:stCondLst>
                                    <p:cond delay="200"/>
                                  </p:stCondLst>
                                  <p:childTnLst>
                                    <p:set>
                                      <p:cBhvr>
                                        <p:cTn id="94" dur="1" fill="hold">
                                          <p:stCondLst>
                                            <p:cond delay="0"/>
                                          </p:stCondLst>
                                        </p:cTn>
                                        <p:tgtEl>
                                          <p:spTgt spid="14352"/>
                                        </p:tgtEl>
                                        <p:attrNameLst>
                                          <p:attrName>style.visibility</p:attrName>
                                        </p:attrNameLst>
                                      </p:cBhvr>
                                      <p:to>
                                        <p:strVal val="visible"/>
                                      </p:to>
                                    </p:set>
                                  </p:childTnLst>
                                </p:cTn>
                              </p:par>
                            </p:childTnLst>
                          </p:cTn>
                        </p:par>
                        <p:par>
                          <p:cTn id="95" fill="hold" nodeType="afterGroup">
                            <p:stCondLst>
                              <p:cond delay="2400"/>
                            </p:stCondLst>
                            <p:childTnLst>
                              <p:par>
                                <p:cTn id="96" presetID="1" presetClass="entr" presetSubtype="0" fill="hold" grpId="0" nodeType="afterEffect">
                                  <p:stCondLst>
                                    <p:cond delay="200"/>
                                  </p:stCondLst>
                                  <p:childTnLst>
                                    <p:set>
                                      <p:cBhvr>
                                        <p:cTn id="97" dur="1" fill="hold">
                                          <p:stCondLst>
                                            <p:cond delay="0"/>
                                          </p:stCondLst>
                                        </p:cTn>
                                        <p:tgtEl>
                                          <p:spTgt spid="14350"/>
                                        </p:tgtEl>
                                        <p:attrNameLst>
                                          <p:attrName>style.visibility</p:attrName>
                                        </p:attrNameLst>
                                      </p:cBhvr>
                                      <p:to>
                                        <p:strVal val="visible"/>
                                      </p:to>
                                    </p:set>
                                  </p:childTnLst>
                                </p:cTn>
                              </p:par>
                            </p:childTnLst>
                          </p:cTn>
                        </p:par>
                        <p:par>
                          <p:cTn id="98" fill="hold" nodeType="afterGroup">
                            <p:stCondLst>
                              <p:cond delay="2600"/>
                            </p:stCondLst>
                            <p:childTnLst>
                              <p:par>
                                <p:cTn id="99" presetID="1" presetClass="entr" presetSubtype="0" fill="hold" grpId="0" nodeType="afterEffect">
                                  <p:stCondLst>
                                    <p:cond delay="200"/>
                                  </p:stCondLst>
                                  <p:childTnLst>
                                    <p:set>
                                      <p:cBhvr>
                                        <p:cTn id="100" dur="1" fill="hold">
                                          <p:stCondLst>
                                            <p:cond delay="0"/>
                                          </p:stCondLst>
                                        </p:cTn>
                                        <p:tgtEl>
                                          <p:spTgt spid="14348"/>
                                        </p:tgtEl>
                                        <p:attrNameLst>
                                          <p:attrName>style.visibility</p:attrName>
                                        </p:attrNameLst>
                                      </p:cBhvr>
                                      <p:to>
                                        <p:strVal val="visible"/>
                                      </p:to>
                                    </p:set>
                                  </p:childTnLst>
                                </p:cTn>
                              </p:par>
                            </p:childTnLst>
                          </p:cTn>
                        </p:par>
                        <p:par>
                          <p:cTn id="101" fill="hold" nodeType="afterGroup">
                            <p:stCondLst>
                              <p:cond delay="2800"/>
                            </p:stCondLst>
                            <p:childTnLst>
                              <p:par>
                                <p:cTn id="102" presetID="1" presetClass="entr" presetSubtype="0" fill="hold" grpId="0" nodeType="afterEffect">
                                  <p:stCondLst>
                                    <p:cond delay="200"/>
                                  </p:stCondLst>
                                  <p:childTnLst>
                                    <p:set>
                                      <p:cBhvr>
                                        <p:cTn id="103" dur="1" fill="hold">
                                          <p:stCondLst>
                                            <p:cond delay="0"/>
                                          </p:stCondLst>
                                        </p:cTn>
                                        <p:tgtEl>
                                          <p:spTgt spid="14346"/>
                                        </p:tgtEl>
                                        <p:attrNameLst>
                                          <p:attrName>style.visibility</p:attrName>
                                        </p:attrNameLst>
                                      </p:cBhvr>
                                      <p:to>
                                        <p:strVal val="visible"/>
                                      </p:to>
                                    </p:set>
                                  </p:childTnLst>
                                </p:cTn>
                              </p:par>
                            </p:childTnLst>
                          </p:cTn>
                        </p:par>
                        <p:par>
                          <p:cTn id="104" fill="hold" nodeType="afterGroup">
                            <p:stCondLst>
                              <p:cond delay="3000"/>
                            </p:stCondLst>
                            <p:childTnLst>
                              <p:par>
                                <p:cTn id="105" presetID="1" presetClass="entr" presetSubtype="0" fill="hold" grpId="0" nodeType="afterEffect">
                                  <p:stCondLst>
                                    <p:cond delay="0"/>
                                  </p:stCondLst>
                                  <p:childTnLst>
                                    <p:set>
                                      <p:cBhvr>
                                        <p:cTn id="106" dur="1" fill="hold">
                                          <p:stCondLst>
                                            <p:cond delay="0"/>
                                          </p:stCondLst>
                                        </p:cTn>
                                        <p:tgtEl>
                                          <p:spTgt spid="7404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77" grpId="0"/>
      <p:bldP spid="14378" grpId="0"/>
      <p:bldP spid="14379" grpId="0"/>
      <p:bldP spid="14380" grpId="0"/>
      <p:bldP spid="14382" grpId="0"/>
      <p:bldP spid="14383" grpId="0"/>
      <p:bldP spid="14384" grpId="0"/>
      <p:bldP spid="14385" grpId="0"/>
      <p:bldP spid="14386" grpId="0"/>
      <p:bldP spid="14387" grpId="0"/>
      <p:bldP spid="14388" grpId="0"/>
      <p:bldP spid="14389" grpId="0"/>
      <p:bldP spid="14391" grpId="0"/>
      <p:bldP spid="14392" grpId="0"/>
      <p:bldP spid="14346" grpId="0"/>
      <p:bldP spid="14347" grpId="0"/>
      <p:bldP spid="14348" grpId="0"/>
      <p:bldP spid="14349" grpId="0"/>
      <p:bldP spid="14350" grpId="0"/>
      <p:bldP spid="14351" grpId="0"/>
      <p:bldP spid="14352" grpId="0"/>
      <p:bldP spid="14353" grpId="0"/>
      <p:bldP spid="14354" grpId="0"/>
      <p:bldP spid="14355" grpId="0"/>
      <p:bldP spid="14356" grpId="0"/>
      <p:bldP spid="14357" grpId="0"/>
      <p:bldP spid="14358" grpId="0"/>
      <p:bldP spid="14359" grpId="0"/>
      <p:bldP spid="14360" grpId="0"/>
      <p:bldP spid="14361" grpId="0"/>
      <p:bldP spid="7404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pPr eaLnBrk="1" hangingPunct="1">
              <a:defRPr/>
            </a:pPr>
            <a:r>
              <a:rPr lang="en-US" dirty="0" smtClean="0">
                <a:solidFill>
                  <a:schemeClr val="accent3"/>
                </a:solidFill>
                <a:ea typeface="+mj-ea"/>
              </a:rPr>
              <a:t>Example: Sampling Distribution of Sample Means</a:t>
            </a:r>
          </a:p>
        </p:txBody>
      </p:sp>
      <p:sp>
        <p:nvSpPr>
          <p:cNvPr id="124933" name="Content Placeholder 47"/>
          <p:cNvSpPr>
            <a:spLocks noGrp="1"/>
          </p:cNvSpPr>
          <p:nvPr>
            <p:ph idx="1"/>
          </p:nvPr>
        </p:nvSpPr>
        <p:spPr>
          <a:xfrm>
            <a:off x="457200" y="1600200"/>
            <a:ext cx="8229600" cy="685800"/>
          </a:xfrm>
        </p:spPr>
        <p:txBody>
          <a:bodyPr/>
          <a:lstStyle/>
          <a:p>
            <a:pPr marL="465138" lvl="1" indent="-465138">
              <a:buFontTx/>
              <a:buAutoNum type="alphaLcPeriod" startAt="4"/>
            </a:pPr>
            <a:r>
              <a:rPr lang="en-US" smtClean="0"/>
              <a:t>Construct the probability distribution of the sample means.</a:t>
            </a:r>
          </a:p>
        </p:txBody>
      </p:sp>
      <p:graphicFrame>
        <p:nvGraphicFramePr>
          <p:cNvPr id="12290" name="Object 45"/>
          <p:cNvGraphicFramePr>
            <a:graphicFrameLocks noChangeAspect="1"/>
          </p:cNvGraphicFramePr>
          <p:nvPr/>
        </p:nvGraphicFramePr>
        <p:xfrm>
          <a:off x="3011488" y="2844800"/>
          <a:ext cx="217487" cy="254000"/>
        </p:xfrm>
        <a:graphic>
          <a:graphicData uri="http://schemas.openxmlformats.org/presentationml/2006/ole">
            <mc:AlternateContent xmlns:mc="http://schemas.openxmlformats.org/markup-compatibility/2006">
              <mc:Choice xmlns:v="urn:schemas-microsoft-com:vml" Requires="v">
                <p:oleObj spid="_x0000_s124974" name="Equation" r:id="rId4" imgW="139680" imgH="164880" progId="Equation.DSMT4">
                  <p:embed/>
                </p:oleObj>
              </mc:Choice>
              <mc:Fallback>
                <p:oleObj name="Equation" r:id="rId4" imgW="139680" imgH="164880" progId="Equation.DSMT4">
                  <p:embed/>
                  <p:pic>
                    <p:nvPicPr>
                      <p:cNvPr id="0" name="Object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1488" y="2844800"/>
                        <a:ext cx="217487"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 name="TextBox 48"/>
          <p:cNvSpPr txBox="1"/>
          <p:nvPr/>
        </p:nvSpPr>
        <p:spPr>
          <a:xfrm>
            <a:off x="3505200" y="2743200"/>
            <a:ext cx="457200" cy="396875"/>
          </a:xfrm>
          <a:prstGeom prst="rect">
            <a:avLst/>
          </a:prstGeom>
          <a:noFill/>
        </p:spPr>
        <p:txBody>
          <a:bodyPr>
            <a:spAutoFit/>
          </a:bodyPr>
          <a:lstStyle/>
          <a:p>
            <a:pPr>
              <a:defRPr/>
            </a:pPr>
            <a:r>
              <a:rPr lang="en-US" sz="2000" i="1">
                <a:solidFill>
                  <a:schemeClr val="bg1"/>
                </a:solidFill>
                <a:latin typeface="+mn-lt"/>
                <a:cs typeface="+mn-cs"/>
              </a:rPr>
              <a:t>f</a:t>
            </a:r>
            <a:endParaRPr lang="en-US" sz="2000" i="1" dirty="0">
              <a:solidFill>
                <a:schemeClr val="bg1"/>
              </a:solidFill>
              <a:latin typeface="+mn-lt"/>
              <a:cs typeface="+mn-cs"/>
            </a:endParaRPr>
          </a:p>
        </p:txBody>
      </p:sp>
      <p:sp>
        <p:nvSpPr>
          <p:cNvPr id="50" name="TextBox 49"/>
          <p:cNvSpPr txBox="1"/>
          <p:nvPr/>
        </p:nvSpPr>
        <p:spPr>
          <a:xfrm>
            <a:off x="3843338" y="2743200"/>
            <a:ext cx="1828800" cy="366713"/>
          </a:xfrm>
          <a:prstGeom prst="rect">
            <a:avLst/>
          </a:prstGeom>
          <a:noFill/>
        </p:spPr>
        <p:txBody>
          <a:bodyPr>
            <a:spAutoFit/>
          </a:bodyPr>
          <a:lstStyle/>
          <a:p>
            <a:pPr>
              <a:defRPr/>
            </a:pPr>
            <a:r>
              <a:rPr lang="en-US" dirty="0">
                <a:solidFill>
                  <a:schemeClr val="bg1"/>
                </a:solidFill>
                <a:latin typeface="+mn-lt"/>
                <a:cs typeface="+mn-cs"/>
              </a:rPr>
              <a:t>Probability</a:t>
            </a:r>
          </a:p>
        </p:txBody>
      </p:sp>
      <p:graphicFrame>
        <p:nvGraphicFramePr>
          <p:cNvPr id="46" name="Table 45"/>
          <p:cNvGraphicFramePr>
            <a:graphicFrameLocks noGrp="1"/>
          </p:cNvGraphicFramePr>
          <p:nvPr/>
        </p:nvGraphicFramePr>
        <p:xfrm>
          <a:off x="2743200" y="2667000"/>
          <a:ext cx="3886200" cy="3657600"/>
        </p:xfrm>
        <a:graphic>
          <a:graphicData uri="http://schemas.openxmlformats.org/drawingml/2006/table">
            <a:tbl>
              <a:tblPr/>
              <a:tblGrid>
                <a:gridCol w="990600"/>
                <a:gridCol w="990600"/>
                <a:gridCol w="1905000"/>
              </a:tblGrid>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bg1"/>
                          </a:solidFill>
                          <a:effectLst/>
                          <a:latin typeface="Times New Roman" panose="02020603050405020304" pitchFamily="18" charset="0"/>
                          <a:cs typeface="Arial" panose="020B0604020202020204" pitchFamily="34" charset="0"/>
                        </a:rPr>
                        <a:t>Probability</a:t>
                      </a:r>
                      <a:endParaRPr kumimoji="0" lang="en-US" sz="2400" b="0" i="1" u="none" strike="noStrike" cap="none" normalizeH="0" baseline="0" smtClean="0">
                        <a:ln>
                          <a:noFill/>
                        </a:ln>
                        <a:solidFill>
                          <a:schemeClr val="bg1"/>
                        </a:solidFill>
                        <a:effectLst/>
                        <a:latin typeface="Times New Roman" panose="02020603050405020304" pitchFamily="18"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0.0625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0.1250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0.1875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0.2500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0.1875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0.1250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accent1"/>
                        </a:buClr>
                        <a:buFont typeface="Arial" panose="020B0604020202020204" pitchFamily="34" charset="0"/>
                        <a:defRPr sz="2400">
                          <a:solidFill>
                            <a:schemeClr val="tx1"/>
                          </a:solidFill>
                          <a:latin typeface="Times New Roman" panose="02020603050405020304" pitchFamily="18" charset="0"/>
                          <a:cs typeface="Times New Roman" panose="02020603050405020304" pitchFamily="18" charset="0"/>
                        </a:defRPr>
                      </a:lvl1pPr>
                      <a:lvl2pPr marL="37931725" indent="-37474525" eaLnBrk="0" hangingPunct="0">
                        <a:spcBef>
                          <a:spcPct val="20000"/>
                        </a:spcBef>
                        <a:buClr>
                          <a:schemeClr val="accent1"/>
                        </a:buClr>
                        <a:buFont typeface="Wingdings" panose="05000000000000000000" pitchFamily="2" charset="2"/>
                        <a:defRPr sz="2400">
                          <a:solidFill>
                            <a:schemeClr val="tx1"/>
                          </a:solidFill>
                          <a:latin typeface="Times New Roman" panose="02020603050405020304" pitchFamily="18" charset="0"/>
                          <a:cs typeface="Times New Roman" panose="02020603050405020304" pitchFamily="18" charset="0"/>
                        </a:defRPr>
                      </a:lvl2pPr>
                      <a:lvl3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3pPr>
                      <a:lvl4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4pPr>
                      <a:lvl5pPr eaLnBrk="0" hangingPunct="0">
                        <a:spcBef>
                          <a:spcPct val="20000"/>
                        </a:spcBef>
                        <a:defRPr sz="2400">
                          <a:solidFill>
                            <a:schemeClr val="tx1"/>
                          </a:solidFill>
                          <a:latin typeface="Times New Roman" panose="02020603050405020304" pitchFamily="18" charset="0"/>
                          <a:cs typeface="Times New Roman" panose="02020603050405020304" pitchFamily="18" charset="0"/>
                        </a:defRPr>
                      </a:lvl5pPr>
                      <a:lvl6pPr marL="4572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eaLnBrk="0" fontAlgn="base" hangingPunct="0">
                        <a:spcBef>
                          <a:spcPct val="2000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anose="02020603050405020304" pitchFamily="18" charset="0"/>
                          <a:cs typeface="Arial" panose="020B0604020202020204" pitchFamily="34" charset="0"/>
                        </a:rPr>
                        <a:t>0.0625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 name="TextBox 47"/>
          <p:cNvSpPr txBox="1"/>
          <p:nvPr/>
        </p:nvSpPr>
        <p:spPr>
          <a:xfrm>
            <a:off x="914400" y="2524125"/>
            <a:ext cx="3962400" cy="519113"/>
          </a:xfrm>
          <a:prstGeom prst="rect">
            <a:avLst/>
          </a:prstGeom>
          <a:noFill/>
        </p:spPr>
        <p:txBody>
          <a:bodyPr>
            <a:spAutoFit/>
          </a:bodyPr>
          <a:lstStyle/>
          <a:p>
            <a:pPr>
              <a:defRPr/>
            </a:pPr>
            <a:r>
              <a:rPr lang="en-US" sz="2800" b="1" dirty="0">
                <a:solidFill>
                  <a:schemeClr val="accent3"/>
                </a:solidFill>
                <a:latin typeface="+mn-lt"/>
                <a:cs typeface="+mn-cs"/>
              </a:rPr>
              <a:t>Solution:</a:t>
            </a:r>
          </a:p>
        </p:txBody>
      </p:sp>
      <p:sp>
        <p:nvSpPr>
          <p:cNvPr id="124969"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24970"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82794D15-EFD3-4D63-B97D-2987881EA1D4}" type="slidenum">
              <a:rPr lang="en-US" sz="1200"/>
              <a:pPr algn="r" eaLnBrk="1" hangingPunct="1"/>
              <a:t>11</a:t>
            </a:fld>
            <a:r>
              <a:rPr lang="en-US" sz="1200"/>
              <a:t> of 105</a:t>
            </a:r>
          </a:p>
        </p:txBody>
      </p:sp>
      <p:graphicFrame>
        <p:nvGraphicFramePr>
          <p:cNvPr id="124971" name="Object 43"/>
          <p:cNvGraphicFramePr>
            <a:graphicFrameLocks noChangeAspect="1"/>
          </p:cNvGraphicFramePr>
          <p:nvPr/>
        </p:nvGraphicFramePr>
        <p:xfrm>
          <a:off x="3124200" y="2743200"/>
          <a:ext cx="241300" cy="279400"/>
        </p:xfrm>
        <a:graphic>
          <a:graphicData uri="http://schemas.openxmlformats.org/presentationml/2006/ole">
            <mc:AlternateContent xmlns:mc="http://schemas.openxmlformats.org/markup-compatibility/2006">
              <mc:Choice xmlns:v="urn:schemas-microsoft-com:vml" Requires="v">
                <p:oleObj spid="_x0000_s124975" name="Equation" r:id="rId6" imgW="241300" imgH="279400" progId="Equation.DSMT4">
                  <p:embed/>
                </p:oleObj>
              </mc:Choice>
              <mc:Fallback>
                <p:oleObj name="Equation" r:id="rId6" imgW="241300" imgH="279400" progId="Equation.DSMT4">
                  <p:embed/>
                  <p:pic>
                    <p:nvPicPr>
                      <p:cNvPr id="0" name="Object 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2743200"/>
                        <a:ext cx="2413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4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pPr eaLnBrk="1" hangingPunct="1">
              <a:defRPr/>
            </a:pPr>
            <a:r>
              <a:rPr lang="en-US" dirty="0" smtClean="0">
                <a:solidFill>
                  <a:schemeClr val="accent3"/>
                </a:solidFill>
                <a:ea typeface="+mj-ea"/>
              </a:rPr>
              <a:t>Example: Sampling Distribution of Sample Means</a:t>
            </a:r>
          </a:p>
        </p:txBody>
      </p:sp>
      <p:sp>
        <p:nvSpPr>
          <p:cNvPr id="126984" name="Content Placeholder 47"/>
          <p:cNvSpPr>
            <a:spLocks noGrp="1"/>
          </p:cNvSpPr>
          <p:nvPr>
            <p:ph idx="1"/>
          </p:nvPr>
        </p:nvSpPr>
        <p:spPr>
          <a:xfrm>
            <a:off x="457200" y="1600200"/>
            <a:ext cx="8229600" cy="685800"/>
          </a:xfrm>
        </p:spPr>
        <p:txBody>
          <a:bodyPr/>
          <a:lstStyle/>
          <a:p>
            <a:pPr marL="514350" lvl="1" indent="-514350">
              <a:buFont typeface="Arial" panose="020B0604020202020204" pitchFamily="34" charset="0"/>
              <a:buAutoNum type="alphaLcPeriod" startAt="5"/>
            </a:pPr>
            <a:r>
              <a:rPr lang="en-US" smtClean="0"/>
              <a:t>Find the mean, variance, and standard deviation of the sampling distribution of the sample means.</a:t>
            </a:r>
          </a:p>
        </p:txBody>
      </p:sp>
      <p:sp>
        <p:nvSpPr>
          <p:cNvPr id="48" name="TextBox 47"/>
          <p:cNvSpPr txBox="1"/>
          <p:nvPr/>
        </p:nvSpPr>
        <p:spPr>
          <a:xfrm>
            <a:off x="990600" y="2524125"/>
            <a:ext cx="3962400" cy="519113"/>
          </a:xfrm>
          <a:prstGeom prst="rect">
            <a:avLst/>
          </a:prstGeom>
          <a:noFill/>
        </p:spPr>
        <p:txBody>
          <a:bodyPr>
            <a:spAutoFit/>
          </a:bodyPr>
          <a:lstStyle/>
          <a:p>
            <a:pPr>
              <a:defRPr/>
            </a:pPr>
            <a:r>
              <a:rPr lang="en-US" sz="2800" b="1" dirty="0">
                <a:solidFill>
                  <a:schemeClr val="accent3"/>
                </a:solidFill>
                <a:latin typeface="+mn-lt"/>
                <a:cs typeface="+mn-cs"/>
              </a:rPr>
              <a:t>Solution:</a:t>
            </a:r>
          </a:p>
        </p:txBody>
      </p:sp>
      <p:sp>
        <p:nvSpPr>
          <p:cNvPr id="10" name="TextBox 9"/>
          <p:cNvSpPr txBox="1"/>
          <p:nvPr/>
        </p:nvSpPr>
        <p:spPr>
          <a:xfrm>
            <a:off x="1066800" y="3048000"/>
            <a:ext cx="7467600" cy="946150"/>
          </a:xfrm>
          <a:prstGeom prst="rect">
            <a:avLst/>
          </a:prstGeom>
          <a:noFill/>
        </p:spPr>
        <p:txBody>
          <a:bodyPr>
            <a:spAutoFit/>
          </a:bodyPr>
          <a:lstStyle/>
          <a:p>
            <a:pPr>
              <a:defRPr/>
            </a:pPr>
            <a:r>
              <a:rPr lang="en-US" sz="2800" dirty="0">
                <a:latin typeface="+mn-lt"/>
              </a:rPr>
              <a:t>The mean, variance, and standard deviation of the 16 sample means are:</a:t>
            </a:r>
          </a:p>
        </p:txBody>
      </p:sp>
      <p:graphicFrame>
        <p:nvGraphicFramePr>
          <p:cNvPr id="13316" name="Object 4"/>
          <p:cNvGraphicFramePr>
            <a:graphicFrameLocks noChangeAspect="1"/>
          </p:cNvGraphicFramePr>
          <p:nvPr/>
        </p:nvGraphicFramePr>
        <p:xfrm>
          <a:off x="1439863" y="4167188"/>
          <a:ext cx="960437" cy="481012"/>
        </p:xfrm>
        <a:graphic>
          <a:graphicData uri="http://schemas.openxmlformats.org/presentationml/2006/ole">
            <mc:AlternateContent xmlns:mc="http://schemas.openxmlformats.org/markup-compatibility/2006">
              <mc:Choice xmlns:v="urn:schemas-microsoft-com:vml" Requires="v">
                <p:oleObj spid="_x0000_s126995" name="Equation" r:id="rId4" imgW="457200" imgH="228600" progId="Equation.DSMT4">
                  <p:embed/>
                </p:oleObj>
              </mc:Choice>
              <mc:Fallback>
                <p:oleObj name="Equation" r:id="rId4" imgW="457200" imgH="228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39863" y="4167188"/>
                        <a:ext cx="960437"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7" name="Object 5"/>
          <p:cNvGraphicFramePr>
            <a:graphicFrameLocks noChangeAspect="1"/>
          </p:cNvGraphicFramePr>
          <p:nvPr/>
        </p:nvGraphicFramePr>
        <p:xfrm>
          <a:off x="3017838" y="3975100"/>
          <a:ext cx="1706562" cy="796925"/>
        </p:xfrm>
        <a:graphic>
          <a:graphicData uri="http://schemas.openxmlformats.org/presentationml/2006/ole">
            <mc:AlternateContent xmlns:mc="http://schemas.openxmlformats.org/markup-compatibility/2006">
              <mc:Choice xmlns:v="urn:schemas-microsoft-com:vml" Requires="v">
                <p:oleObj spid="_x0000_s126996" name="Equation" r:id="rId6" imgW="838080" imgH="393480" progId="Equation.DSMT4">
                  <p:embed/>
                </p:oleObj>
              </mc:Choice>
              <mc:Fallback>
                <p:oleObj name="Equation" r:id="rId6" imgW="83808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7838" y="3975100"/>
                        <a:ext cx="1706562" cy="796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18" name="Object 6"/>
          <p:cNvGraphicFramePr>
            <a:graphicFrameLocks noChangeAspect="1"/>
          </p:cNvGraphicFramePr>
          <p:nvPr/>
        </p:nvGraphicFramePr>
        <p:xfrm>
          <a:off x="5310188" y="4078288"/>
          <a:ext cx="2379662" cy="514350"/>
        </p:xfrm>
        <a:graphic>
          <a:graphicData uri="http://schemas.openxmlformats.org/presentationml/2006/ole">
            <mc:AlternateContent xmlns:mc="http://schemas.openxmlformats.org/markup-compatibility/2006">
              <mc:Choice xmlns:v="urn:schemas-microsoft-com:vml" Requires="v">
                <p:oleObj spid="_x0000_s126997" name="Equation" r:id="rId8" imgW="1168200" imgH="253800" progId="Equation.DSMT4">
                  <p:embed/>
                </p:oleObj>
              </mc:Choice>
              <mc:Fallback>
                <p:oleObj name="Equation" r:id="rId8" imgW="1168200" imgH="25380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10188" y="4078288"/>
                        <a:ext cx="237966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 name="TextBox 13"/>
          <p:cNvSpPr txBox="1"/>
          <p:nvPr/>
        </p:nvSpPr>
        <p:spPr>
          <a:xfrm>
            <a:off x="1143000" y="4800600"/>
            <a:ext cx="7467600" cy="946150"/>
          </a:xfrm>
          <a:prstGeom prst="rect">
            <a:avLst/>
          </a:prstGeom>
          <a:noFill/>
        </p:spPr>
        <p:txBody>
          <a:bodyPr>
            <a:spAutoFit/>
          </a:bodyPr>
          <a:lstStyle/>
          <a:p>
            <a:pPr>
              <a:defRPr/>
            </a:pPr>
            <a:r>
              <a:rPr lang="en-US" sz="2800" dirty="0">
                <a:latin typeface="+mn-lt"/>
              </a:rPr>
              <a:t>These results satisfy the properties of sampling distributions of sample means.</a:t>
            </a:r>
          </a:p>
        </p:txBody>
      </p:sp>
      <p:graphicFrame>
        <p:nvGraphicFramePr>
          <p:cNvPr id="734213" name="Object 7"/>
          <p:cNvGraphicFramePr>
            <a:graphicFrameLocks noChangeAspect="1"/>
          </p:cNvGraphicFramePr>
          <p:nvPr/>
        </p:nvGraphicFramePr>
        <p:xfrm>
          <a:off x="1676400" y="5842000"/>
          <a:ext cx="1500188" cy="482600"/>
        </p:xfrm>
        <a:graphic>
          <a:graphicData uri="http://schemas.openxmlformats.org/presentationml/2006/ole">
            <mc:AlternateContent xmlns:mc="http://schemas.openxmlformats.org/markup-compatibility/2006">
              <mc:Choice xmlns:v="urn:schemas-microsoft-com:vml" Requires="v">
                <p:oleObj spid="_x0000_s126998" name="Equation" r:id="rId10" imgW="711000" imgH="228600" progId="Equation.DSMT4">
                  <p:embed/>
                </p:oleObj>
              </mc:Choice>
              <mc:Fallback>
                <p:oleObj name="Equation" r:id="rId10" imgW="711000" imgH="228600" progId="Equation.DSMT4">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76400" y="5842000"/>
                        <a:ext cx="1500188"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3657600" y="5602288"/>
          <a:ext cx="3778250" cy="847725"/>
        </p:xfrm>
        <a:graphic>
          <a:graphicData uri="http://schemas.openxmlformats.org/presentationml/2006/ole">
            <mc:AlternateContent xmlns:mc="http://schemas.openxmlformats.org/markup-compatibility/2006">
              <mc:Choice xmlns:v="urn:schemas-microsoft-com:vml" Requires="v">
                <p:oleObj spid="_x0000_s126999" name="Equation" r:id="rId12" imgW="1981080" imgH="444240" progId="Equation.DSMT4">
                  <p:embed/>
                </p:oleObj>
              </mc:Choice>
              <mc:Fallback>
                <p:oleObj name="Equation" r:id="rId12" imgW="1981080" imgH="444240" progId="Equation.DSMT4">
                  <p:embed/>
                  <p:pic>
                    <p:nvPicPr>
                      <p:cNvPr id="0"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57600" y="5602288"/>
                        <a:ext cx="3778250"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698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2698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7A9F0929-1039-4C7C-B54C-DE8B27C93651}" type="slidenum">
              <a:rPr lang="en-US" sz="1200"/>
              <a:pPr algn="r" eaLnBrk="1" hangingPunct="1"/>
              <a:t>12</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342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34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10"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pPr eaLnBrk="1" hangingPunct="1">
              <a:defRPr/>
            </a:pPr>
            <a:r>
              <a:rPr lang="en-US" dirty="0" smtClean="0">
                <a:solidFill>
                  <a:schemeClr val="accent3"/>
                </a:solidFill>
                <a:ea typeface="+mj-ea"/>
              </a:rPr>
              <a:t>Example: Sampling Distribution of Sample Means</a:t>
            </a:r>
          </a:p>
        </p:txBody>
      </p:sp>
      <p:sp>
        <p:nvSpPr>
          <p:cNvPr id="129029" name="Content Placeholder 47"/>
          <p:cNvSpPr>
            <a:spLocks noGrp="1"/>
          </p:cNvSpPr>
          <p:nvPr>
            <p:ph idx="1"/>
          </p:nvPr>
        </p:nvSpPr>
        <p:spPr>
          <a:xfrm>
            <a:off x="457200" y="1600200"/>
            <a:ext cx="8229600" cy="685800"/>
          </a:xfrm>
        </p:spPr>
        <p:txBody>
          <a:bodyPr/>
          <a:lstStyle/>
          <a:p>
            <a:pPr marL="514350" lvl="1" indent="-514350">
              <a:buFont typeface="Arial" panose="020B0604020202020204" pitchFamily="34" charset="0"/>
              <a:buAutoNum type="alphaLcPeriod" startAt="6"/>
            </a:pPr>
            <a:r>
              <a:rPr lang="en-US" smtClean="0"/>
              <a:t>Graph the probability histogram for the sampling distribution of the sample means.</a:t>
            </a:r>
          </a:p>
        </p:txBody>
      </p:sp>
      <p:sp>
        <p:nvSpPr>
          <p:cNvPr id="10" name="Text Box 4"/>
          <p:cNvSpPr txBox="1">
            <a:spLocks noChangeArrowheads="1"/>
          </p:cNvSpPr>
          <p:nvPr/>
        </p:nvSpPr>
        <p:spPr bwMode="auto">
          <a:xfrm>
            <a:off x="5486400" y="3429000"/>
            <a:ext cx="31242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2800">
                <a:latin typeface="Times New Roman" panose="02020603050405020304" pitchFamily="18" charset="0"/>
              </a:rPr>
              <a:t>The shape of the graph is symmetric and bell shaped. It approximates a normal distribution.</a:t>
            </a:r>
          </a:p>
        </p:txBody>
      </p:sp>
      <p:grpSp>
        <p:nvGrpSpPr>
          <p:cNvPr id="2" name="Group 55"/>
          <p:cNvGrpSpPr>
            <a:grpSpLocks/>
          </p:cNvGrpSpPr>
          <p:nvPr/>
        </p:nvGrpSpPr>
        <p:grpSpPr bwMode="auto">
          <a:xfrm>
            <a:off x="790575" y="2524125"/>
            <a:ext cx="4414838" cy="3659188"/>
            <a:chOff x="790575" y="2524125"/>
            <a:chExt cx="4414838" cy="3659188"/>
          </a:xfrm>
        </p:grpSpPr>
        <p:sp>
          <p:nvSpPr>
            <p:cNvPr id="48" name="TextBox 47"/>
            <p:cNvSpPr txBox="1"/>
            <p:nvPr/>
          </p:nvSpPr>
          <p:spPr>
            <a:xfrm>
              <a:off x="990600" y="2524125"/>
              <a:ext cx="3962400" cy="519113"/>
            </a:xfrm>
            <a:prstGeom prst="rect">
              <a:avLst/>
            </a:prstGeom>
            <a:noFill/>
          </p:spPr>
          <p:txBody>
            <a:bodyPr>
              <a:spAutoFit/>
            </a:bodyPr>
            <a:lstStyle/>
            <a:p>
              <a:pPr>
                <a:defRPr/>
              </a:pPr>
              <a:r>
                <a:rPr lang="en-US" sz="2800" b="1" dirty="0">
                  <a:solidFill>
                    <a:schemeClr val="accent3"/>
                  </a:solidFill>
                  <a:latin typeface="+mn-lt"/>
                  <a:cs typeface="+mn-cs"/>
                </a:rPr>
                <a:t>Solution:</a:t>
              </a:r>
            </a:p>
          </p:txBody>
        </p:sp>
        <p:grpSp>
          <p:nvGrpSpPr>
            <p:cNvPr id="129035" name="Group 5"/>
            <p:cNvGrpSpPr>
              <a:grpSpLocks/>
            </p:cNvGrpSpPr>
            <p:nvPr/>
          </p:nvGrpSpPr>
          <p:grpSpPr bwMode="auto">
            <a:xfrm>
              <a:off x="790575" y="3048000"/>
              <a:ext cx="4414838" cy="3135313"/>
              <a:chOff x="496" y="2016"/>
              <a:chExt cx="2781" cy="1975"/>
            </a:xfrm>
          </p:grpSpPr>
          <p:sp>
            <p:nvSpPr>
              <p:cNvPr id="129037" name="Line 6"/>
              <p:cNvSpPr>
                <a:spLocks noChangeShapeType="1"/>
              </p:cNvSpPr>
              <p:nvPr/>
            </p:nvSpPr>
            <p:spPr bwMode="auto">
              <a:xfrm>
                <a:off x="1008" y="2224"/>
                <a:ext cx="0" cy="1296"/>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129038" name="Line 7"/>
              <p:cNvSpPr>
                <a:spLocks noChangeShapeType="1"/>
              </p:cNvSpPr>
              <p:nvPr/>
            </p:nvSpPr>
            <p:spPr bwMode="auto">
              <a:xfrm>
                <a:off x="912" y="3472"/>
                <a:ext cx="22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9039" name="Text Box 8"/>
              <p:cNvSpPr txBox="1">
                <a:spLocks noChangeArrowheads="1"/>
              </p:cNvSpPr>
              <p:nvPr/>
            </p:nvSpPr>
            <p:spPr bwMode="auto">
              <a:xfrm>
                <a:off x="1392" y="3760"/>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800">
                    <a:latin typeface="Times New Roman" panose="02020603050405020304" pitchFamily="18" charset="0"/>
                  </a:rPr>
                  <a:t>Sample mean</a:t>
                </a:r>
              </a:p>
            </p:txBody>
          </p:sp>
          <p:sp>
            <p:nvSpPr>
              <p:cNvPr id="129040" name="Text Box 9"/>
              <p:cNvSpPr txBox="1">
                <a:spLocks noChangeArrowheads="1"/>
              </p:cNvSpPr>
              <p:nvPr/>
            </p:nvSpPr>
            <p:spPr bwMode="auto">
              <a:xfrm rot="-5400000">
                <a:off x="229" y="2626"/>
                <a:ext cx="76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800">
                    <a:latin typeface="Times New Roman" panose="02020603050405020304" pitchFamily="18" charset="0"/>
                  </a:rPr>
                  <a:t>Probability</a:t>
                </a:r>
              </a:p>
            </p:txBody>
          </p:sp>
          <p:sp>
            <p:nvSpPr>
              <p:cNvPr id="129041" name="Text Box 10"/>
              <p:cNvSpPr txBox="1">
                <a:spLocks noChangeArrowheads="1"/>
              </p:cNvSpPr>
              <p:nvPr/>
            </p:nvSpPr>
            <p:spPr bwMode="auto">
              <a:xfrm>
                <a:off x="624" y="2270"/>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a:latin typeface="Times New Roman" panose="02020603050405020304" pitchFamily="18" charset="0"/>
                  </a:rPr>
                  <a:t>0.25</a:t>
                </a:r>
              </a:p>
            </p:txBody>
          </p:sp>
          <p:sp>
            <p:nvSpPr>
              <p:cNvPr id="129042" name="Line 11"/>
              <p:cNvSpPr>
                <a:spLocks noChangeShapeType="1"/>
              </p:cNvSpPr>
              <p:nvPr/>
            </p:nvSpPr>
            <p:spPr bwMode="auto">
              <a:xfrm>
                <a:off x="960" y="2376"/>
                <a:ext cx="2064"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43" name="Rectangle 12"/>
              <p:cNvSpPr>
                <a:spLocks noChangeArrowheads="1"/>
              </p:cNvSpPr>
              <p:nvPr/>
            </p:nvSpPr>
            <p:spPr bwMode="auto">
              <a:xfrm>
                <a:off x="792" y="2031"/>
                <a:ext cx="33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i="1">
                    <a:latin typeface="Times New Roman" panose="02020603050405020304" pitchFamily="18" charset="0"/>
                  </a:rPr>
                  <a:t>P</a:t>
                </a:r>
                <a:r>
                  <a:rPr lang="en-US" sz="1600">
                    <a:latin typeface="Times New Roman" panose="02020603050405020304" pitchFamily="18" charset="0"/>
                  </a:rPr>
                  <a:t>(</a:t>
                </a:r>
                <a:r>
                  <a:rPr lang="en-US" sz="1600" i="1">
                    <a:latin typeface="Times New Roman" panose="02020603050405020304" pitchFamily="18" charset="0"/>
                  </a:rPr>
                  <a:t>x</a:t>
                </a:r>
                <a:r>
                  <a:rPr lang="en-US" sz="1600">
                    <a:latin typeface="Times New Roman" panose="02020603050405020304" pitchFamily="18" charset="0"/>
                  </a:rPr>
                  <a:t>)</a:t>
                </a:r>
              </a:p>
            </p:txBody>
          </p:sp>
          <p:sp>
            <p:nvSpPr>
              <p:cNvPr id="129044" name="Rectangle 13"/>
              <p:cNvSpPr>
                <a:spLocks noChangeArrowheads="1"/>
              </p:cNvSpPr>
              <p:nvPr/>
            </p:nvSpPr>
            <p:spPr bwMode="auto">
              <a:xfrm>
                <a:off x="1224" y="2016"/>
                <a:ext cx="1608"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b="1">
                    <a:latin typeface="Times New Roman" panose="02020603050405020304" pitchFamily="18" charset="0"/>
                  </a:rPr>
                  <a:t>Probability Histogram of Sampling Distribution of</a:t>
                </a:r>
              </a:p>
            </p:txBody>
          </p:sp>
          <p:sp>
            <p:nvSpPr>
              <p:cNvPr id="129045" name="Text Box 14"/>
              <p:cNvSpPr txBox="1">
                <a:spLocks noChangeArrowheads="1"/>
              </p:cNvSpPr>
              <p:nvPr/>
            </p:nvSpPr>
            <p:spPr bwMode="auto">
              <a:xfrm>
                <a:off x="624" y="2498"/>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a:latin typeface="Times New Roman" panose="02020603050405020304" pitchFamily="18" charset="0"/>
                  </a:rPr>
                  <a:t>0.20</a:t>
                </a:r>
              </a:p>
            </p:txBody>
          </p:sp>
          <p:sp>
            <p:nvSpPr>
              <p:cNvPr id="129046" name="Text Box 15"/>
              <p:cNvSpPr txBox="1">
                <a:spLocks noChangeArrowheads="1"/>
              </p:cNvSpPr>
              <p:nvPr/>
            </p:nvSpPr>
            <p:spPr bwMode="auto">
              <a:xfrm>
                <a:off x="624" y="2726"/>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a:latin typeface="Times New Roman" panose="02020603050405020304" pitchFamily="18" charset="0"/>
                  </a:rPr>
                  <a:t>0.15</a:t>
                </a:r>
              </a:p>
            </p:txBody>
          </p:sp>
          <p:sp>
            <p:nvSpPr>
              <p:cNvPr id="129047" name="Text Box 16"/>
              <p:cNvSpPr txBox="1">
                <a:spLocks noChangeArrowheads="1"/>
              </p:cNvSpPr>
              <p:nvPr/>
            </p:nvSpPr>
            <p:spPr bwMode="auto">
              <a:xfrm>
                <a:off x="624" y="2954"/>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a:latin typeface="Times New Roman" panose="02020603050405020304" pitchFamily="18" charset="0"/>
                  </a:rPr>
                  <a:t>0.10</a:t>
                </a:r>
              </a:p>
            </p:txBody>
          </p:sp>
          <p:sp>
            <p:nvSpPr>
              <p:cNvPr id="129048" name="Text Box 17"/>
              <p:cNvSpPr txBox="1">
                <a:spLocks noChangeArrowheads="1"/>
              </p:cNvSpPr>
              <p:nvPr/>
            </p:nvSpPr>
            <p:spPr bwMode="auto">
              <a:xfrm>
                <a:off x="624" y="3182"/>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a:latin typeface="Times New Roman" panose="02020603050405020304" pitchFamily="18" charset="0"/>
                  </a:rPr>
                  <a:t>0.05</a:t>
                </a:r>
              </a:p>
            </p:txBody>
          </p:sp>
          <p:sp>
            <p:nvSpPr>
              <p:cNvPr id="129049" name="Line 18"/>
              <p:cNvSpPr>
                <a:spLocks noChangeShapeType="1"/>
              </p:cNvSpPr>
              <p:nvPr/>
            </p:nvSpPr>
            <p:spPr bwMode="auto">
              <a:xfrm>
                <a:off x="960" y="2594"/>
                <a:ext cx="2064"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50" name="Line 19"/>
              <p:cNvSpPr>
                <a:spLocks noChangeShapeType="1"/>
              </p:cNvSpPr>
              <p:nvPr/>
            </p:nvSpPr>
            <p:spPr bwMode="auto">
              <a:xfrm>
                <a:off x="960" y="2822"/>
                <a:ext cx="2064"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51" name="Line 20"/>
              <p:cNvSpPr>
                <a:spLocks noChangeShapeType="1"/>
              </p:cNvSpPr>
              <p:nvPr/>
            </p:nvSpPr>
            <p:spPr bwMode="auto">
              <a:xfrm>
                <a:off x="960" y="3050"/>
                <a:ext cx="2112"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52" name="Line 21"/>
              <p:cNvSpPr>
                <a:spLocks noChangeShapeType="1"/>
              </p:cNvSpPr>
              <p:nvPr/>
            </p:nvSpPr>
            <p:spPr bwMode="auto">
              <a:xfrm>
                <a:off x="960" y="3278"/>
                <a:ext cx="192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53" name="Text Box 22"/>
              <p:cNvSpPr txBox="1">
                <a:spLocks noChangeArrowheads="1"/>
              </p:cNvSpPr>
              <p:nvPr/>
            </p:nvSpPr>
            <p:spPr bwMode="auto">
              <a:xfrm>
                <a:off x="2410" y="3568"/>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6</a:t>
                </a:r>
              </a:p>
            </p:txBody>
          </p:sp>
          <p:sp>
            <p:nvSpPr>
              <p:cNvPr id="129054" name="Text Box 23"/>
              <p:cNvSpPr txBox="1">
                <a:spLocks noChangeArrowheads="1"/>
              </p:cNvSpPr>
              <p:nvPr/>
            </p:nvSpPr>
            <p:spPr bwMode="auto">
              <a:xfrm>
                <a:off x="2700" y="3568"/>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7</a:t>
                </a:r>
              </a:p>
            </p:txBody>
          </p:sp>
          <p:sp>
            <p:nvSpPr>
              <p:cNvPr id="129055" name="Rectangle 24"/>
              <p:cNvSpPr>
                <a:spLocks noChangeArrowheads="1"/>
              </p:cNvSpPr>
              <p:nvPr/>
            </p:nvSpPr>
            <p:spPr bwMode="auto">
              <a:xfrm>
                <a:off x="2762" y="3184"/>
                <a:ext cx="288" cy="288"/>
              </a:xfrm>
              <a:prstGeom prst="rect">
                <a:avLst/>
              </a:prstGeom>
              <a:solidFill>
                <a:srgbClr val="8EBEE6"/>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9056" name="Rectangle 25"/>
              <p:cNvSpPr>
                <a:spLocks noChangeArrowheads="1"/>
              </p:cNvSpPr>
              <p:nvPr/>
            </p:nvSpPr>
            <p:spPr bwMode="auto">
              <a:xfrm>
                <a:off x="2478" y="2944"/>
                <a:ext cx="288" cy="528"/>
              </a:xfrm>
              <a:prstGeom prst="rect">
                <a:avLst/>
              </a:prstGeom>
              <a:solidFill>
                <a:srgbClr val="8EBEE6"/>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9057" name="Line 26"/>
              <p:cNvSpPr>
                <a:spLocks noChangeShapeType="1"/>
              </p:cNvSpPr>
              <p:nvPr/>
            </p:nvSpPr>
            <p:spPr bwMode="auto">
              <a:xfrm>
                <a:off x="2584" y="342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58" name="Line 27"/>
              <p:cNvSpPr>
                <a:spLocks noChangeShapeType="1"/>
              </p:cNvSpPr>
              <p:nvPr/>
            </p:nvSpPr>
            <p:spPr bwMode="auto">
              <a:xfrm>
                <a:off x="2890" y="343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129059" name="Group 28"/>
              <p:cNvGrpSpPr>
                <a:grpSpLocks/>
              </p:cNvGrpSpPr>
              <p:nvPr/>
            </p:nvGrpSpPr>
            <p:grpSpPr bwMode="auto">
              <a:xfrm>
                <a:off x="2152" y="2656"/>
                <a:ext cx="384" cy="1124"/>
                <a:chOff x="2208" y="2592"/>
                <a:chExt cx="384" cy="1124"/>
              </a:xfrm>
            </p:grpSpPr>
            <p:sp>
              <p:nvSpPr>
                <p:cNvPr id="129076" name="Text Box 29"/>
                <p:cNvSpPr txBox="1">
                  <a:spLocks noChangeArrowheads="1"/>
                </p:cNvSpPr>
                <p:nvPr/>
              </p:nvSpPr>
              <p:spPr bwMode="auto">
                <a:xfrm>
                  <a:off x="2208" y="3504"/>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5</a:t>
                  </a:r>
                </a:p>
              </p:txBody>
            </p:sp>
            <p:sp>
              <p:nvSpPr>
                <p:cNvPr id="129077" name="Rectangle 30"/>
                <p:cNvSpPr>
                  <a:spLocks noChangeArrowheads="1"/>
                </p:cNvSpPr>
                <p:nvPr/>
              </p:nvSpPr>
              <p:spPr bwMode="auto">
                <a:xfrm>
                  <a:off x="2248" y="2592"/>
                  <a:ext cx="288" cy="816"/>
                </a:xfrm>
                <a:prstGeom prst="rect">
                  <a:avLst/>
                </a:prstGeom>
                <a:solidFill>
                  <a:srgbClr val="8EBEE6"/>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9078" name="Line 31"/>
                <p:cNvSpPr>
                  <a:spLocks noChangeShapeType="1"/>
                </p:cNvSpPr>
                <p:nvPr/>
              </p:nvSpPr>
              <p:spPr bwMode="auto">
                <a:xfrm>
                  <a:off x="2400" y="3368"/>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29060" name="Group 32"/>
              <p:cNvGrpSpPr>
                <a:grpSpLocks/>
              </p:cNvGrpSpPr>
              <p:nvPr/>
            </p:nvGrpSpPr>
            <p:grpSpPr bwMode="auto">
              <a:xfrm>
                <a:off x="1864" y="2377"/>
                <a:ext cx="384" cy="1396"/>
                <a:chOff x="2496" y="2306"/>
                <a:chExt cx="384" cy="1408"/>
              </a:xfrm>
            </p:grpSpPr>
            <p:sp>
              <p:nvSpPr>
                <p:cNvPr id="129073" name="Rectangle 33"/>
                <p:cNvSpPr>
                  <a:spLocks noChangeArrowheads="1"/>
                </p:cNvSpPr>
                <p:nvPr/>
              </p:nvSpPr>
              <p:spPr bwMode="auto">
                <a:xfrm>
                  <a:off x="2536" y="2306"/>
                  <a:ext cx="288" cy="1104"/>
                </a:xfrm>
                <a:prstGeom prst="rect">
                  <a:avLst/>
                </a:prstGeom>
                <a:solidFill>
                  <a:srgbClr val="8EBEE6"/>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9074" name="Line 34"/>
                <p:cNvSpPr>
                  <a:spLocks noChangeShapeType="1"/>
                </p:cNvSpPr>
                <p:nvPr/>
              </p:nvSpPr>
              <p:spPr bwMode="auto">
                <a:xfrm>
                  <a:off x="2680" y="336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75" name="Text Box 35"/>
                <p:cNvSpPr txBox="1">
                  <a:spLocks noChangeArrowheads="1"/>
                </p:cNvSpPr>
                <p:nvPr/>
              </p:nvSpPr>
              <p:spPr bwMode="auto">
                <a:xfrm>
                  <a:off x="2496" y="3500"/>
                  <a:ext cx="384" cy="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4</a:t>
                  </a:r>
                </a:p>
              </p:txBody>
            </p:sp>
          </p:grpSp>
          <p:grpSp>
            <p:nvGrpSpPr>
              <p:cNvPr id="129061" name="Group 36"/>
              <p:cNvGrpSpPr>
                <a:grpSpLocks/>
              </p:cNvGrpSpPr>
              <p:nvPr/>
            </p:nvGrpSpPr>
            <p:grpSpPr bwMode="auto">
              <a:xfrm>
                <a:off x="1576" y="2656"/>
                <a:ext cx="384" cy="1120"/>
                <a:chOff x="2016" y="2592"/>
                <a:chExt cx="384" cy="1120"/>
              </a:xfrm>
            </p:grpSpPr>
            <p:sp>
              <p:nvSpPr>
                <p:cNvPr id="129070" name="Rectangle 37"/>
                <p:cNvSpPr>
                  <a:spLocks noChangeArrowheads="1"/>
                </p:cNvSpPr>
                <p:nvPr/>
              </p:nvSpPr>
              <p:spPr bwMode="auto">
                <a:xfrm>
                  <a:off x="2056" y="2592"/>
                  <a:ext cx="288" cy="816"/>
                </a:xfrm>
                <a:prstGeom prst="rect">
                  <a:avLst/>
                </a:prstGeom>
                <a:solidFill>
                  <a:srgbClr val="8EBEE6"/>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9071" name="Line 38"/>
                <p:cNvSpPr>
                  <a:spLocks noChangeShapeType="1"/>
                </p:cNvSpPr>
                <p:nvPr/>
              </p:nvSpPr>
              <p:spPr bwMode="auto">
                <a:xfrm>
                  <a:off x="2200" y="336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72" name="Text Box 39"/>
                <p:cNvSpPr txBox="1">
                  <a:spLocks noChangeArrowheads="1"/>
                </p:cNvSpPr>
                <p:nvPr/>
              </p:nvSpPr>
              <p:spPr bwMode="auto">
                <a:xfrm>
                  <a:off x="2016" y="3500"/>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3</a:t>
                  </a:r>
                </a:p>
              </p:txBody>
            </p:sp>
          </p:grpSp>
          <p:grpSp>
            <p:nvGrpSpPr>
              <p:cNvPr id="129062" name="Group 40"/>
              <p:cNvGrpSpPr>
                <a:grpSpLocks/>
              </p:cNvGrpSpPr>
              <p:nvPr/>
            </p:nvGrpSpPr>
            <p:grpSpPr bwMode="auto">
              <a:xfrm>
                <a:off x="1288" y="2944"/>
                <a:ext cx="384" cy="832"/>
                <a:chOff x="1536" y="2880"/>
                <a:chExt cx="384" cy="832"/>
              </a:xfrm>
            </p:grpSpPr>
            <p:sp>
              <p:nvSpPr>
                <p:cNvPr id="129067" name="Rectangle 41"/>
                <p:cNvSpPr>
                  <a:spLocks noChangeArrowheads="1"/>
                </p:cNvSpPr>
                <p:nvPr/>
              </p:nvSpPr>
              <p:spPr bwMode="auto">
                <a:xfrm>
                  <a:off x="1576" y="2880"/>
                  <a:ext cx="288" cy="528"/>
                </a:xfrm>
                <a:prstGeom prst="rect">
                  <a:avLst/>
                </a:prstGeom>
                <a:solidFill>
                  <a:srgbClr val="8EBEE6"/>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9068" name="Line 42"/>
                <p:cNvSpPr>
                  <a:spLocks noChangeShapeType="1"/>
                </p:cNvSpPr>
                <p:nvPr/>
              </p:nvSpPr>
              <p:spPr bwMode="auto">
                <a:xfrm>
                  <a:off x="1720" y="336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69" name="Text Box 43"/>
                <p:cNvSpPr txBox="1">
                  <a:spLocks noChangeArrowheads="1"/>
                </p:cNvSpPr>
                <p:nvPr/>
              </p:nvSpPr>
              <p:spPr bwMode="auto">
                <a:xfrm>
                  <a:off x="1536" y="3500"/>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2</a:t>
                  </a:r>
                </a:p>
              </p:txBody>
            </p:sp>
          </p:grpSp>
          <p:grpSp>
            <p:nvGrpSpPr>
              <p:cNvPr id="129063" name="Group 44"/>
              <p:cNvGrpSpPr>
                <a:grpSpLocks/>
              </p:cNvGrpSpPr>
              <p:nvPr/>
            </p:nvGrpSpPr>
            <p:grpSpPr bwMode="auto">
              <a:xfrm>
                <a:off x="1008" y="3184"/>
                <a:ext cx="384" cy="592"/>
                <a:chOff x="1064" y="3120"/>
                <a:chExt cx="384" cy="592"/>
              </a:xfrm>
            </p:grpSpPr>
            <p:sp>
              <p:nvSpPr>
                <p:cNvPr id="129064" name="Rectangle 45"/>
                <p:cNvSpPr>
                  <a:spLocks noChangeArrowheads="1"/>
                </p:cNvSpPr>
                <p:nvPr/>
              </p:nvSpPr>
              <p:spPr bwMode="auto">
                <a:xfrm>
                  <a:off x="1104" y="3120"/>
                  <a:ext cx="288" cy="288"/>
                </a:xfrm>
                <a:prstGeom prst="rect">
                  <a:avLst/>
                </a:prstGeom>
                <a:solidFill>
                  <a:srgbClr val="8EBEE6"/>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9065" name="Line 46"/>
                <p:cNvSpPr>
                  <a:spLocks noChangeShapeType="1"/>
                </p:cNvSpPr>
                <p:nvPr/>
              </p:nvSpPr>
              <p:spPr bwMode="auto">
                <a:xfrm>
                  <a:off x="1248" y="336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9066" name="Text Box 47"/>
                <p:cNvSpPr txBox="1">
                  <a:spLocks noChangeArrowheads="1"/>
                </p:cNvSpPr>
                <p:nvPr/>
              </p:nvSpPr>
              <p:spPr bwMode="auto">
                <a:xfrm>
                  <a:off x="1064" y="3500"/>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endParaRPr lang="en-US" sz="1600">
                    <a:latin typeface="Times New Roman" panose="02020603050405020304" pitchFamily="18" charset="0"/>
                  </a:endParaRPr>
                </a:p>
              </p:txBody>
            </p:sp>
          </p:grpSp>
          <p:graphicFrame>
            <p:nvGraphicFramePr>
              <p:cNvPr id="129027" name="Object 48"/>
              <p:cNvGraphicFramePr>
                <a:graphicFrameLocks noChangeAspect="1"/>
              </p:cNvGraphicFramePr>
              <p:nvPr/>
            </p:nvGraphicFramePr>
            <p:xfrm>
              <a:off x="3108" y="3358"/>
              <a:ext cx="169" cy="200"/>
            </p:xfrm>
            <a:graphic>
              <a:graphicData uri="http://schemas.openxmlformats.org/presentationml/2006/ole">
                <mc:AlternateContent xmlns:mc="http://schemas.openxmlformats.org/markup-compatibility/2006">
                  <mc:Choice xmlns:v="urn:schemas-microsoft-com:vml" Requires="v">
                    <p:oleObj spid="_x0000_s129081" name="Equation" r:id="rId4" imgW="139680" imgH="164880" progId="Equation.DSMT4">
                      <p:embed/>
                    </p:oleObj>
                  </mc:Choice>
                  <mc:Fallback>
                    <p:oleObj name="Equation" r:id="rId4" imgW="139680" imgH="164880" progId="Equation.DSMT4">
                      <p:embed/>
                      <p:pic>
                        <p:nvPicPr>
                          <p:cNvPr id="0" name="Object 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08" y="3358"/>
                            <a:ext cx="169" cy="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129026" name="Object 5"/>
            <p:cNvGraphicFramePr>
              <a:graphicFrameLocks noChangeAspect="1"/>
            </p:cNvGraphicFramePr>
            <p:nvPr/>
          </p:nvGraphicFramePr>
          <p:xfrm>
            <a:off x="4343400" y="3352800"/>
            <a:ext cx="201613" cy="238125"/>
          </p:xfrm>
          <a:graphic>
            <a:graphicData uri="http://schemas.openxmlformats.org/presentationml/2006/ole">
              <mc:AlternateContent xmlns:mc="http://schemas.openxmlformats.org/markup-compatibility/2006">
                <mc:Choice xmlns:v="urn:schemas-microsoft-com:vml" Requires="v">
                  <p:oleObj spid="_x0000_s129082" name="Equation" r:id="rId6" imgW="139680" imgH="164880" progId="Equation.DSMT4">
                    <p:embed/>
                  </p:oleObj>
                </mc:Choice>
                <mc:Fallback>
                  <p:oleObj name="Equation" r:id="rId6" imgW="139680" imgH="1648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3352800"/>
                          <a:ext cx="201613"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7" name="Straight Connector 66"/>
            <p:cNvCxnSpPr/>
            <p:nvPr/>
          </p:nvCxnSpPr>
          <p:spPr>
            <a:xfrm>
              <a:off x="1543050" y="3194050"/>
              <a:ext cx="133350" cy="6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903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2903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C5B06FEF-0240-410B-A1CB-309A473D3529}" type="slidenum">
              <a:rPr lang="en-US" sz="1200"/>
              <a:pPr algn="r" eaLnBrk="1" hangingPunct="1"/>
              <a:t>13</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88" name="Rectangle 3"/>
          <p:cNvSpPr>
            <a:spLocks noGrp="1" noChangeArrowheads="1"/>
          </p:cNvSpPr>
          <p:nvPr>
            <p:ph type="title"/>
          </p:nvPr>
        </p:nvSpPr>
        <p:spPr/>
        <p:txBody>
          <a:bodyPr/>
          <a:lstStyle/>
          <a:p>
            <a:pPr eaLnBrk="1" hangingPunct="1"/>
            <a:r>
              <a:rPr lang="en-US" smtClean="0"/>
              <a:t>The Central Limit Theorem</a:t>
            </a:r>
          </a:p>
        </p:txBody>
      </p:sp>
      <p:sp>
        <p:nvSpPr>
          <p:cNvPr id="131089" name="Content Placeholder 41"/>
          <p:cNvSpPr>
            <a:spLocks noGrp="1"/>
          </p:cNvSpPr>
          <p:nvPr>
            <p:ph idx="1"/>
          </p:nvPr>
        </p:nvSpPr>
        <p:spPr>
          <a:xfrm>
            <a:off x="457200" y="1143000"/>
            <a:ext cx="8382000" cy="990600"/>
          </a:xfrm>
        </p:spPr>
        <p:txBody>
          <a:bodyPr/>
          <a:lstStyle/>
          <a:p>
            <a:pPr marL="457200" indent="-457200" eaLnBrk="1" hangingPunct="1">
              <a:buFont typeface="Arial" panose="020B0604020202020204" pitchFamily="34" charset="0"/>
              <a:buAutoNum type="arabicPeriod"/>
            </a:pPr>
            <a:r>
              <a:rPr lang="en-US" smtClean="0"/>
              <a:t>If samples of size </a:t>
            </a:r>
            <a:r>
              <a:rPr lang="en-US" i="1" smtClean="0"/>
              <a:t>n</a:t>
            </a:r>
            <a:r>
              <a:rPr lang="en-US" smtClean="0"/>
              <a:t> </a:t>
            </a:r>
            <a:r>
              <a:rPr lang="en-US" smtClean="0">
                <a:sym typeface="Symbol" panose="05050102010706020507" pitchFamily="18" charset="2"/>
              </a:rPr>
              <a:t>≥ </a:t>
            </a:r>
            <a:r>
              <a:rPr lang="en-US" smtClean="0">
                <a:sym typeface="Arial" panose="020B0604020202020204" pitchFamily="34" charset="0"/>
              </a:rPr>
              <a:t>30 are drawn from any population with mean = </a:t>
            </a:r>
            <a:r>
              <a:rPr lang="en-US" i="1" smtClean="0">
                <a:sym typeface="Symbol" panose="05050102010706020507" pitchFamily="18" charset="2"/>
              </a:rPr>
              <a:t>µ</a:t>
            </a:r>
            <a:r>
              <a:rPr lang="en-US" smtClean="0">
                <a:sym typeface="Symbol" panose="05050102010706020507" pitchFamily="18" charset="2"/>
              </a:rPr>
              <a:t> </a:t>
            </a:r>
            <a:r>
              <a:rPr lang="en-US" smtClean="0">
                <a:sym typeface="Arial" panose="020B0604020202020204" pitchFamily="34" charset="0"/>
              </a:rPr>
              <a:t>and standard deviation = </a:t>
            </a:r>
            <a:r>
              <a:rPr lang="el-GR" i="1" smtClean="0">
                <a:solidFill>
                  <a:srgbClr val="000000"/>
                </a:solidFill>
              </a:rPr>
              <a:t>σ</a:t>
            </a:r>
            <a:r>
              <a:rPr lang="en-US" smtClean="0">
                <a:sym typeface="Symbol" panose="05050102010706020507" pitchFamily="18" charset="2"/>
              </a:rPr>
              <a:t>,</a:t>
            </a:r>
            <a:r>
              <a:rPr lang="en-US" smtClean="0">
                <a:sym typeface="Arial" panose="020B0604020202020204" pitchFamily="34" charset="0"/>
              </a:rPr>
              <a:t>  </a:t>
            </a:r>
          </a:p>
          <a:p>
            <a:pPr marL="457200" indent="-457200" eaLnBrk="1" hangingPunct="1">
              <a:buFont typeface="Arial" panose="020B0604020202020204" pitchFamily="34" charset="0"/>
              <a:buNone/>
            </a:pPr>
            <a:endParaRPr lang="en-US" smtClean="0">
              <a:sym typeface="Arial" panose="020B0604020202020204" pitchFamily="34" charset="0"/>
            </a:endParaRPr>
          </a:p>
        </p:txBody>
      </p:sp>
      <p:grpSp>
        <p:nvGrpSpPr>
          <p:cNvPr id="2" name="Group 27"/>
          <p:cNvGrpSpPr>
            <a:grpSpLocks/>
          </p:cNvGrpSpPr>
          <p:nvPr/>
        </p:nvGrpSpPr>
        <p:grpSpPr bwMode="auto">
          <a:xfrm>
            <a:off x="2751138" y="2057400"/>
            <a:ext cx="3282950" cy="1581150"/>
            <a:chOff x="444" y="1500"/>
            <a:chExt cx="2068" cy="996"/>
          </a:xfrm>
        </p:grpSpPr>
        <p:sp>
          <p:nvSpPr>
            <p:cNvPr id="131101" name="Text Box 28"/>
            <p:cNvSpPr txBox="1">
              <a:spLocks noChangeArrowheads="1"/>
            </p:cNvSpPr>
            <p:nvPr/>
          </p:nvSpPr>
          <p:spPr bwMode="auto">
            <a:xfrm>
              <a:off x="2332" y="2055"/>
              <a:ext cx="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1800" i="1">
                  <a:latin typeface="Times New Roman" panose="02020603050405020304" pitchFamily="18" charset="0"/>
                </a:rPr>
                <a:t>x</a:t>
              </a:r>
            </a:p>
          </p:txBody>
        </p:sp>
        <p:sp>
          <p:nvSpPr>
            <p:cNvPr id="131102" name="Rectangle 29"/>
            <p:cNvSpPr>
              <a:spLocks noChangeArrowheads="1"/>
            </p:cNvSpPr>
            <p:nvPr/>
          </p:nvSpPr>
          <p:spPr bwMode="auto">
            <a:xfrm>
              <a:off x="1210" y="2232"/>
              <a:ext cx="1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endParaRPr lang="en-US" sz="1800">
                <a:latin typeface="Times New Roman" panose="02020603050405020304" pitchFamily="18" charset="0"/>
              </a:endParaRPr>
            </a:p>
          </p:txBody>
        </p:sp>
        <p:sp>
          <p:nvSpPr>
            <p:cNvPr id="131103" name="Line 30"/>
            <p:cNvSpPr>
              <a:spLocks noChangeShapeType="1"/>
            </p:cNvSpPr>
            <p:nvPr/>
          </p:nvSpPr>
          <p:spPr bwMode="auto">
            <a:xfrm flipV="1">
              <a:off x="444" y="2206"/>
              <a:ext cx="1914" cy="4"/>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1104" name="Line 31"/>
            <p:cNvSpPr>
              <a:spLocks noChangeShapeType="1"/>
            </p:cNvSpPr>
            <p:nvPr/>
          </p:nvSpPr>
          <p:spPr bwMode="auto">
            <a:xfrm>
              <a:off x="1289" y="2167"/>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31087" name="Object 32"/>
            <p:cNvGraphicFramePr>
              <a:graphicFrameLocks noChangeAspect="1"/>
            </p:cNvGraphicFramePr>
            <p:nvPr/>
          </p:nvGraphicFramePr>
          <p:xfrm>
            <a:off x="1160" y="2269"/>
            <a:ext cx="242" cy="227"/>
          </p:xfrm>
          <a:graphic>
            <a:graphicData uri="http://schemas.openxmlformats.org/presentationml/2006/ole">
              <mc:AlternateContent xmlns:mc="http://schemas.openxmlformats.org/markup-compatibility/2006">
                <mc:Choice xmlns:v="urn:schemas-microsoft-com:vml" Requires="v">
                  <p:oleObj spid="_x0000_s131120" name="Equation" r:id="rId4" imgW="152280" imgH="164880" progId="Equation.3">
                    <p:embed/>
                  </p:oleObj>
                </mc:Choice>
                <mc:Fallback>
                  <p:oleObj name="Equation" r:id="rId4" imgW="152280" imgH="164880" progId="Equation.3">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0" y="2269"/>
                          <a:ext cx="24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1105" name="Freeform 33"/>
            <p:cNvSpPr>
              <a:spLocks/>
            </p:cNvSpPr>
            <p:nvPr/>
          </p:nvSpPr>
          <p:spPr bwMode="auto">
            <a:xfrm>
              <a:off x="507" y="1500"/>
              <a:ext cx="1872" cy="708"/>
            </a:xfrm>
            <a:custGeom>
              <a:avLst/>
              <a:gdLst>
                <a:gd name="T0" fmla="*/ 0 w 1872"/>
                <a:gd name="T1" fmla="*/ 708 h 708"/>
                <a:gd name="T2" fmla="*/ 111 w 1872"/>
                <a:gd name="T3" fmla="*/ 684 h 708"/>
                <a:gd name="T4" fmla="*/ 234 w 1872"/>
                <a:gd name="T5" fmla="*/ 606 h 708"/>
                <a:gd name="T6" fmla="*/ 330 w 1872"/>
                <a:gd name="T7" fmla="*/ 501 h 708"/>
                <a:gd name="T8" fmla="*/ 411 w 1872"/>
                <a:gd name="T9" fmla="*/ 360 h 708"/>
                <a:gd name="T10" fmla="*/ 549 w 1872"/>
                <a:gd name="T11" fmla="*/ 14 h 708"/>
                <a:gd name="T12" fmla="*/ 673 w 1872"/>
                <a:gd name="T13" fmla="*/ 278 h 708"/>
                <a:gd name="T14" fmla="*/ 903 w 1872"/>
                <a:gd name="T15" fmla="*/ 44 h 708"/>
                <a:gd name="T16" fmla="*/ 1073 w 1872"/>
                <a:gd name="T17" fmla="*/ 334 h 708"/>
                <a:gd name="T18" fmla="*/ 1313 w 1872"/>
                <a:gd name="T19" fmla="*/ 626 h 708"/>
                <a:gd name="T20" fmla="*/ 1653 w 1872"/>
                <a:gd name="T21" fmla="*/ 705 h 708"/>
                <a:gd name="T22" fmla="*/ 0 w 1872"/>
                <a:gd name="T23" fmla="*/ 708 h 7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72"/>
                <a:gd name="T37" fmla="*/ 0 h 708"/>
                <a:gd name="T38" fmla="*/ 1872 w 1872"/>
                <a:gd name="T39" fmla="*/ 708 h 7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72" h="708">
                  <a:moveTo>
                    <a:pt x="0" y="708"/>
                  </a:moveTo>
                  <a:lnTo>
                    <a:pt x="111" y="684"/>
                  </a:lnTo>
                  <a:cubicBezTo>
                    <a:pt x="150" y="667"/>
                    <a:pt x="197" y="636"/>
                    <a:pt x="234" y="606"/>
                  </a:cubicBezTo>
                  <a:cubicBezTo>
                    <a:pt x="271" y="576"/>
                    <a:pt x="301" y="542"/>
                    <a:pt x="330" y="501"/>
                  </a:cubicBezTo>
                  <a:cubicBezTo>
                    <a:pt x="359" y="460"/>
                    <a:pt x="375" y="441"/>
                    <a:pt x="411" y="360"/>
                  </a:cubicBezTo>
                  <a:cubicBezTo>
                    <a:pt x="447" y="279"/>
                    <a:pt x="505" y="28"/>
                    <a:pt x="549" y="14"/>
                  </a:cubicBezTo>
                  <a:cubicBezTo>
                    <a:pt x="593" y="0"/>
                    <a:pt x="614" y="273"/>
                    <a:pt x="673" y="278"/>
                  </a:cubicBezTo>
                  <a:cubicBezTo>
                    <a:pt x="732" y="283"/>
                    <a:pt x="836" y="35"/>
                    <a:pt x="903" y="44"/>
                  </a:cubicBezTo>
                  <a:cubicBezTo>
                    <a:pt x="970" y="53"/>
                    <a:pt x="1005" y="237"/>
                    <a:pt x="1073" y="334"/>
                  </a:cubicBezTo>
                  <a:cubicBezTo>
                    <a:pt x="1141" y="431"/>
                    <a:pt x="1216" y="564"/>
                    <a:pt x="1313" y="626"/>
                  </a:cubicBezTo>
                  <a:cubicBezTo>
                    <a:pt x="1410" y="688"/>
                    <a:pt x="1872" y="691"/>
                    <a:pt x="1653" y="705"/>
                  </a:cubicBezTo>
                  <a:lnTo>
                    <a:pt x="0" y="70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grpSp>
      <p:grpSp>
        <p:nvGrpSpPr>
          <p:cNvPr id="3" name="Group 43"/>
          <p:cNvGrpSpPr>
            <a:grpSpLocks/>
          </p:cNvGrpSpPr>
          <p:nvPr/>
        </p:nvGrpSpPr>
        <p:grpSpPr bwMode="auto">
          <a:xfrm>
            <a:off x="1905000" y="4800600"/>
            <a:ext cx="4895850" cy="1835150"/>
            <a:chOff x="1200" y="2800"/>
            <a:chExt cx="3084" cy="1156"/>
          </a:xfrm>
        </p:grpSpPr>
        <p:sp>
          <p:nvSpPr>
            <p:cNvPr id="131096" name="Rectangle 44"/>
            <p:cNvSpPr>
              <a:spLocks noChangeArrowheads="1"/>
            </p:cNvSpPr>
            <p:nvPr/>
          </p:nvSpPr>
          <p:spPr bwMode="auto">
            <a:xfrm>
              <a:off x="2583" y="3690"/>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endParaRPr lang="en-US" sz="1800">
                <a:latin typeface="Times New Roman" panose="02020603050405020304" pitchFamily="18" charset="0"/>
              </a:endParaRPr>
            </a:p>
          </p:txBody>
        </p:sp>
        <p:sp>
          <p:nvSpPr>
            <p:cNvPr id="131097" name="Line 45"/>
            <p:cNvSpPr>
              <a:spLocks noChangeShapeType="1"/>
            </p:cNvSpPr>
            <p:nvPr/>
          </p:nvSpPr>
          <p:spPr bwMode="auto">
            <a:xfrm>
              <a:off x="1200" y="3666"/>
              <a:ext cx="2944"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1098" name="Line 46"/>
            <p:cNvSpPr>
              <a:spLocks noChangeShapeType="1"/>
            </p:cNvSpPr>
            <p:nvPr/>
          </p:nvSpPr>
          <p:spPr bwMode="auto">
            <a:xfrm>
              <a:off x="2641" y="3625"/>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31074" name="Object 47"/>
            <p:cNvGraphicFramePr>
              <a:graphicFrameLocks noChangeAspect="1"/>
            </p:cNvGraphicFramePr>
            <p:nvPr/>
          </p:nvGraphicFramePr>
          <p:xfrm>
            <a:off x="2539" y="3729"/>
            <a:ext cx="209" cy="227"/>
          </p:xfrm>
          <a:graphic>
            <a:graphicData uri="http://schemas.openxmlformats.org/presentationml/2006/ole">
              <mc:AlternateContent xmlns:mc="http://schemas.openxmlformats.org/markup-compatibility/2006">
                <mc:Choice xmlns:v="urn:schemas-microsoft-com:vml" Requires="v">
                  <p:oleObj spid="_x0000_s131121" name="Equation" r:id="rId6" imgW="152280" imgH="164880" progId="Equation.3">
                    <p:embed/>
                  </p:oleObj>
                </mc:Choice>
                <mc:Fallback>
                  <p:oleObj name="Equation" r:id="rId6" imgW="152280" imgH="164880" progId="Equation.3">
                    <p:embed/>
                    <p:pic>
                      <p:nvPicPr>
                        <p:cNvPr id="0" name="Object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9" y="3729"/>
                          <a:ext cx="209"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5" name="Object 48"/>
            <p:cNvGraphicFramePr>
              <a:graphicFrameLocks noChangeAspect="1"/>
            </p:cNvGraphicFramePr>
            <p:nvPr/>
          </p:nvGraphicFramePr>
          <p:xfrm>
            <a:off x="2613" y="2925"/>
            <a:ext cx="192" cy="227"/>
          </p:xfrm>
          <a:graphic>
            <a:graphicData uri="http://schemas.openxmlformats.org/presentationml/2006/ole">
              <mc:AlternateContent xmlns:mc="http://schemas.openxmlformats.org/markup-compatibility/2006">
                <mc:Choice xmlns:v="urn:schemas-microsoft-com:vml" Requires="v">
                  <p:oleObj spid="_x0000_s131122" name="Equation" r:id="rId7" imgW="139680" imgH="164880" progId="Equation.3">
                    <p:embed/>
                  </p:oleObj>
                </mc:Choice>
                <mc:Fallback>
                  <p:oleObj name="Equation" r:id="rId7" imgW="139680" imgH="164880" progId="Equation.3">
                    <p:embed/>
                    <p:pic>
                      <p:nvPicPr>
                        <p:cNvPr id="0" name="Object 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3" y="2925"/>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6" name="Object 49"/>
            <p:cNvGraphicFramePr>
              <a:graphicFrameLocks noChangeAspect="1"/>
            </p:cNvGraphicFramePr>
            <p:nvPr/>
          </p:nvGraphicFramePr>
          <p:xfrm>
            <a:off x="2259" y="3230"/>
            <a:ext cx="192" cy="227"/>
          </p:xfrm>
          <a:graphic>
            <a:graphicData uri="http://schemas.openxmlformats.org/presentationml/2006/ole">
              <mc:AlternateContent xmlns:mc="http://schemas.openxmlformats.org/markup-compatibility/2006">
                <mc:Choice xmlns:v="urn:schemas-microsoft-com:vml" Requires="v">
                  <p:oleObj spid="_x0000_s131123" name="Equation" r:id="rId9" imgW="139680" imgH="164880" progId="Equation.3">
                    <p:embed/>
                  </p:oleObj>
                </mc:Choice>
                <mc:Fallback>
                  <p:oleObj name="Equation" r:id="rId9" imgW="139680" imgH="164880" progId="Equation.3">
                    <p:embed/>
                    <p:pic>
                      <p:nvPicPr>
                        <p:cNvPr id="0" name="Object 4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59" y="3230"/>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7" name="Object 50"/>
            <p:cNvGraphicFramePr>
              <a:graphicFrameLocks noChangeAspect="1"/>
            </p:cNvGraphicFramePr>
            <p:nvPr/>
          </p:nvGraphicFramePr>
          <p:xfrm>
            <a:off x="2402" y="3100"/>
            <a:ext cx="192" cy="227"/>
          </p:xfrm>
          <a:graphic>
            <a:graphicData uri="http://schemas.openxmlformats.org/presentationml/2006/ole">
              <mc:AlternateContent xmlns:mc="http://schemas.openxmlformats.org/markup-compatibility/2006">
                <mc:Choice xmlns:v="urn:schemas-microsoft-com:vml" Requires="v">
                  <p:oleObj spid="_x0000_s131124" name="Equation" r:id="rId10" imgW="139680" imgH="164880" progId="Equation.3">
                    <p:embed/>
                  </p:oleObj>
                </mc:Choice>
                <mc:Fallback>
                  <p:oleObj name="Equation" r:id="rId10" imgW="139680" imgH="164880" progId="Equation.3">
                    <p:embed/>
                    <p:pic>
                      <p:nvPicPr>
                        <p:cNvPr id="0" name="Object 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02" y="3100"/>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8" name="Object 51"/>
            <p:cNvGraphicFramePr>
              <a:graphicFrameLocks noChangeAspect="1"/>
            </p:cNvGraphicFramePr>
            <p:nvPr/>
          </p:nvGraphicFramePr>
          <p:xfrm>
            <a:off x="2461" y="2856"/>
            <a:ext cx="192" cy="227"/>
          </p:xfrm>
          <a:graphic>
            <a:graphicData uri="http://schemas.openxmlformats.org/presentationml/2006/ole">
              <mc:AlternateContent xmlns:mc="http://schemas.openxmlformats.org/markup-compatibility/2006">
                <mc:Choice xmlns:v="urn:schemas-microsoft-com:vml" Requires="v">
                  <p:oleObj spid="_x0000_s131125" name="Equation" r:id="rId11" imgW="139680" imgH="164880" progId="Equation.3">
                    <p:embed/>
                  </p:oleObj>
                </mc:Choice>
                <mc:Fallback>
                  <p:oleObj name="Equation" r:id="rId11" imgW="139680" imgH="164880" progId="Equation.3">
                    <p:embed/>
                    <p:pic>
                      <p:nvPicPr>
                        <p:cNvPr id="0" name="Object 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61" y="2856"/>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9" name="Object 52"/>
            <p:cNvGraphicFramePr>
              <a:graphicFrameLocks noChangeAspect="1"/>
            </p:cNvGraphicFramePr>
            <p:nvPr/>
          </p:nvGraphicFramePr>
          <p:xfrm>
            <a:off x="2797" y="3258"/>
            <a:ext cx="192" cy="227"/>
          </p:xfrm>
          <a:graphic>
            <a:graphicData uri="http://schemas.openxmlformats.org/presentationml/2006/ole">
              <mc:AlternateContent xmlns:mc="http://schemas.openxmlformats.org/markup-compatibility/2006">
                <mc:Choice xmlns:v="urn:schemas-microsoft-com:vml" Requires="v">
                  <p:oleObj spid="_x0000_s131126" name="Equation" r:id="rId12" imgW="139680" imgH="164880" progId="Equation.3">
                    <p:embed/>
                  </p:oleObj>
                </mc:Choice>
                <mc:Fallback>
                  <p:oleObj name="Equation" r:id="rId12" imgW="139680" imgH="164880" progId="Equation.3">
                    <p:embed/>
                    <p:pic>
                      <p:nvPicPr>
                        <p:cNvPr id="0" name="Object 5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97" y="3258"/>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0" name="Object 53"/>
            <p:cNvGraphicFramePr>
              <a:graphicFrameLocks noChangeAspect="1"/>
            </p:cNvGraphicFramePr>
            <p:nvPr/>
          </p:nvGraphicFramePr>
          <p:xfrm>
            <a:off x="2911" y="3456"/>
            <a:ext cx="192" cy="227"/>
          </p:xfrm>
          <a:graphic>
            <a:graphicData uri="http://schemas.openxmlformats.org/presentationml/2006/ole">
              <mc:AlternateContent xmlns:mc="http://schemas.openxmlformats.org/markup-compatibility/2006">
                <mc:Choice xmlns:v="urn:schemas-microsoft-com:vml" Requires="v">
                  <p:oleObj spid="_x0000_s131127" name="Equation" r:id="rId13" imgW="139680" imgH="164880" progId="Equation.3">
                    <p:embed/>
                  </p:oleObj>
                </mc:Choice>
                <mc:Fallback>
                  <p:oleObj name="Equation" r:id="rId13" imgW="139680" imgH="164880" progId="Equation.3">
                    <p:embed/>
                    <p:pic>
                      <p:nvPicPr>
                        <p:cNvPr id="0" name="Object 5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1" y="3456"/>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1" name="Object 54"/>
            <p:cNvGraphicFramePr>
              <a:graphicFrameLocks noChangeAspect="1"/>
            </p:cNvGraphicFramePr>
            <p:nvPr/>
          </p:nvGraphicFramePr>
          <p:xfrm>
            <a:off x="2243" y="3451"/>
            <a:ext cx="192" cy="227"/>
          </p:xfrm>
          <a:graphic>
            <a:graphicData uri="http://schemas.openxmlformats.org/presentationml/2006/ole">
              <mc:AlternateContent xmlns:mc="http://schemas.openxmlformats.org/markup-compatibility/2006">
                <mc:Choice xmlns:v="urn:schemas-microsoft-com:vml" Requires="v">
                  <p:oleObj spid="_x0000_s131128" name="Equation" r:id="rId14" imgW="139680" imgH="164880" progId="Equation.3">
                    <p:embed/>
                  </p:oleObj>
                </mc:Choice>
                <mc:Fallback>
                  <p:oleObj name="Equation" r:id="rId14" imgW="139680" imgH="164880" progId="Equation.3">
                    <p:embed/>
                    <p:pic>
                      <p:nvPicPr>
                        <p:cNvPr id="0" name="Object 5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3" y="3451"/>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2" name="Object 55"/>
            <p:cNvGraphicFramePr>
              <a:graphicFrameLocks noChangeAspect="1"/>
            </p:cNvGraphicFramePr>
            <p:nvPr/>
          </p:nvGraphicFramePr>
          <p:xfrm>
            <a:off x="2010" y="3479"/>
            <a:ext cx="192" cy="227"/>
          </p:xfrm>
          <a:graphic>
            <a:graphicData uri="http://schemas.openxmlformats.org/presentationml/2006/ole">
              <mc:AlternateContent xmlns:mc="http://schemas.openxmlformats.org/markup-compatibility/2006">
                <mc:Choice xmlns:v="urn:schemas-microsoft-com:vml" Requires="v">
                  <p:oleObj spid="_x0000_s131129" name="Equation" r:id="rId15" imgW="139680" imgH="164880" progId="Equation.3">
                    <p:embed/>
                  </p:oleObj>
                </mc:Choice>
                <mc:Fallback>
                  <p:oleObj name="Equation" r:id="rId15" imgW="139680" imgH="164880" progId="Equation.3">
                    <p:embed/>
                    <p:pic>
                      <p:nvPicPr>
                        <p:cNvPr id="0" name="Object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10" y="3479"/>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3" name="Object 56"/>
            <p:cNvGraphicFramePr>
              <a:graphicFrameLocks noChangeAspect="1"/>
            </p:cNvGraphicFramePr>
            <p:nvPr/>
          </p:nvGraphicFramePr>
          <p:xfrm>
            <a:off x="2693" y="3419"/>
            <a:ext cx="192" cy="227"/>
          </p:xfrm>
          <a:graphic>
            <a:graphicData uri="http://schemas.openxmlformats.org/presentationml/2006/ole">
              <mc:AlternateContent xmlns:mc="http://schemas.openxmlformats.org/markup-compatibility/2006">
                <mc:Choice xmlns:v="urn:schemas-microsoft-com:vml" Requires="v">
                  <p:oleObj spid="_x0000_s131130" name="Equation" r:id="rId16" imgW="139680" imgH="164880" progId="Equation.3">
                    <p:embed/>
                  </p:oleObj>
                </mc:Choice>
                <mc:Fallback>
                  <p:oleObj name="Equation" r:id="rId16" imgW="139680" imgH="164880" progId="Equation.3">
                    <p:embed/>
                    <p:pic>
                      <p:nvPicPr>
                        <p:cNvPr id="0" name="Object 5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3" y="3419"/>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4" name="Object 57"/>
            <p:cNvGraphicFramePr>
              <a:graphicFrameLocks noChangeAspect="1"/>
            </p:cNvGraphicFramePr>
            <p:nvPr/>
          </p:nvGraphicFramePr>
          <p:xfrm>
            <a:off x="2699" y="3077"/>
            <a:ext cx="192" cy="227"/>
          </p:xfrm>
          <a:graphic>
            <a:graphicData uri="http://schemas.openxmlformats.org/presentationml/2006/ole">
              <mc:AlternateContent xmlns:mc="http://schemas.openxmlformats.org/markup-compatibility/2006">
                <mc:Choice xmlns:v="urn:schemas-microsoft-com:vml" Requires="v">
                  <p:oleObj spid="_x0000_s131131" name="Equation" r:id="rId17" imgW="139680" imgH="164880" progId="Equation.3">
                    <p:embed/>
                  </p:oleObj>
                </mc:Choice>
                <mc:Fallback>
                  <p:oleObj name="Equation" r:id="rId17" imgW="139680" imgH="164880" progId="Equation.3">
                    <p:embed/>
                    <p:pic>
                      <p:nvPicPr>
                        <p:cNvPr id="0" name="Object 5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 y="3077"/>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5" name="Object 58"/>
            <p:cNvGraphicFramePr>
              <a:graphicFrameLocks noChangeAspect="1"/>
            </p:cNvGraphicFramePr>
            <p:nvPr/>
          </p:nvGraphicFramePr>
          <p:xfrm>
            <a:off x="2533" y="3238"/>
            <a:ext cx="192" cy="227"/>
          </p:xfrm>
          <a:graphic>
            <a:graphicData uri="http://schemas.openxmlformats.org/presentationml/2006/ole">
              <mc:AlternateContent xmlns:mc="http://schemas.openxmlformats.org/markup-compatibility/2006">
                <mc:Choice xmlns:v="urn:schemas-microsoft-com:vml" Requires="v">
                  <p:oleObj spid="_x0000_s131132" name="Equation" r:id="rId18" imgW="139680" imgH="164880" progId="Equation.3">
                    <p:embed/>
                  </p:oleObj>
                </mc:Choice>
                <mc:Fallback>
                  <p:oleObj name="Equation" r:id="rId18" imgW="139680" imgH="164880" progId="Equation.3">
                    <p:embed/>
                    <p:pic>
                      <p:nvPicPr>
                        <p:cNvPr id="0" name="Object 5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33" y="3238"/>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6" name="Object 59"/>
            <p:cNvGraphicFramePr>
              <a:graphicFrameLocks noChangeAspect="1"/>
            </p:cNvGraphicFramePr>
            <p:nvPr/>
          </p:nvGraphicFramePr>
          <p:xfrm>
            <a:off x="2474" y="3435"/>
            <a:ext cx="192" cy="227"/>
          </p:xfrm>
          <a:graphic>
            <a:graphicData uri="http://schemas.openxmlformats.org/presentationml/2006/ole">
              <mc:AlternateContent xmlns:mc="http://schemas.openxmlformats.org/markup-compatibility/2006">
                <mc:Choice xmlns:v="urn:schemas-microsoft-com:vml" Requires="v">
                  <p:oleObj spid="_x0000_s131133" name="Equation" r:id="rId19" imgW="139680" imgH="164880" progId="Equation.3">
                    <p:embed/>
                  </p:oleObj>
                </mc:Choice>
                <mc:Fallback>
                  <p:oleObj name="Equation" r:id="rId19" imgW="139680" imgH="164880" progId="Equation.3">
                    <p:embed/>
                    <p:pic>
                      <p:nvPicPr>
                        <p:cNvPr id="0" name="Object 5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4" y="3435"/>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1099" name="Freeform 60"/>
            <p:cNvSpPr>
              <a:spLocks/>
            </p:cNvSpPr>
            <p:nvPr/>
          </p:nvSpPr>
          <p:spPr bwMode="auto">
            <a:xfrm>
              <a:off x="1536" y="2800"/>
              <a:ext cx="2162" cy="862"/>
            </a:xfrm>
            <a:custGeom>
              <a:avLst/>
              <a:gdLst>
                <a:gd name="T0" fmla="*/ 0 w 3350"/>
                <a:gd name="T1" fmla="*/ 1 h 1271"/>
                <a:gd name="T2" fmla="*/ 1 w 3350"/>
                <a:gd name="T3" fmla="*/ 1 h 1271"/>
                <a:gd name="T4" fmla="*/ 1 w 3350"/>
                <a:gd name="T5" fmla="*/ 1 h 1271"/>
                <a:gd name="T6" fmla="*/ 1 w 3350"/>
                <a:gd name="T7" fmla="*/ 1 h 1271"/>
                <a:gd name="T8" fmla="*/ 1 w 3350"/>
                <a:gd name="T9" fmla="*/ 1 h 1271"/>
                <a:gd name="T10" fmla="*/ 1 w 3350"/>
                <a:gd name="T11" fmla="*/ 1 h 1271"/>
                <a:gd name="T12" fmla="*/ 1 w 3350"/>
                <a:gd name="T13" fmla="*/ 1 h 1271"/>
                <a:gd name="T14" fmla="*/ 1 w 3350"/>
                <a:gd name="T15" fmla="*/ 1 h 1271"/>
                <a:gd name="T16" fmla="*/ 1 w 3350"/>
                <a:gd name="T17" fmla="*/ 1 h 1271"/>
                <a:gd name="T18" fmla="*/ 1 w 3350"/>
                <a:gd name="T19" fmla="*/ 1 h 1271"/>
                <a:gd name="T20" fmla="*/ 1 w 3350"/>
                <a:gd name="T21" fmla="*/ 1 h 1271"/>
                <a:gd name="T22" fmla="*/ 1 w 3350"/>
                <a:gd name="T23" fmla="*/ 1 h 1271"/>
                <a:gd name="T24" fmla="*/ 1 w 3350"/>
                <a:gd name="T25" fmla="*/ 1 h 1271"/>
                <a:gd name="T26" fmla="*/ 1 w 3350"/>
                <a:gd name="T27" fmla="*/ 1 h 1271"/>
                <a:gd name="T28" fmla="*/ 1 w 3350"/>
                <a:gd name="T29" fmla="*/ 1 h 1271"/>
                <a:gd name="T30" fmla="*/ 1 w 3350"/>
                <a:gd name="T31" fmla="*/ 1 h 1271"/>
                <a:gd name="T32" fmla="*/ 1 w 3350"/>
                <a:gd name="T33" fmla="*/ 1 h 1271"/>
                <a:gd name="T34" fmla="*/ 1 w 3350"/>
                <a:gd name="T35" fmla="*/ 1 h 1271"/>
                <a:gd name="T36" fmla="*/ 1 w 3350"/>
                <a:gd name="T37" fmla="*/ 1 h 1271"/>
                <a:gd name="T38" fmla="*/ 1 w 3350"/>
                <a:gd name="T39" fmla="*/ 1 h 1271"/>
                <a:gd name="T40" fmla="*/ 1 w 3350"/>
                <a:gd name="T41" fmla="*/ 1 h 1271"/>
                <a:gd name="T42" fmla="*/ 1 w 3350"/>
                <a:gd name="T43" fmla="*/ 1 h 1271"/>
                <a:gd name="T44" fmla="*/ 1 w 3350"/>
                <a:gd name="T45" fmla="*/ 1 h 1271"/>
                <a:gd name="T46" fmla="*/ 1 w 3350"/>
                <a:gd name="T47" fmla="*/ 1 h 1271"/>
                <a:gd name="T48" fmla="*/ 1 w 3350"/>
                <a:gd name="T49" fmla="*/ 1 h 1271"/>
                <a:gd name="T50" fmla="*/ 1 w 3350"/>
                <a:gd name="T51" fmla="*/ 1 h 1271"/>
                <a:gd name="T52" fmla="*/ 1 w 3350"/>
                <a:gd name="T53" fmla="*/ 1 h 1271"/>
                <a:gd name="T54" fmla="*/ 1 w 3350"/>
                <a:gd name="T55" fmla="*/ 1 h 1271"/>
                <a:gd name="T56" fmla="*/ 1 w 3350"/>
                <a:gd name="T57" fmla="*/ 1 h 1271"/>
                <a:gd name="T58" fmla="*/ 1 w 3350"/>
                <a:gd name="T59" fmla="*/ 1 h 1271"/>
                <a:gd name="T60" fmla="*/ 1 w 3350"/>
                <a:gd name="T61" fmla="*/ 1 h 1271"/>
                <a:gd name="T62" fmla="*/ 1 w 3350"/>
                <a:gd name="T63" fmla="*/ 1 h 1271"/>
                <a:gd name="T64" fmla="*/ 1 w 3350"/>
                <a:gd name="T65" fmla="*/ 1 h 1271"/>
                <a:gd name="T66" fmla="*/ 0 w 3350"/>
                <a:gd name="T67" fmla="*/ 1 h 12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50"/>
                <a:gd name="T103" fmla="*/ 0 h 1271"/>
                <a:gd name="T104" fmla="*/ 3350 w 3350"/>
                <a:gd name="T105" fmla="*/ 1271 h 12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50" h="1271">
                  <a:moveTo>
                    <a:pt x="0" y="1271"/>
                  </a:moveTo>
                  <a:lnTo>
                    <a:pt x="69" y="1262"/>
                  </a:lnTo>
                  <a:lnTo>
                    <a:pt x="130" y="1257"/>
                  </a:lnTo>
                  <a:cubicBezTo>
                    <a:pt x="185" y="1251"/>
                    <a:pt x="321" y="1244"/>
                    <a:pt x="399" y="1229"/>
                  </a:cubicBezTo>
                  <a:cubicBezTo>
                    <a:pt x="476" y="1215"/>
                    <a:pt x="525" y="1198"/>
                    <a:pt x="594" y="1170"/>
                  </a:cubicBezTo>
                  <a:cubicBezTo>
                    <a:pt x="662" y="1142"/>
                    <a:pt x="753" y="1094"/>
                    <a:pt x="810" y="1061"/>
                  </a:cubicBezTo>
                  <a:cubicBezTo>
                    <a:pt x="868" y="1027"/>
                    <a:pt x="902" y="998"/>
                    <a:pt x="938" y="967"/>
                  </a:cubicBezTo>
                  <a:cubicBezTo>
                    <a:pt x="975" y="936"/>
                    <a:pt x="1005" y="902"/>
                    <a:pt x="1029" y="875"/>
                  </a:cubicBezTo>
                  <a:cubicBezTo>
                    <a:pt x="1053" y="848"/>
                    <a:pt x="1060" y="838"/>
                    <a:pt x="1083" y="804"/>
                  </a:cubicBezTo>
                  <a:lnTo>
                    <a:pt x="1172" y="667"/>
                  </a:lnTo>
                  <a:lnTo>
                    <a:pt x="1226" y="566"/>
                  </a:lnTo>
                  <a:lnTo>
                    <a:pt x="1278" y="456"/>
                  </a:lnTo>
                  <a:lnTo>
                    <a:pt x="1330" y="346"/>
                  </a:lnTo>
                  <a:lnTo>
                    <a:pt x="1395" y="223"/>
                  </a:lnTo>
                  <a:cubicBezTo>
                    <a:pt x="1421" y="181"/>
                    <a:pt x="1452" y="129"/>
                    <a:pt x="1483" y="95"/>
                  </a:cubicBezTo>
                  <a:cubicBezTo>
                    <a:pt x="1514" y="62"/>
                    <a:pt x="1550" y="38"/>
                    <a:pt x="1581" y="22"/>
                  </a:cubicBezTo>
                  <a:cubicBezTo>
                    <a:pt x="1612" y="7"/>
                    <a:pt x="1640" y="4"/>
                    <a:pt x="1671" y="2"/>
                  </a:cubicBezTo>
                  <a:cubicBezTo>
                    <a:pt x="1701" y="1"/>
                    <a:pt x="1731" y="0"/>
                    <a:pt x="1764" y="12"/>
                  </a:cubicBezTo>
                  <a:cubicBezTo>
                    <a:pt x="1798" y="24"/>
                    <a:pt x="1838" y="42"/>
                    <a:pt x="1871" y="76"/>
                  </a:cubicBezTo>
                  <a:cubicBezTo>
                    <a:pt x="1904" y="110"/>
                    <a:pt x="1926" y="155"/>
                    <a:pt x="1960" y="216"/>
                  </a:cubicBezTo>
                  <a:cubicBezTo>
                    <a:pt x="1994" y="277"/>
                    <a:pt x="2045" y="385"/>
                    <a:pt x="2072" y="443"/>
                  </a:cubicBezTo>
                  <a:cubicBezTo>
                    <a:pt x="2099" y="501"/>
                    <a:pt x="2100" y="514"/>
                    <a:pt x="2124" y="562"/>
                  </a:cubicBezTo>
                  <a:cubicBezTo>
                    <a:pt x="2148" y="610"/>
                    <a:pt x="2186" y="683"/>
                    <a:pt x="2214" y="730"/>
                  </a:cubicBezTo>
                  <a:lnTo>
                    <a:pt x="2293" y="845"/>
                  </a:lnTo>
                  <a:cubicBezTo>
                    <a:pt x="2315" y="876"/>
                    <a:pt x="2329" y="890"/>
                    <a:pt x="2349" y="911"/>
                  </a:cubicBezTo>
                  <a:cubicBezTo>
                    <a:pt x="2369" y="933"/>
                    <a:pt x="2384" y="949"/>
                    <a:pt x="2414" y="973"/>
                  </a:cubicBezTo>
                  <a:cubicBezTo>
                    <a:pt x="2444" y="998"/>
                    <a:pt x="2492" y="1037"/>
                    <a:pt x="2528" y="1061"/>
                  </a:cubicBezTo>
                  <a:lnTo>
                    <a:pt x="2630" y="1115"/>
                  </a:lnTo>
                  <a:lnTo>
                    <a:pt x="2735" y="1161"/>
                  </a:lnTo>
                  <a:lnTo>
                    <a:pt x="2839" y="1194"/>
                  </a:lnTo>
                  <a:cubicBezTo>
                    <a:pt x="2886" y="1207"/>
                    <a:pt x="2954" y="1229"/>
                    <a:pt x="3014" y="1240"/>
                  </a:cubicBezTo>
                  <a:cubicBezTo>
                    <a:pt x="3075" y="1251"/>
                    <a:pt x="3147" y="1253"/>
                    <a:pt x="3203" y="1257"/>
                  </a:cubicBezTo>
                  <a:lnTo>
                    <a:pt x="3350" y="1266"/>
                  </a:lnTo>
                  <a:lnTo>
                    <a:pt x="0" y="1271"/>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31100" name="Rectangle 61"/>
            <p:cNvSpPr>
              <a:spLocks noChangeArrowheads="1"/>
            </p:cNvSpPr>
            <p:nvPr/>
          </p:nvSpPr>
          <p:spPr bwMode="auto">
            <a:xfrm>
              <a:off x="4104" y="3501"/>
              <a:ext cx="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1800" i="1">
                  <a:latin typeface="Times New Roman" panose="02020603050405020304" pitchFamily="18" charset="0"/>
                </a:rPr>
                <a:t>x</a:t>
              </a:r>
            </a:p>
          </p:txBody>
        </p:sp>
      </p:grpSp>
      <p:sp>
        <p:nvSpPr>
          <p:cNvPr id="42" name="Text Box 79"/>
          <p:cNvSpPr txBox="1">
            <a:spLocks noChangeArrowheads="1"/>
          </p:cNvSpPr>
          <p:nvPr/>
        </p:nvSpPr>
        <p:spPr bwMode="auto">
          <a:xfrm>
            <a:off x="914400" y="3429000"/>
            <a:ext cx="7543800" cy="1373188"/>
          </a:xfrm>
          <a:prstGeom prst="rect">
            <a:avLst/>
          </a:prstGeom>
          <a:noFill/>
          <a:ln w="9525">
            <a:noFill/>
            <a:miter lim="800000"/>
            <a:headEnd/>
            <a:tailEnd/>
          </a:ln>
          <a:effec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800">
                <a:latin typeface="Times New Roman" panose="02020603050405020304" pitchFamily="18" charset="0"/>
                <a:sym typeface="Symbol" panose="05050102010706020507" pitchFamily="18" charset="2"/>
              </a:rPr>
              <a:t>then the sampling distribution of sample means approximates a normal distribution. The greater the sample size, the better the approximation.</a:t>
            </a:r>
          </a:p>
        </p:txBody>
      </p:sp>
      <p:sp>
        <p:nvSpPr>
          <p:cNvPr id="15395" name="Line 35"/>
          <p:cNvSpPr>
            <a:spLocks noChangeShapeType="1"/>
          </p:cNvSpPr>
          <p:nvPr/>
        </p:nvSpPr>
        <p:spPr bwMode="auto">
          <a:xfrm>
            <a:off x="6600825" y="60388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09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3109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00263409-3D6F-4595-8999-9CFAC3971B12}" type="slidenum">
              <a:rPr lang="en-US" sz="1200"/>
              <a:pPr algn="r" eaLnBrk="1" hangingPunct="1"/>
              <a:t>14</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1000"/>
                                        <p:tgtEl>
                                          <p:spTgt spid="3"/>
                                        </p:tgtEl>
                                      </p:cBhvr>
                                    </p:animEffect>
                                  </p:childTnLst>
                                </p:cTn>
                              </p:par>
                            </p:childTnLst>
                          </p:cTn>
                        </p:par>
                        <p:par>
                          <p:cTn id="16" fill="hold" nodeType="afterGroup">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5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539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6" name="Rectangle 2"/>
          <p:cNvSpPr>
            <a:spLocks noGrp="1" noChangeArrowheads="1"/>
          </p:cNvSpPr>
          <p:nvPr>
            <p:ph type="title"/>
          </p:nvPr>
        </p:nvSpPr>
        <p:spPr/>
        <p:txBody>
          <a:bodyPr/>
          <a:lstStyle/>
          <a:p>
            <a:pPr eaLnBrk="1" hangingPunct="1"/>
            <a:r>
              <a:rPr lang="en-US" smtClean="0"/>
              <a:t>The Central Limit Theorem</a:t>
            </a:r>
          </a:p>
        </p:txBody>
      </p:sp>
      <p:sp>
        <p:nvSpPr>
          <p:cNvPr id="133137" name="Content Placeholder 31"/>
          <p:cNvSpPr>
            <a:spLocks noGrp="1"/>
          </p:cNvSpPr>
          <p:nvPr>
            <p:ph idx="1"/>
          </p:nvPr>
        </p:nvSpPr>
        <p:spPr>
          <a:xfrm>
            <a:off x="457200" y="1143000"/>
            <a:ext cx="8229600" cy="990600"/>
          </a:xfrm>
        </p:spPr>
        <p:txBody>
          <a:bodyPr/>
          <a:lstStyle/>
          <a:p>
            <a:pPr marL="514350" indent="-514350" eaLnBrk="1" hangingPunct="1">
              <a:buFont typeface="Arial" panose="020B0604020202020204" pitchFamily="34" charset="0"/>
              <a:buAutoNum type="arabicPeriod" startAt="2"/>
            </a:pPr>
            <a:r>
              <a:rPr lang="en-US" smtClean="0"/>
              <a:t>If the </a:t>
            </a:r>
            <a:r>
              <a:rPr lang="en-US" smtClean="0">
                <a:sym typeface="Arial" panose="020B0604020202020204" pitchFamily="34" charset="0"/>
              </a:rPr>
              <a:t>population itself is normally distributed, </a:t>
            </a:r>
          </a:p>
          <a:p>
            <a:pPr marL="514350" indent="-514350" eaLnBrk="1" hangingPunct="1">
              <a:buFont typeface="Arial" panose="020B0604020202020204" pitchFamily="34" charset="0"/>
              <a:buAutoNum type="arabicPeriod" startAt="2"/>
            </a:pPr>
            <a:endParaRPr lang="en-US" smtClean="0"/>
          </a:p>
        </p:txBody>
      </p:sp>
      <p:sp>
        <p:nvSpPr>
          <p:cNvPr id="748548" name="Text Box 4"/>
          <p:cNvSpPr txBox="1">
            <a:spLocks noChangeArrowheads="1"/>
          </p:cNvSpPr>
          <p:nvPr/>
        </p:nvSpPr>
        <p:spPr bwMode="auto">
          <a:xfrm>
            <a:off x="685800" y="3352800"/>
            <a:ext cx="77866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800">
                <a:latin typeface="Times New Roman" panose="02020603050405020304" pitchFamily="18" charset="0"/>
                <a:sym typeface="Arial" panose="020B0604020202020204" pitchFamily="34" charset="0"/>
              </a:rPr>
              <a:t>then the sampling distribution of sample means is normally distribution for </a:t>
            </a:r>
            <a:r>
              <a:rPr lang="en-US" sz="2800" b="1" i="1">
                <a:latin typeface="Times New Roman" panose="02020603050405020304" pitchFamily="18" charset="0"/>
                <a:sym typeface="Arial" panose="020B0604020202020204" pitchFamily="34" charset="0"/>
              </a:rPr>
              <a:t>any</a:t>
            </a:r>
            <a:r>
              <a:rPr lang="en-US" sz="2800">
                <a:latin typeface="Times New Roman" panose="02020603050405020304" pitchFamily="18" charset="0"/>
                <a:sym typeface="Arial" panose="020B0604020202020204" pitchFamily="34" charset="0"/>
              </a:rPr>
              <a:t> sample size </a:t>
            </a:r>
            <a:r>
              <a:rPr lang="en-US" sz="2800" i="1">
                <a:latin typeface="Times New Roman" panose="02020603050405020304" pitchFamily="18" charset="0"/>
                <a:sym typeface="Arial" panose="020B0604020202020204" pitchFamily="34" charset="0"/>
              </a:rPr>
              <a:t>n</a:t>
            </a:r>
            <a:r>
              <a:rPr lang="en-US" sz="2800">
                <a:latin typeface="Times New Roman" panose="02020603050405020304" pitchFamily="18" charset="0"/>
                <a:sym typeface="Arial" panose="020B0604020202020204" pitchFamily="34" charset="0"/>
              </a:rPr>
              <a:t>.</a:t>
            </a:r>
          </a:p>
        </p:txBody>
      </p:sp>
      <p:grpSp>
        <p:nvGrpSpPr>
          <p:cNvPr id="2" name="Group 5"/>
          <p:cNvGrpSpPr>
            <a:grpSpLocks/>
          </p:cNvGrpSpPr>
          <p:nvPr/>
        </p:nvGrpSpPr>
        <p:grpSpPr bwMode="auto">
          <a:xfrm>
            <a:off x="1524000" y="1746250"/>
            <a:ext cx="5943600" cy="1530350"/>
            <a:chOff x="1056" y="1680"/>
            <a:chExt cx="3029" cy="964"/>
          </a:xfrm>
        </p:grpSpPr>
        <p:sp>
          <p:nvSpPr>
            <p:cNvPr id="133149" name="Rectangle 6"/>
            <p:cNvSpPr>
              <a:spLocks noChangeArrowheads="1"/>
            </p:cNvSpPr>
            <p:nvPr/>
          </p:nvSpPr>
          <p:spPr bwMode="auto">
            <a:xfrm>
              <a:off x="2439" y="2378"/>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endParaRPr lang="en-US" sz="1800">
                <a:latin typeface="Times New Roman" panose="02020603050405020304" pitchFamily="18" charset="0"/>
              </a:endParaRPr>
            </a:p>
          </p:txBody>
        </p:sp>
        <p:sp>
          <p:nvSpPr>
            <p:cNvPr id="133150" name="Line 7"/>
            <p:cNvSpPr>
              <a:spLocks noChangeShapeType="1"/>
            </p:cNvSpPr>
            <p:nvPr/>
          </p:nvSpPr>
          <p:spPr bwMode="auto">
            <a:xfrm>
              <a:off x="1056" y="2354"/>
              <a:ext cx="2944"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151" name="Line 8"/>
            <p:cNvSpPr>
              <a:spLocks noChangeShapeType="1"/>
            </p:cNvSpPr>
            <p:nvPr/>
          </p:nvSpPr>
          <p:spPr bwMode="auto">
            <a:xfrm>
              <a:off x="2497" y="2313"/>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33135" name="Object 9"/>
            <p:cNvGraphicFramePr>
              <a:graphicFrameLocks noChangeAspect="1"/>
            </p:cNvGraphicFramePr>
            <p:nvPr/>
          </p:nvGraphicFramePr>
          <p:xfrm>
            <a:off x="2395" y="2417"/>
            <a:ext cx="209" cy="227"/>
          </p:xfrm>
          <a:graphic>
            <a:graphicData uri="http://schemas.openxmlformats.org/presentationml/2006/ole">
              <mc:AlternateContent xmlns:mc="http://schemas.openxmlformats.org/markup-compatibility/2006">
                <mc:Choice xmlns:v="urn:schemas-microsoft-com:vml" Requires="v">
                  <p:oleObj spid="_x0000_s133209" name="Equation" r:id="rId4" imgW="152280" imgH="164880" progId="Equation.3">
                    <p:embed/>
                  </p:oleObj>
                </mc:Choice>
                <mc:Fallback>
                  <p:oleObj name="Equation" r:id="rId4" imgW="152280" imgH="16488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5" y="2417"/>
                          <a:ext cx="209"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52" name="Freeform 10"/>
            <p:cNvSpPr>
              <a:spLocks/>
            </p:cNvSpPr>
            <p:nvPr/>
          </p:nvSpPr>
          <p:spPr bwMode="auto">
            <a:xfrm>
              <a:off x="1392" y="1680"/>
              <a:ext cx="2162" cy="670"/>
            </a:xfrm>
            <a:custGeom>
              <a:avLst/>
              <a:gdLst>
                <a:gd name="T0" fmla="*/ 0 w 3350"/>
                <a:gd name="T1" fmla="*/ 1 h 1271"/>
                <a:gd name="T2" fmla="*/ 1 w 3350"/>
                <a:gd name="T3" fmla="*/ 1 h 1271"/>
                <a:gd name="T4" fmla="*/ 1 w 3350"/>
                <a:gd name="T5" fmla="*/ 1 h 1271"/>
                <a:gd name="T6" fmla="*/ 1 w 3350"/>
                <a:gd name="T7" fmla="*/ 1 h 1271"/>
                <a:gd name="T8" fmla="*/ 1 w 3350"/>
                <a:gd name="T9" fmla="*/ 1 h 1271"/>
                <a:gd name="T10" fmla="*/ 1 w 3350"/>
                <a:gd name="T11" fmla="*/ 1 h 1271"/>
                <a:gd name="T12" fmla="*/ 1 w 3350"/>
                <a:gd name="T13" fmla="*/ 1 h 1271"/>
                <a:gd name="T14" fmla="*/ 1 w 3350"/>
                <a:gd name="T15" fmla="*/ 1 h 1271"/>
                <a:gd name="T16" fmla="*/ 1 w 3350"/>
                <a:gd name="T17" fmla="*/ 1 h 1271"/>
                <a:gd name="T18" fmla="*/ 1 w 3350"/>
                <a:gd name="T19" fmla="*/ 1 h 1271"/>
                <a:gd name="T20" fmla="*/ 1 w 3350"/>
                <a:gd name="T21" fmla="*/ 1 h 1271"/>
                <a:gd name="T22" fmla="*/ 1 w 3350"/>
                <a:gd name="T23" fmla="*/ 1 h 1271"/>
                <a:gd name="T24" fmla="*/ 1 w 3350"/>
                <a:gd name="T25" fmla="*/ 1 h 1271"/>
                <a:gd name="T26" fmla="*/ 1 w 3350"/>
                <a:gd name="T27" fmla="*/ 1 h 1271"/>
                <a:gd name="T28" fmla="*/ 1 w 3350"/>
                <a:gd name="T29" fmla="*/ 1 h 1271"/>
                <a:gd name="T30" fmla="*/ 1 w 3350"/>
                <a:gd name="T31" fmla="*/ 1 h 1271"/>
                <a:gd name="T32" fmla="*/ 1 w 3350"/>
                <a:gd name="T33" fmla="*/ 1 h 1271"/>
                <a:gd name="T34" fmla="*/ 1 w 3350"/>
                <a:gd name="T35" fmla="*/ 1 h 1271"/>
                <a:gd name="T36" fmla="*/ 1 w 3350"/>
                <a:gd name="T37" fmla="*/ 1 h 1271"/>
                <a:gd name="T38" fmla="*/ 1 w 3350"/>
                <a:gd name="T39" fmla="*/ 1 h 1271"/>
                <a:gd name="T40" fmla="*/ 1 w 3350"/>
                <a:gd name="T41" fmla="*/ 1 h 1271"/>
                <a:gd name="T42" fmla="*/ 1 w 3350"/>
                <a:gd name="T43" fmla="*/ 1 h 1271"/>
                <a:gd name="T44" fmla="*/ 1 w 3350"/>
                <a:gd name="T45" fmla="*/ 1 h 1271"/>
                <a:gd name="T46" fmla="*/ 1 w 3350"/>
                <a:gd name="T47" fmla="*/ 1 h 1271"/>
                <a:gd name="T48" fmla="*/ 1 w 3350"/>
                <a:gd name="T49" fmla="*/ 1 h 1271"/>
                <a:gd name="T50" fmla="*/ 1 w 3350"/>
                <a:gd name="T51" fmla="*/ 1 h 1271"/>
                <a:gd name="T52" fmla="*/ 1 w 3350"/>
                <a:gd name="T53" fmla="*/ 1 h 1271"/>
                <a:gd name="T54" fmla="*/ 1 w 3350"/>
                <a:gd name="T55" fmla="*/ 1 h 1271"/>
                <a:gd name="T56" fmla="*/ 1 w 3350"/>
                <a:gd name="T57" fmla="*/ 1 h 1271"/>
                <a:gd name="T58" fmla="*/ 1 w 3350"/>
                <a:gd name="T59" fmla="*/ 1 h 1271"/>
                <a:gd name="T60" fmla="*/ 1 w 3350"/>
                <a:gd name="T61" fmla="*/ 1 h 1271"/>
                <a:gd name="T62" fmla="*/ 1 w 3350"/>
                <a:gd name="T63" fmla="*/ 1 h 1271"/>
                <a:gd name="T64" fmla="*/ 1 w 3350"/>
                <a:gd name="T65" fmla="*/ 1 h 1271"/>
                <a:gd name="T66" fmla="*/ 0 w 3350"/>
                <a:gd name="T67" fmla="*/ 1 h 12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50"/>
                <a:gd name="T103" fmla="*/ 0 h 1271"/>
                <a:gd name="T104" fmla="*/ 3350 w 3350"/>
                <a:gd name="T105" fmla="*/ 1271 h 12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50" h="1271">
                  <a:moveTo>
                    <a:pt x="0" y="1271"/>
                  </a:moveTo>
                  <a:lnTo>
                    <a:pt x="69" y="1262"/>
                  </a:lnTo>
                  <a:lnTo>
                    <a:pt x="130" y="1257"/>
                  </a:lnTo>
                  <a:cubicBezTo>
                    <a:pt x="185" y="1251"/>
                    <a:pt x="321" y="1244"/>
                    <a:pt x="399" y="1229"/>
                  </a:cubicBezTo>
                  <a:cubicBezTo>
                    <a:pt x="476" y="1215"/>
                    <a:pt x="525" y="1198"/>
                    <a:pt x="594" y="1170"/>
                  </a:cubicBezTo>
                  <a:cubicBezTo>
                    <a:pt x="662" y="1142"/>
                    <a:pt x="753" y="1094"/>
                    <a:pt x="810" y="1061"/>
                  </a:cubicBezTo>
                  <a:cubicBezTo>
                    <a:pt x="868" y="1027"/>
                    <a:pt x="902" y="998"/>
                    <a:pt x="938" y="967"/>
                  </a:cubicBezTo>
                  <a:cubicBezTo>
                    <a:pt x="975" y="936"/>
                    <a:pt x="1005" y="902"/>
                    <a:pt x="1029" y="875"/>
                  </a:cubicBezTo>
                  <a:cubicBezTo>
                    <a:pt x="1053" y="848"/>
                    <a:pt x="1060" y="838"/>
                    <a:pt x="1083" y="804"/>
                  </a:cubicBezTo>
                  <a:lnTo>
                    <a:pt x="1172" y="667"/>
                  </a:lnTo>
                  <a:lnTo>
                    <a:pt x="1226" y="566"/>
                  </a:lnTo>
                  <a:lnTo>
                    <a:pt x="1278" y="456"/>
                  </a:lnTo>
                  <a:lnTo>
                    <a:pt x="1330" y="346"/>
                  </a:lnTo>
                  <a:lnTo>
                    <a:pt x="1395" y="223"/>
                  </a:lnTo>
                  <a:cubicBezTo>
                    <a:pt x="1421" y="181"/>
                    <a:pt x="1452" y="129"/>
                    <a:pt x="1483" y="95"/>
                  </a:cubicBezTo>
                  <a:cubicBezTo>
                    <a:pt x="1514" y="62"/>
                    <a:pt x="1550" y="38"/>
                    <a:pt x="1581" y="22"/>
                  </a:cubicBezTo>
                  <a:cubicBezTo>
                    <a:pt x="1612" y="7"/>
                    <a:pt x="1640" y="4"/>
                    <a:pt x="1671" y="2"/>
                  </a:cubicBezTo>
                  <a:cubicBezTo>
                    <a:pt x="1701" y="1"/>
                    <a:pt x="1731" y="0"/>
                    <a:pt x="1764" y="12"/>
                  </a:cubicBezTo>
                  <a:cubicBezTo>
                    <a:pt x="1798" y="24"/>
                    <a:pt x="1838" y="42"/>
                    <a:pt x="1871" y="76"/>
                  </a:cubicBezTo>
                  <a:cubicBezTo>
                    <a:pt x="1904" y="110"/>
                    <a:pt x="1926" y="155"/>
                    <a:pt x="1960" y="216"/>
                  </a:cubicBezTo>
                  <a:cubicBezTo>
                    <a:pt x="1994" y="277"/>
                    <a:pt x="2045" y="385"/>
                    <a:pt x="2072" y="443"/>
                  </a:cubicBezTo>
                  <a:cubicBezTo>
                    <a:pt x="2099" y="501"/>
                    <a:pt x="2100" y="514"/>
                    <a:pt x="2124" y="562"/>
                  </a:cubicBezTo>
                  <a:cubicBezTo>
                    <a:pt x="2148" y="610"/>
                    <a:pt x="2186" y="683"/>
                    <a:pt x="2214" y="730"/>
                  </a:cubicBezTo>
                  <a:lnTo>
                    <a:pt x="2293" y="845"/>
                  </a:lnTo>
                  <a:cubicBezTo>
                    <a:pt x="2315" y="876"/>
                    <a:pt x="2329" y="890"/>
                    <a:pt x="2349" y="911"/>
                  </a:cubicBezTo>
                  <a:cubicBezTo>
                    <a:pt x="2369" y="933"/>
                    <a:pt x="2384" y="949"/>
                    <a:pt x="2414" y="973"/>
                  </a:cubicBezTo>
                  <a:cubicBezTo>
                    <a:pt x="2444" y="998"/>
                    <a:pt x="2492" y="1037"/>
                    <a:pt x="2528" y="1061"/>
                  </a:cubicBezTo>
                  <a:lnTo>
                    <a:pt x="2630" y="1115"/>
                  </a:lnTo>
                  <a:lnTo>
                    <a:pt x="2735" y="1161"/>
                  </a:lnTo>
                  <a:lnTo>
                    <a:pt x="2839" y="1194"/>
                  </a:lnTo>
                  <a:cubicBezTo>
                    <a:pt x="2886" y="1207"/>
                    <a:pt x="2954" y="1229"/>
                    <a:pt x="3014" y="1240"/>
                  </a:cubicBezTo>
                  <a:cubicBezTo>
                    <a:pt x="3075" y="1251"/>
                    <a:pt x="3147" y="1253"/>
                    <a:pt x="3203" y="1257"/>
                  </a:cubicBezTo>
                  <a:lnTo>
                    <a:pt x="3350" y="1266"/>
                  </a:lnTo>
                  <a:lnTo>
                    <a:pt x="0" y="1271"/>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33153" name="Rectangle 11"/>
            <p:cNvSpPr>
              <a:spLocks noChangeArrowheads="1"/>
            </p:cNvSpPr>
            <p:nvPr/>
          </p:nvSpPr>
          <p:spPr bwMode="auto">
            <a:xfrm>
              <a:off x="3960" y="2189"/>
              <a:ext cx="125"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1800" i="1">
                  <a:latin typeface="Times New Roman" panose="02020603050405020304" pitchFamily="18" charset="0"/>
                </a:rPr>
                <a:t>x</a:t>
              </a:r>
            </a:p>
          </p:txBody>
        </p:sp>
      </p:grpSp>
      <p:sp>
        <p:nvSpPr>
          <p:cNvPr id="13314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3314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F30C35B-D8C8-48E2-A953-B4CF46CA609D}" type="slidenum">
              <a:rPr lang="en-US" sz="1200"/>
              <a:pPr algn="r" eaLnBrk="1" hangingPunct="1"/>
              <a:t>15</a:t>
            </a:fld>
            <a:r>
              <a:rPr lang="en-US" sz="1200"/>
              <a:t> of 105</a:t>
            </a:r>
          </a:p>
        </p:txBody>
      </p:sp>
      <p:grpSp>
        <p:nvGrpSpPr>
          <p:cNvPr id="3" name="Group 12"/>
          <p:cNvGrpSpPr>
            <a:grpSpLocks/>
          </p:cNvGrpSpPr>
          <p:nvPr/>
        </p:nvGrpSpPr>
        <p:grpSpPr bwMode="auto">
          <a:xfrm>
            <a:off x="1447800" y="4400550"/>
            <a:ext cx="5724525" cy="2000250"/>
            <a:chOff x="912" y="2688"/>
            <a:chExt cx="3606" cy="1308"/>
          </a:xfrm>
        </p:grpSpPr>
        <p:sp>
          <p:nvSpPr>
            <p:cNvPr id="133176" name="Rectangle 13"/>
            <p:cNvSpPr>
              <a:spLocks noChangeArrowheads="1"/>
            </p:cNvSpPr>
            <p:nvPr/>
          </p:nvSpPr>
          <p:spPr bwMode="auto">
            <a:xfrm>
              <a:off x="2543" y="3699"/>
              <a:ext cx="12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endParaRPr lang="en-US" sz="1800">
                <a:latin typeface="Times New Roman" panose="02020603050405020304" pitchFamily="18" charset="0"/>
              </a:endParaRPr>
            </a:p>
          </p:txBody>
        </p:sp>
        <p:sp>
          <p:nvSpPr>
            <p:cNvPr id="133177" name="Line 14"/>
            <p:cNvSpPr>
              <a:spLocks noChangeShapeType="1"/>
            </p:cNvSpPr>
            <p:nvPr/>
          </p:nvSpPr>
          <p:spPr bwMode="auto">
            <a:xfrm>
              <a:off x="912" y="3664"/>
              <a:ext cx="3473"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178" name="Line 15"/>
            <p:cNvSpPr>
              <a:spLocks noChangeShapeType="1"/>
            </p:cNvSpPr>
            <p:nvPr/>
          </p:nvSpPr>
          <p:spPr bwMode="auto">
            <a:xfrm>
              <a:off x="2612" y="3605"/>
              <a:ext cx="0" cy="13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33179" name="Object 16"/>
            <p:cNvGraphicFramePr>
              <a:graphicFrameLocks noChangeAspect="1"/>
            </p:cNvGraphicFramePr>
            <p:nvPr/>
          </p:nvGraphicFramePr>
          <p:xfrm>
            <a:off x="2500" y="3752"/>
            <a:ext cx="182" cy="244"/>
          </p:xfrm>
          <a:graphic>
            <a:graphicData uri="http://schemas.openxmlformats.org/presentationml/2006/ole">
              <mc:AlternateContent xmlns:mc="http://schemas.openxmlformats.org/markup-compatibility/2006">
                <mc:Choice xmlns:v="urn:schemas-microsoft-com:vml" Requires="v">
                  <p:oleObj spid="_x0000_s133210" name="Equation" r:id="rId6" imgW="152280" imgH="164880" progId="Equation.3">
                    <p:embed/>
                  </p:oleObj>
                </mc:Choice>
                <mc:Fallback>
                  <p:oleObj name="Equation" r:id="rId6" imgW="152280" imgH="164880" progId="Equation.3">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0" y="3752"/>
                          <a:ext cx="182" cy="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80" name="Freeform 17"/>
            <p:cNvSpPr>
              <a:spLocks/>
            </p:cNvSpPr>
            <p:nvPr/>
          </p:nvSpPr>
          <p:spPr bwMode="auto">
            <a:xfrm>
              <a:off x="1308" y="2688"/>
              <a:ext cx="2551" cy="970"/>
            </a:xfrm>
            <a:custGeom>
              <a:avLst/>
              <a:gdLst>
                <a:gd name="T0" fmla="*/ 0 w 3350"/>
                <a:gd name="T1" fmla="*/ 5 h 1271"/>
                <a:gd name="T2" fmla="*/ 2 w 3350"/>
                <a:gd name="T3" fmla="*/ 5 h 1271"/>
                <a:gd name="T4" fmla="*/ 2 w 3350"/>
                <a:gd name="T5" fmla="*/ 5 h 1271"/>
                <a:gd name="T6" fmla="*/ 2 w 3350"/>
                <a:gd name="T7" fmla="*/ 4 h 1271"/>
                <a:gd name="T8" fmla="*/ 2 w 3350"/>
                <a:gd name="T9" fmla="*/ 4 h 1271"/>
                <a:gd name="T10" fmla="*/ 3 w 3350"/>
                <a:gd name="T11" fmla="*/ 4 h 1271"/>
                <a:gd name="T12" fmla="*/ 3 w 3350"/>
                <a:gd name="T13" fmla="*/ 4 h 1271"/>
                <a:gd name="T14" fmla="*/ 4 w 3350"/>
                <a:gd name="T15" fmla="*/ 3 h 1271"/>
                <a:gd name="T16" fmla="*/ 4 w 3350"/>
                <a:gd name="T17" fmla="*/ 3 h 1271"/>
                <a:gd name="T18" fmla="*/ 4 w 3350"/>
                <a:gd name="T19" fmla="*/ 2 h 1271"/>
                <a:gd name="T20" fmla="*/ 4 w 3350"/>
                <a:gd name="T21" fmla="*/ 2 h 1271"/>
                <a:gd name="T22" fmla="*/ 4 w 3350"/>
                <a:gd name="T23" fmla="*/ 2 h 1271"/>
                <a:gd name="T24" fmla="*/ 5 w 3350"/>
                <a:gd name="T25" fmla="*/ 2 h 1271"/>
                <a:gd name="T26" fmla="*/ 5 w 3350"/>
                <a:gd name="T27" fmla="*/ 2 h 1271"/>
                <a:gd name="T28" fmla="*/ 5 w 3350"/>
                <a:gd name="T29" fmla="*/ 2 h 1271"/>
                <a:gd name="T30" fmla="*/ 5 w 3350"/>
                <a:gd name="T31" fmla="*/ 2 h 1271"/>
                <a:gd name="T32" fmla="*/ 5 w 3350"/>
                <a:gd name="T33" fmla="*/ 2 h 1271"/>
                <a:gd name="T34" fmla="*/ 6 w 3350"/>
                <a:gd name="T35" fmla="*/ 2 h 1271"/>
                <a:gd name="T36" fmla="*/ 6 w 3350"/>
                <a:gd name="T37" fmla="*/ 2 h 1271"/>
                <a:gd name="T38" fmla="*/ 6 w 3350"/>
                <a:gd name="T39" fmla="*/ 2 h 1271"/>
                <a:gd name="T40" fmla="*/ 7 w 3350"/>
                <a:gd name="T41" fmla="*/ 2 h 1271"/>
                <a:gd name="T42" fmla="*/ 7 w 3350"/>
                <a:gd name="T43" fmla="*/ 2 h 1271"/>
                <a:gd name="T44" fmla="*/ 7 w 3350"/>
                <a:gd name="T45" fmla="*/ 2 h 1271"/>
                <a:gd name="T46" fmla="*/ 8 w 3350"/>
                <a:gd name="T47" fmla="*/ 3 h 1271"/>
                <a:gd name="T48" fmla="*/ 8 w 3350"/>
                <a:gd name="T49" fmla="*/ 3 h 1271"/>
                <a:gd name="T50" fmla="*/ 8 w 3350"/>
                <a:gd name="T51" fmla="*/ 4 h 1271"/>
                <a:gd name="T52" fmla="*/ 8 w 3350"/>
                <a:gd name="T53" fmla="*/ 4 h 1271"/>
                <a:gd name="T54" fmla="*/ 8 w 3350"/>
                <a:gd name="T55" fmla="*/ 4 h 1271"/>
                <a:gd name="T56" fmla="*/ 9 w 3350"/>
                <a:gd name="T57" fmla="*/ 4 h 1271"/>
                <a:gd name="T58" fmla="*/ 9 w 3350"/>
                <a:gd name="T59" fmla="*/ 4 h 1271"/>
                <a:gd name="T60" fmla="*/ 11 w 3350"/>
                <a:gd name="T61" fmla="*/ 4 h 1271"/>
                <a:gd name="T62" fmla="*/ 11 w 3350"/>
                <a:gd name="T63" fmla="*/ 5 h 1271"/>
                <a:gd name="T64" fmla="*/ 11 w 3350"/>
                <a:gd name="T65" fmla="*/ 5 h 1271"/>
                <a:gd name="T66" fmla="*/ 0 w 3350"/>
                <a:gd name="T67" fmla="*/ 5 h 12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50"/>
                <a:gd name="T103" fmla="*/ 0 h 1271"/>
                <a:gd name="T104" fmla="*/ 3350 w 3350"/>
                <a:gd name="T105" fmla="*/ 1271 h 12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50" h="1271">
                  <a:moveTo>
                    <a:pt x="0" y="1271"/>
                  </a:moveTo>
                  <a:lnTo>
                    <a:pt x="69" y="1262"/>
                  </a:lnTo>
                  <a:lnTo>
                    <a:pt x="130" y="1257"/>
                  </a:lnTo>
                  <a:cubicBezTo>
                    <a:pt x="185" y="1251"/>
                    <a:pt x="321" y="1244"/>
                    <a:pt x="399" y="1229"/>
                  </a:cubicBezTo>
                  <a:cubicBezTo>
                    <a:pt x="476" y="1215"/>
                    <a:pt x="525" y="1198"/>
                    <a:pt x="594" y="1170"/>
                  </a:cubicBezTo>
                  <a:cubicBezTo>
                    <a:pt x="662" y="1142"/>
                    <a:pt x="753" y="1094"/>
                    <a:pt x="810" y="1061"/>
                  </a:cubicBezTo>
                  <a:cubicBezTo>
                    <a:pt x="868" y="1027"/>
                    <a:pt x="902" y="998"/>
                    <a:pt x="938" y="967"/>
                  </a:cubicBezTo>
                  <a:cubicBezTo>
                    <a:pt x="975" y="936"/>
                    <a:pt x="1005" y="902"/>
                    <a:pt x="1029" y="875"/>
                  </a:cubicBezTo>
                  <a:cubicBezTo>
                    <a:pt x="1053" y="848"/>
                    <a:pt x="1060" y="838"/>
                    <a:pt x="1083" y="804"/>
                  </a:cubicBezTo>
                  <a:lnTo>
                    <a:pt x="1172" y="667"/>
                  </a:lnTo>
                  <a:lnTo>
                    <a:pt x="1226" y="566"/>
                  </a:lnTo>
                  <a:lnTo>
                    <a:pt x="1278" y="456"/>
                  </a:lnTo>
                  <a:lnTo>
                    <a:pt x="1330" y="346"/>
                  </a:lnTo>
                  <a:lnTo>
                    <a:pt x="1395" y="223"/>
                  </a:lnTo>
                  <a:cubicBezTo>
                    <a:pt x="1421" y="181"/>
                    <a:pt x="1452" y="129"/>
                    <a:pt x="1483" y="95"/>
                  </a:cubicBezTo>
                  <a:cubicBezTo>
                    <a:pt x="1514" y="62"/>
                    <a:pt x="1550" y="38"/>
                    <a:pt x="1581" y="22"/>
                  </a:cubicBezTo>
                  <a:cubicBezTo>
                    <a:pt x="1612" y="7"/>
                    <a:pt x="1640" y="4"/>
                    <a:pt x="1671" y="2"/>
                  </a:cubicBezTo>
                  <a:cubicBezTo>
                    <a:pt x="1701" y="1"/>
                    <a:pt x="1731" y="0"/>
                    <a:pt x="1764" y="12"/>
                  </a:cubicBezTo>
                  <a:cubicBezTo>
                    <a:pt x="1798" y="24"/>
                    <a:pt x="1838" y="42"/>
                    <a:pt x="1871" y="76"/>
                  </a:cubicBezTo>
                  <a:cubicBezTo>
                    <a:pt x="1904" y="110"/>
                    <a:pt x="1926" y="155"/>
                    <a:pt x="1960" y="216"/>
                  </a:cubicBezTo>
                  <a:cubicBezTo>
                    <a:pt x="1994" y="277"/>
                    <a:pt x="2045" y="385"/>
                    <a:pt x="2072" y="443"/>
                  </a:cubicBezTo>
                  <a:cubicBezTo>
                    <a:pt x="2099" y="501"/>
                    <a:pt x="2100" y="514"/>
                    <a:pt x="2124" y="562"/>
                  </a:cubicBezTo>
                  <a:cubicBezTo>
                    <a:pt x="2148" y="610"/>
                    <a:pt x="2186" y="683"/>
                    <a:pt x="2214" y="730"/>
                  </a:cubicBezTo>
                  <a:lnTo>
                    <a:pt x="2293" y="845"/>
                  </a:lnTo>
                  <a:cubicBezTo>
                    <a:pt x="2315" y="876"/>
                    <a:pt x="2329" y="890"/>
                    <a:pt x="2349" y="911"/>
                  </a:cubicBezTo>
                  <a:cubicBezTo>
                    <a:pt x="2369" y="933"/>
                    <a:pt x="2384" y="949"/>
                    <a:pt x="2414" y="973"/>
                  </a:cubicBezTo>
                  <a:cubicBezTo>
                    <a:pt x="2444" y="998"/>
                    <a:pt x="2492" y="1037"/>
                    <a:pt x="2528" y="1061"/>
                  </a:cubicBezTo>
                  <a:lnTo>
                    <a:pt x="2630" y="1115"/>
                  </a:lnTo>
                  <a:lnTo>
                    <a:pt x="2735" y="1161"/>
                  </a:lnTo>
                  <a:lnTo>
                    <a:pt x="2839" y="1194"/>
                  </a:lnTo>
                  <a:cubicBezTo>
                    <a:pt x="2886" y="1207"/>
                    <a:pt x="2954" y="1229"/>
                    <a:pt x="3014" y="1240"/>
                  </a:cubicBezTo>
                  <a:cubicBezTo>
                    <a:pt x="3075" y="1251"/>
                    <a:pt x="3147" y="1253"/>
                    <a:pt x="3203" y="1257"/>
                  </a:cubicBezTo>
                  <a:lnTo>
                    <a:pt x="3350" y="1266"/>
                  </a:lnTo>
                  <a:lnTo>
                    <a:pt x="0" y="1271"/>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33181" name="Rectangle 18"/>
            <p:cNvSpPr>
              <a:spLocks noChangeArrowheads="1"/>
            </p:cNvSpPr>
            <p:nvPr/>
          </p:nvSpPr>
          <p:spPr bwMode="auto">
            <a:xfrm>
              <a:off x="4338" y="3506"/>
              <a:ext cx="180"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1800" i="1">
                  <a:latin typeface="Times New Roman" panose="02020603050405020304" pitchFamily="18" charset="0"/>
                </a:rPr>
                <a:t>x</a:t>
              </a:r>
            </a:p>
          </p:txBody>
        </p:sp>
        <p:graphicFrame>
          <p:nvGraphicFramePr>
            <p:cNvPr id="133182" name="Object 19"/>
            <p:cNvGraphicFramePr>
              <a:graphicFrameLocks noChangeAspect="1"/>
            </p:cNvGraphicFramePr>
            <p:nvPr/>
          </p:nvGraphicFramePr>
          <p:xfrm>
            <a:off x="2579" y="2853"/>
            <a:ext cx="192" cy="227"/>
          </p:xfrm>
          <a:graphic>
            <a:graphicData uri="http://schemas.openxmlformats.org/presentationml/2006/ole">
              <mc:AlternateContent xmlns:mc="http://schemas.openxmlformats.org/markup-compatibility/2006">
                <mc:Choice xmlns:v="urn:schemas-microsoft-com:vml" Requires="v">
                  <p:oleObj spid="_x0000_s133211" name="Equation" r:id="rId7" imgW="139680" imgH="164880" progId="Equation.3">
                    <p:embed/>
                  </p:oleObj>
                </mc:Choice>
                <mc:Fallback>
                  <p:oleObj name="Equation" r:id="rId7" imgW="139680" imgH="164880" progId="Equation.3">
                    <p:embed/>
                    <p:pic>
                      <p:nvPicPr>
                        <p:cNvPr id="0" name="Object 1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79" y="2853"/>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3" name="Object 20"/>
            <p:cNvGraphicFramePr>
              <a:graphicFrameLocks noChangeAspect="1"/>
            </p:cNvGraphicFramePr>
            <p:nvPr/>
          </p:nvGraphicFramePr>
          <p:xfrm>
            <a:off x="2225" y="3158"/>
            <a:ext cx="192" cy="227"/>
          </p:xfrm>
          <a:graphic>
            <a:graphicData uri="http://schemas.openxmlformats.org/presentationml/2006/ole">
              <mc:AlternateContent xmlns:mc="http://schemas.openxmlformats.org/markup-compatibility/2006">
                <mc:Choice xmlns:v="urn:schemas-microsoft-com:vml" Requires="v">
                  <p:oleObj spid="_x0000_s133212" name="Equation" r:id="rId9" imgW="139680" imgH="164880" progId="Equation.3">
                    <p:embed/>
                  </p:oleObj>
                </mc:Choice>
                <mc:Fallback>
                  <p:oleObj name="Equation" r:id="rId9" imgW="139680" imgH="164880" progId="Equation.3">
                    <p:embed/>
                    <p:pic>
                      <p:nvPicPr>
                        <p:cNvPr id="0" name="Object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5" y="3158"/>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4" name="Object 21"/>
            <p:cNvGraphicFramePr>
              <a:graphicFrameLocks noChangeAspect="1"/>
            </p:cNvGraphicFramePr>
            <p:nvPr/>
          </p:nvGraphicFramePr>
          <p:xfrm>
            <a:off x="2368" y="3028"/>
            <a:ext cx="192" cy="227"/>
          </p:xfrm>
          <a:graphic>
            <a:graphicData uri="http://schemas.openxmlformats.org/presentationml/2006/ole">
              <mc:AlternateContent xmlns:mc="http://schemas.openxmlformats.org/markup-compatibility/2006">
                <mc:Choice xmlns:v="urn:schemas-microsoft-com:vml" Requires="v">
                  <p:oleObj spid="_x0000_s133213" name="Equation" r:id="rId10" imgW="139680" imgH="164880" progId="Equation.3">
                    <p:embed/>
                  </p:oleObj>
                </mc:Choice>
                <mc:Fallback>
                  <p:oleObj name="Equation" r:id="rId10" imgW="139680" imgH="164880" progId="Equation.3">
                    <p:embed/>
                    <p:pic>
                      <p:nvPicPr>
                        <p:cNvPr id="0" name="Object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8" y="3028"/>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5" name="Object 22"/>
            <p:cNvGraphicFramePr>
              <a:graphicFrameLocks noChangeAspect="1"/>
            </p:cNvGraphicFramePr>
            <p:nvPr/>
          </p:nvGraphicFramePr>
          <p:xfrm>
            <a:off x="2411" y="2760"/>
            <a:ext cx="192" cy="227"/>
          </p:xfrm>
          <a:graphic>
            <a:graphicData uri="http://schemas.openxmlformats.org/presentationml/2006/ole">
              <mc:AlternateContent xmlns:mc="http://schemas.openxmlformats.org/markup-compatibility/2006">
                <mc:Choice xmlns:v="urn:schemas-microsoft-com:vml" Requires="v">
                  <p:oleObj spid="_x0000_s133214" name="Equation" r:id="rId11" imgW="139680" imgH="164880" progId="Equation.3">
                    <p:embed/>
                  </p:oleObj>
                </mc:Choice>
                <mc:Fallback>
                  <p:oleObj name="Equation" r:id="rId11" imgW="139680" imgH="164880" progId="Equation.3">
                    <p:embed/>
                    <p:pic>
                      <p:nvPicPr>
                        <p:cNvPr id="0"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 y="2760"/>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6" name="Object 23"/>
            <p:cNvGraphicFramePr>
              <a:graphicFrameLocks noChangeAspect="1"/>
            </p:cNvGraphicFramePr>
            <p:nvPr/>
          </p:nvGraphicFramePr>
          <p:xfrm>
            <a:off x="2763" y="3186"/>
            <a:ext cx="192" cy="227"/>
          </p:xfrm>
          <a:graphic>
            <a:graphicData uri="http://schemas.openxmlformats.org/presentationml/2006/ole">
              <mc:AlternateContent xmlns:mc="http://schemas.openxmlformats.org/markup-compatibility/2006">
                <mc:Choice xmlns:v="urn:schemas-microsoft-com:vml" Requires="v">
                  <p:oleObj spid="_x0000_s133215" name="Equation" r:id="rId12" imgW="139680" imgH="164880" progId="Equation.3">
                    <p:embed/>
                  </p:oleObj>
                </mc:Choice>
                <mc:Fallback>
                  <p:oleObj name="Equation" r:id="rId12" imgW="139680" imgH="164880" progId="Equation.3">
                    <p:embed/>
                    <p:pic>
                      <p:nvPicPr>
                        <p:cNvPr id="0"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63" y="3186"/>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7" name="Object 24"/>
            <p:cNvGraphicFramePr>
              <a:graphicFrameLocks noChangeAspect="1"/>
            </p:cNvGraphicFramePr>
            <p:nvPr/>
          </p:nvGraphicFramePr>
          <p:xfrm>
            <a:off x="2976" y="3421"/>
            <a:ext cx="192" cy="227"/>
          </p:xfrm>
          <a:graphic>
            <a:graphicData uri="http://schemas.openxmlformats.org/presentationml/2006/ole">
              <mc:AlternateContent xmlns:mc="http://schemas.openxmlformats.org/markup-compatibility/2006">
                <mc:Choice xmlns:v="urn:schemas-microsoft-com:vml" Requires="v">
                  <p:oleObj spid="_x0000_s133216" name="Equation" r:id="rId13" imgW="139680" imgH="164880" progId="Equation.3">
                    <p:embed/>
                  </p:oleObj>
                </mc:Choice>
                <mc:Fallback>
                  <p:oleObj name="Equation" r:id="rId13" imgW="139680" imgH="164880" progId="Equation.3">
                    <p:embed/>
                    <p:pic>
                      <p:nvPicPr>
                        <p:cNvPr id="0" name="Object 2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6" y="3421"/>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8" name="Object 25"/>
            <p:cNvGraphicFramePr>
              <a:graphicFrameLocks noChangeAspect="1"/>
            </p:cNvGraphicFramePr>
            <p:nvPr/>
          </p:nvGraphicFramePr>
          <p:xfrm>
            <a:off x="2209" y="3379"/>
            <a:ext cx="192" cy="227"/>
          </p:xfrm>
          <a:graphic>
            <a:graphicData uri="http://schemas.openxmlformats.org/presentationml/2006/ole">
              <mc:AlternateContent xmlns:mc="http://schemas.openxmlformats.org/markup-compatibility/2006">
                <mc:Choice xmlns:v="urn:schemas-microsoft-com:vml" Requires="v">
                  <p:oleObj spid="_x0000_s133217" name="Equation" r:id="rId14" imgW="139680" imgH="164880" progId="Equation.3">
                    <p:embed/>
                  </p:oleObj>
                </mc:Choice>
                <mc:Fallback>
                  <p:oleObj name="Equation" r:id="rId14" imgW="139680" imgH="164880" progId="Equation.3">
                    <p:embed/>
                    <p:pic>
                      <p:nvPicPr>
                        <p:cNvPr id="0" name="Object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9" y="3379"/>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9" name="Object 26"/>
            <p:cNvGraphicFramePr>
              <a:graphicFrameLocks noChangeAspect="1"/>
            </p:cNvGraphicFramePr>
            <p:nvPr/>
          </p:nvGraphicFramePr>
          <p:xfrm>
            <a:off x="1976" y="3407"/>
            <a:ext cx="192" cy="227"/>
          </p:xfrm>
          <a:graphic>
            <a:graphicData uri="http://schemas.openxmlformats.org/presentationml/2006/ole">
              <mc:AlternateContent xmlns:mc="http://schemas.openxmlformats.org/markup-compatibility/2006">
                <mc:Choice xmlns:v="urn:schemas-microsoft-com:vml" Requires="v">
                  <p:oleObj spid="_x0000_s133218" name="Equation" r:id="rId15" imgW="139680" imgH="164880" progId="Equation.3">
                    <p:embed/>
                  </p:oleObj>
                </mc:Choice>
                <mc:Fallback>
                  <p:oleObj name="Equation" r:id="rId15" imgW="139680" imgH="164880"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6" y="3407"/>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0" name="Object 27"/>
            <p:cNvGraphicFramePr>
              <a:graphicFrameLocks noChangeAspect="1"/>
            </p:cNvGraphicFramePr>
            <p:nvPr/>
          </p:nvGraphicFramePr>
          <p:xfrm>
            <a:off x="2659" y="3421"/>
            <a:ext cx="192" cy="227"/>
          </p:xfrm>
          <a:graphic>
            <a:graphicData uri="http://schemas.openxmlformats.org/presentationml/2006/ole">
              <mc:AlternateContent xmlns:mc="http://schemas.openxmlformats.org/markup-compatibility/2006">
                <mc:Choice xmlns:v="urn:schemas-microsoft-com:vml" Requires="v">
                  <p:oleObj spid="_x0000_s133219" name="Equation" r:id="rId16" imgW="139680" imgH="164880" progId="Equation.3">
                    <p:embed/>
                  </p:oleObj>
                </mc:Choice>
                <mc:Fallback>
                  <p:oleObj name="Equation" r:id="rId16" imgW="139680" imgH="164880" progId="Equation.3">
                    <p:embed/>
                    <p:pic>
                      <p:nvPicPr>
                        <p:cNvPr id="0" name="Object 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59" y="3421"/>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1" name="Object 28"/>
            <p:cNvGraphicFramePr>
              <a:graphicFrameLocks noChangeAspect="1"/>
            </p:cNvGraphicFramePr>
            <p:nvPr/>
          </p:nvGraphicFramePr>
          <p:xfrm>
            <a:off x="2665" y="3005"/>
            <a:ext cx="192" cy="227"/>
          </p:xfrm>
          <a:graphic>
            <a:graphicData uri="http://schemas.openxmlformats.org/presentationml/2006/ole">
              <mc:AlternateContent xmlns:mc="http://schemas.openxmlformats.org/markup-compatibility/2006">
                <mc:Choice xmlns:v="urn:schemas-microsoft-com:vml" Requires="v">
                  <p:oleObj spid="_x0000_s133220" name="Equation" r:id="rId17" imgW="139680" imgH="164880" progId="Equation.3">
                    <p:embed/>
                  </p:oleObj>
                </mc:Choice>
                <mc:Fallback>
                  <p:oleObj name="Equation" r:id="rId17" imgW="139680" imgH="164880" progId="Equation.3">
                    <p:embed/>
                    <p:pic>
                      <p:nvPicPr>
                        <p:cNvPr id="0" name="Object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5" y="3005"/>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2" name="Object 29"/>
            <p:cNvGraphicFramePr>
              <a:graphicFrameLocks noChangeAspect="1"/>
            </p:cNvGraphicFramePr>
            <p:nvPr/>
          </p:nvGraphicFramePr>
          <p:xfrm>
            <a:off x="2499" y="3166"/>
            <a:ext cx="192" cy="227"/>
          </p:xfrm>
          <a:graphic>
            <a:graphicData uri="http://schemas.openxmlformats.org/presentationml/2006/ole">
              <mc:AlternateContent xmlns:mc="http://schemas.openxmlformats.org/markup-compatibility/2006">
                <mc:Choice xmlns:v="urn:schemas-microsoft-com:vml" Requires="v">
                  <p:oleObj spid="_x0000_s133221" name="Equation" r:id="rId18" imgW="139680" imgH="164880" progId="Equation.3">
                    <p:embed/>
                  </p:oleObj>
                </mc:Choice>
                <mc:Fallback>
                  <p:oleObj name="Equation" r:id="rId18" imgW="139680" imgH="164880" progId="Equation.3">
                    <p:embed/>
                    <p:pic>
                      <p:nvPicPr>
                        <p:cNvPr id="0" name="Object 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99" y="3166"/>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3" name="Object 30"/>
            <p:cNvGraphicFramePr>
              <a:graphicFrameLocks noChangeAspect="1"/>
            </p:cNvGraphicFramePr>
            <p:nvPr/>
          </p:nvGraphicFramePr>
          <p:xfrm>
            <a:off x="2440" y="3363"/>
            <a:ext cx="192" cy="227"/>
          </p:xfrm>
          <a:graphic>
            <a:graphicData uri="http://schemas.openxmlformats.org/presentationml/2006/ole">
              <mc:AlternateContent xmlns:mc="http://schemas.openxmlformats.org/markup-compatibility/2006">
                <mc:Choice xmlns:v="urn:schemas-microsoft-com:vml" Requires="v">
                  <p:oleObj spid="_x0000_s133222" name="Equation" r:id="rId19" imgW="139680" imgH="164880" progId="Equation.3">
                    <p:embed/>
                  </p:oleObj>
                </mc:Choice>
                <mc:Fallback>
                  <p:oleObj name="Equation" r:id="rId19" imgW="139680" imgH="164880" progId="Equation.3">
                    <p:embed/>
                    <p:pic>
                      <p:nvPicPr>
                        <p:cNvPr id="0"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40" y="3363"/>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418" name="Line 34"/>
          <p:cNvSpPr>
            <a:spLocks noChangeShapeType="1"/>
          </p:cNvSpPr>
          <p:nvPr/>
        </p:nvSpPr>
        <p:spPr bwMode="auto">
          <a:xfrm>
            <a:off x="6964363" y="5791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48548"/>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nodeType="afterEffect">
                                  <p:stCondLst>
                                    <p:cond delay="50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1000"/>
                                        <p:tgtEl>
                                          <p:spTgt spid="3"/>
                                        </p:tgtEl>
                                      </p:cBhvr>
                                    </p:animEffect>
                                  </p:childTnLst>
                                </p:cTn>
                              </p:par>
                            </p:childTnLst>
                          </p:cTn>
                        </p:par>
                        <p:par>
                          <p:cTn id="16" fill="hold" nodeType="afterGroup">
                            <p:stCondLst>
                              <p:cond delay="1500"/>
                            </p:stCondLst>
                            <p:childTnLst>
                              <p:par>
                                <p:cTn id="17" presetID="1" presetClass="entr" presetSubtype="0" fill="hold" grpId="0" nodeType="afterEffect">
                                  <p:stCondLst>
                                    <p:cond delay="0"/>
                                  </p:stCondLst>
                                  <p:childTnLst>
                                    <p:set>
                                      <p:cBhvr>
                                        <p:cTn id="18" dur="1" fill="hold">
                                          <p:stCondLst>
                                            <p:cond delay="0"/>
                                          </p:stCondLst>
                                        </p:cTn>
                                        <p:tgtEl>
                                          <p:spTgt spid="16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8" grpId="0"/>
      <p:bldP spid="164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Rectangle 2"/>
          <p:cNvSpPr>
            <a:spLocks noGrp="1" noChangeArrowheads="1"/>
          </p:cNvSpPr>
          <p:nvPr>
            <p:ph type="title"/>
          </p:nvPr>
        </p:nvSpPr>
        <p:spPr/>
        <p:txBody>
          <a:bodyPr/>
          <a:lstStyle/>
          <a:p>
            <a:pPr eaLnBrk="1" hangingPunct="1"/>
            <a:r>
              <a:rPr lang="en-US" smtClean="0"/>
              <a:t>The Central Limit Theorem</a:t>
            </a:r>
          </a:p>
        </p:txBody>
      </p:sp>
      <p:sp>
        <p:nvSpPr>
          <p:cNvPr id="17414" name="Content Placeholder 11"/>
          <p:cNvSpPr>
            <a:spLocks noGrp="1"/>
          </p:cNvSpPr>
          <p:nvPr>
            <p:ph idx="1"/>
          </p:nvPr>
        </p:nvSpPr>
        <p:spPr>
          <a:xfrm>
            <a:off x="457200" y="1295400"/>
            <a:ext cx="8229600" cy="3733800"/>
          </a:xfrm>
        </p:spPr>
        <p:txBody>
          <a:bodyPr/>
          <a:lstStyle/>
          <a:p>
            <a:pPr eaLnBrk="1" hangingPunct="1"/>
            <a:r>
              <a:rPr lang="en-US" smtClean="0"/>
              <a:t>In either case, the sampling distribution of sample means has a mean equal to the population mean.</a:t>
            </a:r>
          </a:p>
          <a:p>
            <a:pPr eaLnBrk="1" hangingPunct="1"/>
            <a:endParaRPr lang="en-US" smtClean="0">
              <a:sym typeface="Arial" panose="020B0604020202020204" pitchFamily="34" charset="0"/>
            </a:endParaRPr>
          </a:p>
          <a:p>
            <a:pPr eaLnBrk="1" hangingPunct="1"/>
            <a:r>
              <a:rPr lang="en-US" smtClean="0"/>
              <a:t>The sampling distribution of sample means has a variance equal to 1/</a:t>
            </a:r>
            <a:r>
              <a:rPr lang="en-US" i="1" smtClean="0"/>
              <a:t>n</a:t>
            </a:r>
            <a:r>
              <a:rPr lang="en-US" smtClean="0"/>
              <a:t> times the variance of the population and a standard deviation equal to the population standard deviation divided by the square root of </a:t>
            </a:r>
            <a:r>
              <a:rPr lang="en-US" i="1" smtClean="0"/>
              <a:t>n.</a:t>
            </a:r>
            <a:r>
              <a:rPr lang="en-US" smtClean="0"/>
              <a:t> </a:t>
            </a:r>
            <a:endParaRPr lang="en-US" smtClean="0">
              <a:sym typeface="Arial" panose="020B0604020202020204" pitchFamily="34" charset="0"/>
            </a:endParaRPr>
          </a:p>
          <a:p>
            <a:pPr eaLnBrk="1" hangingPunct="1">
              <a:buFont typeface="Arial" panose="020B0604020202020204" pitchFamily="34" charset="0"/>
              <a:buNone/>
            </a:pPr>
            <a:endParaRPr lang="en-US" smtClean="0">
              <a:sym typeface="Arial" panose="020B0604020202020204" pitchFamily="34" charset="0"/>
            </a:endParaRPr>
          </a:p>
          <a:p>
            <a:pPr eaLnBrk="1" hangingPunct="1">
              <a:buFont typeface="Arial" panose="020B0604020202020204" pitchFamily="34" charset="0"/>
              <a:buNone/>
            </a:pPr>
            <a:endParaRPr lang="en-US" smtClean="0"/>
          </a:p>
        </p:txBody>
      </p:sp>
      <p:sp>
        <p:nvSpPr>
          <p:cNvPr id="750599" name="Text Box 7"/>
          <p:cNvSpPr txBox="1">
            <a:spLocks noChangeArrowheads="1"/>
          </p:cNvSpPr>
          <p:nvPr/>
        </p:nvSpPr>
        <p:spPr bwMode="auto">
          <a:xfrm>
            <a:off x="3987800" y="4876800"/>
            <a:ext cx="347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a:solidFill>
                  <a:schemeClr val="accent2"/>
                </a:solidFill>
                <a:latin typeface="Times New Roman" panose="02020603050405020304" pitchFamily="18" charset="0"/>
              </a:rPr>
              <a:t>Variance</a:t>
            </a:r>
          </a:p>
        </p:txBody>
      </p:sp>
      <p:sp>
        <p:nvSpPr>
          <p:cNvPr id="17417" name="Rectangle 10"/>
          <p:cNvSpPr>
            <a:spLocks noChangeArrowheads="1"/>
          </p:cNvSpPr>
          <p:nvPr/>
        </p:nvSpPr>
        <p:spPr bwMode="auto">
          <a:xfrm>
            <a:off x="3987800" y="5638800"/>
            <a:ext cx="4114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a:solidFill>
                  <a:schemeClr val="accent2"/>
                </a:solidFill>
                <a:latin typeface="Times New Roman" panose="02020603050405020304" pitchFamily="18" charset="0"/>
              </a:rPr>
              <a:t>Standard deviation (</a:t>
            </a:r>
            <a:r>
              <a:rPr lang="en-US" b="1">
                <a:solidFill>
                  <a:schemeClr val="accent2"/>
                </a:solidFill>
                <a:latin typeface="Times New Roman" panose="02020603050405020304" pitchFamily="18" charset="0"/>
              </a:rPr>
              <a:t>standard error of the mean)</a:t>
            </a:r>
            <a:endParaRPr lang="en-US">
              <a:solidFill>
                <a:schemeClr val="accent2"/>
              </a:solidFill>
              <a:latin typeface="Times New Roman" panose="02020603050405020304" pitchFamily="18" charset="0"/>
            </a:endParaRPr>
          </a:p>
        </p:txBody>
      </p:sp>
      <p:graphicFrame>
        <p:nvGraphicFramePr>
          <p:cNvPr id="734213" name="Object 5"/>
          <p:cNvGraphicFramePr>
            <a:graphicFrameLocks noChangeAspect="1"/>
          </p:cNvGraphicFramePr>
          <p:nvPr/>
        </p:nvGraphicFramePr>
        <p:xfrm>
          <a:off x="2667000" y="2311400"/>
          <a:ext cx="992188" cy="482600"/>
        </p:xfrm>
        <a:graphic>
          <a:graphicData uri="http://schemas.openxmlformats.org/presentationml/2006/ole">
            <mc:AlternateContent xmlns:mc="http://schemas.openxmlformats.org/markup-compatibility/2006">
              <mc:Choice xmlns:v="urn:schemas-microsoft-com:vml" Requires="v">
                <p:oleObj spid="_x0000_s135183" name="Equation" r:id="rId4" imgW="469800" imgH="228600" progId="Equation.DSMT4">
                  <p:embed/>
                </p:oleObj>
              </mc:Choice>
              <mc:Fallback>
                <p:oleObj name="Equation" r:id="rId4" imgW="46980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311400"/>
                        <a:ext cx="992188"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2667000" y="5562600"/>
          <a:ext cx="1114425" cy="774700"/>
        </p:xfrm>
        <a:graphic>
          <a:graphicData uri="http://schemas.openxmlformats.org/presentationml/2006/ole">
            <mc:AlternateContent xmlns:mc="http://schemas.openxmlformats.org/markup-compatibility/2006">
              <mc:Choice xmlns:v="urn:schemas-microsoft-com:vml" Requires="v">
                <p:oleObj spid="_x0000_s135184" name="Equation" r:id="rId6" imgW="583920" imgH="406080" progId="Equation.DSMT4">
                  <p:embed/>
                </p:oleObj>
              </mc:Choice>
              <mc:Fallback>
                <p:oleObj name="Equation" r:id="rId6" imgW="583920" imgH="40608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5562600"/>
                        <a:ext cx="1114425"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13"/>
          <p:cNvGraphicFramePr>
            <a:graphicFrameLocks noChangeAspect="1"/>
          </p:cNvGraphicFramePr>
          <p:nvPr/>
        </p:nvGraphicFramePr>
        <p:xfrm>
          <a:off x="2667000" y="4724400"/>
          <a:ext cx="1065213" cy="727075"/>
        </p:xfrm>
        <a:graphic>
          <a:graphicData uri="http://schemas.openxmlformats.org/presentationml/2006/ole">
            <mc:AlternateContent xmlns:mc="http://schemas.openxmlformats.org/markup-compatibility/2006">
              <mc:Choice xmlns:v="urn:schemas-microsoft-com:vml" Requires="v">
                <p:oleObj spid="_x0000_s135185" name="Equation" r:id="rId8" imgW="558720" imgH="380880" progId="Equation.DSMT4">
                  <p:embed/>
                </p:oleObj>
              </mc:Choice>
              <mc:Fallback>
                <p:oleObj name="Equation" r:id="rId8" imgW="558720" imgH="380880" progId="Equation.DSMT4">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0" y="4724400"/>
                        <a:ext cx="1065213" cy="727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517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3517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93BD03A1-E6F6-46CF-8C91-BB91D11AC723}" type="slidenum">
              <a:rPr lang="en-US" sz="1200"/>
              <a:pPr algn="r" eaLnBrk="1" hangingPunct="1"/>
              <a:t>16</a:t>
            </a:fld>
            <a:r>
              <a:rPr lang="en-US" sz="1200"/>
              <a:t> of 105</a:t>
            </a:r>
          </a:p>
        </p:txBody>
      </p:sp>
      <p:sp>
        <p:nvSpPr>
          <p:cNvPr id="11" name="Text Box 7"/>
          <p:cNvSpPr txBox="1">
            <a:spLocks noChangeArrowheads="1"/>
          </p:cNvSpPr>
          <p:nvPr/>
        </p:nvSpPr>
        <p:spPr bwMode="auto">
          <a:xfrm>
            <a:off x="3987800" y="2286000"/>
            <a:ext cx="347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a:solidFill>
                  <a:schemeClr val="accent2"/>
                </a:solidFill>
                <a:latin typeface="Times New Roman" panose="02020603050405020304" pitchFamily="18" charset="0"/>
              </a:rPr>
              <a:t>Mean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42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4">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059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34216"/>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74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P spid="750599" grpId="0"/>
      <p:bldP spid="17417"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r>
              <a:rPr lang="en-US" smtClean="0"/>
              <a:t>The Central Limit Theorem</a:t>
            </a:r>
          </a:p>
        </p:txBody>
      </p:sp>
      <p:sp>
        <p:nvSpPr>
          <p:cNvPr id="10" name="TextBox 9"/>
          <p:cNvSpPr txBox="1"/>
          <p:nvPr/>
        </p:nvSpPr>
        <p:spPr>
          <a:xfrm>
            <a:off x="381000" y="1371600"/>
            <a:ext cx="4343400" cy="396875"/>
          </a:xfrm>
          <a:prstGeom prst="rect">
            <a:avLst/>
          </a:prstGeom>
          <a:noFill/>
        </p:spPr>
        <p:txBody>
          <a:bodyPr>
            <a:spAutoFit/>
          </a:bodyPr>
          <a:lstStyle/>
          <a:p>
            <a:pPr marL="514350" indent="-514350">
              <a:buClr>
                <a:schemeClr val="accent1"/>
              </a:buClr>
              <a:buFont typeface="+mj-lt"/>
              <a:buAutoNum type="arabicPeriod"/>
              <a:defRPr/>
            </a:pPr>
            <a:r>
              <a:rPr lang="en-US" sz="2000" dirty="0">
                <a:latin typeface="+mn-lt"/>
              </a:rPr>
              <a:t>Any Population Distribution</a:t>
            </a:r>
          </a:p>
        </p:txBody>
      </p:sp>
      <p:sp>
        <p:nvSpPr>
          <p:cNvPr id="11" name="TextBox 10"/>
          <p:cNvSpPr txBox="1"/>
          <p:nvPr/>
        </p:nvSpPr>
        <p:spPr>
          <a:xfrm>
            <a:off x="4724400" y="1371600"/>
            <a:ext cx="4343400" cy="396875"/>
          </a:xfrm>
          <a:prstGeom prst="rect">
            <a:avLst/>
          </a:prstGeom>
          <a:noFill/>
        </p:spPr>
        <p:txBody>
          <a:bodyPr>
            <a:spAutoFit/>
          </a:bodyPr>
          <a:lstStyle/>
          <a:p>
            <a:pPr marL="514350" indent="-514350">
              <a:buClr>
                <a:schemeClr val="accent1"/>
              </a:buClr>
              <a:buFont typeface="+mj-lt"/>
              <a:buAutoNum type="arabicPeriod" startAt="2"/>
              <a:defRPr/>
            </a:pPr>
            <a:r>
              <a:rPr lang="en-US" sz="2000" dirty="0">
                <a:latin typeface="+mn-lt"/>
              </a:rPr>
              <a:t>Normal Population Distribution</a:t>
            </a:r>
          </a:p>
        </p:txBody>
      </p:sp>
      <p:sp>
        <p:nvSpPr>
          <p:cNvPr id="137221" name="TextBox 13"/>
          <p:cNvSpPr txBox="1">
            <a:spLocks noChangeArrowheads="1"/>
          </p:cNvSpPr>
          <p:nvPr/>
        </p:nvSpPr>
        <p:spPr bwMode="auto">
          <a:xfrm>
            <a:off x="914400" y="3641725"/>
            <a:ext cx="3352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2000">
                <a:latin typeface="Times New Roman" panose="02020603050405020304" pitchFamily="18" charset="0"/>
              </a:rPr>
              <a:t>Distribution of Sample Means, </a:t>
            </a:r>
            <a:r>
              <a:rPr lang="en-US" sz="2000" i="1">
                <a:latin typeface="Times New Roman" panose="02020603050405020304" pitchFamily="18" charset="0"/>
              </a:rPr>
              <a:t>n</a:t>
            </a:r>
            <a:r>
              <a:rPr lang="en-US" sz="2000">
                <a:latin typeface="Times New Roman" panose="02020603050405020304" pitchFamily="18" charset="0"/>
              </a:rPr>
              <a:t> ≥ 30</a:t>
            </a:r>
          </a:p>
        </p:txBody>
      </p:sp>
      <p:sp>
        <p:nvSpPr>
          <p:cNvPr id="19" name="TextBox 18"/>
          <p:cNvSpPr txBox="1"/>
          <p:nvPr/>
        </p:nvSpPr>
        <p:spPr>
          <a:xfrm>
            <a:off x="5257800" y="3641725"/>
            <a:ext cx="3352800" cy="701675"/>
          </a:xfrm>
          <a:prstGeom prst="rect">
            <a:avLst/>
          </a:prstGeom>
          <a:noFill/>
        </p:spPr>
        <p:txBody>
          <a:bodyPr>
            <a:spAutoFit/>
          </a:bodyPr>
          <a:lstStyle/>
          <a:p>
            <a:pPr>
              <a:defRPr/>
            </a:pPr>
            <a:r>
              <a:rPr lang="en-US" sz="2000" dirty="0">
                <a:latin typeface="+mn-lt"/>
              </a:rPr>
              <a:t>Distribution of Sample Means, (any </a:t>
            </a:r>
            <a:r>
              <a:rPr lang="en-US" sz="2000" i="1" dirty="0">
                <a:latin typeface="+mn-lt"/>
              </a:rPr>
              <a:t>n</a:t>
            </a:r>
            <a:r>
              <a:rPr lang="en-US" sz="2000" dirty="0">
                <a:latin typeface="+mn-lt"/>
              </a:rPr>
              <a:t>) </a:t>
            </a:r>
          </a:p>
        </p:txBody>
      </p:sp>
      <p:sp>
        <p:nvSpPr>
          <p:cNvPr id="137223"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37224"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E2EB075F-5964-4D61-960C-03469A789673}" type="slidenum">
              <a:rPr lang="en-US" sz="1200"/>
              <a:pPr algn="r" eaLnBrk="1" hangingPunct="1"/>
              <a:t>17</a:t>
            </a:fld>
            <a:r>
              <a:rPr lang="en-US" sz="1200"/>
              <a:t> of 105</a:t>
            </a:r>
          </a:p>
        </p:txBody>
      </p:sp>
      <p:pic>
        <p:nvPicPr>
          <p:cNvPr id="137225" name="Picture 12" descr="Screen shot 2011-08-24 at 10.16.42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28800"/>
            <a:ext cx="33528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26" name="Picture 14" descr="Screen shot 2011-08-24 at 10.18.11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343400"/>
            <a:ext cx="32766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Screen shot 2011-08-24 at 10.19.37 PM.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752600"/>
            <a:ext cx="333057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descr="Screen shot 2011-08-24 at 10.19.48 PM.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4298950"/>
            <a:ext cx="32131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lstStyle/>
          <a:p>
            <a:pPr eaLnBrk="1" hangingPunct="1">
              <a:defRPr/>
            </a:pPr>
            <a:r>
              <a:rPr lang="en-US" altLang="en-US" dirty="0" smtClean="0">
                <a:solidFill>
                  <a:schemeClr val="accent3"/>
                </a:solidFill>
                <a:ea typeface="+mj-ea"/>
              </a:rPr>
              <a:t>Example: Interpreting the Central Limit Theorem</a:t>
            </a:r>
          </a:p>
        </p:txBody>
      </p:sp>
      <p:sp>
        <p:nvSpPr>
          <p:cNvPr id="139267" name="Content Placeholder 11"/>
          <p:cNvSpPr>
            <a:spLocks noGrp="1"/>
          </p:cNvSpPr>
          <p:nvPr>
            <p:ph idx="1"/>
          </p:nvPr>
        </p:nvSpPr>
        <p:spPr>
          <a:xfrm>
            <a:off x="457200" y="1295400"/>
            <a:ext cx="8229600" cy="3124200"/>
          </a:xfrm>
        </p:spPr>
        <p:txBody>
          <a:bodyPr/>
          <a:lstStyle/>
          <a:p>
            <a:pPr marL="0" indent="0">
              <a:buFont typeface="Arial" panose="020B0604020202020204" pitchFamily="34" charset="0"/>
              <a:buNone/>
            </a:pPr>
            <a:r>
              <a:rPr lang="en-US" smtClean="0"/>
              <a:t>Cellular phone bills for residents of a city have a mean of $63 and a standard deviation of $11. Random samples of 100 cellular phone bills are drawn from this population and the mean of each sample is determined. Find the mean and standard error of the mean of the sampling distribution. Then sketch a graph of the sampling distribution of sample means.</a:t>
            </a:r>
          </a:p>
          <a:p>
            <a:pPr marL="0" indent="0">
              <a:buFont typeface="Arial" panose="020B0604020202020204" pitchFamily="34" charset="0"/>
              <a:buNone/>
            </a:pPr>
            <a:endParaRPr lang="en-US" smtClean="0"/>
          </a:p>
        </p:txBody>
      </p:sp>
      <p:sp>
        <p:nvSpPr>
          <p:cNvPr id="13926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3926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65E9802-78F4-4903-8B83-826B7A7C233A}" type="slidenum">
              <a:rPr lang="en-US" sz="1200"/>
              <a:pPr algn="r" eaLnBrk="1" hangingPunct="1"/>
              <a:t>18</a:t>
            </a:fld>
            <a:r>
              <a:rPr lang="en-US" sz="1200"/>
              <a:t> of 105</a:t>
            </a:r>
          </a:p>
        </p:txBody>
      </p:sp>
      <p:pic>
        <p:nvPicPr>
          <p:cNvPr id="139270" name="Picture 11"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495800"/>
            <a:ext cx="4724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lstStyle/>
          <a:p>
            <a:pPr eaLnBrk="1" hangingPunct="1">
              <a:defRPr/>
            </a:pPr>
            <a:r>
              <a:rPr lang="en-US" altLang="en-US" dirty="0" smtClean="0">
                <a:solidFill>
                  <a:schemeClr val="accent3"/>
                </a:solidFill>
                <a:ea typeface="+mj-ea"/>
              </a:rPr>
              <a:t>Solution: Interpreting the Central Limit Theorem</a:t>
            </a:r>
          </a:p>
        </p:txBody>
      </p:sp>
      <p:sp>
        <p:nvSpPr>
          <p:cNvPr id="18437" name="Content Placeholder 11"/>
          <p:cNvSpPr>
            <a:spLocks noGrp="1"/>
          </p:cNvSpPr>
          <p:nvPr>
            <p:ph idx="1"/>
          </p:nvPr>
        </p:nvSpPr>
        <p:spPr>
          <a:xfrm>
            <a:off x="457200" y="1600200"/>
            <a:ext cx="8229600" cy="2819400"/>
          </a:xfrm>
        </p:spPr>
        <p:txBody>
          <a:bodyPr/>
          <a:lstStyle/>
          <a:p>
            <a:r>
              <a:rPr lang="en-US" smtClean="0"/>
              <a:t>The mean of the sampling distribution is equal to the population mean</a:t>
            </a:r>
          </a:p>
          <a:p>
            <a:endParaRPr lang="en-US" smtClean="0"/>
          </a:p>
          <a:p>
            <a:r>
              <a:rPr lang="en-US" smtClean="0"/>
              <a:t>The standard error of the mean is equal to the population standard deviation divided by the square root of </a:t>
            </a:r>
            <a:r>
              <a:rPr lang="en-US" i="1" smtClean="0"/>
              <a:t>n</a:t>
            </a:r>
            <a:r>
              <a:rPr lang="en-US" smtClean="0"/>
              <a:t>.</a:t>
            </a:r>
          </a:p>
          <a:p>
            <a:pPr>
              <a:buFont typeface="Arial" panose="020B0604020202020204" pitchFamily="34" charset="0"/>
              <a:buNone/>
            </a:pPr>
            <a:endParaRPr lang="en-US" smtClean="0"/>
          </a:p>
        </p:txBody>
      </p:sp>
      <p:graphicFrame>
        <p:nvGraphicFramePr>
          <p:cNvPr id="734213" name="Object 5"/>
          <p:cNvGraphicFramePr>
            <a:graphicFrameLocks noChangeAspect="1"/>
          </p:cNvGraphicFramePr>
          <p:nvPr/>
        </p:nvGraphicFramePr>
        <p:xfrm>
          <a:off x="2719388" y="2514600"/>
          <a:ext cx="1584325" cy="482600"/>
        </p:xfrm>
        <a:graphic>
          <a:graphicData uri="http://schemas.openxmlformats.org/presentationml/2006/ole">
            <mc:AlternateContent xmlns:mc="http://schemas.openxmlformats.org/markup-compatibility/2006">
              <mc:Choice xmlns:v="urn:schemas-microsoft-com:vml" Requires="v">
                <p:oleObj spid="_x0000_s141322" name="Equation" r:id="rId4" imgW="749160" imgH="228600" progId="Equation.DSMT4">
                  <p:embed/>
                </p:oleObj>
              </mc:Choice>
              <mc:Fallback>
                <p:oleObj name="Equation" r:id="rId4" imgW="74916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9388" y="2514600"/>
                        <a:ext cx="158432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2465388" y="4356100"/>
          <a:ext cx="2665412" cy="749300"/>
        </p:xfrm>
        <a:graphic>
          <a:graphicData uri="http://schemas.openxmlformats.org/presentationml/2006/ole">
            <mc:AlternateContent xmlns:mc="http://schemas.openxmlformats.org/markup-compatibility/2006">
              <mc:Choice xmlns:v="urn:schemas-microsoft-com:vml" Requires="v">
                <p:oleObj spid="_x0000_s141323" name="Equation" r:id="rId6" imgW="1396800" imgH="393480" progId="Equation.DSMT4">
                  <p:embed/>
                </p:oleObj>
              </mc:Choice>
              <mc:Fallback>
                <p:oleObj name="Equation" r:id="rId6" imgW="1396800" imgH="39348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5388" y="4356100"/>
                        <a:ext cx="2665412"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131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4131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EFCBCEBB-E051-4784-9889-B134E1BFDF18}" type="slidenum">
              <a:rPr lang="en-US" sz="1200"/>
              <a:pPr algn="r" eaLnBrk="1" hangingPunct="1"/>
              <a:t>19</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7">
                                            <p:txEl>
                                              <p:pRg st="2" end="2"/>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734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Chapter Outline</a:t>
            </a:r>
          </a:p>
        </p:txBody>
      </p:sp>
      <p:sp>
        <p:nvSpPr>
          <p:cNvPr id="12291" name="Content Placeholder 2"/>
          <p:cNvSpPr>
            <a:spLocks noGrp="1"/>
          </p:cNvSpPr>
          <p:nvPr>
            <p:ph idx="1"/>
          </p:nvPr>
        </p:nvSpPr>
        <p:spPr/>
        <p:txBody>
          <a:bodyPr/>
          <a:lstStyle/>
          <a:p>
            <a:pPr eaLnBrk="1" hangingPunct="1"/>
            <a:r>
              <a:rPr lang="en-US" smtClean="0"/>
              <a:t>5.1 Introduction to Normal Distributions and the</a:t>
            </a:r>
            <a:br>
              <a:rPr lang="en-US" smtClean="0"/>
            </a:br>
            <a:r>
              <a:rPr lang="en-US" smtClean="0"/>
              <a:t>      Standard Normal Distribution</a:t>
            </a:r>
          </a:p>
          <a:p>
            <a:pPr eaLnBrk="1" hangingPunct="1"/>
            <a:r>
              <a:rPr lang="en-US" smtClean="0"/>
              <a:t>5.2 Normal Distributions: Finding Probabilities</a:t>
            </a:r>
          </a:p>
          <a:p>
            <a:pPr eaLnBrk="1" hangingPunct="1"/>
            <a:r>
              <a:rPr lang="en-US" smtClean="0"/>
              <a:t>5.3 Normal Distributions: Finding Values</a:t>
            </a:r>
          </a:p>
          <a:p>
            <a:pPr eaLnBrk="1" hangingPunct="1"/>
            <a:r>
              <a:rPr lang="en-US" smtClean="0"/>
              <a:t>5.4 Sampling Distributions and the Central Limit</a:t>
            </a:r>
            <a:br>
              <a:rPr lang="en-US" smtClean="0"/>
            </a:br>
            <a:r>
              <a:rPr lang="en-US" smtClean="0"/>
              <a:t>      Theorem</a:t>
            </a:r>
          </a:p>
          <a:p>
            <a:pPr eaLnBrk="1" hangingPunct="1"/>
            <a:r>
              <a:rPr lang="en-US" smtClean="0"/>
              <a:t>5.5 Normal Approximations to Binomial </a:t>
            </a:r>
            <a:br>
              <a:rPr lang="en-US" smtClean="0"/>
            </a:br>
            <a:r>
              <a:rPr lang="en-US" smtClean="0"/>
              <a:t>      Distributions</a:t>
            </a:r>
          </a:p>
        </p:txBody>
      </p:sp>
      <p:sp>
        <p:nvSpPr>
          <p:cNvPr id="1229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229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634C625B-9FE9-46EC-8A40-F28C8D243678}" type="slidenum">
              <a:rPr lang="en-US" sz="1200"/>
              <a:pPr algn="r" eaLnBrk="1" hangingPunct="1"/>
              <a:t>2</a:t>
            </a:fld>
            <a:r>
              <a:rPr lang="en-US" sz="1200"/>
              <a:t> of 105</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lstStyle/>
          <a:p>
            <a:pPr eaLnBrk="1" hangingPunct="1">
              <a:defRPr/>
            </a:pPr>
            <a:r>
              <a:rPr lang="en-US" altLang="en-US" dirty="0" smtClean="0">
                <a:solidFill>
                  <a:schemeClr val="accent3"/>
                </a:solidFill>
                <a:ea typeface="+mj-ea"/>
              </a:rPr>
              <a:t>Solution: Interpreting the Central Limit Theorem</a:t>
            </a:r>
          </a:p>
        </p:txBody>
      </p:sp>
      <p:sp>
        <p:nvSpPr>
          <p:cNvPr id="143365" name="Content Placeholder 11"/>
          <p:cNvSpPr>
            <a:spLocks noGrp="1"/>
          </p:cNvSpPr>
          <p:nvPr>
            <p:ph idx="1"/>
          </p:nvPr>
        </p:nvSpPr>
        <p:spPr>
          <a:xfrm>
            <a:off x="457200" y="1600200"/>
            <a:ext cx="8229600" cy="2819400"/>
          </a:xfrm>
        </p:spPr>
        <p:txBody>
          <a:bodyPr/>
          <a:lstStyle/>
          <a:p>
            <a:r>
              <a:rPr lang="en-US" smtClean="0"/>
              <a:t>Since the sample size is greater than 30, the sampling distribution can be approximated by a normal distribution with </a:t>
            </a:r>
          </a:p>
        </p:txBody>
      </p:sp>
      <p:graphicFrame>
        <p:nvGraphicFramePr>
          <p:cNvPr id="734213" name="Object 5"/>
          <p:cNvGraphicFramePr>
            <a:graphicFrameLocks noChangeAspect="1"/>
          </p:cNvGraphicFramePr>
          <p:nvPr/>
        </p:nvGraphicFramePr>
        <p:xfrm>
          <a:off x="2501900" y="2971800"/>
          <a:ext cx="1209675" cy="482600"/>
        </p:xfrm>
        <a:graphic>
          <a:graphicData uri="http://schemas.openxmlformats.org/presentationml/2006/ole">
            <mc:AlternateContent xmlns:mc="http://schemas.openxmlformats.org/markup-compatibility/2006">
              <mc:Choice xmlns:v="urn:schemas-microsoft-com:vml" Requires="v">
                <p:oleObj spid="_x0000_s143371" name="Equation" r:id="rId4" imgW="571320" imgH="228600" progId="Equation.DSMT4">
                  <p:embed/>
                </p:oleObj>
              </mc:Choice>
              <mc:Fallback>
                <p:oleObj name="Equation" r:id="rId4" imgW="57132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1900" y="2971800"/>
                        <a:ext cx="120967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4556125" y="2943225"/>
          <a:ext cx="1558925" cy="511175"/>
        </p:xfrm>
        <a:graphic>
          <a:graphicData uri="http://schemas.openxmlformats.org/presentationml/2006/ole">
            <mc:AlternateContent xmlns:mc="http://schemas.openxmlformats.org/markup-compatibility/2006">
              <mc:Choice xmlns:v="urn:schemas-microsoft-com:vml" Requires="v">
                <p:oleObj spid="_x0000_s143372" name="Equation" r:id="rId6" imgW="698400" imgH="228600" progId="Equation.DSMT4">
                  <p:embed/>
                </p:oleObj>
              </mc:Choice>
              <mc:Fallback>
                <p:oleObj name="Equation" r:id="rId6" imgW="698400" imgH="22860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6125" y="2943225"/>
                        <a:ext cx="155892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36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4336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8D20428A-04E6-4699-A1FD-42471CB1CB09}" type="slidenum">
              <a:rPr lang="en-US" sz="1200"/>
              <a:pPr algn="r" eaLnBrk="1" hangingPunct="1"/>
              <a:t>20</a:t>
            </a:fld>
            <a:r>
              <a:rPr lang="en-US" sz="1200"/>
              <a:t> of 105</a:t>
            </a:r>
          </a:p>
        </p:txBody>
      </p:sp>
      <p:pic>
        <p:nvPicPr>
          <p:cNvPr id="143368" name="Picture 12" descr="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3581400"/>
            <a:ext cx="6096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lstStyle/>
          <a:p>
            <a:pPr eaLnBrk="1" hangingPunct="1">
              <a:defRPr/>
            </a:pPr>
            <a:r>
              <a:rPr lang="en-US" altLang="en-US" dirty="0" smtClean="0">
                <a:solidFill>
                  <a:schemeClr val="accent3"/>
                </a:solidFill>
                <a:ea typeface="+mj-ea"/>
              </a:rPr>
              <a:t>Example: Interpreting the Central Limit Theorem</a:t>
            </a:r>
          </a:p>
        </p:txBody>
      </p:sp>
      <p:sp>
        <p:nvSpPr>
          <p:cNvPr id="145411" name="Content Placeholder 11"/>
          <p:cNvSpPr>
            <a:spLocks noGrp="1"/>
          </p:cNvSpPr>
          <p:nvPr>
            <p:ph idx="1"/>
          </p:nvPr>
        </p:nvSpPr>
        <p:spPr>
          <a:xfrm>
            <a:off x="457200" y="1219200"/>
            <a:ext cx="8229600" cy="3429000"/>
          </a:xfrm>
        </p:spPr>
        <p:txBody>
          <a:bodyPr/>
          <a:lstStyle/>
          <a:p>
            <a:pPr marL="0" indent="0">
              <a:buFont typeface="Arial" panose="020B0604020202020204" pitchFamily="34" charset="0"/>
              <a:buNone/>
            </a:pPr>
            <a:r>
              <a:rPr lang="en-US" smtClean="0"/>
              <a:t>Suppose the training heart rates of all 20-year-old athletes are normally distributed, with a mean of 135 beats per minute and standard deviation of 18 beats per minute. Random samples of size 4 are drawn from this population, and the mean of each sample is determined. Find the mean and standard error of the mean of the sampling distribution. Then sketch a graph of the sampling distribution of sample means.</a:t>
            </a:r>
          </a:p>
          <a:p>
            <a:pPr marL="0" indent="0">
              <a:buFont typeface="Arial" panose="020B0604020202020204" pitchFamily="34" charset="0"/>
              <a:buNone/>
            </a:pPr>
            <a:endParaRPr lang="en-US" smtClean="0"/>
          </a:p>
        </p:txBody>
      </p:sp>
      <p:sp>
        <p:nvSpPr>
          <p:cNvPr id="14541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4541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A0098CF4-B3A6-4CB6-B7EF-7E53693BDE98}" type="slidenum">
              <a:rPr lang="en-US" sz="1200"/>
              <a:pPr algn="r" eaLnBrk="1" hangingPunct="1"/>
              <a:t>21</a:t>
            </a:fld>
            <a:r>
              <a:rPr lang="en-US" sz="1200"/>
              <a:t> of 105</a:t>
            </a:r>
          </a:p>
        </p:txBody>
      </p:sp>
      <p:pic>
        <p:nvPicPr>
          <p:cNvPr id="145414" name="Picture 11"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800600"/>
            <a:ext cx="5486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lstStyle/>
          <a:p>
            <a:pPr eaLnBrk="1" hangingPunct="1">
              <a:defRPr/>
            </a:pPr>
            <a:r>
              <a:rPr lang="en-US" altLang="en-US" dirty="0" smtClean="0">
                <a:solidFill>
                  <a:schemeClr val="accent3"/>
                </a:solidFill>
                <a:ea typeface="+mj-ea"/>
              </a:rPr>
              <a:t>Solution: Interpreting the Central Limit Theorem</a:t>
            </a:r>
          </a:p>
        </p:txBody>
      </p:sp>
      <p:sp>
        <p:nvSpPr>
          <p:cNvPr id="20485" name="Content Placeholder 11"/>
          <p:cNvSpPr>
            <a:spLocks noGrp="1"/>
          </p:cNvSpPr>
          <p:nvPr>
            <p:ph idx="1"/>
          </p:nvPr>
        </p:nvSpPr>
        <p:spPr>
          <a:xfrm>
            <a:off x="457200" y="1600200"/>
            <a:ext cx="8229600" cy="2819400"/>
          </a:xfrm>
        </p:spPr>
        <p:txBody>
          <a:bodyPr/>
          <a:lstStyle/>
          <a:p>
            <a:r>
              <a:rPr lang="en-US" smtClean="0"/>
              <a:t>The mean of the sampling distribution is equal to the population mean</a:t>
            </a:r>
          </a:p>
          <a:p>
            <a:endParaRPr lang="en-US" smtClean="0"/>
          </a:p>
          <a:p>
            <a:r>
              <a:rPr lang="en-US" smtClean="0"/>
              <a:t>The standard error of the mean is equal to the population standard deviation divided by the square root of </a:t>
            </a:r>
            <a:r>
              <a:rPr lang="en-US" i="1" smtClean="0"/>
              <a:t>n</a:t>
            </a:r>
            <a:r>
              <a:rPr lang="en-US" smtClean="0"/>
              <a:t>.</a:t>
            </a:r>
          </a:p>
          <a:p>
            <a:pPr>
              <a:buFont typeface="Arial" panose="020B0604020202020204" pitchFamily="34" charset="0"/>
              <a:buNone/>
            </a:pPr>
            <a:endParaRPr lang="en-US" smtClean="0"/>
          </a:p>
        </p:txBody>
      </p:sp>
      <p:graphicFrame>
        <p:nvGraphicFramePr>
          <p:cNvPr id="734213" name="Object 5"/>
          <p:cNvGraphicFramePr>
            <a:graphicFrameLocks noChangeAspect="1"/>
          </p:cNvGraphicFramePr>
          <p:nvPr/>
        </p:nvGraphicFramePr>
        <p:xfrm>
          <a:off x="2652713" y="2514600"/>
          <a:ext cx="1717675" cy="482600"/>
        </p:xfrm>
        <a:graphic>
          <a:graphicData uri="http://schemas.openxmlformats.org/presentationml/2006/ole">
            <mc:AlternateContent xmlns:mc="http://schemas.openxmlformats.org/markup-compatibility/2006">
              <mc:Choice xmlns:v="urn:schemas-microsoft-com:vml" Requires="v">
                <p:oleObj spid="_x0000_s147466" name="Equation" r:id="rId4" imgW="812520" imgH="228600" progId="Equation.DSMT4">
                  <p:embed/>
                </p:oleObj>
              </mc:Choice>
              <mc:Fallback>
                <p:oleObj name="Equation" r:id="rId4" imgW="81252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2713" y="2514600"/>
                        <a:ext cx="171767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2684463" y="4356100"/>
          <a:ext cx="2227262" cy="749300"/>
        </p:xfrm>
        <a:graphic>
          <a:graphicData uri="http://schemas.openxmlformats.org/presentationml/2006/ole">
            <mc:AlternateContent xmlns:mc="http://schemas.openxmlformats.org/markup-compatibility/2006">
              <mc:Choice xmlns:v="urn:schemas-microsoft-com:vml" Requires="v">
                <p:oleObj spid="_x0000_s147467" name="Equation" r:id="rId6" imgW="1168200" imgH="393480" progId="Equation.DSMT4">
                  <p:embed/>
                </p:oleObj>
              </mc:Choice>
              <mc:Fallback>
                <p:oleObj name="Equation" r:id="rId6" imgW="1168200" imgH="39348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84463" y="4356100"/>
                        <a:ext cx="2227262"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746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4746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53C772BE-0620-4233-8DF5-D330D65BF238}" type="slidenum">
              <a:rPr lang="en-US" sz="1200"/>
              <a:pPr algn="r" eaLnBrk="1" hangingPunct="1"/>
              <a:t>22</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5">
                                            <p:txEl>
                                              <p:pRg st="2" end="2"/>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734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lstStyle/>
          <a:p>
            <a:pPr eaLnBrk="1" hangingPunct="1">
              <a:defRPr/>
            </a:pPr>
            <a:r>
              <a:rPr lang="en-US" altLang="en-US" dirty="0" smtClean="0">
                <a:solidFill>
                  <a:schemeClr val="accent3"/>
                </a:solidFill>
                <a:ea typeface="+mj-ea"/>
              </a:rPr>
              <a:t>Solution: Interpreting the Central Limit Theorem</a:t>
            </a:r>
          </a:p>
        </p:txBody>
      </p:sp>
      <p:sp>
        <p:nvSpPr>
          <p:cNvPr id="149509" name="Content Placeholder 11"/>
          <p:cNvSpPr>
            <a:spLocks noGrp="1"/>
          </p:cNvSpPr>
          <p:nvPr>
            <p:ph idx="1"/>
          </p:nvPr>
        </p:nvSpPr>
        <p:spPr>
          <a:xfrm>
            <a:off x="457200" y="1600200"/>
            <a:ext cx="8229600" cy="2819400"/>
          </a:xfrm>
        </p:spPr>
        <p:txBody>
          <a:bodyPr/>
          <a:lstStyle/>
          <a:p>
            <a:r>
              <a:rPr lang="en-US" smtClean="0"/>
              <a:t>Since the population is normally distributed, the sampling distribution of the sample means is also normally distributed.</a:t>
            </a:r>
          </a:p>
        </p:txBody>
      </p:sp>
      <p:graphicFrame>
        <p:nvGraphicFramePr>
          <p:cNvPr id="734213" name="Object 5"/>
          <p:cNvGraphicFramePr>
            <a:graphicFrameLocks noChangeAspect="1"/>
          </p:cNvGraphicFramePr>
          <p:nvPr/>
        </p:nvGraphicFramePr>
        <p:xfrm>
          <a:off x="2517775" y="2971800"/>
          <a:ext cx="1181100" cy="482600"/>
        </p:xfrm>
        <a:graphic>
          <a:graphicData uri="http://schemas.openxmlformats.org/presentationml/2006/ole">
            <mc:AlternateContent xmlns:mc="http://schemas.openxmlformats.org/markup-compatibility/2006">
              <mc:Choice xmlns:v="urn:schemas-microsoft-com:vml" Requires="v">
                <p:oleObj spid="_x0000_s149515" name="Equation" r:id="rId4" imgW="558720" imgH="228600" progId="Equation.DSMT4">
                  <p:embed/>
                </p:oleObj>
              </mc:Choice>
              <mc:Fallback>
                <p:oleObj name="Equation" r:id="rId4" imgW="55872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7775" y="2971800"/>
                        <a:ext cx="11811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4852988" y="2943225"/>
          <a:ext cx="963612" cy="511175"/>
        </p:xfrm>
        <a:graphic>
          <a:graphicData uri="http://schemas.openxmlformats.org/presentationml/2006/ole">
            <mc:AlternateContent xmlns:mc="http://schemas.openxmlformats.org/markup-compatibility/2006">
              <mc:Choice xmlns:v="urn:schemas-microsoft-com:vml" Requires="v">
                <p:oleObj spid="_x0000_s149516" name="Equation" r:id="rId6" imgW="431640" imgH="228600" progId="Equation.DSMT4">
                  <p:embed/>
                </p:oleObj>
              </mc:Choice>
              <mc:Fallback>
                <p:oleObj name="Equation" r:id="rId6" imgW="431640" imgH="22860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2988" y="2943225"/>
                        <a:ext cx="963612"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951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4951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F66453B1-4D60-4778-9D70-FB0BC0ED136F}" type="slidenum">
              <a:rPr lang="en-US" sz="1200"/>
              <a:pPr algn="r" eaLnBrk="1" hangingPunct="1"/>
              <a:t>23</a:t>
            </a:fld>
            <a:r>
              <a:rPr lang="en-US" sz="1200"/>
              <a:t> of 105</a:t>
            </a:r>
          </a:p>
        </p:txBody>
      </p:sp>
      <p:pic>
        <p:nvPicPr>
          <p:cNvPr id="149512" name="Picture 12" descr="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657600"/>
            <a:ext cx="6096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2"/>
          <p:cNvSpPr>
            <a:spLocks noGrp="1" noChangeArrowheads="1"/>
          </p:cNvSpPr>
          <p:nvPr>
            <p:ph type="title"/>
          </p:nvPr>
        </p:nvSpPr>
        <p:spPr/>
        <p:txBody>
          <a:bodyPr/>
          <a:lstStyle/>
          <a:p>
            <a:pPr eaLnBrk="1" hangingPunct="1"/>
            <a:r>
              <a:rPr lang="en-US" smtClean="0"/>
              <a:t>Probability and the Central Limit Theorem</a:t>
            </a:r>
          </a:p>
        </p:txBody>
      </p:sp>
      <p:sp>
        <p:nvSpPr>
          <p:cNvPr id="151556" name="Content Placeholder 31"/>
          <p:cNvSpPr>
            <a:spLocks noGrp="1"/>
          </p:cNvSpPr>
          <p:nvPr>
            <p:ph idx="1"/>
          </p:nvPr>
        </p:nvSpPr>
        <p:spPr>
          <a:xfrm>
            <a:off x="457200" y="1600200"/>
            <a:ext cx="8229600" cy="609600"/>
          </a:xfrm>
        </p:spPr>
        <p:txBody>
          <a:bodyPr/>
          <a:lstStyle/>
          <a:p>
            <a:r>
              <a:rPr lang="en-US" smtClean="0"/>
              <a:t>To transform </a:t>
            </a:r>
            <a:r>
              <a:rPr lang="en-US" i="1" smtClean="0"/>
              <a:t>x</a:t>
            </a:r>
            <a:r>
              <a:rPr lang="en-US" smtClean="0"/>
              <a:t> to a </a:t>
            </a:r>
            <a:r>
              <a:rPr lang="en-US" i="1" smtClean="0"/>
              <a:t>z</a:t>
            </a:r>
            <a:r>
              <a:rPr lang="en-US" smtClean="0"/>
              <a:t>-score</a:t>
            </a:r>
          </a:p>
        </p:txBody>
      </p:sp>
      <p:cxnSp>
        <p:nvCxnSpPr>
          <p:cNvPr id="34" name="Straight Connector 33"/>
          <p:cNvCxnSpPr/>
          <p:nvPr/>
        </p:nvCxnSpPr>
        <p:spPr>
          <a:xfrm>
            <a:off x="2819400" y="1751013"/>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1554" name="Object 32"/>
          <p:cNvGraphicFramePr>
            <a:graphicFrameLocks noChangeAspect="1"/>
          </p:cNvGraphicFramePr>
          <p:nvPr/>
        </p:nvGraphicFramePr>
        <p:xfrm>
          <a:off x="1628775" y="2389188"/>
          <a:ext cx="5014913" cy="1165225"/>
        </p:xfrm>
        <a:graphic>
          <a:graphicData uri="http://schemas.openxmlformats.org/presentationml/2006/ole">
            <mc:AlternateContent xmlns:mc="http://schemas.openxmlformats.org/markup-compatibility/2006">
              <mc:Choice xmlns:v="urn:schemas-microsoft-com:vml" Requires="v">
                <p:oleObj spid="_x0000_s151561" name="Equation" r:id="rId4" imgW="2298600" imgH="533160" progId="Equation.DSMT4">
                  <p:embed/>
                </p:oleObj>
              </mc:Choice>
              <mc:Fallback>
                <p:oleObj name="Equation" r:id="rId4" imgW="2298600" imgH="533160" progId="Equation.DSMT4">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8775" y="2389188"/>
                        <a:ext cx="5014913"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155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5155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E0928A5F-DCC6-4D3A-9AA6-1E7C6E713DDE}" type="slidenum">
              <a:rPr lang="en-US" sz="1200"/>
              <a:pPr algn="r" eaLnBrk="1" hangingPunct="1"/>
              <a:t>24</a:t>
            </a:fld>
            <a:r>
              <a:rPr lang="en-US" sz="1200"/>
              <a:t> of 105</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rPr>
              <a:t>Example: Probabilities for Sampling Distributions</a:t>
            </a:r>
          </a:p>
        </p:txBody>
      </p:sp>
      <p:sp>
        <p:nvSpPr>
          <p:cNvPr id="153603" name="Content Placeholder 4"/>
          <p:cNvSpPr>
            <a:spLocks noGrp="1"/>
          </p:cNvSpPr>
          <p:nvPr>
            <p:ph idx="1"/>
          </p:nvPr>
        </p:nvSpPr>
        <p:spPr>
          <a:xfrm>
            <a:off x="457200" y="1600200"/>
            <a:ext cx="4724400" cy="3505200"/>
          </a:xfrm>
        </p:spPr>
        <p:txBody>
          <a:bodyPr/>
          <a:lstStyle/>
          <a:p>
            <a:pPr marL="0" indent="0">
              <a:buFont typeface="Arial" panose="020B0604020202020204" pitchFamily="34" charset="0"/>
              <a:buNone/>
            </a:pPr>
            <a:r>
              <a:rPr lang="en-US" smtClean="0"/>
              <a:t>The graph shows the length of time people spend driving each day. You randomly select 50 drivers ages 15 to 19. What is the probability that the mean time they spend driving each day is between 24.7 and 25.5 minutes? Assume that </a:t>
            </a:r>
            <a:r>
              <a:rPr lang="el-GR" i="1" smtClean="0"/>
              <a:t>σ</a:t>
            </a:r>
            <a:r>
              <a:rPr lang="en-US" smtClean="0"/>
              <a:t> = 1.5 minutes.</a:t>
            </a:r>
          </a:p>
        </p:txBody>
      </p:sp>
      <p:sp>
        <p:nvSpPr>
          <p:cNvPr id="15360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5360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012A690F-9801-4CEF-8775-9B92AE657E20}" type="slidenum">
              <a:rPr lang="en-US" sz="1200"/>
              <a:pPr algn="r" eaLnBrk="1" hangingPunct="1"/>
              <a:t>25</a:t>
            </a:fld>
            <a:r>
              <a:rPr lang="en-US" sz="1200"/>
              <a:t> of 105</a:t>
            </a:r>
          </a:p>
        </p:txBody>
      </p:sp>
      <p:pic>
        <p:nvPicPr>
          <p:cNvPr id="153606" name="Picture 6" descr="Screen shot 2011-08-24 at 10.29.09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76400"/>
            <a:ext cx="3803650"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rPr>
              <a:t>Solution: Probabilities for Sampling Distributions</a:t>
            </a:r>
          </a:p>
        </p:txBody>
      </p:sp>
      <p:sp>
        <p:nvSpPr>
          <p:cNvPr id="154629" name="Content Placeholder 4"/>
          <p:cNvSpPr>
            <a:spLocks noGrp="1"/>
          </p:cNvSpPr>
          <p:nvPr>
            <p:ph idx="1"/>
          </p:nvPr>
        </p:nvSpPr>
        <p:spPr>
          <a:xfrm>
            <a:off x="457200" y="1600200"/>
            <a:ext cx="8153400" cy="1447800"/>
          </a:xfrm>
        </p:spPr>
        <p:txBody>
          <a:bodyPr/>
          <a:lstStyle/>
          <a:p>
            <a:pPr marL="0" indent="0">
              <a:buFont typeface="Arial" panose="020B0604020202020204" pitchFamily="34" charset="0"/>
              <a:buNone/>
            </a:pPr>
            <a:r>
              <a:rPr lang="en-US" smtClean="0"/>
              <a:t>From the Central Limit Theorem (sample size is greater than 30), the sampling distribution of sample means is approximately normal with </a:t>
            </a:r>
          </a:p>
        </p:txBody>
      </p:sp>
      <p:graphicFrame>
        <p:nvGraphicFramePr>
          <p:cNvPr id="734213" name="Object 5"/>
          <p:cNvGraphicFramePr>
            <a:graphicFrameLocks noChangeAspect="1"/>
          </p:cNvGraphicFramePr>
          <p:nvPr/>
        </p:nvGraphicFramePr>
        <p:xfrm>
          <a:off x="1465263" y="3048000"/>
          <a:ext cx="1663700" cy="482600"/>
        </p:xfrm>
        <a:graphic>
          <a:graphicData uri="http://schemas.openxmlformats.org/presentationml/2006/ole">
            <mc:AlternateContent xmlns:mc="http://schemas.openxmlformats.org/markup-compatibility/2006">
              <mc:Choice xmlns:v="urn:schemas-microsoft-com:vml" Requires="v">
                <p:oleObj spid="_x0000_s154635" name="Equation" r:id="rId4" imgW="787320" imgH="228600" progId="Equation.DSMT4">
                  <p:embed/>
                </p:oleObj>
              </mc:Choice>
              <mc:Fallback>
                <p:oleObj name="Equation" r:id="rId4" imgW="787320" imgH="2286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5263" y="3048000"/>
                        <a:ext cx="16637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4779963" y="2819400"/>
          <a:ext cx="3222625" cy="774700"/>
        </p:xfrm>
        <a:graphic>
          <a:graphicData uri="http://schemas.openxmlformats.org/presentationml/2006/ole">
            <mc:AlternateContent xmlns:mc="http://schemas.openxmlformats.org/markup-compatibility/2006">
              <mc:Choice xmlns:v="urn:schemas-microsoft-com:vml" Requires="v">
                <p:oleObj spid="_x0000_s154636" name="Equation" r:id="rId6" imgW="1688760" imgH="406080" progId="Equation.DSMT4">
                  <p:embed/>
                </p:oleObj>
              </mc:Choice>
              <mc:Fallback>
                <p:oleObj name="Equation" r:id="rId6" imgW="1688760" imgH="40608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79963" y="2819400"/>
                        <a:ext cx="3222625"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463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5463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30594C0-047F-403F-877A-C98460A89AA5}" type="slidenum">
              <a:rPr lang="en-US" sz="1200"/>
              <a:pPr algn="r" eaLnBrk="1" hangingPunct="1"/>
              <a:t>26</a:t>
            </a:fld>
            <a:r>
              <a:rPr lang="en-US" sz="1200"/>
              <a:t> of 105</a:t>
            </a:r>
          </a:p>
        </p:txBody>
      </p:sp>
      <p:pic>
        <p:nvPicPr>
          <p:cNvPr id="154632" name="Picture 8" descr="Screen shot 2011-08-24 at 10.30.44 PM.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3505200"/>
            <a:ext cx="294798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500"/>
                                  </p:stCondLst>
                                  <p:childTnLst>
                                    <p:set>
                                      <p:cBhvr>
                                        <p:cTn id="6" dur="1" fill="hold">
                                          <p:stCondLst>
                                            <p:cond delay="0"/>
                                          </p:stCondLst>
                                        </p:cTn>
                                        <p:tgtEl>
                                          <p:spTgt spid="73421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500"/>
                                  </p:stCondLst>
                                  <p:childTnLst>
                                    <p:set>
                                      <p:cBhvr>
                                        <p:cTn id="9" dur="1" fill="hold">
                                          <p:stCondLst>
                                            <p:cond delay="0"/>
                                          </p:stCondLst>
                                        </p:cTn>
                                        <p:tgtEl>
                                          <p:spTgt spid="734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rPr>
              <a:t>Solution: Probabilities for Sampling Distributions</a:t>
            </a:r>
          </a:p>
        </p:txBody>
      </p:sp>
      <p:sp>
        <p:nvSpPr>
          <p:cNvPr id="8" name="Freeform 7"/>
          <p:cNvSpPr/>
          <p:nvPr/>
        </p:nvSpPr>
        <p:spPr>
          <a:xfrm>
            <a:off x="1443038" y="3233738"/>
            <a:ext cx="2020887" cy="1581150"/>
          </a:xfrm>
          <a:custGeom>
            <a:avLst/>
            <a:gdLst>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314450 w 1998662"/>
              <a:gd name="connsiteY16" fmla="*/ 1585912 h 1585912"/>
              <a:gd name="connsiteX17" fmla="*/ 1998662 w 1998662"/>
              <a:gd name="connsiteY17" fmla="*/ 1579562 h 1585912"/>
              <a:gd name="connsiteX18" fmla="*/ 4762 w 1998662"/>
              <a:gd name="connsiteY18"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985962 w 1998662"/>
              <a:gd name="connsiteY16" fmla="*/ 1344612 h 1585912"/>
              <a:gd name="connsiteX17" fmla="*/ 1314450 w 1998662"/>
              <a:gd name="connsiteY17" fmla="*/ 1585912 h 1585912"/>
              <a:gd name="connsiteX18" fmla="*/ 1998662 w 1998662"/>
              <a:gd name="connsiteY18" fmla="*/ 1579562 h 1585912"/>
              <a:gd name="connsiteX19" fmla="*/ 4762 w 1998662"/>
              <a:gd name="connsiteY19"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985962 w 1998662"/>
              <a:gd name="connsiteY16" fmla="*/ 1344612 h 1585912"/>
              <a:gd name="connsiteX17" fmla="*/ 1985962 w 1998662"/>
              <a:gd name="connsiteY17" fmla="*/ 1357312 h 1585912"/>
              <a:gd name="connsiteX18" fmla="*/ 1314450 w 1998662"/>
              <a:gd name="connsiteY18" fmla="*/ 1585912 h 1585912"/>
              <a:gd name="connsiteX19" fmla="*/ 1998662 w 1998662"/>
              <a:gd name="connsiteY19" fmla="*/ 1579562 h 1585912"/>
              <a:gd name="connsiteX20" fmla="*/ 4762 w 1998662"/>
              <a:gd name="connsiteY20" fmla="*/ 1581150 h 1585912"/>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985962 w 1998662"/>
              <a:gd name="connsiteY16" fmla="*/ 1344612 h 1581150"/>
              <a:gd name="connsiteX17" fmla="*/ 1985962 w 1998662"/>
              <a:gd name="connsiteY17" fmla="*/ 1357312 h 1581150"/>
              <a:gd name="connsiteX18" fmla="*/ 1998662 w 1998662"/>
              <a:gd name="connsiteY18" fmla="*/ 1579562 h 1581150"/>
              <a:gd name="connsiteX19" fmla="*/ 4762 w 1998662"/>
              <a:gd name="connsiteY19"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617662 w 1998662"/>
              <a:gd name="connsiteY16" fmla="*/ 77311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13033"/>
              <a:gd name="connsiteY0" fmla="*/ 1581150 h 1581150"/>
              <a:gd name="connsiteX1" fmla="*/ 0 w 2013033"/>
              <a:gd name="connsiteY1" fmla="*/ 1290637 h 1581150"/>
              <a:gd name="connsiteX2" fmla="*/ 176212 w 2013033"/>
              <a:gd name="connsiteY2" fmla="*/ 1123950 h 1581150"/>
              <a:gd name="connsiteX3" fmla="*/ 304800 w 2013033"/>
              <a:gd name="connsiteY3" fmla="*/ 981075 h 1581150"/>
              <a:gd name="connsiteX4" fmla="*/ 433387 w 2013033"/>
              <a:gd name="connsiteY4" fmla="*/ 752475 h 1581150"/>
              <a:gd name="connsiteX5" fmla="*/ 566737 w 2013033"/>
              <a:gd name="connsiteY5" fmla="*/ 438150 h 1581150"/>
              <a:gd name="connsiteX6" fmla="*/ 661987 w 2013033"/>
              <a:gd name="connsiteY6" fmla="*/ 223837 h 1581150"/>
              <a:gd name="connsiteX7" fmla="*/ 776287 w 2013033"/>
              <a:gd name="connsiteY7" fmla="*/ 76200 h 1581150"/>
              <a:gd name="connsiteX8" fmla="*/ 919162 w 2013033"/>
              <a:gd name="connsiteY8" fmla="*/ 4762 h 1581150"/>
              <a:gd name="connsiteX9" fmla="*/ 1004887 w 2013033"/>
              <a:gd name="connsiteY9" fmla="*/ 0 h 1581150"/>
              <a:gd name="connsiteX10" fmla="*/ 1085850 w 2013033"/>
              <a:gd name="connsiteY10" fmla="*/ 23812 h 1581150"/>
              <a:gd name="connsiteX11" fmla="*/ 1143000 w 2013033"/>
              <a:gd name="connsiteY11" fmla="*/ 61912 h 1581150"/>
              <a:gd name="connsiteX12" fmla="*/ 1195387 w 2013033"/>
              <a:gd name="connsiteY12" fmla="*/ 109537 h 1581150"/>
              <a:gd name="connsiteX13" fmla="*/ 1252537 w 2013033"/>
              <a:gd name="connsiteY13" fmla="*/ 171450 h 1581150"/>
              <a:gd name="connsiteX14" fmla="*/ 1290637 w 2013033"/>
              <a:gd name="connsiteY14" fmla="*/ 238125 h 1581150"/>
              <a:gd name="connsiteX15" fmla="*/ 1300162 w 2013033"/>
              <a:gd name="connsiteY15" fmla="*/ 271462 h 1581150"/>
              <a:gd name="connsiteX16" fmla="*/ 1585912 w 2013033"/>
              <a:gd name="connsiteY16" fmla="*/ 938212 h 1581150"/>
              <a:gd name="connsiteX17" fmla="*/ 1771992 w 2013033"/>
              <a:gd name="connsiteY17" fmla="*/ 1195616 h 1581150"/>
              <a:gd name="connsiteX18" fmla="*/ 1985962 w 2013033"/>
              <a:gd name="connsiteY18" fmla="*/ 1344612 h 1581150"/>
              <a:gd name="connsiteX19" fmla="*/ 1998662 w 2013033"/>
              <a:gd name="connsiteY19" fmla="*/ 1579562 h 1581150"/>
              <a:gd name="connsiteX20" fmla="*/ 4762 w 2013033"/>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85912 w 1998662"/>
              <a:gd name="connsiteY16" fmla="*/ 938212 h 1581150"/>
              <a:gd name="connsiteX17" fmla="*/ 1771992 w 1998662"/>
              <a:gd name="connsiteY17" fmla="*/ 1195616 h 1581150"/>
              <a:gd name="connsiteX18" fmla="*/ 1985962 w 1998662"/>
              <a:gd name="connsiteY18" fmla="*/ 13446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85912 w 1998662"/>
              <a:gd name="connsiteY16" fmla="*/ 938212 h 1581150"/>
              <a:gd name="connsiteX17" fmla="*/ 1771992 w 1998662"/>
              <a:gd name="connsiteY17" fmla="*/ 1195616 h 1581150"/>
              <a:gd name="connsiteX18" fmla="*/ 1985962 w 1998662"/>
              <a:gd name="connsiteY18" fmla="*/ 1344612 h 1581150"/>
              <a:gd name="connsiteX19" fmla="*/ 1998662 w 1998662"/>
              <a:gd name="connsiteY19" fmla="*/ 1579562 h 1581150"/>
              <a:gd name="connsiteX20" fmla="*/ 4762 w 1998662"/>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85912 w 2328862"/>
              <a:gd name="connsiteY16" fmla="*/ 938212 h 1581150"/>
              <a:gd name="connsiteX17" fmla="*/ 1771992 w 2328862"/>
              <a:gd name="connsiteY17" fmla="*/ 1195616 h 1581150"/>
              <a:gd name="connsiteX18" fmla="*/ 1985962 w 2328862"/>
              <a:gd name="connsiteY18" fmla="*/ 1344612 h 1581150"/>
              <a:gd name="connsiteX19" fmla="*/ 1985962 w 2328862"/>
              <a:gd name="connsiteY19" fmla="*/ 1346283 h 1581150"/>
              <a:gd name="connsiteX20" fmla="*/ 1998662 w 2328862"/>
              <a:gd name="connsiteY20" fmla="*/ 1579562 h 1581150"/>
              <a:gd name="connsiteX21" fmla="*/ 4762 w 2328862"/>
              <a:gd name="connsiteY21"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85912 w 2328862"/>
              <a:gd name="connsiteY16" fmla="*/ 938212 h 1581150"/>
              <a:gd name="connsiteX17" fmla="*/ 1771992 w 2328862"/>
              <a:gd name="connsiteY17" fmla="*/ 1195616 h 1581150"/>
              <a:gd name="connsiteX18" fmla="*/ 1985962 w 2328862"/>
              <a:gd name="connsiteY18" fmla="*/ 1344612 h 1581150"/>
              <a:gd name="connsiteX19" fmla="*/ 1985962 w 2328862"/>
              <a:gd name="connsiteY19" fmla="*/ 1346283 h 1581150"/>
              <a:gd name="connsiteX20" fmla="*/ 1998662 w 2328862"/>
              <a:gd name="connsiteY20" fmla="*/ 1579562 h 1581150"/>
              <a:gd name="connsiteX21" fmla="*/ 4762 w 2328862"/>
              <a:gd name="connsiteY21"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85912 w 2328862"/>
              <a:gd name="connsiteY16" fmla="*/ 938212 h 1581150"/>
              <a:gd name="connsiteX17" fmla="*/ 1771992 w 2328862"/>
              <a:gd name="connsiteY17" fmla="*/ 1195616 h 1581150"/>
              <a:gd name="connsiteX18" fmla="*/ 1985962 w 2328862"/>
              <a:gd name="connsiteY18" fmla="*/ 1344612 h 1581150"/>
              <a:gd name="connsiteX19" fmla="*/ 1985962 w 2328862"/>
              <a:gd name="connsiteY19" fmla="*/ 1346283 h 1581150"/>
              <a:gd name="connsiteX20" fmla="*/ 1998662 w 2328862"/>
              <a:gd name="connsiteY20" fmla="*/ 1579562 h 1581150"/>
              <a:gd name="connsiteX21" fmla="*/ 4762 w 2328862"/>
              <a:gd name="connsiteY21" fmla="*/ 1581150 h 1581150"/>
              <a:gd name="connsiteX0" fmla="*/ 4762 w 2328193"/>
              <a:gd name="connsiteY0" fmla="*/ 1581150 h 1581150"/>
              <a:gd name="connsiteX1" fmla="*/ 0 w 2328193"/>
              <a:gd name="connsiteY1" fmla="*/ 1290637 h 1581150"/>
              <a:gd name="connsiteX2" fmla="*/ 176212 w 2328193"/>
              <a:gd name="connsiteY2" fmla="*/ 1123950 h 1581150"/>
              <a:gd name="connsiteX3" fmla="*/ 304800 w 2328193"/>
              <a:gd name="connsiteY3" fmla="*/ 981075 h 1581150"/>
              <a:gd name="connsiteX4" fmla="*/ 433387 w 2328193"/>
              <a:gd name="connsiteY4" fmla="*/ 752475 h 1581150"/>
              <a:gd name="connsiteX5" fmla="*/ 566737 w 2328193"/>
              <a:gd name="connsiteY5" fmla="*/ 438150 h 1581150"/>
              <a:gd name="connsiteX6" fmla="*/ 661987 w 2328193"/>
              <a:gd name="connsiteY6" fmla="*/ 223837 h 1581150"/>
              <a:gd name="connsiteX7" fmla="*/ 776287 w 2328193"/>
              <a:gd name="connsiteY7" fmla="*/ 76200 h 1581150"/>
              <a:gd name="connsiteX8" fmla="*/ 919162 w 2328193"/>
              <a:gd name="connsiteY8" fmla="*/ 4762 h 1581150"/>
              <a:gd name="connsiteX9" fmla="*/ 1004887 w 2328193"/>
              <a:gd name="connsiteY9" fmla="*/ 0 h 1581150"/>
              <a:gd name="connsiteX10" fmla="*/ 1085850 w 2328193"/>
              <a:gd name="connsiteY10" fmla="*/ 23812 h 1581150"/>
              <a:gd name="connsiteX11" fmla="*/ 1143000 w 2328193"/>
              <a:gd name="connsiteY11" fmla="*/ 61912 h 1581150"/>
              <a:gd name="connsiteX12" fmla="*/ 1195387 w 2328193"/>
              <a:gd name="connsiteY12" fmla="*/ 109537 h 1581150"/>
              <a:gd name="connsiteX13" fmla="*/ 1252537 w 2328193"/>
              <a:gd name="connsiteY13" fmla="*/ 171450 h 1581150"/>
              <a:gd name="connsiteX14" fmla="*/ 1290637 w 2328193"/>
              <a:gd name="connsiteY14" fmla="*/ 238125 h 1581150"/>
              <a:gd name="connsiteX15" fmla="*/ 1300162 w 2328193"/>
              <a:gd name="connsiteY15" fmla="*/ 271462 h 1581150"/>
              <a:gd name="connsiteX16" fmla="*/ 1585912 w 2328193"/>
              <a:gd name="connsiteY16" fmla="*/ 938212 h 1581150"/>
              <a:gd name="connsiteX17" fmla="*/ 1771992 w 2328193"/>
              <a:gd name="connsiteY17" fmla="*/ 1195616 h 1581150"/>
              <a:gd name="connsiteX18" fmla="*/ 1985962 w 2328193"/>
              <a:gd name="connsiteY18" fmla="*/ 1344612 h 1581150"/>
              <a:gd name="connsiteX19" fmla="*/ 1985962 w 2328193"/>
              <a:gd name="connsiteY19" fmla="*/ 1346283 h 1581150"/>
              <a:gd name="connsiteX20" fmla="*/ 1981951 w 2328193"/>
              <a:gd name="connsiteY20" fmla="*/ 1342273 h 1581150"/>
              <a:gd name="connsiteX21" fmla="*/ 1998662 w 2328193"/>
              <a:gd name="connsiteY21" fmla="*/ 1579562 h 1581150"/>
              <a:gd name="connsiteX22" fmla="*/ 4762 w 2328193"/>
              <a:gd name="connsiteY22" fmla="*/ 1581150 h 1581150"/>
              <a:gd name="connsiteX0" fmla="*/ 4762 w 2329531"/>
              <a:gd name="connsiteY0" fmla="*/ 1581150 h 1581150"/>
              <a:gd name="connsiteX1" fmla="*/ 0 w 2329531"/>
              <a:gd name="connsiteY1" fmla="*/ 1290637 h 1581150"/>
              <a:gd name="connsiteX2" fmla="*/ 176212 w 2329531"/>
              <a:gd name="connsiteY2" fmla="*/ 1123950 h 1581150"/>
              <a:gd name="connsiteX3" fmla="*/ 304800 w 2329531"/>
              <a:gd name="connsiteY3" fmla="*/ 981075 h 1581150"/>
              <a:gd name="connsiteX4" fmla="*/ 433387 w 2329531"/>
              <a:gd name="connsiteY4" fmla="*/ 752475 h 1581150"/>
              <a:gd name="connsiteX5" fmla="*/ 566737 w 2329531"/>
              <a:gd name="connsiteY5" fmla="*/ 438150 h 1581150"/>
              <a:gd name="connsiteX6" fmla="*/ 661987 w 2329531"/>
              <a:gd name="connsiteY6" fmla="*/ 223837 h 1581150"/>
              <a:gd name="connsiteX7" fmla="*/ 776287 w 2329531"/>
              <a:gd name="connsiteY7" fmla="*/ 76200 h 1581150"/>
              <a:gd name="connsiteX8" fmla="*/ 919162 w 2329531"/>
              <a:gd name="connsiteY8" fmla="*/ 4762 h 1581150"/>
              <a:gd name="connsiteX9" fmla="*/ 1004887 w 2329531"/>
              <a:gd name="connsiteY9" fmla="*/ 0 h 1581150"/>
              <a:gd name="connsiteX10" fmla="*/ 1085850 w 2329531"/>
              <a:gd name="connsiteY10" fmla="*/ 23812 h 1581150"/>
              <a:gd name="connsiteX11" fmla="*/ 1143000 w 2329531"/>
              <a:gd name="connsiteY11" fmla="*/ 61912 h 1581150"/>
              <a:gd name="connsiteX12" fmla="*/ 1195387 w 2329531"/>
              <a:gd name="connsiteY12" fmla="*/ 109537 h 1581150"/>
              <a:gd name="connsiteX13" fmla="*/ 1252537 w 2329531"/>
              <a:gd name="connsiteY13" fmla="*/ 171450 h 1581150"/>
              <a:gd name="connsiteX14" fmla="*/ 1290637 w 2329531"/>
              <a:gd name="connsiteY14" fmla="*/ 238125 h 1581150"/>
              <a:gd name="connsiteX15" fmla="*/ 1300162 w 2329531"/>
              <a:gd name="connsiteY15" fmla="*/ 271462 h 1581150"/>
              <a:gd name="connsiteX16" fmla="*/ 1585912 w 2329531"/>
              <a:gd name="connsiteY16" fmla="*/ 938212 h 1581150"/>
              <a:gd name="connsiteX17" fmla="*/ 1771992 w 2329531"/>
              <a:gd name="connsiteY17" fmla="*/ 1195616 h 1581150"/>
              <a:gd name="connsiteX18" fmla="*/ 1985962 w 2329531"/>
              <a:gd name="connsiteY18" fmla="*/ 1344612 h 1581150"/>
              <a:gd name="connsiteX19" fmla="*/ 1985962 w 2329531"/>
              <a:gd name="connsiteY19" fmla="*/ 1346283 h 1581150"/>
              <a:gd name="connsiteX20" fmla="*/ 1981951 w 2329531"/>
              <a:gd name="connsiteY20" fmla="*/ 1342273 h 1581150"/>
              <a:gd name="connsiteX21" fmla="*/ 1989974 w 2329531"/>
              <a:gd name="connsiteY21" fmla="*/ 1342273 h 1581150"/>
              <a:gd name="connsiteX22" fmla="*/ 1998662 w 2329531"/>
              <a:gd name="connsiteY22" fmla="*/ 1579562 h 1581150"/>
              <a:gd name="connsiteX23" fmla="*/ 4762 w 2329531"/>
              <a:gd name="connsiteY23" fmla="*/ 1581150 h 1581150"/>
              <a:gd name="connsiteX0" fmla="*/ 1998662 w 2081414"/>
              <a:gd name="connsiteY0" fmla="*/ 1579562 h 1581150"/>
              <a:gd name="connsiteX1" fmla="*/ 4762 w 2081414"/>
              <a:gd name="connsiteY1" fmla="*/ 1581150 h 1581150"/>
              <a:gd name="connsiteX2" fmla="*/ 0 w 2081414"/>
              <a:gd name="connsiteY2" fmla="*/ 1290637 h 1581150"/>
              <a:gd name="connsiteX3" fmla="*/ 176212 w 2081414"/>
              <a:gd name="connsiteY3" fmla="*/ 1123950 h 1581150"/>
              <a:gd name="connsiteX4" fmla="*/ 304800 w 2081414"/>
              <a:gd name="connsiteY4" fmla="*/ 981075 h 1581150"/>
              <a:gd name="connsiteX5" fmla="*/ 433387 w 2081414"/>
              <a:gd name="connsiteY5" fmla="*/ 752475 h 1581150"/>
              <a:gd name="connsiteX6" fmla="*/ 566737 w 2081414"/>
              <a:gd name="connsiteY6" fmla="*/ 438150 h 1581150"/>
              <a:gd name="connsiteX7" fmla="*/ 661987 w 2081414"/>
              <a:gd name="connsiteY7" fmla="*/ 223837 h 1581150"/>
              <a:gd name="connsiteX8" fmla="*/ 776287 w 2081414"/>
              <a:gd name="connsiteY8" fmla="*/ 76200 h 1581150"/>
              <a:gd name="connsiteX9" fmla="*/ 919162 w 2081414"/>
              <a:gd name="connsiteY9" fmla="*/ 4762 h 1581150"/>
              <a:gd name="connsiteX10" fmla="*/ 1004887 w 2081414"/>
              <a:gd name="connsiteY10" fmla="*/ 0 h 1581150"/>
              <a:gd name="connsiteX11" fmla="*/ 1085850 w 2081414"/>
              <a:gd name="connsiteY11" fmla="*/ 23812 h 1581150"/>
              <a:gd name="connsiteX12" fmla="*/ 1143000 w 2081414"/>
              <a:gd name="connsiteY12" fmla="*/ 61912 h 1581150"/>
              <a:gd name="connsiteX13" fmla="*/ 1195387 w 2081414"/>
              <a:gd name="connsiteY13" fmla="*/ 109537 h 1581150"/>
              <a:gd name="connsiteX14" fmla="*/ 1252537 w 2081414"/>
              <a:gd name="connsiteY14" fmla="*/ 171450 h 1581150"/>
              <a:gd name="connsiteX15" fmla="*/ 1290637 w 2081414"/>
              <a:gd name="connsiteY15" fmla="*/ 238125 h 1581150"/>
              <a:gd name="connsiteX16" fmla="*/ 1300162 w 2081414"/>
              <a:gd name="connsiteY16" fmla="*/ 271462 h 1581150"/>
              <a:gd name="connsiteX17" fmla="*/ 1585912 w 2081414"/>
              <a:gd name="connsiteY17" fmla="*/ 938212 h 1581150"/>
              <a:gd name="connsiteX18" fmla="*/ 1771992 w 2081414"/>
              <a:gd name="connsiteY18" fmla="*/ 1195616 h 1581150"/>
              <a:gd name="connsiteX19" fmla="*/ 1985962 w 2081414"/>
              <a:gd name="connsiteY19" fmla="*/ 1344612 h 1581150"/>
              <a:gd name="connsiteX20" fmla="*/ 1985962 w 2081414"/>
              <a:gd name="connsiteY20" fmla="*/ 1346283 h 1581150"/>
              <a:gd name="connsiteX21" fmla="*/ 1981951 w 2081414"/>
              <a:gd name="connsiteY21" fmla="*/ 1342273 h 1581150"/>
              <a:gd name="connsiteX22" fmla="*/ 2081414 w 2081414"/>
              <a:gd name="connsiteY22" fmla="*/ 143371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21" fmla="*/ 1981951 w 2021624"/>
              <a:gd name="connsiteY21" fmla="*/ 134227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21" fmla="*/ 1981951 w 2021624"/>
              <a:gd name="connsiteY21" fmla="*/ 134227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21624" h="1581150">
                <a:moveTo>
                  <a:pt x="1998662" y="1579562"/>
                </a:moveTo>
                <a:lnTo>
                  <a:pt x="4762" y="1581150"/>
                </a:lnTo>
                <a:cubicBezTo>
                  <a:pt x="3175" y="1484312"/>
                  <a:pt x="1587" y="1387475"/>
                  <a:pt x="0" y="1290637"/>
                </a:cubicBezTo>
                <a:cubicBezTo>
                  <a:pt x="177381" y="1127638"/>
                  <a:pt x="80963" y="1241821"/>
                  <a:pt x="176212" y="1123950"/>
                </a:cubicBezTo>
                <a:lnTo>
                  <a:pt x="304800" y="981075"/>
                </a:lnTo>
                <a:lnTo>
                  <a:pt x="433387" y="752475"/>
                </a:lnTo>
                <a:lnTo>
                  <a:pt x="566737" y="438150"/>
                </a:lnTo>
                <a:lnTo>
                  <a:pt x="661987" y="223837"/>
                </a:lnTo>
                <a:cubicBezTo>
                  <a:pt x="700087" y="174625"/>
                  <a:pt x="647700" y="196850"/>
                  <a:pt x="776287" y="76200"/>
                </a:cubicBezTo>
                <a:cubicBezTo>
                  <a:pt x="847725" y="14287"/>
                  <a:pt x="871537" y="28575"/>
                  <a:pt x="919162" y="4762"/>
                </a:cubicBezTo>
                <a:lnTo>
                  <a:pt x="1004887" y="0"/>
                </a:lnTo>
                <a:lnTo>
                  <a:pt x="1085850" y="23812"/>
                </a:lnTo>
                <a:lnTo>
                  <a:pt x="1143000" y="61912"/>
                </a:lnTo>
                <a:cubicBezTo>
                  <a:pt x="1160462" y="77787"/>
                  <a:pt x="1144588" y="46037"/>
                  <a:pt x="1195387" y="109537"/>
                </a:cubicBezTo>
                <a:cubicBezTo>
                  <a:pt x="1253570" y="177417"/>
                  <a:pt x="1214438" y="110235"/>
                  <a:pt x="1252537" y="171450"/>
                </a:cubicBezTo>
                <a:lnTo>
                  <a:pt x="1290637" y="238125"/>
                </a:lnTo>
                <a:lnTo>
                  <a:pt x="1300162" y="271462"/>
                </a:lnTo>
                <a:cubicBezTo>
                  <a:pt x="1384829" y="483129"/>
                  <a:pt x="1488545" y="720195"/>
                  <a:pt x="1585912" y="938212"/>
                </a:cubicBezTo>
                <a:cubicBezTo>
                  <a:pt x="1664550" y="1092238"/>
                  <a:pt x="1705317" y="1127883"/>
                  <a:pt x="1771992" y="1195616"/>
                </a:cubicBezTo>
                <a:cubicBezTo>
                  <a:pt x="1906846" y="1327517"/>
                  <a:pt x="1950300" y="1319501"/>
                  <a:pt x="1985962" y="1344612"/>
                </a:cubicBezTo>
                <a:cubicBezTo>
                  <a:pt x="2021624" y="1369723"/>
                  <a:pt x="1774072" y="1266462"/>
                  <a:pt x="1985962" y="1346283"/>
                </a:cubicBezTo>
              </a:path>
            </a:pathLst>
          </a:custGeom>
          <a:solidFill>
            <a:srgbClr val="71ADD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0" name="Object 5"/>
          <p:cNvGraphicFramePr>
            <a:graphicFrameLocks noChangeAspect="1"/>
          </p:cNvGraphicFramePr>
          <p:nvPr/>
        </p:nvGraphicFramePr>
        <p:xfrm>
          <a:off x="2940050" y="2284413"/>
          <a:ext cx="3051175" cy="839787"/>
        </p:xfrm>
        <a:graphic>
          <a:graphicData uri="http://schemas.openxmlformats.org/presentationml/2006/ole">
            <mc:AlternateContent xmlns:mc="http://schemas.openxmlformats.org/markup-compatibility/2006">
              <mc:Choice xmlns:v="urn:schemas-microsoft-com:vml" Requires="v">
                <p:oleObj spid="_x0000_s155709" name="Equation" r:id="rId4" imgW="1892160" imgH="520560" progId="Equation.DSMT4">
                  <p:embed/>
                </p:oleObj>
              </mc:Choice>
              <mc:Fallback>
                <p:oleObj name="Equation" r:id="rId4" imgW="1892160" imgH="52056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0050" y="2284413"/>
                        <a:ext cx="3051175" cy="839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5654" name="Group 26"/>
          <p:cNvGrpSpPr>
            <a:grpSpLocks/>
          </p:cNvGrpSpPr>
          <p:nvPr/>
        </p:nvGrpSpPr>
        <p:grpSpPr bwMode="auto">
          <a:xfrm>
            <a:off x="69850" y="2814638"/>
            <a:ext cx="4559300" cy="2439987"/>
            <a:chOff x="427" y="1752"/>
            <a:chExt cx="2872" cy="1537"/>
          </a:xfrm>
        </p:grpSpPr>
        <p:sp>
          <p:nvSpPr>
            <p:cNvPr id="155696" name="Text Box 27"/>
            <p:cNvSpPr txBox="1">
              <a:spLocks noChangeArrowheads="1"/>
            </p:cNvSpPr>
            <p:nvPr/>
          </p:nvSpPr>
          <p:spPr bwMode="auto">
            <a:xfrm>
              <a:off x="1161" y="3039"/>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24.7</a:t>
              </a:r>
            </a:p>
          </p:txBody>
        </p:sp>
        <p:grpSp>
          <p:nvGrpSpPr>
            <p:cNvPr id="155697" name="Group 32"/>
            <p:cNvGrpSpPr>
              <a:grpSpLocks/>
            </p:cNvGrpSpPr>
            <p:nvPr/>
          </p:nvGrpSpPr>
          <p:grpSpPr bwMode="auto">
            <a:xfrm>
              <a:off x="427" y="1752"/>
              <a:ext cx="2872" cy="1537"/>
              <a:chOff x="427" y="1752"/>
              <a:chExt cx="2872" cy="1537"/>
            </a:xfrm>
          </p:grpSpPr>
          <p:sp>
            <p:nvSpPr>
              <p:cNvPr id="155698"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5699"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5700"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5701"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5702" name="Text Box 40"/>
              <p:cNvSpPr txBox="1">
                <a:spLocks noChangeArrowheads="1"/>
              </p:cNvSpPr>
              <p:nvPr/>
            </p:nvSpPr>
            <p:spPr bwMode="auto">
              <a:xfrm>
                <a:off x="1737" y="3039"/>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25</a:t>
                </a:r>
              </a:p>
            </p:txBody>
          </p:sp>
          <p:sp>
            <p:nvSpPr>
              <p:cNvPr id="155703"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5704" name="Rectangle 42"/>
              <p:cNvSpPr>
                <a:spLocks noChangeArrowheads="1"/>
              </p:cNvSpPr>
              <p:nvPr/>
            </p:nvSpPr>
            <p:spPr bwMode="auto">
              <a:xfrm>
                <a:off x="427" y="1752"/>
                <a:ext cx="15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i="1">
                    <a:latin typeface="Times New Roman" panose="02020603050405020304" pitchFamily="18" charset="0"/>
                  </a:rPr>
                  <a:t>P</a:t>
                </a:r>
                <a:r>
                  <a:rPr lang="en-US">
                    <a:latin typeface="Times New Roman" panose="02020603050405020304" pitchFamily="18" charset="0"/>
                  </a:rPr>
                  <a:t>(24.7 &lt; </a:t>
                </a:r>
                <a:r>
                  <a:rPr lang="en-US" i="1">
                    <a:latin typeface="Times New Roman" panose="02020603050405020304" pitchFamily="18" charset="0"/>
                  </a:rPr>
                  <a:t>x</a:t>
                </a:r>
                <a:r>
                  <a:rPr lang="en-US">
                    <a:latin typeface="Times New Roman" panose="02020603050405020304" pitchFamily="18" charset="0"/>
                  </a:rPr>
                  <a:t> &lt; 25.5)</a:t>
                </a:r>
              </a:p>
            </p:txBody>
          </p:sp>
          <p:sp>
            <p:nvSpPr>
              <p:cNvPr id="155705" name="Rectangle 44"/>
              <p:cNvSpPr>
                <a:spLocks noChangeArrowheads="1"/>
              </p:cNvSpPr>
              <p:nvPr/>
            </p:nvSpPr>
            <p:spPr bwMode="auto">
              <a:xfrm>
                <a:off x="3126" y="2887"/>
                <a:ext cx="17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i="1">
                    <a:latin typeface="Times New Roman" panose="02020603050405020304" pitchFamily="18" charset="0"/>
                  </a:rPr>
                  <a:t>x</a:t>
                </a:r>
              </a:p>
            </p:txBody>
          </p:sp>
          <p:sp>
            <p:nvSpPr>
              <p:cNvPr id="155706" name="Line 45"/>
              <p:cNvSpPr>
                <a:spLocks noChangeShapeType="1"/>
              </p:cNvSpPr>
              <p:nvPr/>
            </p:nvSpPr>
            <p:spPr bwMode="auto">
              <a:xfrm>
                <a:off x="1487" y="1995"/>
                <a:ext cx="336"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sp>
        <p:nvSpPr>
          <p:cNvPr id="155655" name="Text Box 18"/>
          <p:cNvSpPr txBox="1">
            <a:spLocks noChangeArrowheads="1"/>
          </p:cNvSpPr>
          <p:nvPr/>
        </p:nvSpPr>
        <p:spPr bwMode="auto">
          <a:xfrm>
            <a:off x="762000" y="1676400"/>
            <a:ext cx="2895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Normal Distribution</a:t>
            </a:r>
            <a:br>
              <a:rPr lang="en-US">
                <a:latin typeface="Times New Roman" panose="02020603050405020304" pitchFamily="18" charset="0"/>
              </a:rPr>
            </a:br>
            <a:r>
              <a:rPr lang="el-GR" i="1">
                <a:latin typeface="Times New Roman" panose="02020603050405020304" pitchFamily="18" charset="0"/>
              </a:rPr>
              <a:t>μ</a:t>
            </a:r>
            <a:r>
              <a:rPr lang="en-US">
                <a:latin typeface="Times New Roman" panose="02020603050405020304" pitchFamily="18" charset="0"/>
              </a:rPr>
              <a:t> = 25  </a:t>
            </a:r>
            <a:r>
              <a:rPr lang="el-GR" i="1">
                <a:latin typeface="Times New Roman" panose="02020603050405020304" pitchFamily="18" charset="0"/>
                <a:cs typeface="Times New Roman" panose="02020603050405020304" pitchFamily="18" charset="0"/>
              </a:rPr>
              <a:t>σ</a:t>
            </a:r>
            <a:r>
              <a:rPr lang="en-US">
                <a:latin typeface="Times New Roman" panose="02020603050405020304" pitchFamily="18" charset="0"/>
                <a:cs typeface="Times New Roman" panose="02020603050405020304" pitchFamily="18" charset="0"/>
              </a:rPr>
              <a:t> = 0.21213</a:t>
            </a:r>
            <a:endParaRPr lang="en-US">
              <a:latin typeface="Times New Roman" panose="02020603050405020304" pitchFamily="18" charset="0"/>
            </a:endParaRPr>
          </a:p>
        </p:txBody>
      </p:sp>
      <p:cxnSp>
        <p:nvCxnSpPr>
          <p:cNvPr id="27" name="Straight Connector 26"/>
          <p:cNvCxnSpPr/>
          <p:nvPr/>
        </p:nvCxnSpPr>
        <p:spPr>
          <a:xfrm rot="16200000" flipH="1">
            <a:off x="1241425" y="4721226"/>
            <a:ext cx="407987"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0" name="Object 8"/>
          <p:cNvGraphicFramePr>
            <a:graphicFrameLocks noChangeAspect="1"/>
          </p:cNvGraphicFramePr>
          <p:nvPr/>
        </p:nvGraphicFramePr>
        <p:xfrm>
          <a:off x="2940050" y="3209925"/>
          <a:ext cx="3035300" cy="839788"/>
        </p:xfrm>
        <a:graphic>
          <a:graphicData uri="http://schemas.openxmlformats.org/presentationml/2006/ole">
            <mc:AlternateContent xmlns:mc="http://schemas.openxmlformats.org/markup-compatibility/2006">
              <mc:Choice xmlns:v="urn:schemas-microsoft-com:vml" Requires="v">
                <p:oleObj spid="_x0000_s155710" name="Equation" r:id="rId6" imgW="1879560" imgH="520560" progId="Equation.DSMT4">
                  <p:embed/>
                </p:oleObj>
              </mc:Choice>
              <mc:Fallback>
                <p:oleObj name="Equation" r:id="rId6" imgW="1879560" imgH="52056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0050" y="3209925"/>
                        <a:ext cx="3035300" cy="839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7" name="Straight Connector 56"/>
          <p:cNvCxnSpPr/>
          <p:nvPr/>
        </p:nvCxnSpPr>
        <p:spPr>
          <a:xfrm>
            <a:off x="1284288" y="2936875"/>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658" name="Text Box 40"/>
          <p:cNvSpPr txBox="1">
            <a:spLocks noChangeArrowheads="1"/>
          </p:cNvSpPr>
          <p:nvPr/>
        </p:nvSpPr>
        <p:spPr bwMode="auto">
          <a:xfrm>
            <a:off x="3024188" y="485775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25.5</a:t>
            </a:r>
          </a:p>
        </p:txBody>
      </p:sp>
      <p:cxnSp>
        <p:nvCxnSpPr>
          <p:cNvPr id="29" name="Straight Connector 28"/>
          <p:cNvCxnSpPr/>
          <p:nvPr/>
        </p:nvCxnSpPr>
        <p:spPr>
          <a:xfrm rot="5400000">
            <a:off x="3271044" y="4753769"/>
            <a:ext cx="320675" cy="7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441825" y="4725988"/>
            <a:ext cx="1111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87"/>
          <p:cNvGrpSpPr>
            <a:grpSpLocks/>
          </p:cNvGrpSpPr>
          <p:nvPr/>
        </p:nvGrpSpPr>
        <p:grpSpPr bwMode="auto">
          <a:xfrm>
            <a:off x="3763963" y="1676400"/>
            <a:ext cx="5380037" cy="3581400"/>
            <a:chOff x="3764274" y="1676400"/>
            <a:chExt cx="5379726" cy="3581401"/>
          </a:xfrm>
        </p:grpSpPr>
        <p:grpSp>
          <p:nvGrpSpPr>
            <p:cNvPr id="155675" name="Group 78"/>
            <p:cNvGrpSpPr>
              <a:grpSpLocks/>
            </p:cNvGrpSpPr>
            <p:nvPr/>
          </p:nvGrpSpPr>
          <p:grpSpPr bwMode="auto">
            <a:xfrm>
              <a:off x="3764274" y="1676400"/>
              <a:ext cx="5379726" cy="3581401"/>
              <a:chOff x="3688074" y="1676400"/>
              <a:chExt cx="5379726" cy="3581401"/>
            </a:xfrm>
          </p:grpSpPr>
          <p:sp>
            <p:nvSpPr>
              <p:cNvPr id="65" name="Freeform 64"/>
              <p:cNvSpPr/>
              <p:nvPr/>
            </p:nvSpPr>
            <p:spPr>
              <a:xfrm>
                <a:off x="5718369" y="3230563"/>
                <a:ext cx="2008072" cy="1581150"/>
              </a:xfrm>
              <a:custGeom>
                <a:avLst/>
                <a:gdLst>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314450 w 1998662"/>
                  <a:gd name="connsiteY16" fmla="*/ 1585912 h 1585912"/>
                  <a:gd name="connsiteX17" fmla="*/ 1998662 w 1998662"/>
                  <a:gd name="connsiteY17" fmla="*/ 1579562 h 1585912"/>
                  <a:gd name="connsiteX18" fmla="*/ 4762 w 1998662"/>
                  <a:gd name="connsiteY18"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985962 w 1998662"/>
                  <a:gd name="connsiteY16" fmla="*/ 1344612 h 1585912"/>
                  <a:gd name="connsiteX17" fmla="*/ 1314450 w 1998662"/>
                  <a:gd name="connsiteY17" fmla="*/ 1585912 h 1585912"/>
                  <a:gd name="connsiteX18" fmla="*/ 1998662 w 1998662"/>
                  <a:gd name="connsiteY18" fmla="*/ 1579562 h 1585912"/>
                  <a:gd name="connsiteX19" fmla="*/ 4762 w 1998662"/>
                  <a:gd name="connsiteY19"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985962 w 1998662"/>
                  <a:gd name="connsiteY16" fmla="*/ 1344612 h 1585912"/>
                  <a:gd name="connsiteX17" fmla="*/ 1985962 w 1998662"/>
                  <a:gd name="connsiteY17" fmla="*/ 1357312 h 1585912"/>
                  <a:gd name="connsiteX18" fmla="*/ 1314450 w 1998662"/>
                  <a:gd name="connsiteY18" fmla="*/ 1585912 h 1585912"/>
                  <a:gd name="connsiteX19" fmla="*/ 1998662 w 1998662"/>
                  <a:gd name="connsiteY19" fmla="*/ 1579562 h 1585912"/>
                  <a:gd name="connsiteX20" fmla="*/ 4762 w 1998662"/>
                  <a:gd name="connsiteY20" fmla="*/ 1581150 h 1585912"/>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985962 w 1998662"/>
                  <a:gd name="connsiteY16" fmla="*/ 1344612 h 1581150"/>
                  <a:gd name="connsiteX17" fmla="*/ 1985962 w 1998662"/>
                  <a:gd name="connsiteY17" fmla="*/ 1357312 h 1581150"/>
                  <a:gd name="connsiteX18" fmla="*/ 1998662 w 1998662"/>
                  <a:gd name="connsiteY18" fmla="*/ 1579562 h 1581150"/>
                  <a:gd name="connsiteX19" fmla="*/ 4762 w 1998662"/>
                  <a:gd name="connsiteY19"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617662 w 1998662"/>
                  <a:gd name="connsiteY16" fmla="*/ 77311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328703"/>
                  <a:gd name="connsiteY0" fmla="*/ 1581150 h 1581150"/>
                  <a:gd name="connsiteX1" fmla="*/ 0 w 2328703"/>
                  <a:gd name="connsiteY1" fmla="*/ 1290637 h 1581150"/>
                  <a:gd name="connsiteX2" fmla="*/ 176212 w 2328703"/>
                  <a:gd name="connsiteY2" fmla="*/ 1123950 h 1581150"/>
                  <a:gd name="connsiteX3" fmla="*/ 304800 w 2328703"/>
                  <a:gd name="connsiteY3" fmla="*/ 981075 h 1581150"/>
                  <a:gd name="connsiteX4" fmla="*/ 433387 w 2328703"/>
                  <a:gd name="connsiteY4" fmla="*/ 752475 h 1581150"/>
                  <a:gd name="connsiteX5" fmla="*/ 566737 w 2328703"/>
                  <a:gd name="connsiteY5" fmla="*/ 438150 h 1581150"/>
                  <a:gd name="connsiteX6" fmla="*/ 661987 w 2328703"/>
                  <a:gd name="connsiteY6" fmla="*/ 223837 h 1581150"/>
                  <a:gd name="connsiteX7" fmla="*/ 776287 w 2328703"/>
                  <a:gd name="connsiteY7" fmla="*/ 76200 h 1581150"/>
                  <a:gd name="connsiteX8" fmla="*/ 919162 w 2328703"/>
                  <a:gd name="connsiteY8" fmla="*/ 4762 h 1581150"/>
                  <a:gd name="connsiteX9" fmla="*/ 1004887 w 2328703"/>
                  <a:gd name="connsiteY9" fmla="*/ 0 h 1581150"/>
                  <a:gd name="connsiteX10" fmla="*/ 1085850 w 2328703"/>
                  <a:gd name="connsiteY10" fmla="*/ 23812 h 1581150"/>
                  <a:gd name="connsiteX11" fmla="*/ 1143000 w 2328703"/>
                  <a:gd name="connsiteY11" fmla="*/ 61912 h 1581150"/>
                  <a:gd name="connsiteX12" fmla="*/ 1195387 w 2328703"/>
                  <a:gd name="connsiteY12" fmla="*/ 109537 h 1581150"/>
                  <a:gd name="connsiteX13" fmla="*/ 1252537 w 2328703"/>
                  <a:gd name="connsiteY13" fmla="*/ 171450 h 1581150"/>
                  <a:gd name="connsiteX14" fmla="*/ 1290637 w 2328703"/>
                  <a:gd name="connsiteY14" fmla="*/ 238125 h 1581150"/>
                  <a:gd name="connsiteX15" fmla="*/ 1300162 w 2328703"/>
                  <a:gd name="connsiteY15" fmla="*/ 271462 h 1581150"/>
                  <a:gd name="connsiteX16" fmla="*/ 1585912 w 2328703"/>
                  <a:gd name="connsiteY16" fmla="*/ 938212 h 1581150"/>
                  <a:gd name="connsiteX17" fmla="*/ 1771992 w 2328703"/>
                  <a:gd name="connsiteY17" fmla="*/ 1195616 h 1581150"/>
                  <a:gd name="connsiteX18" fmla="*/ 1985962 w 2328703"/>
                  <a:gd name="connsiteY18" fmla="*/ 1344612 h 1581150"/>
                  <a:gd name="connsiteX19" fmla="*/ 1985010 w 2328703"/>
                  <a:gd name="connsiteY19" fmla="*/ 1344930 h 1581150"/>
                  <a:gd name="connsiteX20" fmla="*/ 1998662 w 2328703"/>
                  <a:gd name="connsiteY20" fmla="*/ 1579562 h 1581150"/>
                  <a:gd name="connsiteX21" fmla="*/ 4762 w 2328703"/>
                  <a:gd name="connsiteY21" fmla="*/ 1581150 h 1581150"/>
                  <a:gd name="connsiteX0" fmla="*/ 4762 w 2328703"/>
                  <a:gd name="connsiteY0" fmla="*/ 1581150 h 1581150"/>
                  <a:gd name="connsiteX1" fmla="*/ 0 w 2328703"/>
                  <a:gd name="connsiteY1" fmla="*/ 1290637 h 1581150"/>
                  <a:gd name="connsiteX2" fmla="*/ 176212 w 2328703"/>
                  <a:gd name="connsiteY2" fmla="*/ 1123950 h 1581150"/>
                  <a:gd name="connsiteX3" fmla="*/ 304800 w 2328703"/>
                  <a:gd name="connsiteY3" fmla="*/ 981075 h 1581150"/>
                  <a:gd name="connsiteX4" fmla="*/ 433387 w 2328703"/>
                  <a:gd name="connsiteY4" fmla="*/ 752475 h 1581150"/>
                  <a:gd name="connsiteX5" fmla="*/ 566737 w 2328703"/>
                  <a:gd name="connsiteY5" fmla="*/ 438150 h 1581150"/>
                  <a:gd name="connsiteX6" fmla="*/ 661987 w 2328703"/>
                  <a:gd name="connsiteY6" fmla="*/ 223837 h 1581150"/>
                  <a:gd name="connsiteX7" fmla="*/ 776287 w 2328703"/>
                  <a:gd name="connsiteY7" fmla="*/ 76200 h 1581150"/>
                  <a:gd name="connsiteX8" fmla="*/ 919162 w 2328703"/>
                  <a:gd name="connsiteY8" fmla="*/ 4762 h 1581150"/>
                  <a:gd name="connsiteX9" fmla="*/ 1004887 w 2328703"/>
                  <a:gd name="connsiteY9" fmla="*/ 0 h 1581150"/>
                  <a:gd name="connsiteX10" fmla="*/ 1085850 w 2328703"/>
                  <a:gd name="connsiteY10" fmla="*/ 23812 h 1581150"/>
                  <a:gd name="connsiteX11" fmla="*/ 1143000 w 2328703"/>
                  <a:gd name="connsiteY11" fmla="*/ 61912 h 1581150"/>
                  <a:gd name="connsiteX12" fmla="*/ 1195387 w 2328703"/>
                  <a:gd name="connsiteY12" fmla="*/ 109537 h 1581150"/>
                  <a:gd name="connsiteX13" fmla="*/ 1252537 w 2328703"/>
                  <a:gd name="connsiteY13" fmla="*/ 171450 h 1581150"/>
                  <a:gd name="connsiteX14" fmla="*/ 1290637 w 2328703"/>
                  <a:gd name="connsiteY14" fmla="*/ 238125 h 1581150"/>
                  <a:gd name="connsiteX15" fmla="*/ 1300162 w 2328703"/>
                  <a:gd name="connsiteY15" fmla="*/ 271462 h 1581150"/>
                  <a:gd name="connsiteX16" fmla="*/ 1585912 w 2328703"/>
                  <a:gd name="connsiteY16" fmla="*/ 938212 h 1581150"/>
                  <a:gd name="connsiteX17" fmla="*/ 1771992 w 2328703"/>
                  <a:gd name="connsiteY17" fmla="*/ 1195616 h 1581150"/>
                  <a:gd name="connsiteX18" fmla="*/ 1985962 w 2328703"/>
                  <a:gd name="connsiteY18" fmla="*/ 1344612 h 1581150"/>
                  <a:gd name="connsiteX19" fmla="*/ 1985010 w 2328703"/>
                  <a:gd name="connsiteY19" fmla="*/ 1344930 h 1581150"/>
                  <a:gd name="connsiteX20" fmla="*/ 1998662 w 2328703"/>
                  <a:gd name="connsiteY20" fmla="*/ 1579562 h 1581150"/>
                  <a:gd name="connsiteX21" fmla="*/ 4762 w 2328703"/>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0830"/>
                  <a:gd name="connsiteY0" fmla="*/ 1581150 h 1581150"/>
                  <a:gd name="connsiteX1" fmla="*/ 0 w 2020830"/>
                  <a:gd name="connsiteY1" fmla="*/ 1290637 h 1581150"/>
                  <a:gd name="connsiteX2" fmla="*/ 176212 w 2020830"/>
                  <a:gd name="connsiteY2" fmla="*/ 1123950 h 1581150"/>
                  <a:gd name="connsiteX3" fmla="*/ 304800 w 2020830"/>
                  <a:gd name="connsiteY3" fmla="*/ 981075 h 1581150"/>
                  <a:gd name="connsiteX4" fmla="*/ 433387 w 2020830"/>
                  <a:gd name="connsiteY4" fmla="*/ 752475 h 1581150"/>
                  <a:gd name="connsiteX5" fmla="*/ 566737 w 2020830"/>
                  <a:gd name="connsiteY5" fmla="*/ 438150 h 1581150"/>
                  <a:gd name="connsiteX6" fmla="*/ 661987 w 2020830"/>
                  <a:gd name="connsiteY6" fmla="*/ 223837 h 1581150"/>
                  <a:gd name="connsiteX7" fmla="*/ 776287 w 2020830"/>
                  <a:gd name="connsiteY7" fmla="*/ 76200 h 1581150"/>
                  <a:gd name="connsiteX8" fmla="*/ 919162 w 2020830"/>
                  <a:gd name="connsiteY8" fmla="*/ 4762 h 1581150"/>
                  <a:gd name="connsiteX9" fmla="*/ 1004887 w 2020830"/>
                  <a:gd name="connsiteY9" fmla="*/ 0 h 1581150"/>
                  <a:gd name="connsiteX10" fmla="*/ 1085850 w 2020830"/>
                  <a:gd name="connsiteY10" fmla="*/ 23812 h 1581150"/>
                  <a:gd name="connsiteX11" fmla="*/ 1143000 w 2020830"/>
                  <a:gd name="connsiteY11" fmla="*/ 61912 h 1581150"/>
                  <a:gd name="connsiteX12" fmla="*/ 1195387 w 2020830"/>
                  <a:gd name="connsiteY12" fmla="*/ 109537 h 1581150"/>
                  <a:gd name="connsiteX13" fmla="*/ 1252537 w 2020830"/>
                  <a:gd name="connsiteY13" fmla="*/ 171450 h 1581150"/>
                  <a:gd name="connsiteX14" fmla="*/ 1290637 w 2020830"/>
                  <a:gd name="connsiteY14" fmla="*/ 238125 h 1581150"/>
                  <a:gd name="connsiteX15" fmla="*/ 1300162 w 2020830"/>
                  <a:gd name="connsiteY15" fmla="*/ 271462 h 1581150"/>
                  <a:gd name="connsiteX16" fmla="*/ 1585912 w 2020830"/>
                  <a:gd name="connsiteY16" fmla="*/ 938212 h 1581150"/>
                  <a:gd name="connsiteX17" fmla="*/ 1771992 w 2020830"/>
                  <a:gd name="connsiteY17" fmla="*/ 1195616 h 1581150"/>
                  <a:gd name="connsiteX18" fmla="*/ 1985962 w 2020830"/>
                  <a:gd name="connsiteY18" fmla="*/ 1344612 h 1581150"/>
                  <a:gd name="connsiteX19" fmla="*/ 1981200 w 2020830"/>
                  <a:gd name="connsiteY19" fmla="*/ 1360170 h 1581150"/>
                  <a:gd name="connsiteX20" fmla="*/ 1998662 w 2020830"/>
                  <a:gd name="connsiteY20" fmla="*/ 1579562 h 1581150"/>
                  <a:gd name="connsiteX21" fmla="*/ 4762 w 2020830"/>
                  <a:gd name="connsiteY21" fmla="*/ 1581150 h 1581150"/>
                  <a:gd name="connsiteX0" fmla="*/ 4762 w 2020830"/>
                  <a:gd name="connsiteY0" fmla="*/ 1581150 h 1581150"/>
                  <a:gd name="connsiteX1" fmla="*/ 0 w 2020830"/>
                  <a:gd name="connsiteY1" fmla="*/ 1290637 h 1581150"/>
                  <a:gd name="connsiteX2" fmla="*/ 176212 w 2020830"/>
                  <a:gd name="connsiteY2" fmla="*/ 1123950 h 1581150"/>
                  <a:gd name="connsiteX3" fmla="*/ 304800 w 2020830"/>
                  <a:gd name="connsiteY3" fmla="*/ 981075 h 1581150"/>
                  <a:gd name="connsiteX4" fmla="*/ 433387 w 2020830"/>
                  <a:gd name="connsiteY4" fmla="*/ 752475 h 1581150"/>
                  <a:gd name="connsiteX5" fmla="*/ 566737 w 2020830"/>
                  <a:gd name="connsiteY5" fmla="*/ 438150 h 1581150"/>
                  <a:gd name="connsiteX6" fmla="*/ 661987 w 2020830"/>
                  <a:gd name="connsiteY6" fmla="*/ 223837 h 1581150"/>
                  <a:gd name="connsiteX7" fmla="*/ 776287 w 2020830"/>
                  <a:gd name="connsiteY7" fmla="*/ 76200 h 1581150"/>
                  <a:gd name="connsiteX8" fmla="*/ 919162 w 2020830"/>
                  <a:gd name="connsiteY8" fmla="*/ 4762 h 1581150"/>
                  <a:gd name="connsiteX9" fmla="*/ 1004887 w 2020830"/>
                  <a:gd name="connsiteY9" fmla="*/ 0 h 1581150"/>
                  <a:gd name="connsiteX10" fmla="*/ 1085850 w 2020830"/>
                  <a:gd name="connsiteY10" fmla="*/ 23812 h 1581150"/>
                  <a:gd name="connsiteX11" fmla="*/ 1143000 w 2020830"/>
                  <a:gd name="connsiteY11" fmla="*/ 61912 h 1581150"/>
                  <a:gd name="connsiteX12" fmla="*/ 1195387 w 2020830"/>
                  <a:gd name="connsiteY12" fmla="*/ 109537 h 1581150"/>
                  <a:gd name="connsiteX13" fmla="*/ 1252537 w 2020830"/>
                  <a:gd name="connsiteY13" fmla="*/ 171450 h 1581150"/>
                  <a:gd name="connsiteX14" fmla="*/ 1290637 w 2020830"/>
                  <a:gd name="connsiteY14" fmla="*/ 238125 h 1581150"/>
                  <a:gd name="connsiteX15" fmla="*/ 1300162 w 2020830"/>
                  <a:gd name="connsiteY15" fmla="*/ 271462 h 1581150"/>
                  <a:gd name="connsiteX16" fmla="*/ 1585912 w 2020830"/>
                  <a:gd name="connsiteY16" fmla="*/ 938212 h 1581150"/>
                  <a:gd name="connsiteX17" fmla="*/ 1771992 w 2020830"/>
                  <a:gd name="connsiteY17" fmla="*/ 1195616 h 1581150"/>
                  <a:gd name="connsiteX18" fmla="*/ 1985962 w 2020830"/>
                  <a:gd name="connsiteY18" fmla="*/ 1344612 h 1581150"/>
                  <a:gd name="connsiteX19" fmla="*/ 1981200 w 2020830"/>
                  <a:gd name="connsiteY19" fmla="*/ 1360170 h 1581150"/>
                  <a:gd name="connsiteX20" fmla="*/ 1998662 w 2020830"/>
                  <a:gd name="connsiteY20" fmla="*/ 1579562 h 1581150"/>
                  <a:gd name="connsiteX21" fmla="*/ 4762 w 2020830"/>
                  <a:gd name="connsiteY21"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85912 w 2328862"/>
                  <a:gd name="connsiteY16" fmla="*/ 938212 h 1581150"/>
                  <a:gd name="connsiteX17" fmla="*/ 1771992 w 2328862"/>
                  <a:gd name="connsiteY17" fmla="*/ 1195616 h 1581150"/>
                  <a:gd name="connsiteX18" fmla="*/ 1985962 w 2328862"/>
                  <a:gd name="connsiteY18" fmla="*/ 1344612 h 1581150"/>
                  <a:gd name="connsiteX19" fmla="*/ 1998662 w 2328862"/>
                  <a:gd name="connsiteY19" fmla="*/ 1579562 h 1581150"/>
                  <a:gd name="connsiteX20" fmla="*/ 4762 w 2328862"/>
                  <a:gd name="connsiteY20" fmla="*/ 1581150 h 1581150"/>
                  <a:gd name="connsiteX0" fmla="*/ 4762 w 2293200"/>
                  <a:gd name="connsiteY0" fmla="*/ 1581150 h 1581150"/>
                  <a:gd name="connsiteX1" fmla="*/ 0 w 2293200"/>
                  <a:gd name="connsiteY1" fmla="*/ 1290637 h 1581150"/>
                  <a:gd name="connsiteX2" fmla="*/ 176212 w 2293200"/>
                  <a:gd name="connsiteY2" fmla="*/ 1123950 h 1581150"/>
                  <a:gd name="connsiteX3" fmla="*/ 304800 w 2293200"/>
                  <a:gd name="connsiteY3" fmla="*/ 981075 h 1581150"/>
                  <a:gd name="connsiteX4" fmla="*/ 433387 w 2293200"/>
                  <a:gd name="connsiteY4" fmla="*/ 752475 h 1581150"/>
                  <a:gd name="connsiteX5" fmla="*/ 566737 w 2293200"/>
                  <a:gd name="connsiteY5" fmla="*/ 438150 h 1581150"/>
                  <a:gd name="connsiteX6" fmla="*/ 661987 w 2293200"/>
                  <a:gd name="connsiteY6" fmla="*/ 223837 h 1581150"/>
                  <a:gd name="connsiteX7" fmla="*/ 776287 w 2293200"/>
                  <a:gd name="connsiteY7" fmla="*/ 76200 h 1581150"/>
                  <a:gd name="connsiteX8" fmla="*/ 919162 w 2293200"/>
                  <a:gd name="connsiteY8" fmla="*/ 4762 h 1581150"/>
                  <a:gd name="connsiteX9" fmla="*/ 1004887 w 2293200"/>
                  <a:gd name="connsiteY9" fmla="*/ 0 h 1581150"/>
                  <a:gd name="connsiteX10" fmla="*/ 1085850 w 2293200"/>
                  <a:gd name="connsiteY10" fmla="*/ 23812 h 1581150"/>
                  <a:gd name="connsiteX11" fmla="*/ 1143000 w 2293200"/>
                  <a:gd name="connsiteY11" fmla="*/ 61912 h 1581150"/>
                  <a:gd name="connsiteX12" fmla="*/ 1195387 w 2293200"/>
                  <a:gd name="connsiteY12" fmla="*/ 109537 h 1581150"/>
                  <a:gd name="connsiteX13" fmla="*/ 1252537 w 2293200"/>
                  <a:gd name="connsiteY13" fmla="*/ 171450 h 1581150"/>
                  <a:gd name="connsiteX14" fmla="*/ 1290637 w 2293200"/>
                  <a:gd name="connsiteY14" fmla="*/ 238125 h 1581150"/>
                  <a:gd name="connsiteX15" fmla="*/ 1300162 w 2293200"/>
                  <a:gd name="connsiteY15" fmla="*/ 271462 h 1581150"/>
                  <a:gd name="connsiteX16" fmla="*/ 1585912 w 2293200"/>
                  <a:gd name="connsiteY16" fmla="*/ 938212 h 1581150"/>
                  <a:gd name="connsiteX17" fmla="*/ 1771992 w 2293200"/>
                  <a:gd name="connsiteY17" fmla="*/ 1195616 h 1581150"/>
                  <a:gd name="connsiteX18" fmla="*/ 1998662 w 2293200"/>
                  <a:gd name="connsiteY18" fmla="*/ 1579562 h 1581150"/>
                  <a:gd name="connsiteX19" fmla="*/ 4762 w 2293200"/>
                  <a:gd name="connsiteY19" fmla="*/ 1581150 h 1581150"/>
                  <a:gd name="connsiteX0" fmla="*/ 4762 w 2293200"/>
                  <a:gd name="connsiteY0" fmla="*/ 1581150 h 1581150"/>
                  <a:gd name="connsiteX1" fmla="*/ 0 w 2293200"/>
                  <a:gd name="connsiteY1" fmla="*/ 1290637 h 1581150"/>
                  <a:gd name="connsiteX2" fmla="*/ 176212 w 2293200"/>
                  <a:gd name="connsiteY2" fmla="*/ 1123950 h 1581150"/>
                  <a:gd name="connsiteX3" fmla="*/ 304800 w 2293200"/>
                  <a:gd name="connsiteY3" fmla="*/ 981075 h 1581150"/>
                  <a:gd name="connsiteX4" fmla="*/ 433387 w 2293200"/>
                  <a:gd name="connsiteY4" fmla="*/ 752475 h 1581150"/>
                  <a:gd name="connsiteX5" fmla="*/ 566737 w 2293200"/>
                  <a:gd name="connsiteY5" fmla="*/ 438150 h 1581150"/>
                  <a:gd name="connsiteX6" fmla="*/ 661987 w 2293200"/>
                  <a:gd name="connsiteY6" fmla="*/ 223837 h 1581150"/>
                  <a:gd name="connsiteX7" fmla="*/ 776287 w 2293200"/>
                  <a:gd name="connsiteY7" fmla="*/ 76200 h 1581150"/>
                  <a:gd name="connsiteX8" fmla="*/ 919162 w 2293200"/>
                  <a:gd name="connsiteY8" fmla="*/ 4762 h 1581150"/>
                  <a:gd name="connsiteX9" fmla="*/ 1004887 w 2293200"/>
                  <a:gd name="connsiteY9" fmla="*/ 0 h 1581150"/>
                  <a:gd name="connsiteX10" fmla="*/ 1085850 w 2293200"/>
                  <a:gd name="connsiteY10" fmla="*/ 23812 h 1581150"/>
                  <a:gd name="connsiteX11" fmla="*/ 1143000 w 2293200"/>
                  <a:gd name="connsiteY11" fmla="*/ 61912 h 1581150"/>
                  <a:gd name="connsiteX12" fmla="*/ 1195387 w 2293200"/>
                  <a:gd name="connsiteY12" fmla="*/ 109537 h 1581150"/>
                  <a:gd name="connsiteX13" fmla="*/ 1252537 w 2293200"/>
                  <a:gd name="connsiteY13" fmla="*/ 171450 h 1581150"/>
                  <a:gd name="connsiteX14" fmla="*/ 1290637 w 2293200"/>
                  <a:gd name="connsiteY14" fmla="*/ 238125 h 1581150"/>
                  <a:gd name="connsiteX15" fmla="*/ 1300162 w 2293200"/>
                  <a:gd name="connsiteY15" fmla="*/ 271462 h 1581150"/>
                  <a:gd name="connsiteX16" fmla="*/ 1585912 w 2293200"/>
                  <a:gd name="connsiteY16" fmla="*/ 938212 h 1581150"/>
                  <a:gd name="connsiteX17" fmla="*/ 1771992 w 2293200"/>
                  <a:gd name="connsiteY17" fmla="*/ 1195616 h 1581150"/>
                  <a:gd name="connsiteX18" fmla="*/ 1998662 w 2293200"/>
                  <a:gd name="connsiteY18" fmla="*/ 1579562 h 1581150"/>
                  <a:gd name="connsiteX19" fmla="*/ 4762 w 2293200"/>
                  <a:gd name="connsiteY19" fmla="*/ 1581150 h 1581150"/>
                  <a:gd name="connsiteX0" fmla="*/ 4762 w 2007450"/>
                  <a:gd name="connsiteY0" fmla="*/ 1581150 h 1581150"/>
                  <a:gd name="connsiteX1" fmla="*/ 0 w 2007450"/>
                  <a:gd name="connsiteY1" fmla="*/ 1290637 h 1581150"/>
                  <a:gd name="connsiteX2" fmla="*/ 176212 w 2007450"/>
                  <a:gd name="connsiteY2" fmla="*/ 1123950 h 1581150"/>
                  <a:gd name="connsiteX3" fmla="*/ 304800 w 2007450"/>
                  <a:gd name="connsiteY3" fmla="*/ 981075 h 1581150"/>
                  <a:gd name="connsiteX4" fmla="*/ 433387 w 2007450"/>
                  <a:gd name="connsiteY4" fmla="*/ 752475 h 1581150"/>
                  <a:gd name="connsiteX5" fmla="*/ 566737 w 2007450"/>
                  <a:gd name="connsiteY5" fmla="*/ 438150 h 1581150"/>
                  <a:gd name="connsiteX6" fmla="*/ 661987 w 2007450"/>
                  <a:gd name="connsiteY6" fmla="*/ 223837 h 1581150"/>
                  <a:gd name="connsiteX7" fmla="*/ 776287 w 2007450"/>
                  <a:gd name="connsiteY7" fmla="*/ 76200 h 1581150"/>
                  <a:gd name="connsiteX8" fmla="*/ 919162 w 2007450"/>
                  <a:gd name="connsiteY8" fmla="*/ 4762 h 1581150"/>
                  <a:gd name="connsiteX9" fmla="*/ 1004887 w 2007450"/>
                  <a:gd name="connsiteY9" fmla="*/ 0 h 1581150"/>
                  <a:gd name="connsiteX10" fmla="*/ 1085850 w 2007450"/>
                  <a:gd name="connsiteY10" fmla="*/ 23812 h 1581150"/>
                  <a:gd name="connsiteX11" fmla="*/ 1143000 w 2007450"/>
                  <a:gd name="connsiteY11" fmla="*/ 61912 h 1581150"/>
                  <a:gd name="connsiteX12" fmla="*/ 1195387 w 2007450"/>
                  <a:gd name="connsiteY12" fmla="*/ 109537 h 1581150"/>
                  <a:gd name="connsiteX13" fmla="*/ 1252537 w 2007450"/>
                  <a:gd name="connsiteY13" fmla="*/ 171450 h 1581150"/>
                  <a:gd name="connsiteX14" fmla="*/ 1290637 w 2007450"/>
                  <a:gd name="connsiteY14" fmla="*/ 238125 h 1581150"/>
                  <a:gd name="connsiteX15" fmla="*/ 1300162 w 2007450"/>
                  <a:gd name="connsiteY15" fmla="*/ 271462 h 1581150"/>
                  <a:gd name="connsiteX16" fmla="*/ 1585912 w 2007450"/>
                  <a:gd name="connsiteY16" fmla="*/ 938212 h 1581150"/>
                  <a:gd name="connsiteX17" fmla="*/ 1771992 w 2007450"/>
                  <a:gd name="connsiteY17" fmla="*/ 1195616 h 1581150"/>
                  <a:gd name="connsiteX18" fmla="*/ 1998662 w 2007450"/>
                  <a:gd name="connsiteY18" fmla="*/ 1579562 h 1581150"/>
                  <a:gd name="connsiteX19" fmla="*/ 4762 w 2007450"/>
                  <a:gd name="connsiteY19" fmla="*/ 1581150 h 1581150"/>
                  <a:gd name="connsiteX0" fmla="*/ 4762 w 2318543"/>
                  <a:gd name="connsiteY0" fmla="*/ 1581150 h 1581150"/>
                  <a:gd name="connsiteX1" fmla="*/ 0 w 2318543"/>
                  <a:gd name="connsiteY1" fmla="*/ 1290637 h 1581150"/>
                  <a:gd name="connsiteX2" fmla="*/ 176212 w 2318543"/>
                  <a:gd name="connsiteY2" fmla="*/ 1123950 h 1581150"/>
                  <a:gd name="connsiteX3" fmla="*/ 304800 w 2318543"/>
                  <a:gd name="connsiteY3" fmla="*/ 981075 h 1581150"/>
                  <a:gd name="connsiteX4" fmla="*/ 433387 w 2318543"/>
                  <a:gd name="connsiteY4" fmla="*/ 752475 h 1581150"/>
                  <a:gd name="connsiteX5" fmla="*/ 566737 w 2318543"/>
                  <a:gd name="connsiteY5" fmla="*/ 438150 h 1581150"/>
                  <a:gd name="connsiteX6" fmla="*/ 661987 w 2318543"/>
                  <a:gd name="connsiteY6" fmla="*/ 223837 h 1581150"/>
                  <a:gd name="connsiteX7" fmla="*/ 776287 w 2318543"/>
                  <a:gd name="connsiteY7" fmla="*/ 76200 h 1581150"/>
                  <a:gd name="connsiteX8" fmla="*/ 919162 w 2318543"/>
                  <a:gd name="connsiteY8" fmla="*/ 4762 h 1581150"/>
                  <a:gd name="connsiteX9" fmla="*/ 1004887 w 2318543"/>
                  <a:gd name="connsiteY9" fmla="*/ 0 h 1581150"/>
                  <a:gd name="connsiteX10" fmla="*/ 1085850 w 2318543"/>
                  <a:gd name="connsiteY10" fmla="*/ 23812 h 1581150"/>
                  <a:gd name="connsiteX11" fmla="*/ 1143000 w 2318543"/>
                  <a:gd name="connsiteY11" fmla="*/ 61912 h 1581150"/>
                  <a:gd name="connsiteX12" fmla="*/ 1195387 w 2318543"/>
                  <a:gd name="connsiteY12" fmla="*/ 109537 h 1581150"/>
                  <a:gd name="connsiteX13" fmla="*/ 1252537 w 2318543"/>
                  <a:gd name="connsiteY13" fmla="*/ 171450 h 1581150"/>
                  <a:gd name="connsiteX14" fmla="*/ 1290637 w 2318543"/>
                  <a:gd name="connsiteY14" fmla="*/ 238125 h 1581150"/>
                  <a:gd name="connsiteX15" fmla="*/ 1300162 w 2318543"/>
                  <a:gd name="connsiteY15" fmla="*/ 271462 h 1581150"/>
                  <a:gd name="connsiteX16" fmla="*/ 1585912 w 2318543"/>
                  <a:gd name="connsiteY16" fmla="*/ 938212 h 1581150"/>
                  <a:gd name="connsiteX17" fmla="*/ 1771992 w 2318543"/>
                  <a:gd name="connsiteY17" fmla="*/ 1195616 h 1581150"/>
                  <a:gd name="connsiteX18" fmla="*/ 1924050 w 2318543"/>
                  <a:gd name="connsiteY18" fmla="*/ 1405890 h 1581150"/>
                  <a:gd name="connsiteX19" fmla="*/ 1998662 w 2318543"/>
                  <a:gd name="connsiteY19" fmla="*/ 1579562 h 1581150"/>
                  <a:gd name="connsiteX20" fmla="*/ 4762 w 2318543"/>
                  <a:gd name="connsiteY20" fmla="*/ 1581150 h 1581150"/>
                  <a:gd name="connsiteX0" fmla="*/ 4762 w 2318543"/>
                  <a:gd name="connsiteY0" fmla="*/ 1581150 h 1581150"/>
                  <a:gd name="connsiteX1" fmla="*/ 0 w 2318543"/>
                  <a:gd name="connsiteY1" fmla="*/ 1290637 h 1581150"/>
                  <a:gd name="connsiteX2" fmla="*/ 176212 w 2318543"/>
                  <a:gd name="connsiteY2" fmla="*/ 1123950 h 1581150"/>
                  <a:gd name="connsiteX3" fmla="*/ 304800 w 2318543"/>
                  <a:gd name="connsiteY3" fmla="*/ 981075 h 1581150"/>
                  <a:gd name="connsiteX4" fmla="*/ 433387 w 2318543"/>
                  <a:gd name="connsiteY4" fmla="*/ 752475 h 1581150"/>
                  <a:gd name="connsiteX5" fmla="*/ 566737 w 2318543"/>
                  <a:gd name="connsiteY5" fmla="*/ 438150 h 1581150"/>
                  <a:gd name="connsiteX6" fmla="*/ 661987 w 2318543"/>
                  <a:gd name="connsiteY6" fmla="*/ 223837 h 1581150"/>
                  <a:gd name="connsiteX7" fmla="*/ 776287 w 2318543"/>
                  <a:gd name="connsiteY7" fmla="*/ 76200 h 1581150"/>
                  <a:gd name="connsiteX8" fmla="*/ 919162 w 2318543"/>
                  <a:gd name="connsiteY8" fmla="*/ 4762 h 1581150"/>
                  <a:gd name="connsiteX9" fmla="*/ 1004887 w 2318543"/>
                  <a:gd name="connsiteY9" fmla="*/ 0 h 1581150"/>
                  <a:gd name="connsiteX10" fmla="*/ 1085850 w 2318543"/>
                  <a:gd name="connsiteY10" fmla="*/ 23812 h 1581150"/>
                  <a:gd name="connsiteX11" fmla="*/ 1143000 w 2318543"/>
                  <a:gd name="connsiteY11" fmla="*/ 61912 h 1581150"/>
                  <a:gd name="connsiteX12" fmla="*/ 1195387 w 2318543"/>
                  <a:gd name="connsiteY12" fmla="*/ 109537 h 1581150"/>
                  <a:gd name="connsiteX13" fmla="*/ 1252537 w 2318543"/>
                  <a:gd name="connsiteY13" fmla="*/ 171450 h 1581150"/>
                  <a:gd name="connsiteX14" fmla="*/ 1290637 w 2318543"/>
                  <a:gd name="connsiteY14" fmla="*/ 238125 h 1581150"/>
                  <a:gd name="connsiteX15" fmla="*/ 1300162 w 2318543"/>
                  <a:gd name="connsiteY15" fmla="*/ 271462 h 1581150"/>
                  <a:gd name="connsiteX16" fmla="*/ 1585912 w 2318543"/>
                  <a:gd name="connsiteY16" fmla="*/ 938212 h 1581150"/>
                  <a:gd name="connsiteX17" fmla="*/ 1771992 w 2318543"/>
                  <a:gd name="connsiteY17" fmla="*/ 1195616 h 1581150"/>
                  <a:gd name="connsiteX18" fmla="*/ 2000250 w 2318543"/>
                  <a:gd name="connsiteY18" fmla="*/ 1405890 h 1581150"/>
                  <a:gd name="connsiteX19" fmla="*/ 1998662 w 2318543"/>
                  <a:gd name="connsiteY19" fmla="*/ 1579562 h 1581150"/>
                  <a:gd name="connsiteX20" fmla="*/ 4762 w 2318543"/>
                  <a:gd name="connsiteY20" fmla="*/ 1581150 h 1581150"/>
                  <a:gd name="connsiteX0" fmla="*/ 4762 w 2330608"/>
                  <a:gd name="connsiteY0" fmla="*/ 1581150 h 1581150"/>
                  <a:gd name="connsiteX1" fmla="*/ 0 w 2330608"/>
                  <a:gd name="connsiteY1" fmla="*/ 1290637 h 1581150"/>
                  <a:gd name="connsiteX2" fmla="*/ 176212 w 2330608"/>
                  <a:gd name="connsiteY2" fmla="*/ 1123950 h 1581150"/>
                  <a:gd name="connsiteX3" fmla="*/ 304800 w 2330608"/>
                  <a:gd name="connsiteY3" fmla="*/ 981075 h 1581150"/>
                  <a:gd name="connsiteX4" fmla="*/ 433387 w 2330608"/>
                  <a:gd name="connsiteY4" fmla="*/ 752475 h 1581150"/>
                  <a:gd name="connsiteX5" fmla="*/ 566737 w 2330608"/>
                  <a:gd name="connsiteY5" fmla="*/ 438150 h 1581150"/>
                  <a:gd name="connsiteX6" fmla="*/ 661987 w 2330608"/>
                  <a:gd name="connsiteY6" fmla="*/ 223837 h 1581150"/>
                  <a:gd name="connsiteX7" fmla="*/ 776287 w 2330608"/>
                  <a:gd name="connsiteY7" fmla="*/ 76200 h 1581150"/>
                  <a:gd name="connsiteX8" fmla="*/ 919162 w 2330608"/>
                  <a:gd name="connsiteY8" fmla="*/ 4762 h 1581150"/>
                  <a:gd name="connsiteX9" fmla="*/ 1004887 w 2330608"/>
                  <a:gd name="connsiteY9" fmla="*/ 0 h 1581150"/>
                  <a:gd name="connsiteX10" fmla="*/ 1085850 w 2330608"/>
                  <a:gd name="connsiteY10" fmla="*/ 23812 h 1581150"/>
                  <a:gd name="connsiteX11" fmla="*/ 1143000 w 2330608"/>
                  <a:gd name="connsiteY11" fmla="*/ 61912 h 1581150"/>
                  <a:gd name="connsiteX12" fmla="*/ 1195387 w 2330608"/>
                  <a:gd name="connsiteY12" fmla="*/ 109537 h 1581150"/>
                  <a:gd name="connsiteX13" fmla="*/ 1252537 w 2330608"/>
                  <a:gd name="connsiteY13" fmla="*/ 171450 h 1581150"/>
                  <a:gd name="connsiteX14" fmla="*/ 1290637 w 2330608"/>
                  <a:gd name="connsiteY14" fmla="*/ 238125 h 1581150"/>
                  <a:gd name="connsiteX15" fmla="*/ 1300162 w 2330608"/>
                  <a:gd name="connsiteY15" fmla="*/ 271462 h 1581150"/>
                  <a:gd name="connsiteX16" fmla="*/ 1585912 w 2330608"/>
                  <a:gd name="connsiteY16" fmla="*/ 938212 h 1581150"/>
                  <a:gd name="connsiteX17" fmla="*/ 1771992 w 2330608"/>
                  <a:gd name="connsiteY17" fmla="*/ 1195616 h 1581150"/>
                  <a:gd name="connsiteX18" fmla="*/ 2000250 w 2330608"/>
                  <a:gd name="connsiteY18" fmla="*/ 1405890 h 1581150"/>
                  <a:gd name="connsiteX19" fmla="*/ 2072640 w 2330608"/>
                  <a:gd name="connsiteY19" fmla="*/ 1409700 h 1581150"/>
                  <a:gd name="connsiteX20" fmla="*/ 1998662 w 2330608"/>
                  <a:gd name="connsiteY20" fmla="*/ 1579562 h 1581150"/>
                  <a:gd name="connsiteX21" fmla="*/ 4762 w 2330608"/>
                  <a:gd name="connsiteY21" fmla="*/ 1581150 h 1581150"/>
                  <a:gd name="connsiteX0" fmla="*/ 4762 w 2330608"/>
                  <a:gd name="connsiteY0" fmla="*/ 1581150 h 1581150"/>
                  <a:gd name="connsiteX1" fmla="*/ 0 w 2330608"/>
                  <a:gd name="connsiteY1" fmla="*/ 1290637 h 1581150"/>
                  <a:gd name="connsiteX2" fmla="*/ 176212 w 2330608"/>
                  <a:gd name="connsiteY2" fmla="*/ 1123950 h 1581150"/>
                  <a:gd name="connsiteX3" fmla="*/ 304800 w 2330608"/>
                  <a:gd name="connsiteY3" fmla="*/ 981075 h 1581150"/>
                  <a:gd name="connsiteX4" fmla="*/ 433387 w 2330608"/>
                  <a:gd name="connsiteY4" fmla="*/ 752475 h 1581150"/>
                  <a:gd name="connsiteX5" fmla="*/ 566737 w 2330608"/>
                  <a:gd name="connsiteY5" fmla="*/ 438150 h 1581150"/>
                  <a:gd name="connsiteX6" fmla="*/ 661987 w 2330608"/>
                  <a:gd name="connsiteY6" fmla="*/ 223837 h 1581150"/>
                  <a:gd name="connsiteX7" fmla="*/ 776287 w 2330608"/>
                  <a:gd name="connsiteY7" fmla="*/ 76200 h 1581150"/>
                  <a:gd name="connsiteX8" fmla="*/ 919162 w 2330608"/>
                  <a:gd name="connsiteY8" fmla="*/ 4762 h 1581150"/>
                  <a:gd name="connsiteX9" fmla="*/ 1004887 w 2330608"/>
                  <a:gd name="connsiteY9" fmla="*/ 0 h 1581150"/>
                  <a:gd name="connsiteX10" fmla="*/ 1085850 w 2330608"/>
                  <a:gd name="connsiteY10" fmla="*/ 23812 h 1581150"/>
                  <a:gd name="connsiteX11" fmla="*/ 1143000 w 2330608"/>
                  <a:gd name="connsiteY11" fmla="*/ 61912 h 1581150"/>
                  <a:gd name="connsiteX12" fmla="*/ 1195387 w 2330608"/>
                  <a:gd name="connsiteY12" fmla="*/ 109537 h 1581150"/>
                  <a:gd name="connsiteX13" fmla="*/ 1252537 w 2330608"/>
                  <a:gd name="connsiteY13" fmla="*/ 171450 h 1581150"/>
                  <a:gd name="connsiteX14" fmla="*/ 1290637 w 2330608"/>
                  <a:gd name="connsiteY14" fmla="*/ 238125 h 1581150"/>
                  <a:gd name="connsiteX15" fmla="*/ 1300162 w 2330608"/>
                  <a:gd name="connsiteY15" fmla="*/ 271462 h 1581150"/>
                  <a:gd name="connsiteX16" fmla="*/ 1585912 w 2330608"/>
                  <a:gd name="connsiteY16" fmla="*/ 938212 h 1581150"/>
                  <a:gd name="connsiteX17" fmla="*/ 1771992 w 2330608"/>
                  <a:gd name="connsiteY17" fmla="*/ 1195616 h 1581150"/>
                  <a:gd name="connsiteX18" fmla="*/ 2072640 w 2330608"/>
                  <a:gd name="connsiteY18" fmla="*/ 1409700 h 1581150"/>
                  <a:gd name="connsiteX19" fmla="*/ 1998662 w 2330608"/>
                  <a:gd name="connsiteY19" fmla="*/ 1579562 h 1581150"/>
                  <a:gd name="connsiteX20" fmla="*/ 4762 w 2330608"/>
                  <a:gd name="connsiteY20" fmla="*/ 1581150 h 1581150"/>
                  <a:gd name="connsiteX0" fmla="*/ 4762 w 2330608"/>
                  <a:gd name="connsiteY0" fmla="*/ 1581150 h 1581150"/>
                  <a:gd name="connsiteX1" fmla="*/ 0 w 2330608"/>
                  <a:gd name="connsiteY1" fmla="*/ 1290637 h 1581150"/>
                  <a:gd name="connsiteX2" fmla="*/ 176212 w 2330608"/>
                  <a:gd name="connsiteY2" fmla="*/ 1123950 h 1581150"/>
                  <a:gd name="connsiteX3" fmla="*/ 304800 w 2330608"/>
                  <a:gd name="connsiteY3" fmla="*/ 981075 h 1581150"/>
                  <a:gd name="connsiteX4" fmla="*/ 433387 w 2330608"/>
                  <a:gd name="connsiteY4" fmla="*/ 752475 h 1581150"/>
                  <a:gd name="connsiteX5" fmla="*/ 566737 w 2330608"/>
                  <a:gd name="connsiteY5" fmla="*/ 438150 h 1581150"/>
                  <a:gd name="connsiteX6" fmla="*/ 661987 w 2330608"/>
                  <a:gd name="connsiteY6" fmla="*/ 223837 h 1581150"/>
                  <a:gd name="connsiteX7" fmla="*/ 776287 w 2330608"/>
                  <a:gd name="connsiteY7" fmla="*/ 76200 h 1581150"/>
                  <a:gd name="connsiteX8" fmla="*/ 919162 w 2330608"/>
                  <a:gd name="connsiteY8" fmla="*/ 4762 h 1581150"/>
                  <a:gd name="connsiteX9" fmla="*/ 1004887 w 2330608"/>
                  <a:gd name="connsiteY9" fmla="*/ 0 h 1581150"/>
                  <a:gd name="connsiteX10" fmla="*/ 1085850 w 2330608"/>
                  <a:gd name="connsiteY10" fmla="*/ 23812 h 1581150"/>
                  <a:gd name="connsiteX11" fmla="*/ 1143000 w 2330608"/>
                  <a:gd name="connsiteY11" fmla="*/ 61912 h 1581150"/>
                  <a:gd name="connsiteX12" fmla="*/ 1195387 w 2330608"/>
                  <a:gd name="connsiteY12" fmla="*/ 109537 h 1581150"/>
                  <a:gd name="connsiteX13" fmla="*/ 1252537 w 2330608"/>
                  <a:gd name="connsiteY13" fmla="*/ 171450 h 1581150"/>
                  <a:gd name="connsiteX14" fmla="*/ 1290637 w 2330608"/>
                  <a:gd name="connsiteY14" fmla="*/ 238125 h 1581150"/>
                  <a:gd name="connsiteX15" fmla="*/ 1300162 w 2330608"/>
                  <a:gd name="connsiteY15" fmla="*/ 271462 h 1581150"/>
                  <a:gd name="connsiteX16" fmla="*/ 1585912 w 2330608"/>
                  <a:gd name="connsiteY16" fmla="*/ 938212 h 1581150"/>
                  <a:gd name="connsiteX17" fmla="*/ 1771992 w 2330608"/>
                  <a:gd name="connsiteY17" fmla="*/ 1195616 h 1581150"/>
                  <a:gd name="connsiteX18" fmla="*/ 2072640 w 2330608"/>
                  <a:gd name="connsiteY18" fmla="*/ 1409700 h 1581150"/>
                  <a:gd name="connsiteX19" fmla="*/ 1998662 w 2330608"/>
                  <a:gd name="connsiteY19" fmla="*/ 1579562 h 1581150"/>
                  <a:gd name="connsiteX20" fmla="*/ 4762 w 2330608"/>
                  <a:gd name="connsiteY20" fmla="*/ 1581150 h 1581150"/>
                  <a:gd name="connsiteX0" fmla="*/ 4762 w 2072640"/>
                  <a:gd name="connsiteY0" fmla="*/ 1581150 h 1581150"/>
                  <a:gd name="connsiteX1" fmla="*/ 0 w 2072640"/>
                  <a:gd name="connsiteY1" fmla="*/ 1290637 h 1581150"/>
                  <a:gd name="connsiteX2" fmla="*/ 176212 w 2072640"/>
                  <a:gd name="connsiteY2" fmla="*/ 1123950 h 1581150"/>
                  <a:gd name="connsiteX3" fmla="*/ 304800 w 2072640"/>
                  <a:gd name="connsiteY3" fmla="*/ 981075 h 1581150"/>
                  <a:gd name="connsiteX4" fmla="*/ 433387 w 2072640"/>
                  <a:gd name="connsiteY4" fmla="*/ 752475 h 1581150"/>
                  <a:gd name="connsiteX5" fmla="*/ 566737 w 2072640"/>
                  <a:gd name="connsiteY5" fmla="*/ 438150 h 1581150"/>
                  <a:gd name="connsiteX6" fmla="*/ 661987 w 2072640"/>
                  <a:gd name="connsiteY6" fmla="*/ 223837 h 1581150"/>
                  <a:gd name="connsiteX7" fmla="*/ 776287 w 2072640"/>
                  <a:gd name="connsiteY7" fmla="*/ 76200 h 1581150"/>
                  <a:gd name="connsiteX8" fmla="*/ 919162 w 2072640"/>
                  <a:gd name="connsiteY8" fmla="*/ 4762 h 1581150"/>
                  <a:gd name="connsiteX9" fmla="*/ 1004887 w 2072640"/>
                  <a:gd name="connsiteY9" fmla="*/ 0 h 1581150"/>
                  <a:gd name="connsiteX10" fmla="*/ 1085850 w 2072640"/>
                  <a:gd name="connsiteY10" fmla="*/ 23812 h 1581150"/>
                  <a:gd name="connsiteX11" fmla="*/ 1143000 w 2072640"/>
                  <a:gd name="connsiteY11" fmla="*/ 61912 h 1581150"/>
                  <a:gd name="connsiteX12" fmla="*/ 1195387 w 2072640"/>
                  <a:gd name="connsiteY12" fmla="*/ 109537 h 1581150"/>
                  <a:gd name="connsiteX13" fmla="*/ 1252537 w 2072640"/>
                  <a:gd name="connsiteY13" fmla="*/ 171450 h 1581150"/>
                  <a:gd name="connsiteX14" fmla="*/ 1290637 w 2072640"/>
                  <a:gd name="connsiteY14" fmla="*/ 238125 h 1581150"/>
                  <a:gd name="connsiteX15" fmla="*/ 1300162 w 2072640"/>
                  <a:gd name="connsiteY15" fmla="*/ 271462 h 1581150"/>
                  <a:gd name="connsiteX16" fmla="*/ 1585912 w 2072640"/>
                  <a:gd name="connsiteY16" fmla="*/ 938212 h 1581150"/>
                  <a:gd name="connsiteX17" fmla="*/ 1771992 w 2072640"/>
                  <a:gd name="connsiteY17" fmla="*/ 1195616 h 1581150"/>
                  <a:gd name="connsiteX18" fmla="*/ 2072640 w 2072640"/>
                  <a:gd name="connsiteY18" fmla="*/ 1409700 h 1581150"/>
                  <a:gd name="connsiteX19" fmla="*/ 1998662 w 2072640"/>
                  <a:gd name="connsiteY19" fmla="*/ 1579562 h 1581150"/>
                  <a:gd name="connsiteX20" fmla="*/ 4762 w 2072640"/>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85912 w 1998662"/>
                  <a:gd name="connsiteY16" fmla="*/ 938212 h 1581150"/>
                  <a:gd name="connsiteX17" fmla="*/ 1771992 w 1998662"/>
                  <a:gd name="connsiteY17" fmla="*/ 1195616 h 1581150"/>
                  <a:gd name="connsiteX18" fmla="*/ 1996440 w 1998662"/>
                  <a:gd name="connsiteY18" fmla="*/ 1333500 h 1581150"/>
                  <a:gd name="connsiteX19" fmla="*/ 1998662 w 1998662"/>
                  <a:gd name="connsiteY19" fmla="*/ 1579562 h 1581150"/>
                  <a:gd name="connsiteX20" fmla="*/ 4762 w 1998662"/>
                  <a:gd name="connsiteY20" fmla="*/ 1581150 h 1581150"/>
                  <a:gd name="connsiteX0" fmla="*/ 4762 w 2007870"/>
                  <a:gd name="connsiteY0" fmla="*/ 1581150 h 1581150"/>
                  <a:gd name="connsiteX1" fmla="*/ 0 w 2007870"/>
                  <a:gd name="connsiteY1" fmla="*/ 1290637 h 1581150"/>
                  <a:gd name="connsiteX2" fmla="*/ 176212 w 2007870"/>
                  <a:gd name="connsiteY2" fmla="*/ 1123950 h 1581150"/>
                  <a:gd name="connsiteX3" fmla="*/ 304800 w 2007870"/>
                  <a:gd name="connsiteY3" fmla="*/ 981075 h 1581150"/>
                  <a:gd name="connsiteX4" fmla="*/ 433387 w 2007870"/>
                  <a:gd name="connsiteY4" fmla="*/ 752475 h 1581150"/>
                  <a:gd name="connsiteX5" fmla="*/ 566737 w 2007870"/>
                  <a:gd name="connsiteY5" fmla="*/ 438150 h 1581150"/>
                  <a:gd name="connsiteX6" fmla="*/ 661987 w 2007870"/>
                  <a:gd name="connsiteY6" fmla="*/ 223837 h 1581150"/>
                  <a:gd name="connsiteX7" fmla="*/ 776287 w 2007870"/>
                  <a:gd name="connsiteY7" fmla="*/ 76200 h 1581150"/>
                  <a:gd name="connsiteX8" fmla="*/ 919162 w 2007870"/>
                  <a:gd name="connsiteY8" fmla="*/ 4762 h 1581150"/>
                  <a:gd name="connsiteX9" fmla="*/ 1004887 w 2007870"/>
                  <a:gd name="connsiteY9" fmla="*/ 0 h 1581150"/>
                  <a:gd name="connsiteX10" fmla="*/ 1085850 w 2007870"/>
                  <a:gd name="connsiteY10" fmla="*/ 23812 h 1581150"/>
                  <a:gd name="connsiteX11" fmla="*/ 1143000 w 2007870"/>
                  <a:gd name="connsiteY11" fmla="*/ 61912 h 1581150"/>
                  <a:gd name="connsiteX12" fmla="*/ 1195387 w 2007870"/>
                  <a:gd name="connsiteY12" fmla="*/ 109537 h 1581150"/>
                  <a:gd name="connsiteX13" fmla="*/ 1252537 w 2007870"/>
                  <a:gd name="connsiteY13" fmla="*/ 171450 h 1581150"/>
                  <a:gd name="connsiteX14" fmla="*/ 1290637 w 2007870"/>
                  <a:gd name="connsiteY14" fmla="*/ 238125 h 1581150"/>
                  <a:gd name="connsiteX15" fmla="*/ 1300162 w 2007870"/>
                  <a:gd name="connsiteY15" fmla="*/ 271462 h 1581150"/>
                  <a:gd name="connsiteX16" fmla="*/ 1585912 w 2007870"/>
                  <a:gd name="connsiteY16" fmla="*/ 938212 h 1581150"/>
                  <a:gd name="connsiteX17" fmla="*/ 1771992 w 2007870"/>
                  <a:gd name="connsiteY17" fmla="*/ 1195616 h 1581150"/>
                  <a:gd name="connsiteX18" fmla="*/ 2007870 w 2007870"/>
                  <a:gd name="connsiteY18" fmla="*/ 1360170 h 1581150"/>
                  <a:gd name="connsiteX19" fmla="*/ 1998662 w 2007870"/>
                  <a:gd name="connsiteY19" fmla="*/ 1579562 h 1581150"/>
                  <a:gd name="connsiteX20" fmla="*/ 4762 w 2007870"/>
                  <a:gd name="connsiteY20" fmla="*/ 1581150 h 1581150"/>
                  <a:gd name="connsiteX0" fmla="*/ 4762 w 2007870"/>
                  <a:gd name="connsiteY0" fmla="*/ 1581150 h 1581150"/>
                  <a:gd name="connsiteX1" fmla="*/ 0 w 2007870"/>
                  <a:gd name="connsiteY1" fmla="*/ 1290637 h 1581150"/>
                  <a:gd name="connsiteX2" fmla="*/ 176212 w 2007870"/>
                  <a:gd name="connsiteY2" fmla="*/ 1123950 h 1581150"/>
                  <a:gd name="connsiteX3" fmla="*/ 304800 w 2007870"/>
                  <a:gd name="connsiteY3" fmla="*/ 981075 h 1581150"/>
                  <a:gd name="connsiteX4" fmla="*/ 433387 w 2007870"/>
                  <a:gd name="connsiteY4" fmla="*/ 752475 h 1581150"/>
                  <a:gd name="connsiteX5" fmla="*/ 566737 w 2007870"/>
                  <a:gd name="connsiteY5" fmla="*/ 438150 h 1581150"/>
                  <a:gd name="connsiteX6" fmla="*/ 661987 w 2007870"/>
                  <a:gd name="connsiteY6" fmla="*/ 223837 h 1581150"/>
                  <a:gd name="connsiteX7" fmla="*/ 776287 w 2007870"/>
                  <a:gd name="connsiteY7" fmla="*/ 76200 h 1581150"/>
                  <a:gd name="connsiteX8" fmla="*/ 919162 w 2007870"/>
                  <a:gd name="connsiteY8" fmla="*/ 4762 h 1581150"/>
                  <a:gd name="connsiteX9" fmla="*/ 1004887 w 2007870"/>
                  <a:gd name="connsiteY9" fmla="*/ 0 h 1581150"/>
                  <a:gd name="connsiteX10" fmla="*/ 1085850 w 2007870"/>
                  <a:gd name="connsiteY10" fmla="*/ 23812 h 1581150"/>
                  <a:gd name="connsiteX11" fmla="*/ 1143000 w 2007870"/>
                  <a:gd name="connsiteY11" fmla="*/ 61912 h 1581150"/>
                  <a:gd name="connsiteX12" fmla="*/ 1195387 w 2007870"/>
                  <a:gd name="connsiteY12" fmla="*/ 109537 h 1581150"/>
                  <a:gd name="connsiteX13" fmla="*/ 1252537 w 2007870"/>
                  <a:gd name="connsiteY13" fmla="*/ 171450 h 1581150"/>
                  <a:gd name="connsiteX14" fmla="*/ 1290637 w 2007870"/>
                  <a:gd name="connsiteY14" fmla="*/ 238125 h 1581150"/>
                  <a:gd name="connsiteX15" fmla="*/ 1300162 w 2007870"/>
                  <a:gd name="connsiteY15" fmla="*/ 271462 h 1581150"/>
                  <a:gd name="connsiteX16" fmla="*/ 1585912 w 2007870"/>
                  <a:gd name="connsiteY16" fmla="*/ 938212 h 1581150"/>
                  <a:gd name="connsiteX17" fmla="*/ 1771992 w 2007870"/>
                  <a:gd name="connsiteY17" fmla="*/ 1195616 h 1581150"/>
                  <a:gd name="connsiteX18" fmla="*/ 2007870 w 2007870"/>
                  <a:gd name="connsiteY18" fmla="*/ 1360170 h 1581150"/>
                  <a:gd name="connsiteX19" fmla="*/ 1998662 w 2007870"/>
                  <a:gd name="connsiteY19" fmla="*/ 1579562 h 1581150"/>
                  <a:gd name="connsiteX20" fmla="*/ 4762 w 2007870"/>
                  <a:gd name="connsiteY20" fmla="*/ 1581150 h 1581150"/>
                  <a:gd name="connsiteX0" fmla="*/ 4762 w 2007870"/>
                  <a:gd name="connsiteY0" fmla="*/ 1581150 h 1581150"/>
                  <a:gd name="connsiteX1" fmla="*/ 0 w 2007870"/>
                  <a:gd name="connsiteY1" fmla="*/ 1290637 h 1581150"/>
                  <a:gd name="connsiteX2" fmla="*/ 176212 w 2007870"/>
                  <a:gd name="connsiteY2" fmla="*/ 1123950 h 1581150"/>
                  <a:gd name="connsiteX3" fmla="*/ 304800 w 2007870"/>
                  <a:gd name="connsiteY3" fmla="*/ 981075 h 1581150"/>
                  <a:gd name="connsiteX4" fmla="*/ 433387 w 2007870"/>
                  <a:gd name="connsiteY4" fmla="*/ 752475 h 1581150"/>
                  <a:gd name="connsiteX5" fmla="*/ 566737 w 2007870"/>
                  <a:gd name="connsiteY5" fmla="*/ 438150 h 1581150"/>
                  <a:gd name="connsiteX6" fmla="*/ 661987 w 2007870"/>
                  <a:gd name="connsiteY6" fmla="*/ 223837 h 1581150"/>
                  <a:gd name="connsiteX7" fmla="*/ 776287 w 2007870"/>
                  <a:gd name="connsiteY7" fmla="*/ 76200 h 1581150"/>
                  <a:gd name="connsiteX8" fmla="*/ 919162 w 2007870"/>
                  <a:gd name="connsiteY8" fmla="*/ 4762 h 1581150"/>
                  <a:gd name="connsiteX9" fmla="*/ 1004887 w 2007870"/>
                  <a:gd name="connsiteY9" fmla="*/ 0 h 1581150"/>
                  <a:gd name="connsiteX10" fmla="*/ 1085850 w 2007870"/>
                  <a:gd name="connsiteY10" fmla="*/ 23812 h 1581150"/>
                  <a:gd name="connsiteX11" fmla="*/ 1143000 w 2007870"/>
                  <a:gd name="connsiteY11" fmla="*/ 61912 h 1581150"/>
                  <a:gd name="connsiteX12" fmla="*/ 1195387 w 2007870"/>
                  <a:gd name="connsiteY12" fmla="*/ 109537 h 1581150"/>
                  <a:gd name="connsiteX13" fmla="*/ 1252537 w 2007870"/>
                  <a:gd name="connsiteY13" fmla="*/ 171450 h 1581150"/>
                  <a:gd name="connsiteX14" fmla="*/ 1290637 w 2007870"/>
                  <a:gd name="connsiteY14" fmla="*/ 238125 h 1581150"/>
                  <a:gd name="connsiteX15" fmla="*/ 1300162 w 2007870"/>
                  <a:gd name="connsiteY15" fmla="*/ 271462 h 1581150"/>
                  <a:gd name="connsiteX16" fmla="*/ 1585912 w 2007870"/>
                  <a:gd name="connsiteY16" fmla="*/ 938212 h 1581150"/>
                  <a:gd name="connsiteX17" fmla="*/ 1771992 w 2007870"/>
                  <a:gd name="connsiteY17" fmla="*/ 1195616 h 1581150"/>
                  <a:gd name="connsiteX18" fmla="*/ 2007870 w 2007870"/>
                  <a:gd name="connsiteY18" fmla="*/ 1360170 h 1581150"/>
                  <a:gd name="connsiteX19" fmla="*/ 1998662 w 2007870"/>
                  <a:gd name="connsiteY19" fmla="*/ 1579562 h 1581150"/>
                  <a:gd name="connsiteX20" fmla="*/ 4762 w 2007870"/>
                  <a:gd name="connsiteY20" fmla="*/ 158115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07870" h="1581150">
                    <a:moveTo>
                      <a:pt x="4762" y="1581150"/>
                    </a:moveTo>
                    <a:cubicBezTo>
                      <a:pt x="3175" y="1484312"/>
                      <a:pt x="1587" y="1387475"/>
                      <a:pt x="0" y="1290637"/>
                    </a:cubicBezTo>
                    <a:cubicBezTo>
                      <a:pt x="177381" y="1127638"/>
                      <a:pt x="80963" y="1241821"/>
                      <a:pt x="176212" y="1123950"/>
                    </a:cubicBezTo>
                    <a:lnTo>
                      <a:pt x="304800" y="981075"/>
                    </a:lnTo>
                    <a:lnTo>
                      <a:pt x="433387" y="752475"/>
                    </a:lnTo>
                    <a:lnTo>
                      <a:pt x="566737" y="438150"/>
                    </a:lnTo>
                    <a:lnTo>
                      <a:pt x="661987" y="223837"/>
                    </a:lnTo>
                    <a:cubicBezTo>
                      <a:pt x="700087" y="174625"/>
                      <a:pt x="647700" y="196850"/>
                      <a:pt x="776287" y="76200"/>
                    </a:cubicBezTo>
                    <a:cubicBezTo>
                      <a:pt x="847725" y="14287"/>
                      <a:pt x="871537" y="28575"/>
                      <a:pt x="919162" y="4762"/>
                    </a:cubicBezTo>
                    <a:lnTo>
                      <a:pt x="1004887" y="0"/>
                    </a:lnTo>
                    <a:lnTo>
                      <a:pt x="1085850" y="23812"/>
                    </a:lnTo>
                    <a:lnTo>
                      <a:pt x="1143000" y="61912"/>
                    </a:lnTo>
                    <a:cubicBezTo>
                      <a:pt x="1160462" y="77787"/>
                      <a:pt x="1144588" y="46037"/>
                      <a:pt x="1195387" y="109537"/>
                    </a:cubicBezTo>
                    <a:cubicBezTo>
                      <a:pt x="1253570" y="177417"/>
                      <a:pt x="1214438" y="110235"/>
                      <a:pt x="1252537" y="171450"/>
                    </a:cubicBezTo>
                    <a:lnTo>
                      <a:pt x="1290637" y="238125"/>
                    </a:lnTo>
                    <a:lnTo>
                      <a:pt x="1300162" y="271462"/>
                    </a:lnTo>
                    <a:cubicBezTo>
                      <a:pt x="1384829" y="483129"/>
                      <a:pt x="1422702" y="666929"/>
                      <a:pt x="1585912" y="938212"/>
                    </a:cubicBezTo>
                    <a:cubicBezTo>
                      <a:pt x="1664550" y="1092238"/>
                      <a:pt x="1642536" y="1062831"/>
                      <a:pt x="1771992" y="1195616"/>
                    </a:cubicBezTo>
                    <a:cubicBezTo>
                      <a:pt x="1853113" y="1274197"/>
                      <a:pt x="1928182" y="1326659"/>
                      <a:pt x="2007870" y="1360170"/>
                    </a:cubicBezTo>
                    <a:cubicBezTo>
                      <a:pt x="2007605" y="1389115"/>
                      <a:pt x="1995328" y="1417637"/>
                      <a:pt x="1998662" y="1579562"/>
                    </a:cubicBezTo>
                    <a:lnTo>
                      <a:pt x="4762" y="1581150"/>
                    </a:lnTo>
                    <a:close/>
                  </a:path>
                </a:pathLst>
              </a:custGeom>
              <a:solidFill>
                <a:srgbClr val="71ADD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55678" name="Group 80"/>
              <p:cNvGrpSpPr>
                <a:grpSpLocks/>
              </p:cNvGrpSpPr>
              <p:nvPr/>
            </p:nvGrpSpPr>
            <p:grpSpPr bwMode="auto">
              <a:xfrm>
                <a:off x="3688074" y="1676400"/>
                <a:ext cx="5379726" cy="3581401"/>
                <a:chOff x="3688074" y="1676400"/>
                <a:chExt cx="5379726" cy="3581401"/>
              </a:xfrm>
            </p:grpSpPr>
            <p:grpSp>
              <p:nvGrpSpPr>
                <p:cNvPr id="155679" name="Group 32"/>
                <p:cNvGrpSpPr>
                  <a:grpSpLocks/>
                </p:cNvGrpSpPr>
                <p:nvPr/>
              </p:nvGrpSpPr>
              <p:grpSpPr bwMode="auto">
                <a:xfrm>
                  <a:off x="4702175" y="3235325"/>
                  <a:ext cx="4189413" cy="2022476"/>
                  <a:chOff x="654" y="2017"/>
                  <a:chExt cx="2639" cy="1274"/>
                </a:xfrm>
              </p:grpSpPr>
              <p:sp>
                <p:nvSpPr>
                  <p:cNvPr id="155688" name="Text Box 27"/>
                  <p:cNvSpPr txBox="1">
                    <a:spLocks noChangeArrowheads="1"/>
                  </p:cNvSpPr>
                  <p:nvPr/>
                </p:nvSpPr>
                <p:spPr bwMode="auto">
                  <a:xfrm>
                    <a:off x="1052" y="3039"/>
                    <a:ext cx="4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–1.41</a:t>
                    </a:r>
                  </a:p>
                </p:txBody>
              </p:sp>
              <p:grpSp>
                <p:nvGrpSpPr>
                  <p:cNvPr id="155689" name="Group 32"/>
                  <p:cNvGrpSpPr>
                    <a:grpSpLocks/>
                  </p:cNvGrpSpPr>
                  <p:nvPr/>
                </p:nvGrpSpPr>
                <p:grpSpPr bwMode="auto">
                  <a:xfrm>
                    <a:off x="654" y="2017"/>
                    <a:ext cx="2639" cy="1083"/>
                    <a:chOff x="654" y="2017"/>
                    <a:chExt cx="2639" cy="1083"/>
                  </a:xfrm>
                </p:grpSpPr>
                <p:sp>
                  <p:nvSpPr>
                    <p:cNvPr id="155690"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5691"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5692"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5693"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5694"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5695" name="Rectangle 44"/>
                    <p:cNvSpPr>
                      <a:spLocks noChangeArrowheads="1"/>
                    </p:cNvSpPr>
                    <p:nvPr/>
                  </p:nvSpPr>
                  <p:spPr bwMode="auto">
                    <a:xfrm>
                      <a:off x="3126" y="2887"/>
                      <a:ext cx="16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i="1">
                          <a:latin typeface="Times New Roman" panose="02020603050405020304" pitchFamily="18" charset="0"/>
                        </a:rPr>
                        <a:t>z</a:t>
                      </a:r>
                    </a:p>
                  </p:txBody>
                </p:sp>
              </p:grpSp>
            </p:grpSp>
            <p:sp>
              <p:nvSpPr>
                <p:cNvPr id="155680" name="Text Box 18"/>
                <p:cNvSpPr txBox="1">
                  <a:spLocks noChangeArrowheads="1"/>
                </p:cNvSpPr>
                <p:nvPr/>
              </p:nvSpPr>
              <p:spPr bwMode="auto">
                <a:xfrm>
                  <a:off x="5181825" y="1676400"/>
                  <a:ext cx="3885975" cy="8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Standard Normal Distribution</a:t>
                  </a:r>
                  <a:br>
                    <a:rPr lang="en-US">
                      <a:latin typeface="Times New Roman" panose="02020603050405020304" pitchFamily="18" charset="0"/>
                    </a:rPr>
                  </a:br>
                  <a:r>
                    <a:rPr lang="en-US">
                      <a:latin typeface="Times New Roman" panose="02020603050405020304" pitchFamily="18" charset="0"/>
                    </a:rPr>
                    <a:t>          </a:t>
                  </a:r>
                  <a:r>
                    <a:rPr lang="el-GR" i="1">
                      <a:latin typeface="Times New Roman" panose="02020603050405020304" pitchFamily="18" charset="0"/>
                    </a:rPr>
                    <a:t>μ</a:t>
                  </a:r>
                  <a:r>
                    <a:rPr lang="en-US">
                      <a:latin typeface="Times New Roman" panose="02020603050405020304" pitchFamily="18" charset="0"/>
                    </a:rPr>
                    <a:t> = 0  </a:t>
                  </a:r>
                  <a:r>
                    <a:rPr lang="el-GR" i="1">
                      <a:latin typeface="Times New Roman" panose="02020603050405020304" pitchFamily="18" charset="0"/>
                      <a:cs typeface="Times New Roman" panose="02020603050405020304" pitchFamily="18" charset="0"/>
                    </a:rPr>
                    <a:t>σ</a:t>
                  </a:r>
                  <a:r>
                    <a:rPr lang="en-US">
                      <a:latin typeface="Times New Roman" panose="02020603050405020304" pitchFamily="18" charset="0"/>
                      <a:cs typeface="Times New Roman" panose="02020603050405020304" pitchFamily="18" charset="0"/>
                    </a:rPr>
                    <a:t> = 1</a:t>
                  </a:r>
                  <a:endParaRPr lang="en-US">
                    <a:latin typeface="Times New Roman" panose="02020603050405020304" pitchFamily="18" charset="0"/>
                  </a:endParaRPr>
                </a:p>
              </p:txBody>
            </p:sp>
            <p:grpSp>
              <p:nvGrpSpPr>
                <p:cNvPr id="155681" name="Group 32"/>
                <p:cNvGrpSpPr>
                  <a:grpSpLocks/>
                </p:cNvGrpSpPr>
                <p:nvPr/>
              </p:nvGrpSpPr>
              <p:grpSpPr bwMode="auto">
                <a:xfrm>
                  <a:off x="3688074" y="2743203"/>
                  <a:ext cx="5318575" cy="2511427"/>
                  <a:chOff x="1902" y="1707"/>
                  <a:chExt cx="5318575" cy="1582"/>
                </a:xfrm>
              </p:grpSpPr>
              <p:sp>
                <p:nvSpPr>
                  <p:cNvPr id="155684"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5685" name="Text Box 40"/>
                  <p:cNvSpPr txBox="1">
                    <a:spLocks noChangeArrowheads="1"/>
                  </p:cNvSpPr>
                  <p:nvPr/>
                </p:nvSpPr>
                <p:spPr bwMode="auto">
                  <a:xfrm>
                    <a:off x="2851240" y="3039"/>
                    <a:ext cx="3111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0</a:t>
                    </a:r>
                  </a:p>
                </p:txBody>
              </p:sp>
              <p:sp>
                <p:nvSpPr>
                  <p:cNvPr id="155686" name="Rectangle 42"/>
                  <p:cNvSpPr>
                    <a:spLocks noChangeArrowheads="1"/>
                  </p:cNvSpPr>
                  <p:nvPr/>
                </p:nvSpPr>
                <p:spPr bwMode="auto">
                  <a:xfrm>
                    <a:off x="2714726" y="1707"/>
                    <a:ext cx="260575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i="1">
                        <a:latin typeface="Times New Roman" panose="02020603050405020304" pitchFamily="18" charset="0"/>
                      </a:rPr>
                      <a:t>P</a:t>
                    </a:r>
                    <a:r>
                      <a:rPr lang="en-US">
                        <a:latin typeface="Times New Roman" panose="02020603050405020304" pitchFamily="18" charset="0"/>
                      </a:rPr>
                      <a:t>(–1.41 &lt; </a:t>
                    </a:r>
                    <a:r>
                      <a:rPr lang="en-US" i="1">
                        <a:latin typeface="Times New Roman" panose="02020603050405020304" pitchFamily="18" charset="0"/>
                      </a:rPr>
                      <a:t>z</a:t>
                    </a:r>
                    <a:r>
                      <a:rPr lang="en-US">
                        <a:latin typeface="Times New Roman" panose="02020603050405020304" pitchFamily="18" charset="0"/>
                      </a:rPr>
                      <a:t> &lt; 2.36)</a:t>
                    </a:r>
                  </a:p>
                </p:txBody>
              </p:sp>
              <p:sp>
                <p:nvSpPr>
                  <p:cNvPr id="155687" name="Line 45"/>
                  <p:cNvSpPr>
                    <a:spLocks noChangeShapeType="1"/>
                  </p:cNvSpPr>
                  <p:nvPr/>
                </p:nvSpPr>
                <p:spPr bwMode="auto">
                  <a:xfrm flipH="1">
                    <a:off x="3171828" y="2017"/>
                    <a:ext cx="533400" cy="31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cxnSp>
              <p:nvCxnSpPr>
                <p:cNvPr id="36" name="Straight Connector 35"/>
                <p:cNvCxnSpPr/>
                <p:nvPr/>
              </p:nvCxnSpPr>
              <p:spPr>
                <a:xfrm rot="16200000" flipH="1">
                  <a:off x="5516756" y="4721226"/>
                  <a:ext cx="407987"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683" name="Text Box 27"/>
                <p:cNvSpPr txBox="1">
                  <a:spLocks noChangeArrowheads="1"/>
                </p:cNvSpPr>
                <p:nvPr/>
              </p:nvSpPr>
              <p:spPr bwMode="auto">
                <a:xfrm>
                  <a:off x="7367686" y="4857754"/>
                  <a:ext cx="628614"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2.36</a:t>
                  </a:r>
                </a:p>
              </p:txBody>
            </p:sp>
          </p:grpSp>
        </p:grpSp>
        <p:cxnSp>
          <p:nvCxnSpPr>
            <p:cNvPr id="83" name="Straight Connector 82"/>
            <p:cNvCxnSpPr/>
            <p:nvPr/>
          </p:nvCxnSpPr>
          <p:spPr>
            <a:xfrm rot="16200000" flipH="1">
              <a:off x="7625634" y="4761708"/>
              <a:ext cx="32702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86"/>
          <p:cNvGrpSpPr>
            <a:grpSpLocks/>
          </p:cNvGrpSpPr>
          <p:nvPr/>
        </p:nvGrpSpPr>
        <p:grpSpPr bwMode="auto">
          <a:xfrm>
            <a:off x="4648200" y="3886200"/>
            <a:ext cx="3144838" cy="704850"/>
            <a:chOff x="4648203" y="3886200"/>
            <a:chExt cx="3144825" cy="704635"/>
          </a:xfrm>
        </p:grpSpPr>
        <p:grpSp>
          <p:nvGrpSpPr>
            <p:cNvPr id="155671" name="Group 75"/>
            <p:cNvGrpSpPr>
              <a:grpSpLocks/>
            </p:cNvGrpSpPr>
            <p:nvPr/>
          </p:nvGrpSpPr>
          <p:grpSpPr bwMode="auto">
            <a:xfrm>
              <a:off x="4648203" y="3886200"/>
              <a:ext cx="3141650" cy="457200"/>
              <a:chOff x="4513616" y="4267200"/>
              <a:chExt cx="3141650" cy="456906"/>
            </a:xfrm>
          </p:grpSpPr>
          <p:cxnSp>
            <p:nvCxnSpPr>
              <p:cNvPr id="53" name="Straight Arrow Connector 52"/>
              <p:cNvCxnSpPr/>
              <p:nvPr/>
            </p:nvCxnSpPr>
            <p:spPr>
              <a:xfrm rot="10800000">
                <a:off x="4513616" y="4651010"/>
                <a:ext cx="3141650" cy="126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877152" y="4267200"/>
                <a:ext cx="1219195" cy="456766"/>
              </a:xfrm>
              <a:prstGeom prst="rect">
                <a:avLst/>
              </a:prstGeom>
              <a:noFill/>
            </p:spPr>
            <p:txBody>
              <a:bodyPr>
                <a:spAutoFit/>
              </a:bodyPr>
              <a:lstStyle/>
              <a:p>
                <a:pPr>
                  <a:defRPr/>
                </a:pPr>
                <a:r>
                  <a:rPr lang="en-US" sz="2400" dirty="0">
                    <a:solidFill>
                      <a:schemeClr val="accent2"/>
                    </a:solidFill>
                    <a:latin typeface="+mn-lt"/>
                    <a:cs typeface="+mn-cs"/>
                  </a:rPr>
                  <a:t>0.9909</a:t>
                </a:r>
              </a:p>
            </p:txBody>
          </p:sp>
        </p:grpSp>
        <p:cxnSp>
          <p:nvCxnSpPr>
            <p:cNvPr id="82" name="Straight Connector 81"/>
            <p:cNvCxnSpPr/>
            <p:nvPr/>
          </p:nvCxnSpPr>
          <p:spPr>
            <a:xfrm rot="16200000" flipH="1">
              <a:off x="7641468" y="4439275"/>
              <a:ext cx="299945"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75"/>
          <p:cNvGrpSpPr>
            <a:grpSpLocks/>
          </p:cNvGrpSpPr>
          <p:nvPr/>
        </p:nvGrpSpPr>
        <p:grpSpPr bwMode="auto">
          <a:xfrm>
            <a:off x="4724400" y="4262438"/>
            <a:ext cx="1219200" cy="457200"/>
            <a:chOff x="4876800" y="4267200"/>
            <a:chExt cx="1219200" cy="456906"/>
          </a:xfrm>
        </p:grpSpPr>
        <p:sp>
          <p:nvSpPr>
            <p:cNvPr id="25" name="TextBox 24"/>
            <p:cNvSpPr txBox="1"/>
            <p:nvPr/>
          </p:nvSpPr>
          <p:spPr>
            <a:xfrm>
              <a:off x="4876800" y="4267200"/>
              <a:ext cx="1219200" cy="456906"/>
            </a:xfrm>
            <a:prstGeom prst="rect">
              <a:avLst/>
            </a:prstGeom>
            <a:noFill/>
          </p:spPr>
          <p:txBody>
            <a:bodyPr>
              <a:spAutoFit/>
            </a:bodyPr>
            <a:lstStyle/>
            <a:p>
              <a:pPr>
                <a:defRPr/>
              </a:pPr>
              <a:r>
                <a:rPr lang="en-US" sz="2400" dirty="0">
                  <a:solidFill>
                    <a:schemeClr val="accent2"/>
                  </a:solidFill>
                  <a:latin typeface="+mn-lt"/>
                  <a:cs typeface="+mn-cs"/>
                </a:rPr>
                <a:t>0.0793</a:t>
              </a:r>
            </a:p>
          </p:txBody>
        </p:sp>
        <p:cxnSp>
          <p:nvCxnSpPr>
            <p:cNvPr id="26" name="Straight Arrow Connector 25"/>
            <p:cNvCxnSpPr/>
            <p:nvPr/>
          </p:nvCxnSpPr>
          <p:spPr>
            <a:xfrm rot="10800000" flipV="1">
              <a:off x="4953000" y="4649541"/>
              <a:ext cx="990600" cy="31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Group 59"/>
          <p:cNvGrpSpPr>
            <a:grpSpLocks/>
          </p:cNvGrpSpPr>
          <p:nvPr/>
        </p:nvGrpSpPr>
        <p:grpSpPr bwMode="auto">
          <a:xfrm>
            <a:off x="762000" y="5572125"/>
            <a:ext cx="7239000" cy="946150"/>
            <a:chOff x="762000" y="5572125"/>
            <a:chExt cx="7239000" cy="946150"/>
          </a:xfrm>
        </p:grpSpPr>
        <p:sp>
          <p:nvSpPr>
            <p:cNvPr id="155667" name="Rectangle 4"/>
            <p:cNvSpPr>
              <a:spLocks noChangeArrowheads="1"/>
            </p:cNvSpPr>
            <p:nvPr/>
          </p:nvSpPr>
          <p:spPr bwMode="auto">
            <a:xfrm>
              <a:off x="762000" y="5572125"/>
              <a:ext cx="7239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2800" i="1">
                  <a:latin typeface="Times New Roman" panose="02020603050405020304" pitchFamily="18" charset="0"/>
                </a:rPr>
                <a:t>P</a:t>
              </a:r>
              <a:r>
                <a:rPr lang="en-US" sz="2800">
                  <a:latin typeface="Times New Roman" panose="02020603050405020304" pitchFamily="18" charset="0"/>
                </a:rPr>
                <a:t>(24 &lt; </a:t>
              </a:r>
              <a:r>
                <a:rPr lang="en-US" sz="2800" i="1">
                  <a:latin typeface="Times New Roman" panose="02020603050405020304" pitchFamily="18" charset="0"/>
                </a:rPr>
                <a:t>x</a:t>
              </a:r>
              <a:r>
                <a:rPr lang="en-US" sz="2800">
                  <a:latin typeface="Times New Roman" panose="02020603050405020304" pitchFamily="18" charset="0"/>
                </a:rPr>
                <a:t> &lt; 54) = </a:t>
              </a:r>
              <a:r>
                <a:rPr lang="en-US" sz="2800" i="1">
                  <a:latin typeface="Times New Roman" panose="02020603050405020304" pitchFamily="18" charset="0"/>
                </a:rPr>
                <a:t>P</a:t>
              </a:r>
              <a:r>
                <a:rPr lang="en-US" sz="2800">
                  <a:latin typeface="Times New Roman" panose="02020603050405020304" pitchFamily="18" charset="0"/>
                </a:rPr>
                <a:t>(–1.41 &lt; </a:t>
              </a:r>
              <a:r>
                <a:rPr lang="en-US" sz="2800" i="1">
                  <a:latin typeface="Times New Roman" panose="02020603050405020304" pitchFamily="18" charset="0"/>
                </a:rPr>
                <a:t>z &lt;</a:t>
              </a:r>
              <a:r>
                <a:rPr lang="en-US" sz="2800">
                  <a:latin typeface="Times New Roman" panose="02020603050405020304" pitchFamily="18" charset="0"/>
                </a:rPr>
                <a:t> 2.36) </a:t>
              </a:r>
            </a:p>
            <a:p>
              <a:pPr eaLnBrk="1" hangingPunct="1"/>
              <a:r>
                <a:rPr lang="en-US" sz="2800">
                  <a:latin typeface="Times New Roman" panose="02020603050405020304" pitchFamily="18" charset="0"/>
                </a:rPr>
                <a:t>		    = 0.9909 – 0.0793 = </a:t>
              </a:r>
              <a:r>
                <a:rPr lang="en-US" sz="2800" b="1">
                  <a:solidFill>
                    <a:schemeClr val="accent2"/>
                  </a:solidFill>
                  <a:latin typeface="Times New Roman" panose="02020603050405020304" pitchFamily="18" charset="0"/>
                  <a:sym typeface="Symbol" panose="05050102010706020507" pitchFamily="18" charset="2"/>
                </a:rPr>
                <a:t>0.9116</a:t>
              </a:r>
              <a:r>
                <a:rPr lang="en-US" sz="2800" b="1">
                  <a:solidFill>
                    <a:schemeClr val="accent2"/>
                  </a:solidFill>
                  <a:latin typeface="Times New Roman" panose="02020603050405020304" pitchFamily="18" charset="0"/>
                </a:rPr>
                <a:t> </a:t>
              </a:r>
            </a:p>
          </p:txBody>
        </p:sp>
        <p:cxnSp>
          <p:nvCxnSpPr>
            <p:cNvPr id="59" name="Straight Connector 58"/>
            <p:cNvCxnSpPr/>
            <p:nvPr/>
          </p:nvCxnSpPr>
          <p:spPr>
            <a:xfrm>
              <a:off x="1905000" y="57150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566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5566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123FD98-FE02-48A2-A20E-E93F1D55BF29}" type="slidenum">
              <a:rPr lang="en-US" sz="1200"/>
              <a:pPr algn="r" eaLnBrk="1" hangingPunct="1"/>
              <a:t>27</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left)">
                                      <p:cBhvr>
                                        <p:cTn id="11" dur="500"/>
                                        <p:tgtEl>
                                          <p:spTgt spid="30"/>
                                        </p:tgtEl>
                                      </p:cBhvr>
                                    </p:animEffect>
                                  </p:child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rPr>
              <a:t>Example: Probabilities for </a:t>
            </a:r>
            <a:r>
              <a:rPr lang="en-US" i="1" smtClean="0">
                <a:solidFill>
                  <a:srgbClr val="83BB35"/>
                </a:solidFill>
              </a:rPr>
              <a:t>x</a:t>
            </a:r>
            <a:r>
              <a:rPr lang="en-US" smtClean="0">
                <a:solidFill>
                  <a:srgbClr val="83BB35"/>
                </a:solidFill>
              </a:rPr>
              <a:t> and</a:t>
            </a:r>
            <a:r>
              <a:rPr lang="en-US" i="1" smtClean="0">
                <a:solidFill>
                  <a:srgbClr val="83BB35"/>
                </a:solidFill>
              </a:rPr>
              <a:t> x</a:t>
            </a:r>
          </a:p>
        </p:txBody>
      </p:sp>
      <p:sp>
        <p:nvSpPr>
          <p:cNvPr id="156675" name="Content Placeholder 4"/>
          <p:cNvSpPr>
            <a:spLocks noGrp="1"/>
          </p:cNvSpPr>
          <p:nvPr>
            <p:ph idx="1"/>
          </p:nvPr>
        </p:nvSpPr>
        <p:spPr>
          <a:xfrm>
            <a:off x="533400" y="1066800"/>
            <a:ext cx="8077200" cy="2057400"/>
          </a:xfrm>
        </p:spPr>
        <p:txBody>
          <a:bodyPr/>
          <a:lstStyle/>
          <a:p>
            <a:pPr marL="0" indent="0">
              <a:buFont typeface="Arial" panose="020B0604020202020204" pitchFamily="34" charset="0"/>
              <a:buNone/>
            </a:pPr>
            <a:r>
              <a:rPr lang="en-US" smtClean="0"/>
              <a:t>An education finance corporation claims that the average credit card debts carried by undergraduates are normally distributed, with a mean of $3173 and a standard deviation of $1120. </a:t>
            </a:r>
            <a:r>
              <a:rPr lang="en-US" sz="2400" i="1" smtClean="0">
                <a:solidFill>
                  <a:srgbClr val="4A97D6"/>
                </a:solidFill>
              </a:rPr>
              <a:t>(Adapted from Sallie Mae)</a:t>
            </a:r>
          </a:p>
        </p:txBody>
      </p:sp>
      <p:cxnSp>
        <p:nvCxnSpPr>
          <p:cNvPr id="6" name="Straight Connector 5"/>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4495800"/>
            <a:ext cx="7772400" cy="1373188"/>
          </a:xfrm>
          <a:prstGeom prst="rect">
            <a:avLst/>
          </a:prstGeom>
          <a:noFill/>
        </p:spPr>
        <p:txBody>
          <a:bodyPr>
            <a:spAutoFit/>
          </a:bodyPr>
          <a:lstStyle/>
          <a:p>
            <a:pPr>
              <a:defRPr/>
            </a:pPr>
            <a:r>
              <a:rPr lang="en-US" sz="2800" b="1" dirty="0">
                <a:solidFill>
                  <a:schemeClr val="accent3"/>
                </a:solidFill>
                <a:latin typeface="+mn-lt"/>
              </a:rPr>
              <a:t>Solution:</a:t>
            </a:r>
          </a:p>
          <a:p>
            <a:pPr>
              <a:defRPr/>
            </a:pPr>
            <a:r>
              <a:rPr lang="en-US" sz="2800" dirty="0">
                <a:latin typeface="+mn-lt"/>
              </a:rPr>
              <a:t>You are asked to find the probability associated with a certain value of the random variable </a:t>
            </a:r>
            <a:r>
              <a:rPr lang="en-US" sz="2800" i="1" dirty="0">
                <a:latin typeface="+mn-lt"/>
              </a:rPr>
              <a:t>x</a:t>
            </a:r>
            <a:r>
              <a:rPr lang="en-US" sz="2800" dirty="0">
                <a:latin typeface="+mn-lt"/>
              </a:rPr>
              <a:t>.</a:t>
            </a:r>
            <a:endParaRPr lang="en-US" sz="2800" dirty="0" err="1">
              <a:latin typeface="+mn-lt"/>
            </a:endParaRPr>
          </a:p>
        </p:txBody>
      </p:sp>
      <p:pic>
        <p:nvPicPr>
          <p:cNvPr id="156678" name="Picture 6" descr="C:\Documents and Settings\Lyn\Local Settings\Temporary Internet Files\Content.IE5\0X078R0N\MCBD08294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010400" y="4038600"/>
            <a:ext cx="14874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679" name="Text Box 10"/>
          <p:cNvSpPr txBox="1">
            <a:spLocks noChangeArrowheads="1"/>
          </p:cNvSpPr>
          <p:nvPr/>
        </p:nvSpPr>
        <p:spPr bwMode="auto">
          <a:xfrm>
            <a:off x="457200" y="3124200"/>
            <a:ext cx="8229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Font typeface="Arial" panose="020B0604020202020204" pitchFamily="34" charset="0"/>
              <a:buAutoNum type="arabicPeriod"/>
            </a:pPr>
            <a:r>
              <a:rPr lang="en-US" sz="2800">
                <a:latin typeface="Times New Roman" panose="02020603050405020304" pitchFamily="18" charset="0"/>
                <a:cs typeface="Times New Roman" panose="02020603050405020304" pitchFamily="18" charset="0"/>
              </a:rPr>
              <a:t>What is the probability that a randomly selected undergraduate, who is a credit card holder, has a credit card balance less than $2700?</a:t>
            </a:r>
            <a:endParaRPr lang="en-US" sz="1800"/>
          </a:p>
        </p:txBody>
      </p:sp>
      <p:sp>
        <p:nvSpPr>
          <p:cNvPr id="15668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5668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C728B608-0E06-433E-920A-3A3FBA27DD89}" type="slidenum">
              <a:rPr lang="en-US" sz="1200"/>
              <a:pPr algn="r" eaLnBrk="1" hangingPunct="1"/>
              <a:t>28</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Freeform 55"/>
          <p:cNvSpPr/>
          <p:nvPr/>
        </p:nvSpPr>
        <p:spPr>
          <a:xfrm>
            <a:off x="600075" y="3736975"/>
            <a:ext cx="1384300" cy="1085850"/>
          </a:xfrm>
          <a:custGeom>
            <a:avLst/>
            <a:gdLst>
              <a:gd name="connsiteX0" fmla="*/ 1378858 w 1378858"/>
              <a:gd name="connsiteY0" fmla="*/ 1077685 h 1084942"/>
              <a:gd name="connsiteX1" fmla="*/ 0 w 1378858"/>
              <a:gd name="connsiteY1" fmla="*/ 1084942 h 1084942"/>
              <a:gd name="connsiteX2" fmla="*/ 177800 w 1378858"/>
              <a:gd name="connsiteY2" fmla="*/ 1041400 h 1084942"/>
              <a:gd name="connsiteX3" fmla="*/ 464458 w 1378858"/>
              <a:gd name="connsiteY3" fmla="*/ 979714 h 1084942"/>
              <a:gd name="connsiteX4" fmla="*/ 605972 w 1378858"/>
              <a:gd name="connsiteY4" fmla="*/ 932542 h 1084942"/>
              <a:gd name="connsiteX5" fmla="*/ 762000 w 1378858"/>
              <a:gd name="connsiteY5" fmla="*/ 841828 h 1084942"/>
              <a:gd name="connsiteX6" fmla="*/ 899886 w 1378858"/>
              <a:gd name="connsiteY6" fmla="*/ 736600 h 1084942"/>
              <a:gd name="connsiteX7" fmla="*/ 1026886 w 1378858"/>
              <a:gd name="connsiteY7" fmla="*/ 609600 h 1084942"/>
              <a:gd name="connsiteX8" fmla="*/ 1150258 w 1378858"/>
              <a:gd name="connsiteY8" fmla="*/ 460828 h 1084942"/>
              <a:gd name="connsiteX9" fmla="*/ 1240972 w 1378858"/>
              <a:gd name="connsiteY9" fmla="*/ 304800 h 1084942"/>
              <a:gd name="connsiteX10" fmla="*/ 1328058 w 1378858"/>
              <a:gd name="connsiteY10" fmla="*/ 116114 h 1084942"/>
              <a:gd name="connsiteX11" fmla="*/ 1371600 w 1378858"/>
              <a:gd name="connsiteY11" fmla="*/ 0 h 1084942"/>
              <a:gd name="connsiteX12" fmla="*/ 1378858 w 1378858"/>
              <a:gd name="connsiteY12"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400629 w 1400629"/>
              <a:gd name="connsiteY0" fmla="*/ 1077685 h 1084942"/>
              <a:gd name="connsiteX1" fmla="*/ 21771 w 1400629"/>
              <a:gd name="connsiteY1" fmla="*/ 1084942 h 1084942"/>
              <a:gd name="connsiteX2" fmla="*/ 36286 w 1400629"/>
              <a:gd name="connsiteY2" fmla="*/ 1081314 h 1084942"/>
              <a:gd name="connsiteX3" fmla="*/ 199571 w 1400629"/>
              <a:gd name="connsiteY3" fmla="*/ 1041400 h 1084942"/>
              <a:gd name="connsiteX4" fmla="*/ 486229 w 1400629"/>
              <a:gd name="connsiteY4" fmla="*/ 979714 h 1084942"/>
              <a:gd name="connsiteX5" fmla="*/ 627743 w 1400629"/>
              <a:gd name="connsiteY5" fmla="*/ 932542 h 1084942"/>
              <a:gd name="connsiteX6" fmla="*/ 783771 w 1400629"/>
              <a:gd name="connsiteY6" fmla="*/ 841828 h 1084942"/>
              <a:gd name="connsiteX7" fmla="*/ 921657 w 1400629"/>
              <a:gd name="connsiteY7" fmla="*/ 736600 h 1084942"/>
              <a:gd name="connsiteX8" fmla="*/ 1048657 w 1400629"/>
              <a:gd name="connsiteY8" fmla="*/ 609600 h 1084942"/>
              <a:gd name="connsiteX9" fmla="*/ 1172029 w 1400629"/>
              <a:gd name="connsiteY9" fmla="*/ 460828 h 1084942"/>
              <a:gd name="connsiteX10" fmla="*/ 1262743 w 1400629"/>
              <a:gd name="connsiteY10" fmla="*/ 304800 h 1084942"/>
              <a:gd name="connsiteX11" fmla="*/ 1349829 w 1400629"/>
              <a:gd name="connsiteY11" fmla="*/ 116114 h 1084942"/>
              <a:gd name="connsiteX12" fmla="*/ 1393371 w 1400629"/>
              <a:gd name="connsiteY12" fmla="*/ 0 h 1084942"/>
              <a:gd name="connsiteX13" fmla="*/ 1400629 w 1400629"/>
              <a:gd name="connsiteY13" fmla="*/ 1077685 h 1084942"/>
              <a:gd name="connsiteX0" fmla="*/ 1433286 w 1433286"/>
              <a:gd name="connsiteY0" fmla="*/ 1077685 h 1090991"/>
              <a:gd name="connsiteX1" fmla="*/ 54428 w 1433286"/>
              <a:gd name="connsiteY1" fmla="*/ 1084942 h 1090991"/>
              <a:gd name="connsiteX2" fmla="*/ 68943 w 1433286"/>
              <a:gd name="connsiteY2" fmla="*/ 1081314 h 1090991"/>
              <a:gd name="connsiteX3" fmla="*/ 232228 w 1433286"/>
              <a:gd name="connsiteY3" fmla="*/ 1041400 h 1090991"/>
              <a:gd name="connsiteX4" fmla="*/ 518886 w 1433286"/>
              <a:gd name="connsiteY4" fmla="*/ 979714 h 1090991"/>
              <a:gd name="connsiteX5" fmla="*/ 660400 w 1433286"/>
              <a:gd name="connsiteY5" fmla="*/ 932542 h 1090991"/>
              <a:gd name="connsiteX6" fmla="*/ 816428 w 1433286"/>
              <a:gd name="connsiteY6" fmla="*/ 841828 h 1090991"/>
              <a:gd name="connsiteX7" fmla="*/ 954314 w 1433286"/>
              <a:gd name="connsiteY7" fmla="*/ 736600 h 1090991"/>
              <a:gd name="connsiteX8" fmla="*/ 1081314 w 1433286"/>
              <a:gd name="connsiteY8" fmla="*/ 609600 h 1090991"/>
              <a:gd name="connsiteX9" fmla="*/ 1204686 w 1433286"/>
              <a:gd name="connsiteY9" fmla="*/ 460828 h 1090991"/>
              <a:gd name="connsiteX10" fmla="*/ 1295400 w 1433286"/>
              <a:gd name="connsiteY10" fmla="*/ 304800 h 1090991"/>
              <a:gd name="connsiteX11" fmla="*/ 1382486 w 1433286"/>
              <a:gd name="connsiteY11" fmla="*/ 116114 h 1090991"/>
              <a:gd name="connsiteX12" fmla="*/ 1426028 w 1433286"/>
              <a:gd name="connsiteY12" fmla="*/ 0 h 1090991"/>
              <a:gd name="connsiteX13" fmla="*/ 1433286 w 1433286"/>
              <a:gd name="connsiteY13" fmla="*/ 1077685 h 1090991"/>
              <a:gd name="connsiteX0" fmla="*/ 1447800 w 1447800"/>
              <a:gd name="connsiteY0" fmla="*/ 1077685 h 1084942"/>
              <a:gd name="connsiteX1" fmla="*/ 68942 w 1447800"/>
              <a:gd name="connsiteY1" fmla="*/ 1084942 h 1084942"/>
              <a:gd name="connsiteX2" fmla="*/ 83457 w 1447800"/>
              <a:gd name="connsiteY2" fmla="*/ 1081314 h 1084942"/>
              <a:gd name="connsiteX3" fmla="*/ 246742 w 1447800"/>
              <a:gd name="connsiteY3" fmla="*/ 1041400 h 1084942"/>
              <a:gd name="connsiteX4" fmla="*/ 533400 w 1447800"/>
              <a:gd name="connsiteY4" fmla="*/ 979714 h 1084942"/>
              <a:gd name="connsiteX5" fmla="*/ 674914 w 1447800"/>
              <a:gd name="connsiteY5" fmla="*/ 932542 h 1084942"/>
              <a:gd name="connsiteX6" fmla="*/ 830942 w 1447800"/>
              <a:gd name="connsiteY6" fmla="*/ 841828 h 1084942"/>
              <a:gd name="connsiteX7" fmla="*/ 968828 w 1447800"/>
              <a:gd name="connsiteY7" fmla="*/ 736600 h 1084942"/>
              <a:gd name="connsiteX8" fmla="*/ 1095828 w 1447800"/>
              <a:gd name="connsiteY8" fmla="*/ 609600 h 1084942"/>
              <a:gd name="connsiteX9" fmla="*/ 1219200 w 1447800"/>
              <a:gd name="connsiteY9" fmla="*/ 460828 h 1084942"/>
              <a:gd name="connsiteX10" fmla="*/ 1309914 w 1447800"/>
              <a:gd name="connsiteY10" fmla="*/ 304800 h 1084942"/>
              <a:gd name="connsiteX11" fmla="*/ 1397000 w 1447800"/>
              <a:gd name="connsiteY11" fmla="*/ 116114 h 1084942"/>
              <a:gd name="connsiteX12" fmla="*/ 1440542 w 1447800"/>
              <a:gd name="connsiteY12" fmla="*/ 0 h 1084942"/>
              <a:gd name="connsiteX13" fmla="*/ 1447800 w 1447800"/>
              <a:gd name="connsiteY13" fmla="*/ 1077685 h 1084942"/>
              <a:gd name="connsiteX0" fmla="*/ 1384299 w 1384299"/>
              <a:gd name="connsiteY0" fmla="*/ 1077685 h 1084942"/>
              <a:gd name="connsiteX1" fmla="*/ 5441 w 1384299"/>
              <a:gd name="connsiteY1" fmla="*/ 1084942 h 1084942"/>
              <a:gd name="connsiteX2" fmla="*/ 19956 w 1384299"/>
              <a:gd name="connsiteY2" fmla="*/ 1081314 h 1084942"/>
              <a:gd name="connsiteX3" fmla="*/ 27214 w 1384299"/>
              <a:gd name="connsiteY3" fmla="*/ 1070428 h 1084942"/>
              <a:gd name="connsiteX4" fmla="*/ 183241 w 1384299"/>
              <a:gd name="connsiteY4" fmla="*/ 1041400 h 1084942"/>
              <a:gd name="connsiteX5" fmla="*/ 469899 w 1384299"/>
              <a:gd name="connsiteY5" fmla="*/ 979714 h 1084942"/>
              <a:gd name="connsiteX6" fmla="*/ 611413 w 1384299"/>
              <a:gd name="connsiteY6" fmla="*/ 932542 h 1084942"/>
              <a:gd name="connsiteX7" fmla="*/ 767441 w 1384299"/>
              <a:gd name="connsiteY7" fmla="*/ 841828 h 1084942"/>
              <a:gd name="connsiteX8" fmla="*/ 905327 w 1384299"/>
              <a:gd name="connsiteY8" fmla="*/ 736600 h 1084942"/>
              <a:gd name="connsiteX9" fmla="*/ 1032327 w 1384299"/>
              <a:gd name="connsiteY9" fmla="*/ 609600 h 1084942"/>
              <a:gd name="connsiteX10" fmla="*/ 1155699 w 1384299"/>
              <a:gd name="connsiteY10" fmla="*/ 460828 h 1084942"/>
              <a:gd name="connsiteX11" fmla="*/ 1246413 w 1384299"/>
              <a:gd name="connsiteY11" fmla="*/ 304800 h 1084942"/>
              <a:gd name="connsiteX12" fmla="*/ 1333499 w 1384299"/>
              <a:gd name="connsiteY12" fmla="*/ 116114 h 1084942"/>
              <a:gd name="connsiteX13" fmla="*/ 1377041 w 1384299"/>
              <a:gd name="connsiteY13" fmla="*/ 0 h 1084942"/>
              <a:gd name="connsiteX14" fmla="*/ 1384299 w 1384299"/>
              <a:gd name="connsiteY14" fmla="*/ 1077685 h 108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84299" h="1084942">
                <a:moveTo>
                  <a:pt x="1384299" y="1077685"/>
                </a:moveTo>
                <a:lnTo>
                  <a:pt x="5441" y="1084942"/>
                </a:lnTo>
                <a:lnTo>
                  <a:pt x="19956" y="1081314"/>
                </a:lnTo>
                <a:cubicBezTo>
                  <a:pt x="23585" y="1078895"/>
                  <a:pt x="0" y="1077080"/>
                  <a:pt x="27214" y="1070428"/>
                </a:cubicBezTo>
                <a:cubicBezTo>
                  <a:pt x="54428" y="1063776"/>
                  <a:pt x="109460" y="1056519"/>
                  <a:pt x="183241" y="1041400"/>
                </a:cubicBezTo>
                <a:cubicBezTo>
                  <a:pt x="318708" y="1020838"/>
                  <a:pt x="374346" y="1000276"/>
                  <a:pt x="469899" y="979714"/>
                </a:cubicBezTo>
                <a:lnTo>
                  <a:pt x="611413" y="932542"/>
                </a:lnTo>
                <a:lnTo>
                  <a:pt x="767441" y="841828"/>
                </a:lnTo>
                <a:lnTo>
                  <a:pt x="905327" y="736600"/>
                </a:lnTo>
                <a:lnTo>
                  <a:pt x="1032327" y="609600"/>
                </a:lnTo>
                <a:lnTo>
                  <a:pt x="1155699" y="460828"/>
                </a:lnTo>
                <a:lnTo>
                  <a:pt x="1246413" y="304800"/>
                </a:lnTo>
                <a:lnTo>
                  <a:pt x="1333499" y="116114"/>
                </a:lnTo>
                <a:lnTo>
                  <a:pt x="1377041" y="0"/>
                </a:lnTo>
                <a:cubicBezTo>
                  <a:pt x="1379460" y="359228"/>
                  <a:pt x="1381880" y="718457"/>
                  <a:pt x="1384299" y="1077685"/>
                </a:cubicBezTo>
                <a:close/>
              </a:path>
            </a:pathLst>
          </a:custGeom>
          <a:solidFill>
            <a:srgbClr val="71A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smtClean="0">
                <a:solidFill>
                  <a:srgbClr val="83BB35"/>
                </a:solidFill>
              </a:rPr>
              <a:t>Solution: Probabilities for </a:t>
            </a:r>
            <a:r>
              <a:rPr lang="en-US" i="1" smtClean="0">
                <a:solidFill>
                  <a:srgbClr val="83BB35"/>
                </a:solidFill>
              </a:rPr>
              <a:t>x</a:t>
            </a:r>
            <a:r>
              <a:rPr lang="en-US" smtClean="0">
                <a:solidFill>
                  <a:srgbClr val="83BB35"/>
                </a:solidFill>
              </a:rPr>
              <a:t> and </a:t>
            </a:r>
            <a:r>
              <a:rPr lang="en-US" i="1" smtClean="0">
                <a:solidFill>
                  <a:srgbClr val="83BB35"/>
                </a:solidFill>
              </a:rPr>
              <a:t>x</a:t>
            </a:r>
          </a:p>
        </p:txBody>
      </p:sp>
      <p:sp>
        <p:nvSpPr>
          <p:cNvPr id="9" name="Rectangle 4"/>
          <p:cNvSpPr>
            <a:spLocks noChangeArrowheads="1"/>
          </p:cNvSpPr>
          <p:nvPr/>
        </p:nvSpPr>
        <p:spPr bwMode="auto">
          <a:xfrm>
            <a:off x="762000" y="5572125"/>
            <a:ext cx="723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2800" i="1">
                <a:latin typeface="Times New Roman" panose="02020603050405020304" pitchFamily="18" charset="0"/>
              </a:rPr>
              <a:t>P</a:t>
            </a:r>
            <a:r>
              <a:rPr lang="en-US" sz="2800">
                <a:latin typeface="Times New Roman" panose="02020603050405020304" pitchFamily="18" charset="0"/>
              </a:rPr>
              <a:t>( </a:t>
            </a:r>
            <a:r>
              <a:rPr lang="en-US" sz="2800" i="1">
                <a:latin typeface="Times New Roman" panose="02020603050405020304" pitchFamily="18" charset="0"/>
              </a:rPr>
              <a:t>x</a:t>
            </a:r>
            <a:r>
              <a:rPr lang="en-US" sz="2800">
                <a:latin typeface="Times New Roman" panose="02020603050405020304" pitchFamily="18" charset="0"/>
              </a:rPr>
              <a:t> &lt; 2700) = </a:t>
            </a:r>
            <a:r>
              <a:rPr lang="en-US" sz="2800" i="1">
                <a:latin typeface="Times New Roman" panose="02020603050405020304" pitchFamily="18" charset="0"/>
              </a:rPr>
              <a:t>P</a:t>
            </a:r>
            <a:r>
              <a:rPr lang="en-US" sz="2800">
                <a:latin typeface="Times New Roman" panose="02020603050405020304" pitchFamily="18" charset="0"/>
              </a:rPr>
              <a:t>(</a:t>
            </a:r>
            <a:r>
              <a:rPr lang="en-US" sz="2800" i="1">
                <a:latin typeface="Times New Roman" panose="02020603050405020304" pitchFamily="18" charset="0"/>
              </a:rPr>
              <a:t>z &lt;</a:t>
            </a:r>
            <a:r>
              <a:rPr lang="en-US" sz="2800">
                <a:latin typeface="Times New Roman" panose="02020603050405020304" pitchFamily="18" charset="0"/>
              </a:rPr>
              <a:t> –0.42) = </a:t>
            </a:r>
            <a:r>
              <a:rPr lang="en-US" sz="2800" b="1">
                <a:solidFill>
                  <a:schemeClr val="accent2"/>
                </a:solidFill>
                <a:latin typeface="Times New Roman" panose="02020603050405020304" pitchFamily="18" charset="0"/>
                <a:sym typeface="Symbol" panose="05050102010706020507" pitchFamily="18" charset="2"/>
              </a:rPr>
              <a:t>0.3372</a:t>
            </a:r>
            <a:r>
              <a:rPr lang="en-US" sz="2800" b="1">
                <a:solidFill>
                  <a:schemeClr val="accent2"/>
                </a:solidFill>
                <a:latin typeface="Times New Roman" panose="02020603050405020304" pitchFamily="18" charset="0"/>
              </a:rPr>
              <a:t> </a:t>
            </a:r>
          </a:p>
        </p:txBody>
      </p:sp>
      <p:graphicFrame>
        <p:nvGraphicFramePr>
          <p:cNvPr id="10" name="Object 5"/>
          <p:cNvGraphicFramePr>
            <a:graphicFrameLocks noChangeAspect="1"/>
          </p:cNvGraphicFramePr>
          <p:nvPr/>
        </p:nvGraphicFramePr>
        <p:xfrm>
          <a:off x="2898775" y="2560638"/>
          <a:ext cx="3346450" cy="639762"/>
        </p:xfrm>
        <a:graphic>
          <a:graphicData uri="http://schemas.openxmlformats.org/presentationml/2006/ole">
            <mc:AlternateContent xmlns:mc="http://schemas.openxmlformats.org/markup-compatibility/2006">
              <mc:Choice xmlns:v="urn:schemas-microsoft-com:vml" Requires="v">
                <p:oleObj spid="_x0000_s157742" name="Equation" r:id="rId4" imgW="2057400" imgH="393700" progId="Equation.DSMT4">
                  <p:embed/>
                </p:oleObj>
              </mc:Choice>
              <mc:Fallback>
                <p:oleObj name="Equation" r:id="rId4" imgW="2057400" imgH="3937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8775" y="2560638"/>
                        <a:ext cx="3346450" cy="639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7702" name="Group 26"/>
          <p:cNvGrpSpPr>
            <a:grpSpLocks/>
          </p:cNvGrpSpPr>
          <p:nvPr/>
        </p:nvGrpSpPr>
        <p:grpSpPr bwMode="auto">
          <a:xfrm>
            <a:off x="430213" y="2814638"/>
            <a:ext cx="4198937" cy="2439987"/>
            <a:chOff x="654" y="1752"/>
            <a:chExt cx="2645" cy="1537"/>
          </a:xfrm>
        </p:grpSpPr>
        <p:sp>
          <p:nvSpPr>
            <p:cNvPr id="157730" name="Text Box 27"/>
            <p:cNvSpPr txBox="1">
              <a:spLocks noChangeArrowheads="1"/>
            </p:cNvSpPr>
            <p:nvPr/>
          </p:nvSpPr>
          <p:spPr bwMode="auto">
            <a:xfrm>
              <a:off x="1336" y="3039"/>
              <a:ext cx="4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2700</a:t>
              </a:r>
            </a:p>
          </p:txBody>
        </p:sp>
        <p:grpSp>
          <p:nvGrpSpPr>
            <p:cNvPr id="157731" name="Group 32"/>
            <p:cNvGrpSpPr>
              <a:grpSpLocks/>
            </p:cNvGrpSpPr>
            <p:nvPr/>
          </p:nvGrpSpPr>
          <p:grpSpPr bwMode="auto">
            <a:xfrm>
              <a:off x="654" y="1752"/>
              <a:ext cx="2645" cy="1537"/>
              <a:chOff x="654" y="1752"/>
              <a:chExt cx="2645" cy="1537"/>
            </a:xfrm>
          </p:grpSpPr>
          <p:sp>
            <p:nvSpPr>
              <p:cNvPr id="157732"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7733"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7734"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7735"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7736" name="Text Box 40"/>
              <p:cNvSpPr txBox="1">
                <a:spLocks noChangeArrowheads="1"/>
              </p:cNvSpPr>
              <p:nvPr/>
            </p:nvSpPr>
            <p:spPr bwMode="auto">
              <a:xfrm>
                <a:off x="1737" y="3039"/>
                <a:ext cx="4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3173</a:t>
                </a:r>
              </a:p>
            </p:txBody>
          </p:sp>
          <p:sp>
            <p:nvSpPr>
              <p:cNvPr id="157737"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38" name="Rectangle 42"/>
              <p:cNvSpPr>
                <a:spLocks noChangeArrowheads="1"/>
              </p:cNvSpPr>
              <p:nvPr/>
            </p:nvSpPr>
            <p:spPr bwMode="auto">
              <a:xfrm>
                <a:off x="780" y="1752"/>
                <a:ext cx="10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i="1">
                    <a:latin typeface="Times New Roman" panose="02020603050405020304" pitchFamily="18" charset="0"/>
                  </a:rPr>
                  <a:t>P</a:t>
                </a:r>
                <a:r>
                  <a:rPr lang="en-US">
                    <a:latin typeface="Times New Roman" panose="02020603050405020304" pitchFamily="18" charset="0"/>
                  </a:rPr>
                  <a:t>(</a:t>
                </a:r>
                <a:r>
                  <a:rPr lang="en-US" i="1">
                    <a:latin typeface="Times New Roman" panose="02020603050405020304" pitchFamily="18" charset="0"/>
                  </a:rPr>
                  <a:t>x</a:t>
                </a:r>
                <a:r>
                  <a:rPr lang="en-US">
                    <a:latin typeface="Times New Roman" panose="02020603050405020304" pitchFamily="18" charset="0"/>
                  </a:rPr>
                  <a:t> &lt; 2700)</a:t>
                </a:r>
              </a:p>
            </p:txBody>
          </p:sp>
          <p:sp>
            <p:nvSpPr>
              <p:cNvPr id="157739" name="Rectangle 44"/>
              <p:cNvSpPr>
                <a:spLocks noChangeArrowheads="1"/>
              </p:cNvSpPr>
              <p:nvPr/>
            </p:nvSpPr>
            <p:spPr bwMode="auto">
              <a:xfrm>
                <a:off x="3126" y="2887"/>
                <a:ext cx="17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i="1">
                    <a:latin typeface="Times New Roman" panose="02020603050405020304" pitchFamily="18" charset="0"/>
                  </a:rPr>
                  <a:t>x</a:t>
                </a:r>
              </a:p>
            </p:txBody>
          </p:sp>
          <p:sp>
            <p:nvSpPr>
              <p:cNvPr id="157740" name="Line 45"/>
              <p:cNvSpPr>
                <a:spLocks noChangeShapeType="1"/>
              </p:cNvSpPr>
              <p:nvPr/>
            </p:nvSpPr>
            <p:spPr bwMode="auto">
              <a:xfrm>
                <a:off x="1343" y="1995"/>
                <a:ext cx="192"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sp>
        <p:nvSpPr>
          <p:cNvPr id="157703" name="Text Box 18"/>
          <p:cNvSpPr txBox="1">
            <a:spLocks noChangeArrowheads="1"/>
          </p:cNvSpPr>
          <p:nvPr/>
        </p:nvSpPr>
        <p:spPr bwMode="auto">
          <a:xfrm>
            <a:off x="762000" y="1676400"/>
            <a:ext cx="2895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Normal Distribution</a:t>
            </a:r>
            <a:br>
              <a:rPr lang="en-US">
                <a:latin typeface="Times New Roman" panose="02020603050405020304" pitchFamily="18" charset="0"/>
              </a:rPr>
            </a:br>
            <a:r>
              <a:rPr lang="en-US">
                <a:latin typeface="Times New Roman" panose="02020603050405020304" pitchFamily="18" charset="0"/>
              </a:rPr>
              <a:t>   </a:t>
            </a:r>
            <a:r>
              <a:rPr lang="el-GR" i="1">
                <a:latin typeface="Times New Roman" panose="02020603050405020304" pitchFamily="18" charset="0"/>
              </a:rPr>
              <a:t>μ</a:t>
            </a:r>
            <a:r>
              <a:rPr lang="en-US">
                <a:latin typeface="Times New Roman" panose="02020603050405020304" pitchFamily="18" charset="0"/>
              </a:rPr>
              <a:t> = 3173  </a:t>
            </a:r>
            <a:r>
              <a:rPr lang="el-GR" i="1">
                <a:latin typeface="Times New Roman" panose="02020603050405020304" pitchFamily="18" charset="0"/>
                <a:cs typeface="Times New Roman" panose="02020603050405020304" pitchFamily="18" charset="0"/>
              </a:rPr>
              <a:t>σ</a:t>
            </a:r>
            <a:r>
              <a:rPr lang="en-US">
                <a:latin typeface="Times New Roman" panose="02020603050405020304" pitchFamily="18" charset="0"/>
                <a:cs typeface="Times New Roman" panose="02020603050405020304" pitchFamily="18" charset="0"/>
              </a:rPr>
              <a:t> = 1120</a:t>
            </a:r>
            <a:endParaRPr lang="en-US">
              <a:latin typeface="Times New Roman" panose="02020603050405020304" pitchFamily="18" charset="0"/>
            </a:endParaRPr>
          </a:p>
        </p:txBody>
      </p:sp>
      <p:cxnSp>
        <p:nvCxnSpPr>
          <p:cNvPr id="27" name="Straight Connector 26"/>
          <p:cNvCxnSpPr/>
          <p:nvPr/>
        </p:nvCxnSpPr>
        <p:spPr>
          <a:xfrm rot="16200000" flipH="1">
            <a:off x="1386682" y="4328318"/>
            <a:ext cx="1193800"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60"/>
          <p:cNvGrpSpPr>
            <a:grpSpLocks/>
          </p:cNvGrpSpPr>
          <p:nvPr/>
        </p:nvGrpSpPr>
        <p:grpSpPr bwMode="auto">
          <a:xfrm>
            <a:off x="3763963" y="1676400"/>
            <a:ext cx="5380037" cy="3581400"/>
            <a:chOff x="3764274" y="1676400"/>
            <a:chExt cx="5379726" cy="3581401"/>
          </a:xfrm>
        </p:grpSpPr>
        <p:sp>
          <p:nvSpPr>
            <p:cNvPr id="60" name="Freeform 59"/>
            <p:cNvSpPr/>
            <p:nvPr/>
          </p:nvSpPr>
          <p:spPr>
            <a:xfrm>
              <a:off x="4938956" y="3756026"/>
              <a:ext cx="1381045" cy="1066800"/>
            </a:xfrm>
            <a:custGeom>
              <a:avLst/>
              <a:gdLst>
                <a:gd name="connsiteX0" fmla="*/ 0 w 1380426"/>
                <a:gd name="connsiteY0" fmla="*/ 1055620 h 1066212"/>
                <a:gd name="connsiteX1" fmla="*/ 254196 w 1380426"/>
                <a:gd name="connsiteY1" fmla="*/ 1006193 h 1066212"/>
                <a:gd name="connsiteX2" fmla="*/ 483679 w 1380426"/>
                <a:gd name="connsiteY2" fmla="*/ 956766 h 1066212"/>
                <a:gd name="connsiteX3" fmla="*/ 695509 w 1380426"/>
                <a:gd name="connsiteY3" fmla="*/ 879095 h 1066212"/>
                <a:gd name="connsiteX4" fmla="*/ 907339 w 1380426"/>
                <a:gd name="connsiteY4" fmla="*/ 720222 h 1066212"/>
                <a:gd name="connsiteX5" fmla="*/ 1069742 w 1380426"/>
                <a:gd name="connsiteY5" fmla="*/ 564880 h 1066212"/>
                <a:gd name="connsiteX6" fmla="*/ 1165066 w 1380426"/>
                <a:gd name="connsiteY6" fmla="*/ 441313 h 1066212"/>
                <a:gd name="connsiteX7" fmla="*/ 1263920 w 1380426"/>
                <a:gd name="connsiteY7" fmla="*/ 264788 h 1066212"/>
                <a:gd name="connsiteX8" fmla="*/ 1341591 w 1380426"/>
                <a:gd name="connsiteY8" fmla="*/ 84732 h 1066212"/>
                <a:gd name="connsiteX9" fmla="*/ 1380426 w 1380426"/>
                <a:gd name="connsiteY9" fmla="*/ 0 h 1066212"/>
                <a:gd name="connsiteX10" fmla="*/ 1380426 w 1380426"/>
                <a:gd name="connsiteY10" fmla="*/ 1066212 h 1066212"/>
                <a:gd name="connsiteX11" fmla="*/ 0 w 1380426"/>
                <a:gd name="connsiteY11" fmla="*/ 1055620 h 1066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80426" h="1066212">
                  <a:moveTo>
                    <a:pt x="0" y="1055620"/>
                  </a:moveTo>
                  <a:lnTo>
                    <a:pt x="254196" y="1006193"/>
                  </a:lnTo>
                  <a:lnTo>
                    <a:pt x="483679" y="956766"/>
                  </a:lnTo>
                  <a:lnTo>
                    <a:pt x="695509" y="879095"/>
                  </a:lnTo>
                  <a:lnTo>
                    <a:pt x="907339" y="720222"/>
                  </a:lnTo>
                  <a:lnTo>
                    <a:pt x="1069742" y="564880"/>
                  </a:lnTo>
                  <a:lnTo>
                    <a:pt x="1165066" y="441313"/>
                  </a:lnTo>
                  <a:lnTo>
                    <a:pt x="1263920" y="264788"/>
                  </a:lnTo>
                  <a:lnTo>
                    <a:pt x="1341591" y="84732"/>
                  </a:lnTo>
                  <a:lnTo>
                    <a:pt x="1380426" y="0"/>
                  </a:lnTo>
                  <a:lnTo>
                    <a:pt x="1380426" y="1066212"/>
                  </a:lnTo>
                  <a:lnTo>
                    <a:pt x="0" y="1055620"/>
                  </a:lnTo>
                  <a:close/>
                </a:path>
              </a:pathLst>
            </a:custGeom>
            <a:solidFill>
              <a:srgbClr val="71A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57713" name="Group 80"/>
            <p:cNvGrpSpPr>
              <a:grpSpLocks/>
            </p:cNvGrpSpPr>
            <p:nvPr/>
          </p:nvGrpSpPr>
          <p:grpSpPr bwMode="auto">
            <a:xfrm>
              <a:off x="3764274" y="1676400"/>
              <a:ext cx="5379726" cy="3581401"/>
              <a:chOff x="3688074" y="1676400"/>
              <a:chExt cx="5379726" cy="3581401"/>
            </a:xfrm>
          </p:grpSpPr>
          <p:grpSp>
            <p:nvGrpSpPr>
              <p:cNvPr id="157714" name="Group 32"/>
              <p:cNvGrpSpPr>
                <a:grpSpLocks/>
              </p:cNvGrpSpPr>
              <p:nvPr/>
            </p:nvGrpSpPr>
            <p:grpSpPr bwMode="auto">
              <a:xfrm>
                <a:off x="4702175" y="3235325"/>
                <a:ext cx="4189413" cy="2022476"/>
                <a:chOff x="654" y="2017"/>
                <a:chExt cx="2639" cy="1274"/>
              </a:xfrm>
            </p:grpSpPr>
            <p:sp>
              <p:nvSpPr>
                <p:cNvPr id="157722" name="Text Box 27"/>
                <p:cNvSpPr txBox="1">
                  <a:spLocks noChangeArrowheads="1"/>
                </p:cNvSpPr>
                <p:nvPr/>
              </p:nvSpPr>
              <p:spPr bwMode="auto">
                <a:xfrm>
                  <a:off x="1292" y="3039"/>
                  <a:ext cx="4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–0.42</a:t>
                  </a:r>
                </a:p>
              </p:txBody>
            </p:sp>
            <p:grpSp>
              <p:nvGrpSpPr>
                <p:cNvPr id="157723" name="Group 32"/>
                <p:cNvGrpSpPr>
                  <a:grpSpLocks/>
                </p:cNvGrpSpPr>
                <p:nvPr/>
              </p:nvGrpSpPr>
              <p:grpSpPr bwMode="auto">
                <a:xfrm>
                  <a:off x="654" y="2017"/>
                  <a:ext cx="2639" cy="1083"/>
                  <a:chOff x="654" y="2017"/>
                  <a:chExt cx="2639" cy="1083"/>
                </a:xfrm>
              </p:grpSpPr>
              <p:sp>
                <p:nvSpPr>
                  <p:cNvPr id="157724"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7725"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7726"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7727"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7728"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29" name="Rectangle 44"/>
                  <p:cNvSpPr>
                    <a:spLocks noChangeArrowheads="1"/>
                  </p:cNvSpPr>
                  <p:nvPr/>
                </p:nvSpPr>
                <p:spPr bwMode="auto">
                  <a:xfrm>
                    <a:off x="3126" y="2887"/>
                    <a:ext cx="16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i="1">
                        <a:latin typeface="Times New Roman" panose="02020603050405020304" pitchFamily="18" charset="0"/>
                      </a:rPr>
                      <a:t>z</a:t>
                    </a:r>
                  </a:p>
                </p:txBody>
              </p:sp>
            </p:grpSp>
          </p:grpSp>
          <p:sp>
            <p:nvSpPr>
              <p:cNvPr id="157715" name="Text Box 18"/>
              <p:cNvSpPr txBox="1">
                <a:spLocks noChangeArrowheads="1"/>
              </p:cNvSpPr>
              <p:nvPr/>
            </p:nvSpPr>
            <p:spPr bwMode="auto">
              <a:xfrm>
                <a:off x="5181825" y="1676400"/>
                <a:ext cx="3885975" cy="8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Standard Normal Distribution</a:t>
                </a:r>
                <a:br>
                  <a:rPr lang="en-US">
                    <a:latin typeface="Times New Roman" panose="02020603050405020304" pitchFamily="18" charset="0"/>
                  </a:rPr>
                </a:br>
                <a:r>
                  <a:rPr lang="en-US">
                    <a:latin typeface="Times New Roman" panose="02020603050405020304" pitchFamily="18" charset="0"/>
                  </a:rPr>
                  <a:t>          </a:t>
                </a:r>
                <a:r>
                  <a:rPr lang="el-GR" i="1">
                    <a:latin typeface="Times New Roman" panose="02020603050405020304" pitchFamily="18" charset="0"/>
                  </a:rPr>
                  <a:t>μ</a:t>
                </a:r>
                <a:r>
                  <a:rPr lang="en-US">
                    <a:latin typeface="Times New Roman" panose="02020603050405020304" pitchFamily="18" charset="0"/>
                  </a:rPr>
                  <a:t> = 0  </a:t>
                </a:r>
                <a:r>
                  <a:rPr lang="el-GR" i="1">
                    <a:latin typeface="Times New Roman" panose="02020603050405020304" pitchFamily="18" charset="0"/>
                    <a:cs typeface="Times New Roman" panose="02020603050405020304" pitchFamily="18" charset="0"/>
                  </a:rPr>
                  <a:t>σ</a:t>
                </a:r>
                <a:r>
                  <a:rPr lang="en-US">
                    <a:latin typeface="Times New Roman" panose="02020603050405020304" pitchFamily="18" charset="0"/>
                    <a:cs typeface="Times New Roman" panose="02020603050405020304" pitchFamily="18" charset="0"/>
                  </a:rPr>
                  <a:t> = 1</a:t>
                </a:r>
                <a:endParaRPr lang="en-US">
                  <a:latin typeface="Times New Roman" panose="02020603050405020304" pitchFamily="18" charset="0"/>
                </a:endParaRPr>
              </a:p>
            </p:txBody>
          </p:sp>
          <p:grpSp>
            <p:nvGrpSpPr>
              <p:cNvPr id="157716" name="Group 32"/>
              <p:cNvGrpSpPr>
                <a:grpSpLocks/>
              </p:cNvGrpSpPr>
              <p:nvPr/>
            </p:nvGrpSpPr>
            <p:grpSpPr bwMode="auto">
              <a:xfrm>
                <a:off x="3688074" y="2814640"/>
                <a:ext cx="4890228" cy="2439989"/>
                <a:chOff x="1902" y="1752"/>
                <a:chExt cx="4890228" cy="1537"/>
              </a:xfrm>
            </p:grpSpPr>
            <p:sp>
              <p:nvSpPr>
                <p:cNvPr id="157718"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7719" name="Text Box 40"/>
                <p:cNvSpPr txBox="1">
                  <a:spLocks noChangeArrowheads="1"/>
                </p:cNvSpPr>
                <p:nvPr/>
              </p:nvSpPr>
              <p:spPr bwMode="auto">
                <a:xfrm>
                  <a:off x="2850844" y="3039"/>
                  <a:ext cx="31108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0</a:t>
                  </a:r>
                </a:p>
              </p:txBody>
            </p:sp>
            <p:sp>
              <p:nvSpPr>
                <p:cNvPr id="157720" name="Rectangle 42"/>
                <p:cNvSpPr>
                  <a:spLocks noChangeArrowheads="1"/>
                </p:cNvSpPr>
                <p:nvPr/>
              </p:nvSpPr>
              <p:spPr bwMode="auto">
                <a:xfrm>
                  <a:off x="3190629" y="1752"/>
                  <a:ext cx="17015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i="1">
                      <a:latin typeface="Times New Roman" panose="02020603050405020304" pitchFamily="18" charset="0"/>
                    </a:rPr>
                    <a:t>P</a:t>
                  </a:r>
                  <a:r>
                    <a:rPr lang="en-US">
                      <a:latin typeface="Times New Roman" panose="02020603050405020304" pitchFamily="18" charset="0"/>
                    </a:rPr>
                    <a:t>(</a:t>
                  </a:r>
                  <a:r>
                    <a:rPr lang="en-US" i="1">
                      <a:latin typeface="Times New Roman" panose="02020603050405020304" pitchFamily="18" charset="0"/>
                    </a:rPr>
                    <a:t>z</a:t>
                  </a:r>
                  <a:r>
                    <a:rPr lang="en-US">
                      <a:latin typeface="Times New Roman" panose="02020603050405020304" pitchFamily="18" charset="0"/>
                    </a:rPr>
                    <a:t> &lt; –0.42)</a:t>
                  </a:r>
                </a:p>
              </p:txBody>
            </p:sp>
            <p:sp>
              <p:nvSpPr>
                <p:cNvPr id="157721" name="Line 45"/>
                <p:cNvSpPr>
                  <a:spLocks noChangeShapeType="1"/>
                </p:cNvSpPr>
                <p:nvPr/>
              </p:nvSpPr>
              <p:spPr bwMode="auto">
                <a:xfrm flipH="1">
                  <a:off x="2449742" y="1995"/>
                  <a:ext cx="1331686" cy="60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cxnSp>
            <p:nvCxnSpPr>
              <p:cNvPr id="36" name="Straight Connector 35"/>
              <p:cNvCxnSpPr/>
              <p:nvPr/>
            </p:nvCxnSpPr>
            <p:spPr>
              <a:xfrm rot="16200000" flipH="1">
                <a:off x="5651663" y="4330701"/>
                <a:ext cx="1193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 name="Group 75"/>
          <p:cNvGrpSpPr>
            <a:grpSpLocks/>
          </p:cNvGrpSpPr>
          <p:nvPr/>
        </p:nvGrpSpPr>
        <p:grpSpPr bwMode="auto">
          <a:xfrm>
            <a:off x="5181600" y="3881438"/>
            <a:ext cx="1219200" cy="457200"/>
            <a:chOff x="4800600" y="4267200"/>
            <a:chExt cx="1219200" cy="456906"/>
          </a:xfrm>
        </p:grpSpPr>
        <p:sp>
          <p:nvSpPr>
            <p:cNvPr id="25" name="TextBox 24"/>
            <p:cNvSpPr txBox="1"/>
            <p:nvPr/>
          </p:nvSpPr>
          <p:spPr>
            <a:xfrm>
              <a:off x="4800600" y="4267200"/>
              <a:ext cx="1219200" cy="456906"/>
            </a:xfrm>
            <a:prstGeom prst="rect">
              <a:avLst/>
            </a:prstGeom>
            <a:noFill/>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solidFill>
                    <a:schemeClr val="accent2"/>
                  </a:solidFill>
                  <a:latin typeface="Times New Roman" panose="02020603050405020304" pitchFamily="18" charset="0"/>
                </a:rPr>
                <a:t>0.3372</a:t>
              </a:r>
            </a:p>
          </p:txBody>
        </p:sp>
        <p:cxnSp>
          <p:nvCxnSpPr>
            <p:cNvPr id="26" name="Straight Arrow Connector 25"/>
            <p:cNvCxnSpPr/>
            <p:nvPr/>
          </p:nvCxnSpPr>
          <p:spPr>
            <a:xfrm rot="10800000" flipV="1">
              <a:off x="4953000" y="4649541"/>
              <a:ext cx="990600" cy="31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62" name="Straight Connector 61"/>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5770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5770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34DDC22A-E62A-44EB-9A18-0DD44A2739DF}" type="slidenum">
              <a:rPr lang="en-US" sz="1200"/>
              <a:pPr algn="r" eaLnBrk="1" hangingPunct="1"/>
              <a:t>29</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2"/>
          <p:cNvSpPr>
            <a:spLocks noGrp="1"/>
          </p:cNvSpPr>
          <p:nvPr>
            <p:ph type="ctrTitle"/>
          </p:nvPr>
        </p:nvSpPr>
        <p:spPr/>
        <p:txBody>
          <a:bodyPr/>
          <a:lstStyle/>
          <a:p>
            <a:pPr eaLnBrk="1" hangingPunct="1"/>
            <a:r>
              <a:rPr lang="en-US" smtClean="0"/>
              <a:t>Section 5.4</a:t>
            </a:r>
          </a:p>
        </p:txBody>
      </p:sp>
      <p:sp>
        <p:nvSpPr>
          <p:cNvPr id="4" name="Subtitle 3"/>
          <p:cNvSpPr>
            <a:spLocks noGrp="1"/>
          </p:cNvSpPr>
          <p:nvPr>
            <p:ph type="subTitle" idx="1"/>
          </p:nvPr>
        </p:nvSpPr>
        <p:spPr/>
        <p:txBody>
          <a:bodyPr/>
          <a:lstStyle/>
          <a:p>
            <a:pPr eaLnBrk="1" hangingPunct="1"/>
            <a:r>
              <a:rPr lang="en-US" smtClean="0"/>
              <a:t>Sampling Distributions and the Central Limit Theorem</a:t>
            </a:r>
          </a:p>
        </p:txBody>
      </p:sp>
      <p:sp>
        <p:nvSpPr>
          <p:cNvPr id="11059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1059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267B1EB4-B9DD-4A36-8AE2-354A8253BB17}" type="slidenum">
              <a:rPr lang="en-US" sz="1200"/>
              <a:pPr algn="r" eaLnBrk="1" hangingPunct="1"/>
              <a:t>3</a:t>
            </a:fld>
            <a:r>
              <a:rPr lang="en-US" sz="1200"/>
              <a:t> of 105</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rPr>
              <a:t>Example: Probabilities for </a:t>
            </a:r>
            <a:r>
              <a:rPr lang="en-US" i="1" smtClean="0">
                <a:solidFill>
                  <a:srgbClr val="83BB35"/>
                </a:solidFill>
              </a:rPr>
              <a:t>x</a:t>
            </a:r>
            <a:r>
              <a:rPr lang="en-US" smtClean="0">
                <a:solidFill>
                  <a:srgbClr val="83BB35"/>
                </a:solidFill>
              </a:rPr>
              <a:t> and </a:t>
            </a:r>
            <a:r>
              <a:rPr lang="en-US" i="1" smtClean="0">
                <a:solidFill>
                  <a:srgbClr val="83BB35"/>
                </a:solidFill>
              </a:rPr>
              <a:t>x</a:t>
            </a:r>
          </a:p>
        </p:txBody>
      </p:sp>
      <p:sp>
        <p:nvSpPr>
          <p:cNvPr id="158726" name="Content Placeholder 4"/>
          <p:cNvSpPr>
            <a:spLocks noGrp="1"/>
          </p:cNvSpPr>
          <p:nvPr>
            <p:ph idx="1"/>
          </p:nvPr>
        </p:nvSpPr>
        <p:spPr>
          <a:xfrm>
            <a:off x="533400" y="1600200"/>
            <a:ext cx="8077200" cy="3505200"/>
          </a:xfrm>
        </p:spPr>
        <p:txBody>
          <a:bodyPr/>
          <a:lstStyle/>
          <a:p>
            <a:pPr marL="514350" indent="-514350">
              <a:buFont typeface="Arial" panose="020B0604020202020204" pitchFamily="34" charset="0"/>
              <a:buAutoNum type="arabicPeriod" startAt="2"/>
            </a:pPr>
            <a:r>
              <a:rPr lang="en-US" smtClean="0"/>
              <a:t>You randomly select 25 undergraduates who are credit card holders. What is the probability that their mean credit card balance is less than $2700?</a:t>
            </a:r>
          </a:p>
        </p:txBody>
      </p:sp>
      <p:cxnSp>
        <p:nvCxnSpPr>
          <p:cNvPr id="6" name="Straight Connector 5"/>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3657600"/>
            <a:ext cx="7772400" cy="1373188"/>
          </a:xfrm>
          <a:prstGeom prst="rect">
            <a:avLst/>
          </a:prstGeom>
          <a:noFill/>
        </p:spPr>
        <p:txBody>
          <a:bodyPr>
            <a:spAutoFit/>
          </a:bodyPr>
          <a:lstStyle/>
          <a:p>
            <a:pPr>
              <a:defRPr/>
            </a:pPr>
            <a:r>
              <a:rPr lang="en-US" sz="2800" b="1" dirty="0">
                <a:solidFill>
                  <a:schemeClr val="accent3"/>
                </a:solidFill>
                <a:latin typeface="+mn-lt"/>
              </a:rPr>
              <a:t>Solution:</a:t>
            </a:r>
          </a:p>
          <a:p>
            <a:pPr>
              <a:defRPr/>
            </a:pPr>
            <a:r>
              <a:rPr lang="en-US" sz="2800" dirty="0">
                <a:latin typeface="+mn-lt"/>
              </a:rPr>
              <a:t>You are asked to find the probability associated with a sample mean   .</a:t>
            </a:r>
          </a:p>
        </p:txBody>
      </p:sp>
      <p:graphicFrame>
        <p:nvGraphicFramePr>
          <p:cNvPr id="8" name="Object 2"/>
          <p:cNvGraphicFramePr>
            <a:graphicFrameLocks noChangeAspect="1"/>
          </p:cNvGraphicFramePr>
          <p:nvPr/>
        </p:nvGraphicFramePr>
        <p:xfrm>
          <a:off x="2776538" y="4586288"/>
          <a:ext cx="347662" cy="411162"/>
        </p:xfrm>
        <a:graphic>
          <a:graphicData uri="http://schemas.openxmlformats.org/presentationml/2006/ole">
            <mc:AlternateContent xmlns:mc="http://schemas.openxmlformats.org/markup-compatibility/2006">
              <mc:Choice xmlns:v="urn:schemas-microsoft-com:vml" Requires="v">
                <p:oleObj spid="_x0000_s158735" name="Equation" r:id="rId4" imgW="139680" imgH="164880" progId="Equation.DSMT4">
                  <p:embed/>
                </p:oleObj>
              </mc:Choice>
              <mc:Fallback>
                <p:oleObj name="Equation" r:id="rId4" imgW="139680" imgH="16488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6538" y="4586288"/>
                        <a:ext cx="347662" cy="411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4213" name="Object 5"/>
          <p:cNvGraphicFramePr>
            <a:graphicFrameLocks noChangeAspect="1"/>
          </p:cNvGraphicFramePr>
          <p:nvPr/>
        </p:nvGraphicFramePr>
        <p:xfrm>
          <a:off x="1789113" y="5397500"/>
          <a:ext cx="1905000" cy="482600"/>
        </p:xfrm>
        <a:graphic>
          <a:graphicData uri="http://schemas.openxmlformats.org/presentationml/2006/ole">
            <mc:AlternateContent xmlns:mc="http://schemas.openxmlformats.org/markup-compatibility/2006">
              <mc:Choice xmlns:v="urn:schemas-microsoft-com:vml" Requires="v">
                <p:oleObj spid="_x0000_s158736" name="Equation" r:id="rId6" imgW="901440" imgH="228600" progId="Equation.DSMT4">
                  <p:embed/>
                </p:oleObj>
              </mc:Choice>
              <mc:Fallback>
                <p:oleObj name="Equation" r:id="rId6" imgW="901440" imgH="2286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9113" y="5397500"/>
                        <a:ext cx="1905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4525963" y="5256213"/>
          <a:ext cx="2713037" cy="750887"/>
        </p:xfrm>
        <a:graphic>
          <a:graphicData uri="http://schemas.openxmlformats.org/presentationml/2006/ole">
            <mc:AlternateContent xmlns:mc="http://schemas.openxmlformats.org/markup-compatibility/2006">
              <mc:Choice xmlns:v="urn:schemas-microsoft-com:vml" Requires="v">
                <p:oleObj spid="_x0000_s158737" name="Equation" r:id="rId8" imgW="1422360" imgH="393480" progId="Equation.DSMT4">
                  <p:embed/>
                </p:oleObj>
              </mc:Choice>
              <mc:Fallback>
                <p:oleObj name="Equation" r:id="rId8" imgW="1422360" imgH="39348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25963" y="5256213"/>
                        <a:ext cx="2713037"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58729" name="Picture 6" descr="C:\Documents and Settings\Lyn\Local Settings\Temporary Internet Files\Content.IE5\0X078R0N\MCBD08294_0000[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7010400" y="3048000"/>
            <a:ext cx="14874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3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5873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CD7A3995-D616-485C-B0D1-F0A2A829D4F8}" type="slidenum">
              <a:rPr lang="en-US" sz="1200"/>
              <a:pPr algn="r" eaLnBrk="1" hangingPunct="1"/>
              <a:t>30</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1000"/>
                                  </p:stCondLst>
                                  <p:childTnLst>
                                    <p:set>
                                      <p:cBhvr>
                                        <p:cTn id="12" dur="1" fill="hold">
                                          <p:stCondLst>
                                            <p:cond delay="0"/>
                                          </p:stCondLst>
                                        </p:cTn>
                                        <p:tgtEl>
                                          <p:spTgt spid="734213"/>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nodeType="afterEffect">
                                  <p:stCondLst>
                                    <p:cond delay="0"/>
                                  </p:stCondLst>
                                  <p:childTnLst>
                                    <p:set>
                                      <p:cBhvr>
                                        <p:cTn id="15" dur="1" fill="hold">
                                          <p:stCondLst>
                                            <p:cond delay="0"/>
                                          </p:stCondLst>
                                        </p:cTn>
                                        <p:tgtEl>
                                          <p:spTgt spid="734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1"/>
          <p:cNvGrpSpPr>
            <a:grpSpLocks/>
          </p:cNvGrpSpPr>
          <p:nvPr/>
        </p:nvGrpSpPr>
        <p:grpSpPr bwMode="auto">
          <a:xfrm>
            <a:off x="4778375" y="1676400"/>
            <a:ext cx="4365625" cy="3581400"/>
            <a:chOff x="4778123" y="1676400"/>
            <a:chExt cx="4365877" cy="3581399"/>
          </a:xfrm>
        </p:grpSpPr>
        <p:sp>
          <p:nvSpPr>
            <p:cNvPr id="73" name="Freeform 72"/>
            <p:cNvSpPr/>
            <p:nvPr/>
          </p:nvSpPr>
          <p:spPr bwMode="auto">
            <a:xfrm>
              <a:off x="4935295" y="4389437"/>
              <a:ext cx="1003358" cy="433387"/>
            </a:xfrm>
            <a:custGeom>
              <a:avLst/>
              <a:gdLst>
                <a:gd name="connsiteX0" fmla="*/ 1378858 w 1378858"/>
                <a:gd name="connsiteY0" fmla="*/ 1077685 h 1084942"/>
                <a:gd name="connsiteX1" fmla="*/ 0 w 1378858"/>
                <a:gd name="connsiteY1" fmla="*/ 1084942 h 1084942"/>
                <a:gd name="connsiteX2" fmla="*/ 177800 w 1378858"/>
                <a:gd name="connsiteY2" fmla="*/ 1041400 h 1084942"/>
                <a:gd name="connsiteX3" fmla="*/ 464458 w 1378858"/>
                <a:gd name="connsiteY3" fmla="*/ 979714 h 1084942"/>
                <a:gd name="connsiteX4" fmla="*/ 605972 w 1378858"/>
                <a:gd name="connsiteY4" fmla="*/ 932542 h 1084942"/>
                <a:gd name="connsiteX5" fmla="*/ 762000 w 1378858"/>
                <a:gd name="connsiteY5" fmla="*/ 841828 h 1084942"/>
                <a:gd name="connsiteX6" fmla="*/ 899886 w 1378858"/>
                <a:gd name="connsiteY6" fmla="*/ 736600 h 1084942"/>
                <a:gd name="connsiteX7" fmla="*/ 1026886 w 1378858"/>
                <a:gd name="connsiteY7" fmla="*/ 609600 h 1084942"/>
                <a:gd name="connsiteX8" fmla="*/ 1150258 w 1378858"/>
                <a:gd name="connsiteY8" fmla="*/ 460828 h 1084942"/>
                <a:gd name="connsiteX9" fmla="*/ 1240972 w 1378858"/>
                <a:gd name="connsiteY9" fmla="*/ 304800 h 1084942"/>
                <a:gd name="connsiteX10" fmla="*/ 1328058 w 1378858"/>
                <a:gd name="connsiteY10" fmla="*/ 116114 h 1084942"/>
                <a:gd name="connsiteX11" fmla="*/ 1371600 w 1378858"/>
                <a:gd name="connsiteY11" fmla="*/ 0 h 1084942"/>
                <a:gd name="connsiteX12" fmla="*/ 1378858 w 1378858"/>
                <a:gd name="connsiteY12"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400629 w 1400629"/>
                <a:gd name="connsiteY0" fmla="*/ 1077685 h 1084942"/>
                <a:gd name="connsiteX1" fmla="*/ 21771 w 1400629"/>
                <a:gd name="connsiteY1" fmla="*/ 1084942 h 1084942"/>
                <a:gd name="connsiteX2" fmla="*/ 36286 w 1400629"/>
                <a:gd name="connsiteY2" fmla="*/ 1081314 h 1084942"/>
                <a:gd name="connsiteX3" fmla="*/ 199571 w 1400629"/>
                <a:gd name="connsiteY3" fmla="*/ 1041400 h 1084942"/>
                <a:gd name="connsiteX4" fmla="*/ 486229 w 1400629"/>
                <a:gd name="connsiteY4" fmla="*/ 979714 h 1084942"/>
                <a:gd name="connsiteX5" fmla="*/ 627743 w 1400629"/>
                <a:gd name="connsiteY5" fmla="*/ 932542 h 1084942"/>
                <a:gd name="connsiteX6" fmla="*/ 783771 w 1400629"/>
                <a:gd name="connsiteY6" fmla="*/ 841828 h 1084942"/>
                <a:gd name="connsiteX7" fmla="*/ 921657 w 1400629"/>
                <a:gd name="connsiteY7" fmla="*/ 736600 h 1084942"/>
                <a:gd name="connsiteX8" fmla="*/ 1048657 w 1400629"/>
                <a:gd name="connsiteY8" fmla="*/ 609600 h 1084942"/>
                <a:gd name="connsiteX9" fmla="*/ 1172029 w 1400629"/>
                <a:gd name="connsiteY9" fmla="*/ 460828 h 1084942"/>
                <a:gd name="connsiteX10" fmla="*/ 1262743 w 1400629"/>
                <a:gd name="connsiteY10" fmla="*/ 304800 h 1084942"/>
                <a:gd name="connsiteX11" fmla="*/ 1349829 w 1400629"/>
                <a:gd name="connsiteY11" fmla="*/ 116114 h 1084942"/>
                <a:gd name="connsiteX12" fmla="*/ 1393371 w 1400629"/>
                <a:gd name="connsiteY12" fmla="*/ 0 h 1084942"/>
                <a:gd name="connsiteX13" fmla="*/ 1400629 w 1400629"/>
                <a:gd name="connsiteY13" fmla="*/ 1077685 h 1084942"/>
                <a:gd name="connsiteX0" fmla="*/ 1433286 w 1433286"/>
                <a:gd name="connsiteY0" fmla="*/ 1077685 h 1090991"/>
                <a:gd name="connsiteX1" fmla="*/ 54428 w 1433286"/>
                <a:gd name="connsiteY1" fmla="*/ 1084942 h 1090991"/>
                <a:gd name="connsiteX2" fmla="*/ 68943 w 1433286"/>
                <a:gd name="connsiteY2" fmla="*/ 1081314 h 1090991"/>
                <a:gd name="connsiteX3" fmla="*/ 232228 w 1433286"/>
                <a:gd name="connsiteY3" fmla="*/ 1041400 h 1090991"/>
                <a:gd name="connsiteX4" fmla="*/ 518886 w 1433286"/>
                <a:gd name="connsiteY4" fmla="*/ 979714 h 1090991"/>
                <a:gd name="connsiteX5" fmla="*/ 660400 w 1433286"/>
                <a:gd name="connsiteY5" fmla="*/ 932542 h 1090991"/>
                <a:gd name="connsiteX6" fmla="*/ 816428 w 1433286"/>
                <a:gd name="connsiteY6" fmla="*/ 841828 h 1090991"/>
                <a:gd name="connsiteX7" fmla="*/ 954314 w 1433286"/>
                <a:gd name="connsiteY7" fmla="*/ 736600 h 1090991"/>
                <a:gd name="connsiteX8" fmla="*/ 1081314 w 1433286"/>
                <a:gd name="connsiteY8" fmla="*/ 609600 h 1090991"/>
                <a:gd name="connsiteX9" fmla="*/ 1204686 w 1433286"/>
                <a:gd name="connsiteY9" fmla="*/ 460828 h 1090991"/>
                <a:gd name="connsiteX10" fmla="*/ 1295400 w 1433286"/>
                <a:gd name="connsiteY10" fmla="*/ 304800 h 1090991"/>
                <a:gd name="connsiteX11" fmla="*/ 1382486 w 1433286"/>
                <a:gd name="connsiteY11" fmla="*/ 116114 h 1090991"/>
                <a:gd name="connsiteX12" fmla="*/ 1426028 w 1433286"/>
                <a:gd name="connsiteY12" fmla="*/ 0 h 1090991"/>
                <a:gd name="connsiteX13" fmla="*/ 1433286 w 1433286"/>
                <a:gd name="connsiteY13" fmla="*/ 1077685 h 1090991"/>
                <a:gd name="connsiteX0" fmla="*/ 1447800 w 1447800"/>
                <a:gd name="connsiteY0" fmla="*/ 1077685 h 1084942"/>
                <a:gd name="connsiteX1" fmla="*/ 68942 w 1447800"/>
                <a:gd name="connsiteY1" fmla="*/ 1084942 h 1084942"/>
                <a:gd name="connsiteX2" fmla="*/ 83457 w 1447800"/>
                <a:gd name="connsiteY2" fmla="*/ 1081314 h 1084942"/>
                <a:gd name="connsiteX3" fmla="*/ 246742 w 1447800"/>
                <a:gd name="connsiteY3" fmla="*/ 1041400 h 1084942"/>
                <a:gd name="connsiteX4" fmla="*/ 533400 w 1447800"/>
                <a:gd name="connsiteY4" fmla="*/ 979714 h 1084942"/>
                <a:gd name="connsiteX5" fmla="*/ 674914 w 1447800"/>
                <a:gd name="connsiteY5" fmla="*/ 932542 h 1084942"/>
                <a:gd name="connsiteX6" fmla="*/ 830942 w 1447800"/>
                <a:gd name="connsiteY6" fmla="*/ 841828 h 1084942"/>
                <a:gd name="connsiteX7" fmla="*/ 968828 w 1447800"/>
                <a:gd name="connsiteY7" fmla="*/ 736600 h 1084942"/>
                <a:gd name="connsiteX8" fmla="*/ 1095828 w 1447800"/>
                <a:gd name="connsiteY8" fmla="*/ 609600 h 1084942"/>
                <a:gd name="connsiteX9" fmla="*/ 1219200 w 1447800"/>
                <a:gd name="connsiteY9" fmla="*/ 460828 h 1084942"/>
                <a:gd name="connsiteX10" fmla="*/ 1309914 w 1447800"/>
                <a:gd name="connsiteY10" fmla="*/ 304800 h 1084942"/>
                <a:gd name="connsiteX11" fmla="*/ 1397000 w 1447800"/>
                <a:gd name="connsiteY11" fmla="*/ 116114 h 1084942"/>
                <a:gd name="connsiteX12" fmla="*/ 1440542 w 1447800"/>
                <a:gd name="connsiteY12" fmla="*/ 0 h 1084942"/>
                <a:gd name="connsiteX13" fmla="*/ 1447800 w 1447800"/>
                <a:gd name="connsiteY13" fmla="*/ 1077685 h 1084942"/>
                <a:gd name="connsiteX0" fmla="*/ 1384299 w 1384299"/>
                <a:gd name="connsiteY0" fmla="*/ 1077685 h 1084942"/>
                <a:gd name="connsiteX1" fmla="*/ 5441 w 1384299"/>
                <a:gd name="connsiteY1" fmla="*/ 1084942 h 1084942"/>
                <a:gd name="connsiteX2" fmla="*/ 19956 w 1384299"/>
                <a:gd name="connsiteY2" fmla="*/ 1081314 h 1084942"/>
                <a:gd name="connsiteX3" fmla="*/ 27214 w 1384299"/>
                <a:gd name="connsiteY3" fmla="*/ 1070428 h 1084942"/>
                <a:gd name="connsiteX4" fmla="*/ 183241 w 1384299"/>
                <a:gd name="connsiteY4" fmla="*/ 1041400 h 1084942"/>
                <a:gd name="connsiteX5" fmla="*/ 469899 w 1384299"/>
                <a:gd name="connsiteY5" fmla="*/ 979714 h 1084942"/>
                <a:gd name="connsiteX6" fmla="*/ 611413 w 1384299"/>
                <a:gd name="connsiteY6" fmla="*/ 932542 h 1084942"/>
                <a:gd name="connsiteX7" fmla="*/ 767441 w 1384299"/>
                <a:gd name="connsiteY7" fmla="*/ 841828 h 1084942"/>
                <a:gd name="connsiteX8" fmla="*/ 905327 w 1384299"/>
                <a:gd name="connsiteY8" fmla="*/ 736600 h 1084942"/>
                <a:gd name="connsiteX9" fmla="*/ 1032327 w 1384299"/>
                <a:gd name="connsiteY9" fmla="*/ 609600 h 1084942"/>
                <a:gd name="connsiteX10" fmla="*/ 1155699 w 1384299"/>
                <a:gd name="connsiteY10" fmla="*/ 460828 h 1084942"/>
                <a:gd name="connsiteX11" fmla="*/ 1246413 w 1384299"/>
                <a:gd name="connsiteY11" fmla="*/ 304800 h 1084942"/>
                <a:gd name="connsiteX12" fmla="*/ 1333499 w 1384299"/>
                <a:gd name="connsiteY12" fmla="*/ 116114 h 1084942"/>
                <a:gd name="connsiteX13" fmla="*/ 1377041 w 1384299"/>
                <a:gd name="connsiteY13" fmla="*/ 0 h 1084942"/>
                <a:gd name="connsiteX14" fmla="*/ 1384299 w 1384299"/>
                <a:gd name="connsiteY14" fmla="*/ 1077685 h 1084942"/>
                <a:gd name="connsiteX0" fmla="*/ 1003299 w 1379460"/>
                <a:gd name="connsiteY0" fmla="*/ 1077685 h 1084942"/>
                <a:gd name="connsiteX1" fmla="*/ 5441 w 1379460"/>
                <a:gd name="connsiteY1" fmla="*/ 1084942 h 1084942"/>
                <a:gd name="connsiteX2" fmla="*/ 19956 w 1379460"/>
                <a:gd name="connsiteY2" fmla="*/ 1081314 h 1084942"/>
                <a:gd name="connsiteX3" fmla="*/ 27214 w 1379460"/>
                <a:gd name="connsiteY3" fmla="*/ 1070428 h 1084942"/>
                <a:gd name="connsiteX4" fmla="*/ 183241 w 1379460"/>
                <a:gd name="connsiteY4" fmla="*/ 1041400 h 1084942"/>
                <a:gd name="connsiteX5" fmla="*/ 469899 w 1379460"/>
                <a:gd name="connsiteY5" fmla="*/ 979714 h 1084942"/>
                <a:gd name="connsiteX6" fmla="*/ 611413 w 1379460"/>
                <a:gd name="connsiteY6" fmla="*/ 932542 h 1084942"/>
                <a:gd name="connsiteX7" fmla="*/ 767441 w 1379460"/>
                <a:gd name="connsiteY7" fmla="*/ 841828 h 1084942"/>
                <a:gd name="connsiteX8" fmla="*/ 905327 w 1379460"/>
                <a:gd name="connsiteY8" fmla="*/ 736600 h 1084942"/>
                <a:gd name="connsiteX9" fmla="*/ 1032327 w 1379460"/>
                <a:gd name="connsiteY9" fmla="*/ 609600 h 1084942"/>
                <a:gd name="connsiteX10" fmla="*/ 1155699 w 1379460"/>
                <a:gd name="connsiteY10" fmla="*/ 460828 h 1084942"/>
                <a:gd name="connsiteX11" fmla="*/ 1246413 w 1379460"/>
                <a:gd name="connsiteY11" fmla="*/ 304800 h 1084942"/>
                <a:gd name="connsiteX12" fmla="*/ 1333499 w 1379460"/>
                <a:gd name="connsiteY12" fmla="*/ 116114 h 1084942"/>
                <a:gd name="connsiteX13" fmla="*/ 1377041 w 1379460"/>
                <a:gd name="connsiteY13" fmla="*/ 0 h 1084942"/>
                <a:gd name="connsiteX14" fmla="*/ 1003299 w 1379460"/>
                <a:gd name="connsiteY14" fmla="*/ 1077685 h 1084942"/>
                <a:gd name="connsiteX0" fmla="*/ 1003299 w 1333499"/>
                <a:gd name="connsiteY0" fmla="*/ 961571 h 968828"/>
                <a:gd name="connsiteX1" fmla="*/ 5441 w 1333499"/>
                <a:gd name="connsiteY1" fmla="*/ 968828 h 968828"/>
                <a:gd name="connsiteX2" fmla="*/ 19956 w 1333499"/>
                <a:gd name="connsiteY2" fmla="*/ 965200 h 968828"/>
                <a:gd name="connsiteX3" fmla="*/ 27214 w 1333499"/>
                <a:gd name="connsiteY3" fmla="*/ 954314 h 968828"/>
                <a:gd name="connsiteX4" fmla="*/ 183241 w 1333499"/>
                <a:gd name="connsiteY4" fmla="*/ 925286 h 968828"/>
                <a:gd name="connsiteX5" fmla="*/ 469899 w 1333499"/>
                <a:gd name="connsiteY5" fmla="*/ 863600 h 968828"/>
                <a:gd name="connsiteX6" fmla="*/ 611413 w 1333499"/>
                <a:gd name="connsiteY6" fmla="*/ 816428 h 968828"/>
                <a:gd name="connsiteX7" fmla="*/ 767441 w 1333499"/>
                <a:gd name="connsiteY7" fmla="*/ 725714 h 968828"/>
                <a:gd name="connsiteX8" fmla="*/ 905327 w 1333499"/>
                <a:gd name="connsiteY8" fmla="*/ 620486 h 968828"/>
                <a:gd name="connsiteX9" fmla="*/ 1032327 w 1333499"/>
                <a:gd name="connsiteY9" fmla="*/ 493486 h 968828"/>
                <a:gd name="connsiteX10" fmla="*/ 1155699 w 1333499"/>
                <a:gd name="connsiteY10" fmla="*/ 344714 h 968828"/>
                <a:gd name="connsiteX11" fmla="*/ 1246413 w 1333499"/>
                <a:gd name="connsiteY11" fmla="*/ 188686 h 968828"/>
                <a:gd name="connsiteX12" fmla="*/ 1333499 w 1333499"/>
                <a:gd name="connsiteY12" fmla="*/ 0 h 968828"/>
                <a:gd name="connsiteX13" fmla="*/ 1003299 w 1333499"/>
                <a:gd name="connsiteY13" fmla="*/ 961571 h 968828"/>
                <a:gd name="connsiteX0" fmla="*/ 1003299 w 1246413"/>
                <a:gd name="connsiteY0" fmla="*/ 772885 h 780142"/>
                <a:gd name="connsiteX1" fmla="*/ 5441 w 1246413"/>
                <a:gd name="connsiteY1" fmla="*/ 780142 h 780142"/>
                <a:gd name="connsiteX2" fmla="*/ 19956 w 1246413"/>
                <a:gd name="connsiteY2" fmla="*/ 776514 h 780142"/>
                <a:gd name="connsiteX3" fmla="*/ 27214 w 1246413"/>
                <a:gd name="connsiteY3" fmla="*/ 765628 h 780142"/>
                <a:gd name="connsiteX4" fmla="*/ 183241 w 1246413"/>
                <a:gd name="connsiteY4" fmla="*/ 736600 h 780142"/>
                <a:gd name="connsiteX5" fmla="*/ 469899 w 1246413"/>
                <a:gd name="connsiteY5" fmla="*/ 674914 h 780142"/>
                <a:gd name="connsiteX6" fmla="*/ 611413 w 1246413"/>
                <a:gd name="connsiteY6" fmla="*/ 627742 h 780142"/>
                <a:gd name="connsiteX7" fmla="*/ 767441 w 1246413"/>
                <a:gd name="connsiteY7" fmla="*/ 537028 h 780142"/>
                <a:gd name="connsiteX8" fmla="*/ 905327 w 1246413"/>
                <a:gd name="connsiteY8" fmla="*/ 431800 h 780142"/>
                <a:gd name="connsiteX9" fmla="*/ 1032327 w 1246413"/>
                <a:gd name="connsiteY9" fmla="*/ 304800 h 780142"/>
                <a:gd name="connsiteX10" fmla="*/ 1155699 w 1246413"/>
                <a:gd name="connsiteY10" fmla="*/ 156028 h 780142"/>
                <a:gd name="connsiteX11" fmla="*/ 1246413 w 1246413"/>
                <a:gd name="connsiteY11" fmla="*/ 0 h 780142"/>
                <a:gd name="connsiteX12" fmla="*/ 1003299 w 1246413"/>
                <a:gd name="connsiteY12" fmla="*/ 772885 h 780142"/>
                <a:gd name="connsiteX0" fmla="*/ 1003299 w 1155699"/>
                <a:gd name="connsiteY0" fmla="*/ 616857 h 624114"/>
                <a:gd name="connsiteX1" fmla="*/ 5441 w 1155699"/>
                <a:gd name="connsiteY1" fmla="*/ 624114 h 624114"/>
                <a:gd name="connsiteX2" fmla="*/ 19956 w 1155699"/>
                <a:gd name="connsiteY2" fmla="*/ 620486 h 624114"/>
                <a:gd name="connsiteX3" fmla="*/ 27214 w 1155699"/>
                <a:gd name="connsiteY3" fmla="*/ 609600 h 624114"/>
                <a:gd name="connsiteX4" fmla="*/ 183241 w 1155699"/>
                <a:gd name="connsiteY4" fmla="*/ 580572 h 624114"/>
                <a:gd name="connsiteX5" fmla="*/ 469899 w 1155699"/>
                <a:gd name="connsiteY5" fmla="*/ 518886 h 624114"/>
                <a:gd name="connsiteX6" fmla="*/ 611413 w 1155699"/>
                <a:gd name="connsiteY6" fmla="*/ 471714 h 624114"/>
                <a:gd name="connsiteX7" fmla="*/ 767441 w 1155699"/>
                <a:gd name="connsiteY7" fmla="*/ 381000 h 624114"/>
                <a:gd name="connsiteX8" fmla="*/ 905327 w 1155699"/>
                <a:gd name="connsiteY8" fmla="*/ 275772 h 624114"/>
                <a:gd name="connsiteX9" fmla="*/ 1032327 w 1155699"/>
                <a:gd name="connsiteY9" fmla="*/ 148772 h 624114"/>
                <a:gd name="connsiteX10" fmla="*/ 1155699 w 1155699"/>
                <a:gd name="connsiteY10" fmla="*/ 0 h 624114"/>
                <a:gd name="connsiteX11" fmla="*/ 1003299 w 1155699"/>
                <a:gd name="connsiteY11" fmla="*/ 616857 h 624114"/>
                <a:gd name="connsiteX0" fmla="*/ 1003299 w 1032327"/>
                <a:gd name="connsiteY0" fmla="*/ 468085 h 475342"/>
                <a:gd name="connsiteX1" fmla="*/ 5441 w 1032327"/>
                <a:gd name="connsiteY1" fmla="*/ 475342 h 475342"/>
                <a:gd name="connsiteX2" fmla="*/ 19956 w 1032327"/>
                <a:gd name="connsiteY2" fmla="*/ 471714 h 475342"/>
                <a:gd name="connsiteX3" fmla="*/ 27214 w 1032327"/>
                <a:gd name="connsiteY3" fmla="*/ 460828 h 475342"/>
                <a:gd name="connsiteX4" fmla="*/ 183241 w 1032327"/>
                <a:gd name="connsiteY4" fmla="*/ 431800 h 475342"/>
                <a:gd name="connsiteX5" fmla="*/ 469899 w 1032327"/>
                <a:gd name="connsiteY5" fmla="*/ 370114 h 475342"/>
                <a:gd name="connsiteX6" fmla="*/ 611413 w 1032327"/>
                <a:gd name="connsiteY6" fmla="*/ 322942 h 475342"/>
                <a:gd name="connsiteX7" fmla="*/ 767441 w 1032327"/>
                <a:gd name="connsiteY7" fmla="*/ 232228 h 475342"/>
                <a:gd name="connsiteX8" fmla="*/ 905327 w 1032327"/>
                <a:gd name="connsiteY8" fmla="*/ 127000 h 475342"/>
                <a:gd name="connsiteX9" fmla="*/ 1032327 w 1032327"/>
                <a:gd name="connsiteY9" fmla="*/ 0 h 475342"/>
                <a:gd name="connsiteX10" fmla="*/ 1003299 w 1032327"/>
                <a:gd name="connsiteY10" fmla="*/ 468085 h 475342"/>
                <a:gd name="connsiteX0" fmla="*/ 1003299 w 1032327"/>
                <a:gd name="connsiteY0" fmla="*/ 468085 h 475342"/>
                <a:gd name="connsiteX1" fmla="*/ 5441 w 1032327"/>
                <a:gd name="connsiteY1" fmla="*/ 475342 h 475342"/>
                <a:gd name="connsiteX2" fmla="*/ 19956 w 1032327"/>
                <a:gd name="connsiteY2" fmla="*/ 471714 h 475342"/>
                <a:gd name="connsiteX3" fmla="*/ 27214 w 1032327"/>
                <a:gd name="connsiteY3" fmla="*/ 460828 h 475342"/>
                <a:gd name="connsiteX4" fmla="*/ 183241 w 1032327"/>
                <a:gd name="connsiteY4" fmla="*/ 431800 h 475342"/>
                <a:gd name="connsiteX5" fmla="*/ 469899 w 1032327"/>
                <a:gd name="connsiteY5" fmla="*/ 370114 h 475342"/>
                <a:gd name="connsiteX6" fmla="*/ 611413 w 1032327"/>
                <a:gd name="connsiteY6" fmla="*/ 322942 h 475342"/>
                <a:gd name="connsiteX7" fmla="*/ 767441 w 1032327"/>
                <a:gd name="connsiteY7" fmla="*/ 232228 h 475342"/>
                <a:gd name="connsiteX8" fmla="*/ 905327 w 1032327"/>
                <a:gd name="connsiteY8" fmla="*/ 127000 h 475342"/>
                <a:gd name="connsiteX9" fmla="*/ 1032327 w 1032327"/>
                <a:gd name="connsiteY9" fmla="*/ 0 h 475342"/>
                <a:gd name="connsiteX10" fmla="*/ 1003299 w 1032327"/>
                <a:gd name="connsiteY10" fmla="*/ 468085 h 475342"/>
                <a:gd name="connsiteX0" fmla="*/ 1003299 w 1003299"/>
                <a:gd name="connsiteY0" fmla="*/ 425832 h 433089"/>
                <a:gd name="connsiteX1" fmla="*/ 5441 w 1003299"/>
                <a:gd name="connsiteY1" fmla="*/ 433089 h 433089"/>
                <a:gd name="connsiteX2" fmla="*/ 19956 w 1003299"/>
                <a:gd name="connsiteY2" fmla="*/ 429461 h 433089"/>
                <a:gd name="connsiteX3" fmla="*/ 27214 w 1003299"/>
                <a:gd name="connsiteY3" fmla="*/ 418575 h 433089"/>
                <a:gd name="connsiteX4" fmla="*/ 183241 w 1003299"/>
                <a:gd name="connsiteY4" fmla="*/ 389547 h 433089"/>
                <a:gd name="connsiteX5" fmla="*/ 469899 w 1003299"/>
                <a:gd name="connsiteY5" fmla="*/ 327861 h 433089"/>
                <a:gd name="connsiteX6" fmla="*/ 611413 w 1003299"/>
                <a:gd name="connsiteY6" fmla="*/ 280689 h 433089"/>
                <a:gd name="connsiteX7" fmla="*/ 767441 w 1003299"/>
                <a:gd name="connsiteY7" fmla="*/ 189975 h 433089"/>
                <a:gd name="connsiteX8" fmla="*/ 905327 w 1003299"/>
                <a:gd name="connsiteY8" fmla="*/ 84747 h 433089"/>
                <a:gd name="connsiteX9" fmla="*/ 996574 w 1003299"/>
                <a:gd name="connsiteY9" fmla="*/ 0 h 433089"/>
                <a:gd name="connsiteX10" fmla="*/ 1003299 w 1003299"/>
                <a:gd name="connsiteY10" fmla="*/ 425832 h 43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3299" h="433089">
                  <a:moveTo>
                    <a:pt x="1003299" y="425832"/>
                  </a:moveTo>
                  <a:lnTo>
                    <a:pt x="5441" y="433089"/>
                  </a:lnTo>
                  <a:lnTo>
                    <a:pt x="19956" y="429461"/>
                  </a:lnTo>
                  <a:cubicBezTo>
                    <a:pt x="23585" y="427042"/>
                    <a:pt x="0" y="425227"/>
                    <a:pt x="27214" y="418575"/>
                  </a:cubicBezTo>
                  <a:cubicBezTo>
                    <a:pt x="54428" y="411923"/>
                    <a:pt x="109460" y="404666"/>
                    <a:pt x="183241" y="389547"/>
                  </a:cubicBezTo>
                  <a:cubicBezTo>
                    <a:pt x="318708" y="368985"/>
                    <a:pt x="374346" y="348423"/>
                    <a:pt x="469899" y="327861"/>
                  </a:cubicBezTo>
                  <a:lnTo>
                    <a:pt x="611413" y="280689"/>
                  </a:lnTo>
                  <a:lnTo>
                    <a:pt x="767441" y="189975"/>
                  </a:lnTo>
                  <a:lnTo>
                    <a:pt x="905327" y="84747"/>
                  </a:lnTo>
                  <a:lnTo>
                    <a:pt x="996574" y="0"/>
                  </a:lnTo>
                  <a:lnTo>
                    <a:pt x="1003299" y="425832"/>
                  </a:lnTo>
                  <a:close/>
                </a:path>
              </a:pathLst>
            </a:custGeom>
            <a:solidFill>
              <a:srgbClr val="71A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9777" name="Text Box 40"/>
            <p:cNvSpPr txBox="1">
              <a:spLocks noChangeArrowheads="1"/>
            </p:cNvSpPr>
            <p:nvPr/>
          </p:nvSpPr>
          <p:spPr bwMode="auto">
            <a:xfrm>
              <a:off x="6613379" y="4857750"/>
              <a:ext cx="31116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0</a:t>
              </a:r>
            </a:p>
          </p:txBody>
        </p:sp>
        <p:sp>
          <p:nvSpPr>
            <p:cNvPr id="159778" name="Rectangle 42"/>
            <p:cNvSpPr>
              <a:spLocks noChangeArrowheads="1"/>
            </p:cNvSpPr>
            <p:nvPr/>
          </p:nvSpPr>
          <p:spPr bwMode="auto">
            <a:xfrm>
              <a:off x="7121408" y="3195637"/>
              <a:ext cx="17018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i="1">
                  <a:latin typeface="Times New Roman" panose="02020603050405020304" pitchFamily="18" charset="0"/>
                </a:rPr>
                <a:t>P</a:t>
              </a:r>
              <a:r>
                <a:rPr lang="en-US">
                  <a:latin typeface="Times New Roman" panose="02020603050405020304" pitchFamily="18" charset="0"/>
                </a:rPr>
                <a:t>(</a:t>
              </a:r>
              <a:r>
                <a:rPr lang="en-US" i="1">
                  <a:latin typeface="Times New Roman" panose="02020603050405020304" pitchFamily="18" charset="0"/>
                </a:rPr>
                <a:t>z</a:t>
              </a:r>
              <a:r>
                <a:rPr lang="en-US">
                  <a:latin typeface="Times New Roman" panose="02020603050405020304" pitchFamily="18" charset="0"/>
                </a:rPr>
                <a:t> &lt; –2.11)</a:t>
              </a:r>
            </a:p>
          </p:txBody>
        </p:sp>
        <p:sp>
          <p:nvSpPr>
            <p:cNvPr id="159779" name="Line 45"/>
            <p:cNvSpPr>
              <a:spLocks noChangeShapeType="1"/>
            </p:cNvSpPr>
            <p:nvPr/>
          </p:nvSpPr>
          <p:spPr bwMode="auto">
            <a:xfrm flipH="1">
              <a:off x="5867210" y="3581400"/>
              <a:ext cx="1524088" cy="962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159780" name="Group 32"/>
            <p:cNvGrpSpPr>
              <a:grpSpLocks/>
            </p:cNvGrpSpPr>
            <p:nvPr/>
          </p:nvGrpSpPr>
          <p:grpSpPr bwMode="auto">
            <a:xfrm>
              <a:off x="4778123" y="3235324"/>
              <a:ext cx="4189655" cy="2022475"/>
              <a:chOff x="654" y="2017"/>
              <a:chExt cx="2639" cy="1274"/>
            </a:xfrm>
          </p:grpSpPr>
          <p:sp>
            <p:nvSpPr>
              <p:cNvPr id="159782" name="Text Box 27"/>
              <p:cNvSpPr txBox="1">
                <a:spLocks noChangeArrowheads="1"/>
              </p:cNvSpPr>
              <p:nvPr/>
            </p:nvSpPr>
            <p:spPr bwMode="auto">
              <a:xfrm>
                <a:off x="1100" y="3039"/>
                <a:ext cx="47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–2.11</a:t>
                </a:r>
              </a:p>
            </p:txBody>
          </p:sp>
          <p:grpSp>
            <p:nvGrpSpPr>
              <p:cNvPr id="159783" name="Group 32"/>
              <p:cNvGrpSpPr>
                <a:grpSpLocks/>
              </p:cNvGrpSpPr>
              <p:nvPr/>
            </p:nvGrpSpPr>
            <p:grpSpPr bwMode="auto">
              <a:xfrm>
                <a:off x="654" y="2017"/>
                <a:ext cx="2639" cy="1083"/>
                <a:chOff x="654" y="2017"/>
                <a:chExt cx="2639" cy="1083"/>
              </a:xfrm>
            </p:grpSpPr>
            <p:sp>
              <p:nvSpPr>
                <p:cNvPr id="159784"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9785"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9786"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9787"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9788"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9789" name="Rectangle 44"/>
                <p:cNvSpPr>
                  <a:spLocks noChangeArrowheads="1"/>
                </p:cNvSpPr>
                <p:nvPr/>
              </p:nvSpPr>
              <p:spPr bwMode="auto">
                <a:xfrm>
                  <a:off x="3126" y="2887"/>
                  <a:ext cx="16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i="1">
                      <a:latin typeface="Times New Roman" panose="02020603050405020304" pitchFamily="18" charset="0"/>
                    </a:rPr>
                    <a:t>z</a:t>
                  </a:r>
                </a:p>
              </p:txBody>
            </p:sp>
          </p:grpSp>
        </p:grpSp>
        <p:sp>
          <p:nvSpPr>
            <p:cNvPr id="159781" name="Text Box 18"/>
            <p:cNvSpPr txBox="1">
              <a:spLocks noChangeArrowheads="1"/>
            </p:cNvSpPr>
            <p:nvPr/>
          </p:nvSpPr>
          <p:spPr bwMode="auto">
            <a:xfrm>
              <a:off x="5257576" y="1676400"/>
              <a:ext cx="38864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Standard Normal Distribution</a:t>
              </a:r>
              <a:br>
                <a:rPr lang="en-US">
                  <a:latin typeface="Times New Roman" panose="02020603050405020304" pitchFamily="18" charset="0"/>
                </a:rPr>
              </a:br>
              <a:r>
                <a:rPr lang="en-US">
                  <a:latin typeface="Times New Roman" panose="02020603050405020304" pitchFamily="18" charset="0"/>
                </a:rPr>
                <a:t>          </a:t>
              </a:r>
              <a:r>
                <a:rPr lang="el-GR" i="1">
                  <a:latin typeface="Times New Roman" panose="02020603050405020304" pitchFamily="18" charset="0"/>
                </a:rPr>
                <a:t>μ</a:t>
              </a:r>
              <a:r>
                <a:rPr lang="en-US">
                  <a:latin typeface="Times New Roman" panose="02020603050405020304" pitchFamily="18" charset="0"/>
                </a:rPr>
                <a:t> = 0  </a:t>
              </a:r>
              <a:r>
                <a:rPr lang="el-GR" i="1">
                  <a:latin typeface="Times New Roman" panose="02020603050405020304" pitchFamily="18" charset="0"/>
                  <a:cs typeface="Times New Roman" panose="02020603050405020304" pitchFamily="18" charset="0"/>
                </a:rPr>
                <a:t>σ</a:t>
              </a:r>
              <a:r>
                <a:rPr lang="en-US">
                  <a:latin typeface="Times New Roman" panose="02020603050405020304" pitchFamily="18" charset="0"/>
                  <a:cs typeface="Times New Roman" panose="02020603050405020304" pitchFamily="18" charset="0"/>
                </a:rPr>
                <a:t> = 1</a:t>
              </a:r>
              <a:endParaRPr lang="en-US">
                <a:latin typeface="Times New Roman" panose="02020603050405020304" pitchFamily="18" charset="0"/>
              </a:endParaRPr>
            </a:p>
          </p:txBody>
        </p:sp>
      </p:grpSp>
      <p:grpSp>
        <p:nvGrpSpPr>
          <p:cNvPr id="6" name="Group 75"/>
          <p:cNvGrpSpPr>
            <a:grpSpLocks/>
          </p:cNvGrpSpPr>
          <p:nvPr/>
        </p:nvGrpSpPr>
        <p:grpSpPr bwMode="auto">
          <a:xfrm>
            <a:off x="4876800" y="4191000"/>
            <a:ext cx="1219200" cy="457200"/>
            <a:chOff x="4876800" y="4195808"/>
            <a:chExt cx="1219200" cy="456906"/>
          </a:xfrm>
        </p:grpSpPr>
        <p:cxnSp>
          <p:nvCxnSpPr>
            <p:cNvPr id="26" name="Straight Arrow Connector 25"/>
            <p:cNvCxnSpPr/>
            <p:nvPr/>
          </p:nvCxnSpPr>
          <p:spPr>
            <a:xfrm rot="10800000" flipV="1">
              <a:off x="4953000" y="4649541"/>
              <a:ext cx="990600" cy="31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876800" y="4195808"/>
              <a:ext cx="1219200" cy="456906"/>
            </a:xfrm>
            <a:prstGeom prst="rect">
              <a:avLst/>
            </a:prstGeom>
            <a:noFill/>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solidFill>
                    <a:schemeClr val="accent2"/>
                  </a:solidFill>
                  <a:latin typeface="Times New Roman" panose="02020603050405020304" pitchFamily="18" charset="0"/>
                </a:rPr>
                <a:t>0.0174</a:t>
              </a:r>
            </a:p>
          </p:txBody>
        </p:sp>
      </p:grpSp>
      <p:sp>
        <p:nvSpPr>
          <p:cNvPr id="2" name="Title 1"/>
          <p:cNvSpPr>
            <a:spLocks noGrp="1"/>
          </p:cNvSpPr>
          <p:nvPr>
            <p:ph type="title"/>
          </p:nvPr>
        </p:nvSpPr>
        <p:spPr/>
        <p:txBody>
          <a:bodyPr/>
          <a:lstStyle/>
          <a:p>
            <a:r>
              <a:rPr lang="en-US" smtClean="0">
                <a:solidFill>
                  <a:srgbClr val="83BB35"/>
                </a:solidFill>
              </a:rPr>
              <a:t>Solution: Probabilities for </a:t>
            </a:r>
            <a:r>
              <a:rPr lang="en-US" i="1" smtClean="0">
                <a:solidFill>
                  <a:srgbClr val="83BB35"/>
                </a:solidFill>
              </a:rPr>
              <a:t>x</a:t>
            </a:r>
            <a:r>
              <a:rPr lang="en-US" smtClean="0">
                <a:solidFill>
                  <a:srgbClr val="83BB35"/>
                </a:solidFill>
              </a:rPr>
              <a:t> and </a:t>
            </a:r>
            <a:r>
              <a:rPr lang="en-US" i="1" smtClean="0">
                <a:solidFill>
                  <a:srgbClr val="83BB35"/>
                </a:solidFill>
              </a:rPr>
              <a:t>x</a:t>
            </a:r>
          </a:p>
        </p:txBody>
      </p:sp>
      <p:graphicFrame>
        <p:nvGraphicFramePr>
          <p:cNvPr id="10" name="Object 5"/>
          <p:cNvGraphicFramePr>
            <a:graphicFrameLocks noChangeAspect="1"/>
          </p:cNvGraphicFramePr>
          <p:nvPr/>
        </p:nvGraphicFramePr>
        <p:xfrm>
          <a:off x="2538413" y="2617788"/>
          <a:ext cx="4151312" cy="928687"/>
        </p:xfrm>
        <a:graphic>
          <a:graphicData uri="http://schemas.openxmlformats.org/presentationml/2006/ole">
            <mc:AlternateContent xmlns:mc="http://schemas.openxmlformats.org/markup-compatibility/2006">
              <mc:Choice xmlns:v="urn:schemas-microsoft-com:vml" Requires="v">
                <p:oleObj spid="_x0000_s159792" name="Equation" r:id="rId4" imgW="2552700" imgH="571500" progId="Equation.DSMT4">
                  <p:embed/>
                </p:oleObj>
              </mc:Choice>
              <mc:Fallback>
                <p:oleObj name="Equation" r:id="rId4" imgW="2552700" imgH="5715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8413" y="2617788"/>
                        <a:ext cx="4151312" cy="928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9750" name="Text Box 18"/>
          <p:cNvSpPr txBox="1">
            <a:spLocks noChangeArrowheads="1"/>
          </p:cNvSpPr>
          <p:nvPr/>
        </p:nvSpPr>
        <p:spPr bwMode="auto">
          <a:xfrm>
            <a:off x="762000" y="1676400"/>
            <a:ext cx="2895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Normal Distribution</a:t>
            </a:r>
            <a:br>
              <a:rPr lang="en-US">
                <a:latin typeface="Times New Roman" panose="02020603050405020304" pitchFamily="18" charset="0"/>
              </a:rPr>
            </a:br>
            <a:r>
              <a:rPr lang="en-US">
                <a:latin typeface="Times New Roman" panose="02020603050405020304" pitchFamily="18" charset="0"/>
              </a:rPr>
              <a:t> </a:t>
            </a:r>
            <a:r>
              <a:rPr lang="el-GR" i="1">
                <a:latin typeface="Times New Roman" panose="02020603050405020304" pitchFamily="18" charset="0"/>
              </a:rPr>
              <a:t>μ</a:t>
            </a:r>
            <a:r>
              <a:rPr lang="en-US">
                <a:latin typeface="Times New Roman" panose="02020603050405020304" pitchFamily="18" charset="0"/>
              </a:rPr>
              <a:t> = 3173  </a:t>
            </a:r>
            <a:r>
              <a:rPr lang="el-GR" i="1">
                <a:latin typeface="Times New Roman" panose="02020603050405020304" pitchFamily="18" charset="0"/>
                <a:cs typeface="Times New Roman" panose="02020603050405020304" pitchFamily="18" charset="0"/>
              </a:rPr>
              <a:t>σ</a:t>
            </a:r>
            <a:r>
              <a:rPr lang="en-US">
                <a:latin typeface="Times New Roman" panose="02020603050405020304" pitchFamily="18" charset="0"/>
                <a:cs typeface="Times New Roman" panose="02020603050405020304" pitchFamily="18" charset="0"/>
              </a:rPr>
              <a:t> = 1120</a:t>
            </a:r>
            <a:endParaRPr lang="en-US">
              <a:latin typeface="Times New Roman" panose="02020603050405020304" pitchFamily="18" charset="0"/>
            </a:endParaRPr>
          </a:p>
        </p:txBody>
      </p:sp>
      <p:cxnSp>
        <p:nvCxnSpPr>
          <p:cNvPr id="62" name="Straight Connector 61"/>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59752" name="Group 50"/>
          <p:cNvGrpSpPr>
            <a:grpSpLocks/>
          </p:cNvGrpSpPr>
          <p:nvPr/>
        </p:nvGrpSpPr>
        <p:grpSpPr bwMode="auto">
          <a:xfrm>
            <a:off x="304800" y="3235325"/>
            <a:ext cx="4324350" cy="2019300"/>
            <a:chOff x="304800" y="3235325"/>
            <a:chExt cx="4324350" cy="2019300"/>
          </a:xfrm>
        </p:grpSpPr>
        <p:cxnSp>
          <p:nvCxnSpPr>
            <p:cNvPr id="72" name="Straight Connector 71"/>
            <p:cNvCxnSpPr/>
            <p:nvPr/>
          </p:nvCxnSpPr>
          <p:spPr bwMode="auto">
            <a:xfrm>
              <a:off x="4418013" y="4714875"/>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Freeform 55"/>
            <p:cNvSpPr/>
            <p:nvPr/>
          </p:nvSpPr>
          <p:spPr>
            <a:xfrm>
              <a:off x="600075" y="4389438"/>
              <a:ext cx="1003300" cy="433387"/>
            </a:xfrm>
            <a:custGeom>
              <a:avLst/>
              <a:gdLst>
                <a:gd name="connsiteX0" fmla="*/ 1378858 w 1378858"/>
                <a:gd name="connsiteY0" fmla="*/ 1077685 h 1084942"/>
                <a:gd name="connsiteX1" fmla="*/ 0 w 1378858"/>
                <a:gd name="connsiteY1" fmla="*/ 1084942 h 1084942"/>
                <a:gd name="connsiteX2" fmla="*/ 177800 w 1378858"/>
                <a:gd name="connsiteY2" fmla="*/ 1041400 h 1084942"/>
                <a:gd name="connsiteX3" fmla="*/ 464458 w 1378858"/>
                <a:gd name="connsiteY3" fmla="*/ 979714 h 1084942"/>
                <a:gd name="connsiteX4" fmla="*/ 605972 w 1378858"/>
                <a:gd name="connsiteY4" fmla="*/ 932542 h 1084942"/>
                <a:gd name="connsiteX5" fmla="*/ 762000 w 1378858"/>
                <a:gd name="connsiteY5" fmla="*/ 841828 h 1084942"/>
                <a:gd name="connsiteX6" fmla="*/ 899886 w 1378858"/>
                <a:gd name="connsiteY6" fmla="*/ 736600 h 1084942"/>
                <a:gd name="connsiteX7" fmla="*/ 1026886 w 1378858"/>
                <a:gd name="connsiteY7" fmla="*/ 609600 h 1084942"/>
                <a:gd name="connsiteX8" fmla="*/ 1150258 w 1378858"/>
                <a:gd name="connsiteY8" fmla="*/ 460828 h 1084942"/>
                <a:gd name="connsiteX9" fmla="*/ 1240972 w 1378858"/>
                <a:gd name="connsiteY9" fmla="*/ 304800 h 1084942"/>
                <a:gd name="connsiteX10" fmla="*/ 1328058 w 1378858"/>
                <a:gd name="connsiteY10" fmla="*/ 116114 h 1084942"/>
                <a:gd name="connsiteX11" fmla="*/ 1371600 w 1378858"/>
                <a:gd name="connsiteY11" fmla="*/ 0 h 1084942"/>
                <a:gd name="connsiteX12" fmla="*/ 1378858 w 1378858"/>
                <a:gd name="connsiteY12"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400629 w 1400629"/>
                <a:gd name="connsiteY0" fmla="*/ 1077685 h 1084942"/>
                <a:gd name="connsiteX1" fmla="*/ 21771 w 1400629"/>
                <a:gd name="connsiteY1" fmla="*/ 1084942 h 1084942"/>
                <a:gd name="connsiteX2" fmla="*/ 36286 w 1400629"/>
                <a:gd name="connsiteY2" fmla="*/ 1081314 h 1084942"/>
                <a:gd name="connsiteX3" fmla="*/ 199571 w 1400629"/>
                <a:gd name="connsiteY3" fmla="*/ 1041400 h 1084942"/>
                <a:gd name="connsiteX4" fmla="*/ 486229 w 1400629"/>
                <a:gd name="connsiteY4" fmla="*/ 979714 h 1084942"/>
                <a:gd name="connsiteX5" fmla="*/ 627743 w 1400629"/>
                <a:gd name="connsiteY5" fmla="*/ 932542 h 1084942"/>
                <a:gd name="connsiteX6" fmla="*/ 783771 w 1400629"/>
                <a:gd name="connsiteY6" fmla="*/ 841828 h 1084942"/>
                <a:gd name="connsiteX7" fmla="*/ 921657 w 1400629"/>
                <a:gd name="connsiteY7" fmla="*/ 736600 h 1084942"/>
                <a:gd name="connsiteX8" fmla="*/ 1048657 w 1400629"/>
                <a:gd name="connsiteY8" fmla="*/ 609600 h 1084942"/>
                <a:gd name="connsiteX9" fmla="*/ 1172029 w 1400629"/>
                <a:gd name="connsiteY9" fmla="*/ 460828 h 1084942"/>
                <a:gd name="connsiteX10" fmla="*/ 1262743 w 1400629"/>
                <a:gd name="connsiteY10" fmla="*/ 304800 h 1084942"/>
                <a:gd name="connsiteX11" fmla="*/ 1349829 w 1400629"/>
                <a:gd name="connsiteY11" fmla="*/ 116114 h 1084942"/>
                <a:gd name="connsiteX12" fmla="*/ 1393371 w 1400629"/>
                <a:gd name="connsiteY12" fmla="*/ 0 h 1084942"/>
                <a:gd name="connsiteX13" fmla="*/ 1400629 w 1400629"/>
                <a:gd name="connsiteY13" fmla="*/ 1077685 h 1084942"/>
                <a:gd name="connsiteX0" fmla="*/ 1433286 w 1433286"/>
                <a:gd name="connsiteY0" fmla="*/ 1077685 h 1090991"/>
                <a:gd name="connsiteX1" fmla="*/ 54428 w 1433286"/>
                <a:gd name="connsiteY1" fmla="*/ 1084942 h 1090991"/>
                <a:gd name="connsiteX2" fmla="*/ 68943 w 1433286"/>
                <a:gd name="connsiteY2" fmla="*/ 1081314 h 1090991"/>
                <a:gd name="connsiteX3" fmla="*/ 232228 w 1433286"/>
                <a:gd name="connsiteY3" fmla="*/ 1041400 h 1090991"/>
                <a:gd name="connsiteX4" fmla="*/ 518886 w 1433286"/>
                <a:gd name="connsiteY4" fmla="*/ 979714 h 1090991"/>
                <a:gd name="connsiteX5" fmla="*/ 660400 w 1433286"/>
                <a:gd name="connsiteY5" fmla="*/ 932542 h 1090991"/>
                <a:gd name="connsiteX6" fmla="*/ 816428 w 1433286"/>
                <a:gd name="connsiteY6" fmla="*/ 841828 h 1090991"/>
                <a:gd name="connsiteX7" fmla="*/ 954314 w 1433286"/>
                <a:gd name="connsiteY7" fmla="*/ 736600 h 1090991"/>
                <a:gd name="connsiteX8" fmla="*/ 1081314 w 1433286"/>
                <a:gd name="connsiteY8" fmla="*/ 609600 h 1090991"/>
                <a:gd name="connsiteX9" fmla="*/ 1204686 w 1433286"/>
                <a:gd name="connsiteY9" fmla="*/ 460828 h 1090991"/>
                <a:gd name="connsiteX10" fmla="*/ 1295400 w 1433286"/>
                <a:gd name="connsiteY10" fmla="*/ 304800 h 1090991"/>
                <a:gd name="connsiteX11" fmla="*/ 1382486 w 1433286"/>
                <a:gd name="connsiteY11" fmla="*/ 116114 h 1090991"/>
                <a:gd name="connsiteX12" fmla="*/ 1426028 w 1433286"/>
                <a:gd name="connsiteY12" fmla="*/ 0 h 1090991"/>
                <a:gd name="connsiteX13" fmla="*/ 1433286 w 1433286"/>
                <a:gd name="connsiteY13" fmla="*/ 1077685 h 1090991"/>
                <a:gd name="connsiteX0" fmla="*/ 1447800 w 1447800"/>
                <a:gd name="connsiteY0" fmla="*/ 1077685 h 1084942"/>
                <a:gd name="connsiteX1" fmla="*/ 68942 w 1447800"/>
                <a:gd name="connsiteY1" fmla="*/ 1084942 h 1084942"/>
                <a:gd name="connsiteX2" fmla="*/ 83457 w 1447800"/>
                <a:gd name="connsiteY2" fmla="*/ 1081314 h 1084942"/>
                <a:gd name="connsiteX3" fmla="*/ 246742 w 1447800"/>
                <a:gd name="connsiteY3" fmla="*/ 1041400 h 1084942"/>
                <a:gd name="connsiteX4" fmla="*/ 533400 w 1447800"/>
                <a:gd name="connsiteY4" fmla="*/ 979714 h 1084942"/>
                <a:gd name="connsiteX5" fmla="*/ 674914 w 1447800"/>
                <a:gd name="connsiteY5" fmla="*/ 932542 h 1084942"/>
                <a:gd name="connsiteX6" fmla="*/ 830942 w 1447800"/>
                <a:gd name="connsiteY6" fmla="*/ 841828 h 1084942"/>
                <a:gd name="connsiteX7" fmla="*/ 968828 w 1447800"/>
                <a:gd name="connsiteY7" fmla="*/ 736600 h 1084942"/>
                <a:gd name="connsiteX8" fmla="*/ 1095828 w 1447800"/>
                <a:gd name="connsiteY8" fmla="*/ 609600 h 1084942"/>
                <a:gd name="connsiteX9" fmla="*/ 1219200 w 1447800"/>
                <a:gd name="connsiteY9" fmla="*/ 460828 h 1084942"/>
                <a:gd name="connsiteX10" fmla="*/ 1309914 w 1447800"/>
                <a:gd name="connsiteY10" fmla="*/ 304800 h 1084942"/>
                <a:gd name="connsiteX11" fmla="*/ 1397000 w 1447800"/>
                <a:gd name="connsiteY11" fmla="*/ 116114 h 1084942"/>
                <a:gd name="connsiteX12" fmla="*/ 1440542 w 1447800"/>
                <a:gd name="connsiteY12" fmla="*/ 0 h 1084942"/>
                <a:gd name="connsiteX13" fmla="*/ 1447800 w 1447800"/>
                <a:gd name="connsiteY13" fmla="*/ 1077685 h 1084942"/>
                <a:gd name="connsiteX0" fmla="*/ 1384299 w 1384299"/>
                <a:gd name="connsiteY0" fmla="*/ 1077685 h 1084942"/>
                <a:gd name="connsiteX1" fmla="*/ 5441 w 1384299"/>
                <a:gd name="connsiteY1" fmla="*/ 1084942 h 1084942"/>
                <a:gd name="connsiteX2" fmla="*/ 19956 w 1384299"/>
                <a:gd name="connsiteY2" fmla="*/ 1081314 h 1084942"/>
                <a:gd name="connsiteX3" fmla="*/ 27214 w 1384299"/>
                <a:gd name="connsiteY3" fmla="*/ 1070428 h 1084942"/>
                <a:gd name="connsiteX4" fmla="*/ 183241 w 1384299"/>
                <a:gd name="connsiteY4" fmla="*/ 1041400 h 1084942"/>
                <a:gd name="connsiteX5" fmla="*/ 469899 w 1384299"/>
                <a:gd name="connsiteY5" fmla="*/ 979714 h 1084942"/>
                <a:gd name="connsiteX6" fmla="*/ 611413 w 1384299"/>
                <a:gd name="connsiteY6" fmla="*/ 932542 h 1084942"/>
                <a:gd name="connsiteX7" fmla="*/ 767441 w 1384299"/>
                <a:gd name="connsiteY7" fmla="*/ 841828 h 1084942"/>
                <a:gd name="connsiteX8" fmla="*/ 905327 w 1384299"/>
                <a:gd name="connsiteY8" fmla="*/ 736600 h 1084942"/>
                <a:gd name="connsiteX9" fmla="*/ 1032327 w 1384299"/>
                <a:gd name="connsiteY9" fmla="*/ 609600 h 1084942"/>
                <a:gd name="connsiteX10" fmla="*/ 1155699 w 1384299"/>
                <a:gd name="connsiteY10" fmla="*/ 460828 h 1084942"/>
                <a:gd name="connsiteX11" fmla="*/ 1246413 w 1384299"/>
                <a:gd name="connsiteY11" fmla="*/ 304800 h 1084942"/>
                <a:gd name="connsiteX12" fmla="*/ 1333499 w 1384299"/>
                <a:gd name="connsiteY12" fmla="*/ 116114 h 1084942"/>
                <a:gd name="connsiteX13" fmla="*/ 1377041 w 1384299"/>
                <a:gd name="connsiteY13" fmla="*/ 0 h 1084942"/>
                <a:gd name="connsiteX14" fmla="*/ 1384299 w 1384299"/>
                <a:gd name="connsiteY14" fmla="*/ 1077685 h 1084942"/>
                <a:gd name="connsiteX0" fmla="*/ 1003299 w 1379460"/>
                <a:gd name="connsiteY0" fmla="*/ 1077685 h 1084942"/>
                <a:gd name="connsiteX1" fmla="*/ 5441 w 1379460"/>
                <a:gd name="connsiteY1" fmla="*/ 1084942 h 1084942"/>
                <a:gd name="connsiteX2" fmla="*/ 19956 w 1379460"/>
                <a:gd name="connsiteY2" fmla="*/ 1081314 h 1084942"/>
                <a:gd name="connsiteX3" fmla="*/ 27214 w 1379460"/>
                <a:gd name="connsiteY3" fmla="*/ 1070428 h 1084942"/>
                <a:gd name="connsiteX4" fmla="*/ 183241 w 1379460"/>
                <a:gd name="connsiteY4" fmla="*/ 1041400 h 1084942"/>
                <a:gd name="connsiteX5" fmla="*/ 469899 w 1379460"/>
                <a:gd name="connsiteY5" fmla="*/ 979714 h 1084942"/>
                <a:gd name="connsiteX6" fmla="*/ 611413 w 1379460"/>
                <a:gd name="connsiteY6" fmla="*/ 932542 h 1084942"/>
                <a:gd name="connsiteX7" fmla="*/ 767441 w 1379460"/>
                <a:gd name="connsiteY7" fmla="*/ 841828 h 1084942"/>
                <a:gd name="connsiteX8" fmla="*/ 905327 w 1379460"/>
                <a:gd name="connsiteY8" fmla="*/ 736600 h 1084942"/>
                <a:gd name="connsiteX9" fmla="*/ 1032327 w 1379460"/>
                <a:gd name="connsiteY9" fmla="*/ 609600 h 1084942"/>
                <a:gd name="connsiteX10" fmla="*/ 1155699 w 1379460"/>
                <a:gd name="connsiteY10" fmla="*/ 460828 h 1084942"/>
                <a:gd name="connsiteX11" fmla="*/ 1246413 w 1379460"/>
                <a:gd name="connsiteY11" fmla="*/ 304800 h 1084942"/>
                <a:gd name="connsiteX12" fmla="*/ 1333499 w 1379460"/>
                <a:gd name="connsiteY12" fmla="*/ 116114 h 1084942"/>
                <a:gd name="connsiteX13" fmla="*/ 1377041 w 1379460"/>
                <a:gd name="connsiteY13" fmla="*/ 0 h 1084942"/>
                <a:gd name="connsiteX14" fmla="*/ 1003299 w 1379460"/>
                <a:gd name="connsiteY14" fmla="*/ 1077685 h 1084942"/>
                <a:gd name="connsiteX0" fmla="*/ 1003299 w 1333499"/>
                <a:gd name="connsiteY0" fmla="*/ 961571 h 968828"/>
                <a:gd name="connsiteX1" fmla="*/ 5441 w 1333499"/>
                <a:gd name="connsiteY1" fmla="*/ 968828 h 968828"/>
                <a:gd name="connsiteX2" fmla="*/ 19956 w 1333499"/>
                <a:gd name="connsiteY2" fmla="*/ 965200 h 968828"/>
                <a:gd name="connsiteX3" fmla="*/ 27214 w 1333499"/>
                <a:gd name="connsiteY3" fmla="*/ 954314 h 968828"/>
                <a:gd name="connsiteX4" fmla="*/ 183241 w 1333499"/>
                <a:gd name="connsiteY4" fmla="*/ 925286 h 968828"/>
                <a:gd name="connsiteX5" fmla="*/ 469899 w 1333499"/>
                <a:gd name="connsiteY5" fmla="*/ 863600 h 968828"/>
                <a:gd name="connsiteX6" fmla="*/ 611413 w 1333499"/>
                <a:gd name="connsiteY6" fmla="*/ 816428 h 968828"/>
                <a:gd name="connsiteX7" fmla="*/ 767441 w 1333499"/>
                <a:gd name="connsiteY7" fmla="*/ 725714 h 968828"/>
                <a:gd name="connsiteX8" fmla="*/ 905327 w 1333499"/>
                <a:gd name="connsiteY8" fmla="*/ 620486 h 968828"/>
                <a:gd name="connsiteX9" fmla="*/ 1032327 w 1333499"/>
                <a:gd name="connsiteY9" fmla="*/ 493486 h 968828"/>
                <a:gd name="connsiteX10" fmla="*/ 1155699 w 1333499"/>
                <a:gd name="connsiteY10" fmla="*/ 344714 h 968828"/>
                <a:gd name="connsiteX11" fmla="*/ 1246413 w 1333499"/>
                <a:gd name="connsiteY11" fmla="*/ 188686 h 968828"/>
                <a:gd name="connsiteX12" fmla="*/ 1333499 w 1333499"/>
                <a:gd name="connsiteY12" fmla="*/ 0 h 968828"/>
                <a:gd name="connsiteX13" fmla="*/ 1003299 w 1333499"/>
                <a:gd name="connsiteY13" fmla="*/ 961571 h 968828"/>
                <a:gd name="connsiteX0" fmla="*/ 1003299 w 1246413"/>
                <a:gd name="connsiteY0" fmla="*/ 772885 h 780142"/>
                <a:gd name="connsiteX1" fmla="*/ 5441 w 1246413"/>
                <a:gd name="connsiteY1" fmla="*/ 780142 h 780142"/>
                <a:gd name="connsiteX2" fmla="*/ 19956 w 1246413"/>
                <a:gd name="connsiteY2" fmla="*/ 776514 h 780142"/>
                <a:gd name="connsiteX3" fmla="*/ 27214 w 1246413"/>
                <a:gd name="connsiteY3" fmla="*/ 765628 h 780142"/>
                <a:gd name="connsiteX4" fmla="*/ 183241 w 1246413"/>
                <a:gd name="connsiteY4" fmla="*/ 736600 h 780142"/>
                <a:gd name="connsiteX5" fmla="*/ 469899 w 1246413"/>
                <a:gd name="connsiteY5" fmla="*/ 674914 h 780142"/>
                <a:gd name="connsiteX6" fmla="*/ 611413 w 1246413"/>
                <a:gd name="connsiteY6" fmla="*/ 627742 h 780142"/>
                <a:gd name="connsiteX7" fmla="*/ 767441 w 1246413"/>
                <a:gd name="connsiteY7" fmla="*/ 537028 h 780142"/>
                <a:gd name="connsiteX8" fmla="*/ 905327 w 1246413"/>
                <a:gd name="connsiteY8" fmla="*/ 431800 h 780142"/>
                <a:gd name="connsiteX9" fmla="*/ 1032327 w 1246413"/>
                <a:gd name="connsiteY9" fmla="*/ 304800 h 780142"/>
                <a:gd name="connsiteX10" fmla="*/ 1155699 w 1246413"/>
                <a:gd name="connsiteY10" fmla="*/ 156028 h 780142"/>
                <a:gd name="connsiteX11" fmla="*/ 1246413 w 1246413"/>
                <a:gd name="connsiteY11" fmla="*/ 0 h 780142"/>
                <a:gd name="connsiteX12" fmla="*/ 1003299 w 1246413"/>
                <a:gd name="connsiteY12" fmla="*/ 772885 h 780142"/>
                <a:gd name="connsiteX0" fmla="*/ 1003299 w 1155699"/>
                <a:gd name="connsiteY0" fmla="*/ 616857 h 624114"/>
                <a:gd name="connsiteX1" fmla="*/ 5441 w 1155699"/>
                <a:gd name="connsiteY1" fmla="*/ 624114 h 624114"/>
                <a:gd name="connsiteX2" fmla="*/ 19956 w 1155699"/>
                <a:gd name="connsiteY2" fmla="*/ 620486 h 624114"/>
                <a:gd name="connsiteX3" fmla="*/ 27214 w 1155699"/>
                <a:gd name="connsiteY3" fmla="*/ 609600 h 624114"/>
                <a:gd name="connsiteX4" fmla="*/ 183241 w 1155699"/>
                <a:gd name="connsiteY4" fmla="*/ 580572 h 624114"/>
                <a:gd name="connsiteX5" fmla="*/ 469899 w 1155699"/>
                <a:gd name="connsiteY5" fmla="*/ 518886 h 624114"/>
                <a:gd name="connsiteX6" fmla="*/ 611413 w 1155699"/>
                <a:gd name="connsiteY6" fmla="*/ 471714 h 624114"/>
                <a:gd name="connsiteX7" fmla="*/ 767441 w 1155699"/>
                <a:gd name="connsiteY7" fmla="*/ 381000 h 624114"/>
                <a:gd name="connsiteX8" fmla="*/ 905327 w 1155699"/>
                <a:gd name="connsiteY8" fmla="*/ 275772 h 624114"/>
                <a:gd name="connsiteX9" fmla="*/ 1032327 w 1155699"/>
                <a:gd name="connsiteY9" fmla="*/ 148772 h 624114"/>
                <a:gd name="connsiteX10" fmla="*/ 1155699 w 1155699"/>
                <a:gd name="connsiteY10" fmla="*/ 0 h 624114"/>
                <a:gd name="connsiteX11" fmla="*/ 1003299 w 1155699"/>
                <a:gd name="connsiteY11" fmla="*/ 616857 h 624114"/>
                <a:gd name="connsiteX0" fmla="*/ 1003299 w 1032327"/>
                <a:gd name="connsiteY0" fmla="*/ 468085 h 475342"/>
                <a:gd name="connsiteX1" fmla="*/ 5441 w 1032327"/>
                <a:gd name="connsiteY1" fmla="*/ 475342 h 475342"/>
                <a:gd name="connsiteX2" fmla="*/ 19956 w 1032327"/>
                <a:gd name="connsiteY2" fmla="*/ 471714 h 475342"/>
                <a:gd name="connsiteX3" fmla="*/ 27214 w 1032327"/>
                <a:gd name="connsiteY3" fmla="*/ 460828 h 475342"/>
                <a:gd name="connsiteX4" fmla="*/ 183241 w 1032327"/>
                <a:gd name="connsiteY4" fmla="*/ 431800 h 475342"/>
                <a:gd name="connsiteX5" fmla="*/ 469899 w 1032327"/>
                <a:gd name="connsiteY5" fmla="*/ 370114 h 475342"/>
                <a:gd name="connsiteX6" fmla="*/ 611413 w 1032327"/>
                <a:gd name="connsiteY6" fmla="*/ 322942 h 475342"/>
                <a:gd name="connsiteX7" fmla="*/ 767441 w 1032327"/>
                <a:gd name="connsiteY7" fmla="*/ 232228 h 475342"/>
                <a:gd name="connsiteX8" fmla="*/ 905327 w 1032327"/>
                <a:gd name="connsiteY8" fmla="*/ 127000 h 475342"/>
                <a:gd name="connsiteX9" fmla="*/ 1032327 w 1032327"/>
                <a:gd name="connsiteY9" fmla="*/ 0 h 475342"/>
                <a:gd name="connsiteX10" fmla="*/ 1003299 w 1032327"/>
                <a:gd name="connsiteY10" fmla="*/ 468085 h 475342"/>
                <a:gd name="connsiteX0" fmla="*/ 1003299 w 1032327"/>
                <a:gd name="connsiteY0" fmla="*/ 468085 h 475342"/>
                <a:gd name="connsiteX1" fmla="*/ 5441 w 1032327"/>
                <a:gd name="connsiteY1" fmla="*/ 475342 h 475342"/>
                <a:gd name="connsiteX2" fmla="*/ 19956 w 1032327"/>
                <a:gd name="connsiteY2" fmla="*/ 471714 h 475342"/>
                <a:gd name="connsiteX3" fmla="*/ 27214 w 1032327"/>
                <a:gd name="connsiteY3" fmla="*/ 460828 h 475342"/>
                <a:gd name="connsiteX4" fmla="*/ 183241 w 1032327"/>
                <a:gd name="connsiteY4" fmla="*/ 431800 h 475342"/>
                <a:gd name="connsiteX5" fmla="*/ 469899 w 1032327"/>
                <a:gd name="connsiteY5" fmla="*/ 370114 h 475342"/>
                <a:gd name="connsiteX6" fmla="*/ 611413 w 1032327"/>
                <a:gd name="connsiteY6" fmla="*/ 322942 h 475342"/>
                <a:gd name="connsiteX7" fmla="*/ 767441 w 1032327"/>
                <a:gd name="connsiteY7" fmla="*/ 232228 h 475342"/>
                <a:gd name="connsiteX8" fmla="*/ 905327 w 1032327"/>
                <a:gd name="connsiteY8" fmla="*/ 127000 h 475342"/>
                <a:gd name="connsiteX9" fmla="*/ 1032327 w 1032327"/>
                <a:gd name="connsiteY9" fmla="*/ 0 h 475342"/>
                <a:gd name="connsiteX10" fmla="*/ 1003299 w 1032327"/>
                <a:gd name="connsiteY10" fmla="*/ 468085 h 475342"/>
                <a:gd name="connsiteX0" fmla="*/ 1003299 w 1003299"/>
                <a:gd name="connsiteY0" fmla="*/ 425832 h 433089"/>
                <a:gd name="connsiteX1" fmla="*/ 5441 w 1003299"/>
                <a:gd name="connsiteY1" fmla="*/ 433089 h 433089"/>
                <a:gd name="connsiteX2" fmla="*/ 19956 w 1003299"/>
                <a:gd name="connsiteY2" fmla="*/ 429461 h 433089"/>
                <a:gd name="connsiteX3" fmla="*/ 27214 w 1003299"/>
                <a:gd name="connsiteY3" fmla="*/ 418575 h 433089"/>
                <a:gd name="connsiteX4" fmla="*/ 183241 w 1003299"/>
                <a:gd name="connsiteY4" fmla="*/ 389547 h 433089"/>
                <a:gd name="connsiteX5" fmla="*/ 469899 w 1003299"/>
                <a:gd name="connsiteY5" fmla="*/ 327861 h 433089"/>
                <a:gd name="connsiteX6" fmla="*/ 611413 w 1003299"/>
                <a:gd name="connsiteY6" fmla="*/ 280689 h 433089"/>
                <a:gd name="connsiteX7" fmla="*/ 767441 w 1003299"/>
                <a:gd name="connsiteY7" fmla="*/ 189975 h 433089"/>
                <a:gd name="connsiteX8" fmla="*/ 905327 w 1003299"/>
                <a:gd name="connsiteY8" fmla="*/ 84747 h 433089"/>
                <a:gd name="connsiteX9" fmla="*/ 996574 w 1003299"/>
                <a:gd name="connsiteY9" fmla="*/ 0 h 433089"/>
                <a:gd name="connsiteX10" fmla="*/ 1003299 w 1003299"/>
                <a:gd name="connsiteY10" fmla="*/ 425832 h 43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3299" h="433089">
                  <a:moveTo>
                    <a:pt x="1003299" y="425832"/>
                  </a:moveTo>
                  <a:lnTo>
                    <a:pt x="5441" y="433089"/>
                  </a:lnTo>
                  <a:lnTo>
                    <a:pt x="19956" y="429461"/>
                  </a:lnTo>
                  <a:cubicBezTo>
                    <a:pt x="23585" y="427042"/>
                    <a:pt x="0" y="425227"/>
                    <a:pt x="27214" y="418575"/>
                  </a:cubicBezTo>
                  <a:cubicBezTo>
                    <a:pt x="54428" y="411923"/>
                    <a:pt x="109460" y="404666"/>
                    <a:pt x="183241" y="389547"/>
                  </a:cubicBezTo>
                  <a:cubicBezTo>
                    <a:pt x="318708" y="368985"/>
                    <a:pt x="374346" y="348423"/>
                    <a:pt x="469899" y="327861"/>
                  </a:cubicBezTo>
                  <a:lnTo>
                    <a:pt x="611413" y="280689"/>
                  </a:lnTo>
                  <a:lnTo>
                    <a:pt x="767441" y="189975"/>
                  </a:lnTo>
                  <a:lnTo>
                    <a:pt x="905327" y="84747"/>
                  </a:lnTo>
                  <a:lnTo>
                    <a:pt x="996574" y="0"/>
                  </a:lnTo>
                  <a:lnTo>
                    <a:pt x="1003299" y="425832"/>
                  </a:lnTo>
                  <a:close/>
                </a:path>
              </a:pathLst>
            </a:custGeom>
            <a:solidFill>
              <a:srgbClr val="71A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59760" name="Group 26"/>
            <p:cNvGrpSpPr>
              <a:grpSpLocks/>
            </p:cNvGrpSpPr>
            <p:nvPr/>
          </p:nvGrpSpPr>
          <p:grpSpPr bwMode="auto">
            <a:xfrm>
              <a:off x="304800" y="3235325"/>
              <a:ext cx="4324350" cy="2019300"/>
              <a:chOff x="575" y="2017"/>
              <a:chExt cx="2724" cy="1272"/>
            </a:xfrm>
          </p:grpSpPr>
          <p:sp>
            <p:nvSpPr>
              <p:cNvPr id="159763" name="Text Box 27"/>
              <p:cNvSpPr txBox="1">
                <a:spLocks noChangeArrowheads="1"/>
              </p:cNvSpPr>
              <p:nvPr/>
            </p:nvSpPr>
            <p:spPr bwMode="auto">
              <a:xfrm>
                <a:off x="1144" y="3039"/>
                <a:ext cx="4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2700</a:t>
                </a:r>
              </a:p>
            </p:txBody>
          </p:sp>
          <p:grpSp>
            <p:nvGrpSpPr>
              <p:cNvPr id="159764" name="Group 32"/>
              <p:cNvGrpSpPr>
                <a:grpSpLocks/>
              </p:cNvGrpSpPr>
              <p:nvPr/>
            </p:nvGrpSpPr>
            <p:grpSpPr bwMode="auto">
              <a:xfrm>
                <a:off x="575" y="2017"/>
                <a:ext cx="2724" cy="1272"/>
                <a:chOff x="575" y="2017"/>
                <a:chExt cx="2724" cy="1272"/>
              </a:xfrm>
            </p:grpSpPr>
            <p:sp>
              <p:nvSpPr>
                <p:cNvPr id="159765"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9766"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9767"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59768"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9769" name="Text Box 40"/>
                <p:cNvSpPr txBox="1">
                  <a:spLocks noChangeArrowheads="1"/>
                </p:cNvSpPr>
                <p:nvPr/>
              </p:nvSpPr>
              <p:spPr bwMode="auto">
                <a:xfrm>
                  <a:off x="1737" y="3039"/>
                  <a:ext cx="4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en-US" sz="2000">
                      <a:latin typeface="Times New Roman" panose="02020603050405020304" pitchFamily="18" charset="0"/>
                    </a:rPr>
                    <a:t>3173</a:t>
                  </a:r>
                </a:p>
              </p:txBody>
            </p:sp>
            <p:sp>
              <p:nvSpPr>
                <p:cNvPr id="159770"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9771" name="Rectangle 42"/>
                <p:cNvSpPr>
                  <a:spLocks noChangeArrowheads="1"/>
                </p:cNvSpPr>
                <p:nvPr/>
              </p:nvSpPr>
              <p:spPr bwMode="auto">
                <a:xfrm>
                  <a:off x="575" y="2235"/>
                  <a:ext cx="10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i="1">
                      <a:latin typeface="Times New Roman" panose="02020603050405020304" pitchFamily="18" charset="0"/>
                    </a:rPr>
                    <a:t>P</a:t>
                  </a:r>
                  <a:r>
                    <a:rPr lang="en-US">
                      <a:latin typeface="Times New Roman" panose="02020603050405020304" pitchFamily="18" charset="0"/>
                    </a:rPr>
                    <a:t>(</a:t>
                  </a:r>
                  <a:r>
                    <a:rPr lang="en-US" i="1">
                      <a:latin typeface="Times New Roman" panose="02020603050405020304" pitchFamily="18" charset="0"/>
                    </a:rPr>
                    <a:t>x</a:t>
                  </a:r>
                  <a:r>
                    <a:rPr lang="en-US">
                      <a:latin typeface="Times New Roman" panose="02020603050405020304" pitchFamily="18" charset="0"/>
                    </a:rPr>
                    <a:t> &lt; 2700)</a:t>
                  </a:r>
                </a:p>
              </p:txBody>
            </p:sp>
            <p:sp>
              <p:nvSpPr>
                <p:cNvPr id="159772" name="Rectangle 44"/>
                <p:cNvSpPr>
                  <a:spLocks noChangeArrowheads="1"/>
                </p:cNvSpPr>
                <p:nvPr/>
              </p:nvSpPr>
              <p:spPr bwMode="auto">
                <a:xfrm>
                  <a:off x="3126" y="2887"/>
                  <a:ext cx="17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i="1">
                      <a:latin typeface="Times New Roman" panose="02020603050405020304" pitchFamily="18" charset="0"/>
                    </a:rPr>
                    <a:t>x</a:t>
                  </a:r>
                </a:p>
              </p:txBody>
            </p:sp>
            <p:sp>
              <p:nvSpPr>
                <p:cNvPr id="159773" name="Line 45"/>
                <p:cNvSpPr>
                  <a:spLocks noChangeShapeType="1"/>
                </p:cNvSpPr>
                <p:nvPr/>
              </p:nvSpPr>
              <p:spPr bwMode="auto">
                <a:xfrm>
                  <a:off x="1266" y="2523"/>
                  <a:ext cx="29"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cxnSp>
          <p:nvCxnSpPr>
            <p:cNvPr id="27" name="Straight Connector 26"/>
            <p:cNvCxnSpPr/>
            <p:nvPr/>
          </p:nvCxnSpPr>
          <p:spPr>
            <a:xfrm rot="16200000" flipH="1">
              <a:off x="1322388" y="4652963"/>
              <a:ext cx="552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39763" y="3762375"/>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78"/>
          <p:cNvGrpSpPr>
            <a:grpSpLocks/>
          </p:cNvGrpSpPr>
          <p:nvPr/>
        </p:nvGrpSpPr>
        <p:grpSpPr bwMode="auto">
          <a:xfrm>
            <a:off x="762000" y="5572125"/>
            <a:ext cx="7239000" cy="519113"/>
            <a:chOff x="762000" y="5572125"/>
            <a:chExt cx="7239000" cy="518463"/>
          </a:xfrm>
        </p:grpSpPr>
        <p:sp>
          <p:nvSpPr>
            <p:cNvPr id="159756" name="Rectangle 4"/>
            <p:cNvSpPr>
              <a:spLocks noChangeArrowheads="1"/>
            </p:cNvSpPr>
            <p:nvPr/>
          </p:nvSpPr>
          <p:spPr bwMode="auto">
            <a:xfrm>
              <a:off x="762000" y="5572125"/>
              <a:ext cx="7239000" cy="51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2800" i="1">
                  <a:latin typeface="Times New Roman" panose="02020603050405020304" pitchFamily="18" charset="0"/>
                </a:rPr>
                <a:t>P</a:t>
              </a:r>
              <a:r>
                <a:rPr lang="en-US" sz="2800">
                  <a:latin typeface="Times New Roman" panose="02020603050405020304" pitchFamily="18" charset="0"/>
                </a:rPr>
                <a:t>( </a:t>
              </a:r>
              <a:r>
                <a:rPr lang="en-US" sz="2800" i="1">
                  <a:latin typeface="Times New Roman" panose="02020603050405020304" pitchFamily="18" charset="0"/>
                </a:rPr>
                <a:t>x</a:t>
              </a:r>
              <a:r>
                <a:rPr lang="en-US" sz="2800">
                  <a:latin typeface="Times New Roman" panose="02020603050405020304" pitchFamily="18" charset="0"/>
                </a:rPr>
                <a:t> &lt; 2700) = </a:t>
              </a:r>
              <a:r>
                <a:rPr lang="en-US" sz="2800" i="1">
                  <a:latin typeface="Times New Roman" panose="02020603050405020304" pitchFamily="18" charset="0"/>
                </a:rPr>
                <a:t>P</a:t>
              </a:r>
              <a:r>
                <a:rPr lang="en-US" sz="2800">
                  <a:latin typeface="Times New Roman" panose="02020603050405020304" pitchFamily="18" charset="0"/>
                </a:rPr>
                <a:t>(</a:t>
              </a:r>
              <a:r>
                <a:rPr lang="en-US" sz="2800" i="1">
                  <a:latin typeface="Times New Roman" panose="02020603050405020304" pitchFamily="18" charset="0"/>
                </a:rPr>
                <a:t>z &lt;</a:t>
              </a:r>
              <a:r>
                <a:rPr lang="en-US" sz="2800">
                  <a:latin typeface="Times New Roman" panose="02020603050405020304" pitchFamily="18" charset="0"/>
                </a:rPr>
                <a:t> –2.11) = </a:t>
              </a:r>
              <a:r>
                <a:rPr lang="en-US" sz="2800" b="1">
                  <a:solidFill>
                    <a:schemeClr val="accent2"/>
                  </a:solidFill>
                  <a:latin typeface="Times New Roman" panose="02020603050405020304" pitchFamily="18" charset="0"/>
                  <a:sym typeface="Symbol" panose="05050102010706020507" pitchFamily="18" charset="2"/>
                </a:rPr>
                <a:t>0.0174</a:t>
              </a:r>
              <a:endParaRPr lang="en-US" sz="2800" b="1">
                <a:solidFill>
                  <a:schemeClr val="accent2"/>
                </a:solidFill>
                <a:latin typeface="Times New Roman" panose="02020603050405020304" pitchFamily="18" charset="0"/>
              </a:endParaRPr>
            </a:p>
          </p:txBody>
        </p:sp>
        <p:cxnSp>
          <p:nvCxnSpPr>
            <p:cNvPr id="77" name="Straight Connector 76"/>
            <p:cNvCxnSpPr/>
            <p:nvPr/>
          </p:nvCxnSpPr>
          <p:spPr>
            <a:xfrm>
              <a:off x="1250950" y="5789341"/>
              <a:ext cx="228600" cy="15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975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5975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D927B7FB-9C1A-4DD4-8D07-5A0095068054}" type="slidenum">
              <a:rPr lang="en-US" sz="1200"/>
              <a:pPr algn="r" eaLnBrk="1" hangingPunct="1"/>
              <a:t>31</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nodeType="afterEffect">
                                  <p:stCondLst>
                                    <p:cond delay="50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83BB35"/>
                </a:solidFill>
              </a:rPr>
              <a:t>Solution: Probabilities for </a:t>
            </a:r>
            <a:r>
              <a:rPr lang="en-US" i="1" smtClean="0">
                <a:solidFill>
                  <a:srgbClr val="83BB35"/>
                </a:solidFill>
              </a:rPr>
              <a:t>x</a:t>
            </a:r>
            <a:r>
              <a:rPr lang="en-US" smtClean="0">
                <a:solidFill>
                  <a:srgbClr val="83BB35"/>
                </a:solidFill>
              </a:rPr>
              <a:t> and </a:t>
            </a:r>
            <a:r>
              <a:rPr lang="en-US" i="1" smtClean="0">
                <a:solidFill>
                  <a:srgbClr val="83BB35"/>
                </a:solidFill>
              </a:rPr>
              <a:t>x</a:t>
            </a:r>
          </a:p>
        </p:txBody>
      </p:sp>
      <p:sp>
        <p:nvSpPr>
          <p:cNvPr id="103427" name="Content Placeholder 7"/>
          <p:cNvSpPr>
            <a:spLocks noGrp="1"/>
          </p:cNvSpPr>
          <p:nvPr>
            <p:ph idx="1"/>
          </p:nvPr>
        </p:nvSpPr>
        <p:spPr/>
        <p:txBody>
          <a:bodyPr/>
          <a:lstStyle/>
          <a:p>
            <a:pPr marL="401638" indent="-401638"/>
            <a:r>
              <a:rPr lang="en-US" smtClean="0"/>
              <a:t>There is about a 34% chance that an undergraduate will have a balance less than $2700.</a:t>
            </a:r>
          </a:p>
          <a:p>
            <a:pPr marL="401638" indent="-401638"/>
            <a:r>
              <a:rPr lang="en-US" smtClean="0"/>
              <a:t>There is only about a 2% chance that the mean of a sample of 25 will have a balance less than $2700 (unusual event). </a:t>
            </a:r>
          </a:p>
          <a:p>
            <a:pPr marL="401638" indent="-401638"/>
            <a:r>
              <a:rPr lang="en-US" smtClean="0"/>
              <a:t>It is possible that the sample is unusual or it is possible that the corporation’s claim that the mean is $3173 is incorrect.</a:t>
            </a:r>
          </a:p>
        </p:txBody>
      </p:sp>
      <p:cxnSp>
        <p:nvCxnSpPr>
          <p:cNvPr id="6" name="Straight Connector 5"/>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60773"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60774"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9C743DA9-3D84-44C5-8F0F-261D942DDCA6}" type="slidenum">
              <a:rPr lang="en-US" sz="1200"/>
              <a:pPr algn="r" eaLnBrk="1" hangingPunct="1"/>
              <a:t>32</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p:cNvSpPr>
            <a:spLocks noGrp="1"/>
          </p:cNvSpPr>
          <p:nvPr>
            <p:ph type="title"/>
          </p:nvPr>
        </p:nvSpPr>
        <p:spPr/>
        <p:txBody>
          <a:bodyPr/>
          <a:lstStyle/>
          <a:p>
            <a:pPr eaLnBrk="1" hangingPunct="1"/>
            <a:r>
              <a:rPr lang="en-US" smtClean="0"/>
              <a:t>Section 5.4 Summary</a:t>
            </a:r>
          </a:p>
        </p:txBody>
      </p:sp>
      <p:sp>
        <p:nvSpPr>
          <p:cNvPr id="161795" name="Content Placeholder 2"/>
          <p:cNvSpPr>
            <a:spLocks noGrp="1"/>
          </p:cNvSpPr>
          <p:nvPr>
            <p:ph idx="1"/>
          </p:nvPr>
        </p:nvSpPr>
        <p:spPr/>
        <p:txBody>
          <a:bodyPr/>
          <a:lstStyle/>
          <a:p>
            <a:pPr eaLnBrk="1" hangingPunct="1"/>
            <a:r>
              <a:rPr lang="en-US" smtClean="0"/>
              <a:t>Found sampling distributions and verified their properties</a:t>
            </a:r>
          </a:p>
          <a:p>
            <a:pPr eaLnBrk="1" hangingPunct="1"/>
            <a:r>
              <a:rPr lang="en-US" smtClean="0"/>
              <a:t>Interpreted the Central Limit Theorem</a:t>
            </a:r>
          </a:p>
          <a:p>
            <a:pPr eaLnBrk="1" hangingPunct="1"/>
            <a:r>
              <a:rPr lang="en-US" smtClean="0"/>
              <a:t>Applied the Central Limit Theorem to find the probability of a sample mean</a:t>
            </a:r>
          </a:p>
        </p:txBody>
      </p:sp>
      <p:sp>
        <p:nvSpPr>
          <p:cNvPr id="16179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6179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BFB08CC3-1ED1-4369-B6E1-A2E31A6D93A3}" type="slidenum">
              <a:rPr lang="en-US" sz="1200"/>
              <a:pPr algn="r" eaLnBrk="1" hangingPunct="1"/>
              <a:t>33</a:t>
            </a:fld>
            <a:r>
              <a:rPr lang="en-US" sz="1200"/>
              <a:t> of 105</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lstStyle/>
          <a:p>
            <a:pPr eaLnBrk="1" hangingPunct="1"/>
            <a:r>
              <a:rPr lang="en-US" smtClean="0"/>
              <a:t>Section 5.4 Objectives</a:t>
            </a:r>
          </a:p>
        </p:txBody>
      </p:sp>
      <p:sp>
        <p:nvSpPr>
          <p:cNvPr id="111619" name="Content Placeholder 2"/>
          <p:cNvSpPr>
            <a:spLocks noGrp="1"/>
          </p:cNvSpPr>
          <p:nvPr>
            <p:ph idx="1"/>
          </p:nvPr>
        </p:nvSpPr>
        <p:spPr/>
        <p:txBody>
          <a:bodyPr/>
          <a:lstStyle/>
          <a:p>
            <a:pPr eaLnBrk="1" hangingPunct="1"/>
            <a:r>
              <a:rPr lang="en-US" smtClean="0"/>
              <a:t>Find sampling distributions and verify their properties</a:t>
            </a:r>
          </a:p>
          <a:p>
            <a:pPr eaLnBrk="1" hangingPunct="1"/>
            <a:r>
              <a:rPr lang="en-US" smtClean="0"/>
              <a:t>Interpret the Central Limit Theorem</a:t>
            </a:r>
          </a:p>
          <a:p>
            <a:pPr eaLnBrk="1" hangingPunct="1"/>
            <a:r>
              <a:rPr lang="en-US" smtClean="0"/>
              <a:t>Apply the Central Limit Theorem to find the probability of a sample mean</a:t>
            </a:r>
          </a:p>
        </p:txBody>
      </p:sp>
      <p:sp>
        <p:nvSpPr>
          <p:cNvPr id="11162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1162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F5E1CC17-B479-451E-A806-87379BFE60D6}" type="slidenum">
              <a:rPr lang="en-US" sz="1200"/>
              <a:pPr algn="r" eaLnBrk="1" hangingPunct="1"/>
              <a:t>4</a:t>
            </a:fld>
            <a:r>
              <a:rPr lang="en-US" sz="1200"/>
              <a:t> of 105</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6"/>
          <p:cNvSpPr>
            <a:spLocks noGrp="1" noChangeArrowheads="1"/>
          </p:cNvSpPr>
          <p:nvPr>
            <p:ph type="title"/>
          </p:nvPr>
        </p:nvSpPr>
        <p:spPr/>
        <p:txBody>
          <a:bodyPr/>
          <a:lstStyle/>
          <a:p>
            <a:pPr eaLnBrk="1" hangingPunct="1"/>
            <a:r>
              <a:rPr lang="en-US" smtClean="0"/>
              <a:t>Sampling Distributions</a:t>
            </a:r>
          </a:p>
        </p:txBody>
      </p:sp>
      <p:sp>
        <p:nvSpPr>
          <p:cNvPr id="17" name="Content Placeholder 16"/>
          <p:cNvSpPr>
            <a:spLocks noGrp="1"/>
          </p:cNvSpPr>
          <p:nvPr>
            <p:ph idx="1"/>
          </p:nvPr>
        </p:nvSpPr>
        <p:spPr>
          <a:xfrm>
            <a:off x="457200" y="1600200"/>
            <a:ext cx="8229600" cy="2590800"/>
          </a:xfrm>
        </p:spPr>
        <p:txBody>
          <a:bodyPr/>
          <a:lstStyle/>
          <a:p>
            <a:pPr>
              <a:buFont typeface="Arial" panose="020B0604020202020204" pitchFamily="34" charset="0"/>
              <a:buNone/>
            </a:pPr>
            <a:r>
              <a:rPr lang="en-US" b="1" smtClean="0">
                <a:solidFill>
                  <a:schemeClr val="accent2"/>
                </a:solidFill>
              </a:rPr>
              <a:t>Sampling distribution</a:t>
            </a:r>
            <a:r>
              <a:rPr lang="en-US" smtClean="0">
                <a:solidFill>
                  <a:schemeClr val="accent2"/>
                </a:solidFill>
              </a:rPr>
              <a:t> </a:t>
            </a:r>
          </a:p>
          <a:p>
            <a:r>
              <a:rPr lang="en-US" smtClean="0"/>
              <a:t>The probability distribution of a sample statistic. </a:t>
            </a:r>
          </a:p>
          <a:p>
            <a:r>
              <a:rPr lang="en-US" smtClean="0"/>
              <a:t>Formed when samples of size </a:t>
            </a:r>
            <a:r>
              <a:rPr lang="en-US" i="1" smtClean="0"/>
              <a:t>n</a:t>
            </a:r>
            <a:r>
              <a:rPr lang="en-US" smtClean="0"/>
              <a:t> are repeatedly taken from a population. </a:t>
            </a:r>
          </a:p>
          <a:p>
            <a:r>
              <a:rPr lang="en-US" smtClean="0"/>
              <a:t>e.g. Sampling distribution of sample means</a:t>
            </a:r>
          </a:p>
          <a:p>
            <a:endParaRPr lang="en-US" smtClean="0"/>
          </a:p>
        </p:txBody>
      </p:sp>
      <p:sp>
        <p:nvSpPr>
          <p:cNvPr id="11264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1264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65CB9447-8701-4428-B718-F608804E9DFD}" type="slidenum">
              <a:rPr lang="en-US" sz="1200"/>
              <a:pPr algn="r" eaLnBrk="1" hangingPunct="1"/>
              <a:t>5</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6" name="Rectangle 6"/>
          <p:cNvSpPr>
            <a:spLocks noGrp="1" noChangeArrowheads="1"/>
          </p:cNvSpPr>
          <p:nvPr>
            <p:ph type="title"/>
          </p:nvPr>
        </p:nvSpPr>
        <p:spPr/>
        <p:txBody>
          <a:bodyPr/>
          <a:lstStyle/>
          <a:p>
            <a:pPr eaLnBrk="1" hangingPunct="1"/>
            <a:r>
              <a:rPr lang="en-US" smtClean="0"/>
              <a:t>Sampling Distribution of Sample Means</a:t>
            </a:r>
          </a:p>
        </p:txBody>
      </p:sp>
      <p:sp>
        <p:nvSpPr>
          <p:cNvPr id="19" name="Rectangle 4"/>
          <p:cNvSpPr>
            <a:spLocks noChangeArrowheads="1"/>
          </p:cNvSpPr>
          <p:nvPr/>
        </p:nvSpPr>
        <p:spPr bwMode="auto">
          <a:xfrm>
            <a:off x="609600" y="1752600"/>
            <a:ext cx="7769225" cy="2209800"/>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defRPr/>
            </a:pPr>
            <a:endParaRPr lang="en-US">
              <a:cs typeface="+mn-cs"/>
            </a:endParaRPr>
          </a:p>
        </p:txBody>
      </p:sp>
      <p:grpSp>
        <p:nvGrpSpPr>
          <p:cNvPr id="2" name="Group 31"/>
          <p:cNvGrpSpPr>
            <a:grpSpLocks/>
          </p:cNvGrpSpPr>
          <p:nvPr/>
        </p:nvGrpSpPr>
        <p:grpSpPr bwMode="auto">
          <a:xfrm>
            <a:off x="976313" y="2590800"/>
            <a:ext cx="1690687" cy="1008063"/>
            <a:chOff x="1841332" y="4419953"/>
            <a:chExt cx="1690986" cy="1008296"/>
          </a:xfrm>
        </p:grpSpPr>
        <p:sp>
          <p:nvSpPr>
            <p:cNvPr id="114711" name="Oval 11"/>
            <p:cNvSpPr>
              <a:spLocks noChangeArrowheads="1"/>
            </p:cNvSpPr>
            <p:nvPr/>
          </p:nvSpPr>
          <p:spPr bwMode="auto">
            <a:xfrm>
              <a:off x="1841332" y="4419953"/>
              <a:ext cx="1690986" cy="951133"/>
            </a:xfrm>
            <a:prstGeom prst="ellipse">
              <a:avLst/>
            </a:prstGeom>
            <a:solidFill>
              <a:srgbClr val="AAE8BF"/>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r>
                <a:rPr lang="en-US" sz="1800"/>
                <a:t>Sample 1</a:t>
              </a:r>
            </a:p>
            <a:p>
              <a:pPr algn="ctr"/>
              <a:endParaRPr lang="en-US" sz="1800"/>
            </a:p>
          </p:txBody>
        </p:sp>
        <p:graphicFrame>
          <p:nvGraphicFramePr>
            <p:cNvPr id="114695" name="Object 2"/>
            <p:cNvGraphicFramePr>
              <a:graphicFrameLocks noChangeAspect="1"/>
            </p:cNvGraphicFramePr>
            <p:nvPr/>
          </p:nvGraphicFramePr>
          <p:xfrm>
            <a:off x="2331956" y="4850265"/>
            <a:ext cx="679570" cy="577984"/>
          </p:xfrm>
          <a:graphic>
            <a:graphicData uri="http://schemas.openxmlformats.org/presentationml/2006/ole">
              <mc:AlternateContent xmlns:mc="http://schemas.openxmlformats.org/markup-compatibility/2006">
                <mc:Choice xmlns:v="urn:schemas-microsoft-com:vml" Requires="v">
                  <p:oleObj spid="_x0000_s114718" name="Equation" r:id="rId4" imgW="152280" imgH="228600" progId="Equation.DSMT4">
                    <p:embed/>
                  </p:oleObj>
                </mc:Choice>
                <mc:Fallback>
                  <p:oleObj name="Equation" r:id="rId4" imgW="152280" imgH="2286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1956" y="4850265"/>
                          <a:ext cx="679570" cy="5779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 name="Group 35"/>
          <p:cNvGrpSpPr>
            <a:grpSpLocks/>
          </p:cNvGrpSpPr>
          <p:nvPr/>
        </p:nvGrpSpPr>
        <p:grpSpPr bwMode="auto">
          <a:xfrm>
            <a:off x="6386513" y="1868488"/>
            <a:ext cx="1690687" cy="1103312"/>
            <a:chOff x="2808517" y="4992687"/>
            <a:chExt cx="1690986" cy="1103313"/>
          </a:xfrm>
        </p:grpSpPr>
        <p:sp>
          <p:nvSpPr>
            <p:cNvPr id="24" name="Oval 15"/>
            <p:cNvSpPr>
              <a:spLocks noChangeArrowheads="1"/>
            </p:cNvSpPr>
            <p:nvPr/>
          </p:nvSpPr>
          <p:spPr bwMode="auto">
            <a:xfrm>
              <a:off x="2808517" y="4992687"/>
              <a:ext cx="1690986" cy="950913"/>
            </a:xfrm>
            <a:prstGeom prst="ellipse">
              <a:avLst/>
            </a:prstGeom>
            <a:solidFill>
              <a:schemeClr val="accent1">
                <a:lumMod val="60000"/>
                <a:lumOff val="40000"/>
              </a:schemeClr>
            </a:solidFill>
            <a:ln w="9525">
              <a:solidFill>
                <a:schemeClr val="tx1"/>
              </a:solidFill>
              <a:round/>
              <a:headEnd/>
              <a:tailEnd/>
            </a:ln>
            <a:effectLst/>
          </p:spPr>
          <p:txBody>
            <a:bodyPr wrap="none" anchor="ctr"/>
            <a:lstStyle/>
            <a:p>
              <a:pPr algn="ctr" eaLnBrk="0" hangingPunct="0">
                <a:defRPr/>
              </a:pPr>
              <a:r>
                <a:rPr lang="en-US" dirty="0">
                  <a:cs typeface="+mn-cs"/>
                </a:rPr>
                <a:t>Sample 5</a:t>
              </a:r>
            </a:p>
          </p:txBody>
        </p:sp>
        <p:graphicFrame>
          <p:nvGraphicFramePr>
            <p:cNvPr id="114694" name="Object 5"/>
            <p:cNvGraphicFramePr>
              <a:graphicFrameLocks noChangeAspect="1"/>
            </p:cNvGraphicFramePr>
            <p:nvPr/>
          </p:nvGraphicFramePr>
          <p:xfrm>
            <a:off x="3376184" y="5515083"/>
            <a:ext cx="738616" cy="580917"/>
          </p:xfrm>
          <a:graphic>
            <a:graphicData uri="http://schemas.openxmlformats.org/presentationml/2006/ole">
              <mc:AlternateContent xmlns:mc="http://schemas.openxmlformats.org/markup-compatibility/2006">
                <mc:Choice xmlns:v="urn:schemas-microsoft-com:vml" Requires="v">
                  <p:oleObj spid="_x0000_s114719" name="Equation" r:id="rId6" imgW="164880" imgH="228600" progId="Equation.DSMT4">
                    <p:embed/>
                  </p:oleObj>
                </mc:Choice>
                <mc:Fallback>
                  <p:oleObj name="Equation" r:id="rId6" imgW="164880" imgH="2286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76184" y="5515083"/>
                          <a:ext cx="738616" cy="580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 name="Group 32"/>
          <p:cNvGrpSpPr>
            <a:grpSpLocks/>
          </p:cNvGrpSpPr>
          <p:nvPr/>
        </p:nvGrpSpPr>
        <p:grpSpPr bwMode="auto">
          <a:xfrm>
            <a:off x="3048000" y="2819400"/>
            <a:ext cx="1690688" cy="990600"/>
            <a:chOff x="1841332" y="4419953"/>
            <a:chExt cx="1690986" cy="990830"/>
          </a:xfrm>
        </p:grpSpPr>
        <p:sp>
          <p:nvSpPr>
            <p:cNvPr id="114709" name="Oval 11"/>
            <p:cNvSpPr>
              <a:spLocks noChangeArrowheads="1"/>
            </p:cNvSpPr>
            <p:nvPr/>
          </p:nvSpPr>
          <p:spPr bwMode="auto">
            <a:xfrm>
              <a:off x="1841332" y="4419953"/>
              <a:ext cx="1690986" cy="951133"/>
            </a:xfrm>
            <a:prstGeom prst="ellipse">
              <a:avLst/>
            </a:prstGeom>
            <a:solidFill>
              <a:srgbClr val="FFFF99"/>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a:r>
                <a:rPr lang="en-US" sz="1800"/>
                <a:t>Sample 2</a:t>
              </a:r>
            </a:p>
            <a:p>
              <a:pPr algn="ctr"/>
              <a:endParaRPr lang="en-US" sz="1800"/>
            </a:p>
          </p:txBody>
        </p:sp>
        <p:graphicFrame>
          <p:nvGraphicFramePr>
            <p:cNvPr id="114693" name="Object 6"/>
            <p:cNvGraphicFramePr>
              <a:graphicFrameLocks noChangeAspect="1"/>
            </p:cNvGraphicFramePr>
            <p:nvPr/>
          </p:nvGraphicFramePr>
          <p:xfrm>
            <a:off x="2303295" y="4832933"/>
            <a:ext cx="736600" cy="577850"/>
          </p:xfrm>
          <a:graphic>
            <a:graphicData uri="http://schemas.openxmlformats.org/presentationml/2006/ole">
              <mc:AlternateContent xmlns:mc="http://schemas.openxmlformats.org/markup-compatibility/2006">
                <mc:Choice xmlns:v="urn:schemas-microsoft-com:vml" Requires="v">
                  <p:oleObj spid="_x0000_s114720" name="Equation" r:id="rId8" imgW="164880" imgH="228600" progId="Equation.DSMT4">
                    <p:embed/>
                  </p:oleObj>
                </mc:Choice>
                <mc:Fallback>
                  <p:oleObj name="Equation" r:id="rId8" imgW="164880" imgH="22860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03295" y="4832933"/>
                          <a:ext cx="736600"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7" name="Group 36"/>
          <p:cNvGrpSpPr/>
          <p:nvPr/>
        </p:nvGrpSpPr>
        <p:grpSpPr>
          <a:xfrm>
            <a:off x="3657600" y="2057400"/>
            <a:ext cx="1690688" cy="968375"/>
            <a:chOff x="4537598" y="4203300"/>
            <a:chExt cx="1690986" cy="968989"/>
          </a:xfrm>
          <a:solidFill>
            <a:schemeClr val="accent2">
              <a:lumMod val="40000"/>
              <a:lumOff val="60000"/>
              <a:alpha val="54902"/>
            </a:schemeClr>
          </a:solidFill>
        </p:grpSpPr>
        <p:sp>
          <p:nvSpPr>
            <p:cNvPr id="22" name="Oval 13"/>
            <p:cNvSpPr>
              <a:spLocks noChangeArrowheads="1"/>
            </p:cNvSpPr>
            <p:nvPr/>
          </p:nvSpPr>
          <p:spPr bwMode="auto">
            <a:xfrm>
              <a:off x="4537598" y="4203300"/>
              <a:ext cx="1690986" cy="951133"/>
            </a:xfrm>
            <a:prstGeom prst="ellipse">
              <a:avLst/>
            </a:prstGeom>
            <a:grpFill/>
            <a:ln w="9525">
              <a:solidFill>
                <a:schemeClr val="tx1"/>
              </a:solidFill>
              <a:round/>
              <a:headEnd/>
              <a:tailEnd/>
            </a:ln>
            <a:effectLst/>
          </p:spPr>
          <p:txBody>
            <a:bodyPr wrap="none" anchor="ctr"/>
            <a:lstStyle/>
            <a:p>
              <a:pPr algn="ctr" eaLnBrk="0" hangingPunct="0">
                <a:defRPr/>
              </a:pPr>
              <a:r>
                <a:rPr lang="en-US" dirty="0">
                  <a:cs typeface="+mn-cs"/>
                </a:rPr>
                <a:t>Sample 3</a:t>
              </a:r>
            </a:p>
            <a:p>
              <a:pPr algn="ctr" eaLnBrk="0" hangingPunct="0">
                <a:defRPr/>
              </a:pPr>
              <a:endParaRPr lang="en-US" dirty="0">
                <a:cs typeface="+mn-cs"/>
              </a:endParaRPr>
            </a:p>
          </p:txBody>
        </p:sp>
        <p:graphicFrame>
          <p:nvGraphicFramePr>
            <p:cNvPr id="114692" name="Object 3"/>
            <p:cNvGraphicFramePr>
              <a:graphicFrameLocks noChangeAspect="1"/>
            </p:cNvGraphicFramePr>
            <p:nvPr/>
          </p:nvGraphicFramePr>
          <p:xfrm>
            <a:off x="4952408" y="4592562"/>
            <a:ext cx="738616" cy="579727"/>
          </p:xfrm>
          <a:graphic>
            <a:graphicData uri="http://schemas.openxmlformats.org/presentationml/2006/ole">
              <mc:AlternateContent xmlns:mc="http://schemas.openxmlformats.org/markup-compatibility/2006">
                <mc:Choice xmlns:v="urn:schemas-microsoft-com:vml" Requires="v">
                  <p:oleObj spid="_x0000_s114721" name="Equation" r:id="rId10" imgW="164880" imgH="228600" progId="Equation.3">
                    <p:embed/>
                  </p:oleObj>
                </mc:Choice>
                <mc:Fallback>
                  <p:oleObj name="Equation" r:id="rId10" imgW="164880" imgH="228600" progId="Equation.3">
                    <p:embed/>
                    <p:pic>
                      <p:nvPicPr>
                        <p:cNvPr id="0"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52408" y="4592562"/>
                          <a:ext cx="738616" cy="5797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6" name="Group 37"/>
          <p:cNvGrpSpPr/>
          <p:nvPr/>
        </p:nvGrpSpPr>
        <p:grpSpPr>
          <a:xfrm>
            <a:off x="4862513" y="2554288"/>
            <a:ext cx="1690687" cy="950912"/>
            <a:chOff x="4862214" y="4916267"/>
            <a:chExt cx="1690986" cy="951133"/>
          </a:xfrm>
          <a:solidFill>
            <a:schemeClr val="tx2">
              <a:lumMod val="60000"/>
              <a:lumOff val="40000"/>
              <a:alpha val="54118"/>
            </a:schemeClr>
          </a:solidFill>
        </p:grpSpPr>
        <p:sp>
          <p:nvSpPr>
            <p:cNvPr id="25" name="Oval 16"/>
            <p:cNvSpPr>
              <a:spLocks noChangeArrowheads="1"/>
            </p:cNvSpPr>
            <p:nvPr/>
          </p:nvSpPr>
          <p:spPr bwMode="auto">
            <a:xfrm>
              <a:off x="4862214" y="4916267"/>
              <a:ext cx="1690986" cy="951133"/>
            </a:xfrm>
            <a:prstGeom prst="ellipse">
              <a:avLst/>
            </a:prstGeom>
            <a:grpFill/>
            <a:ln w="9525">
              <a:solidFill>
                <a:schemeClr val="tx1"/>
              </a:solidFill>
              <a:round/>
              <a:headEnd/>
              <a:tailEnd/>
            </a:ln>
            <a:effectLst/>
          </p:spPr>
          <p:txBody>
            <a:bodyPr wrap="none" anchor="ctr"/>
            <a:lstStyle/>
            <a:p>
              <a:pPr algn="ctr" eaLnBrk="0" hangingPunct="0">
                <a:defRPr/>
              </a:pPr>
              <a:r>
                <a:rPr lang="en-US" dirty="0">
                  <a:cs typeface="+mn-cs"/>
                </a:rPr>
                <a:t>Sample 4 </a:t>
              </a:r>
            </a:p>
            <a:p>
              <a:pPr algn="ctr" eaLnBrk="0" hangingPunct="0">
                <a:defRPr/>
              </a:pPr>
              <a:endParaRPr lang="en-US" dirty="0">
                <a:cs typeface="+mn-cs"/>
              </a:endParaRPr>
            </a:p>
          </p:txBody>
        </p:sp>
        <p:graphicFrame>
          <p:nvGraphicFramePr>
            <p:cNvPr id="114691" name="Object 4"/>
            <p:cNvGraphicFramePr>
              <a:graphicFrameLocks noChangeAspect="1"/>
            </p:cNvGraphicFramePr>
            <p:nvPr/>
          </p:nvGraphicFramePr>
          <p:xfrm>
            <a:off x="5357384" y="5323385"/>
            <a:ext cx="738616" cy="544015"/>
          </p:xfrm>
          <a:graphic>
            <a:graphicData uri="http://schemas.openxmlformats.org/presentationml/2006/ole">
              <mc:AlternateContent xmlns:mc="http://schemas.openxmlformats.org/markup-compatibility/2006">
                <mc:Choice xmlns:v="urn:schemas-microsoft-com:vml" Requires="v">
                  <p:oleObj spid="_x0000_s114722" name="Equation" r:id="rId12" imgW="164880" imgH="215640" progId="Equation.3">
                    <p:embed/>
                  </p:oleObj>
                </mc:Choice>
                <mc:Fallback>
                  <p:oleObj name="Equation" r:id="rId12" imgW="164880" imgH="215640" progId="Equation.3">
                    <p:embed/>
                    <p:pic>
                      <p:nvPicPr>
                        <p:cNvPr id="0"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57384" y="5323385"/>
                          <a:ext cx="738616" cy="5440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9" name="TextBox 38"/>
          <p:cNvSpPr txBox="1">
            <a:spLocks noChangeArrowheads="1"/>
          </p:cNvSpPr>
          <p:nvPr/>
        </p:nvSpPr>
        <p:spPr bwMode="auto">
          <a:xfrm>
            <a:off x="685800" y="1828800"/>
            <a:ext cx="320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Population with </a:t>
            </a:r>
            <a:r>
              <a:rPr lang="el-GR" i="1">
                <a:latin typeface="Times New Roman" panose="02020603050405020304" pitchFamily="18" charset="0"/>
                <a:cs typeface="Times New Roman" panose="02020603050405020304" pitchFamily="18" charset="0"/>
              </a:rPr>
              <a:t>μ</a:t>
            </a:r>
            <a:r>
              <a:rPr lang="en-US">
                <a:latin typeface="Times New Roman" panose="02020603050405020304" pitchFamily="18" charset="0"/>
                <a:cs typeface="Times New Roman" panose="02020603050405020304" pitchFamily="18" charset="0"/>
              </a:rPr>
              <a:t>, </a:t>
            </a:r>
            <a:r>
              <a:rPr lang="el-GR" i="1">
                <a:latin typeface="Times New Roman" panose="02020603050405020304" pitchFamily="18" charset="0"/>
                <a:cs typeface="Times New Roman" panose="02020603050405020304" pitchFamily="18" charset="0"/>
              </a:rPr>
              <a:t>σ</a:t>
            </a:r>
            <a:endParaRPr lang="en-US" i="1">
              <a:latin typeface="Times New Roman" panose="02020603050405020304" pitchFamily="18" charset="0"/>
            </a:endParaRPr>
          </a:p>
        </p:txBody>
      </p:sp>
      <p:sp>
        <p:nvSpPr>
          <p:cNvPr id="40" name="Text Box 17"/>
          <p:cNvSpPr txBox="1">
            <a:spLocks noChangeArrowheads="1"/>
          </p:cNvSpPr>
          <p:nvPr/>
        </p:nvSpPr>
        <p:spPr bwMode="auto">
          <a:xfrm>
            <a:off x="457200" y="4343400"/>
            <a:ext cx="8004175" cy="946150"/>
          </a:xfrm>
          <a:prstGeom prst="rect">
            <a:avLst/>
          </a:prstGeom>
          <a:noFill/>
          <a:ln w="9525">
            <a:noFill/>
            <a:miter lim="800000"/>
            <a:headEnd/>
            <a:tailEnd/>
          </a:ln>
          <a:effectLst/>
        </p:spPr>
        <p:txBody>
          <a:bodyPr>
            <a:spAutoFit/>
          </a:bodyPr>
          <a:lstStyle/>
          <a:p>
            <a:pPr eaLnBrk="0" hangingPunct="0">
              <a:defRPr/>
            </a:pPr>
            <a:r>
              <a:rPr lang="en-US" sz="2800" dirty="0">
                <a:latin typeface="+mn-lt"/>
                <a:cs typeface="+mn-cs"/>
              </a:rPr>
              <a:t>The sampling distribution consists of the values of the  sample means,                                                    </a:t>
            </a:r>
          </a:p>
        </p:txBody>
      </p:sp>
      <p:graphicFrame>
        <p:nvGraphicFramePr>
          <p:cNvPr id="41" name="Object 7"/>
          <p:cNvGraphicFramePr>
            <a:graphicFrameLocks noChangeAspect="1"/>
          </p:cNvGraphicFramePr>
          <p:nvPr/>
        </p:nvGraphicFramePr>
        <p:xfrm>
          <a:off x="2743200" y="4800600"/>
          <a:ext cx="3886200" cy="581025"/>
        </p:xfrm>
        <a:graphic>
          <a:graphicData uri="http://schemas.openxmlformats.org/presentationml/2006/ole">
            <mc:AlternateContent xmlns:mc="http://schemas.openxmlformats.org/markup-compatibility/2006">
              <mc:Choice xmlns:v="urn:schemas-microsoft-com:vml" Requires="v">
                <p:oleObj spid="_x0000_s114723" name="Equation" r:id="rId14" imgW="1130040" imgH="228600" progId="Equation.DSMT4">
                  <p:embed/>
                </p:oleObj>
              </mc:Choice>
              <mc:Fallback>
                <p:oleObj name="Equation" r:id="rId14" imgW="1130040" imgH="228600" progId="Equation.DSMT4">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43200" y="4800600"/>
                        <a:ext cx="3886200"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470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1470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D1E9C350-48A2-4D01-98F8-145D4FD89251}" type="slidenum">
              <a:rPr lang="en-US" sz="1200"/>
              <a:pPr algn="r" eaLnBrk="1" hangingPunct="1"/>
              <a:t>6</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nodeType="afterEffect">
                                  <p:stCondLst>
                                    <p:cond delay="500"/>
                                  </p:stCondLst>
                                  <p:childTnLst>
                                    <p:set>
                                      <p:cBhvr>
                                        <p:cTn id="11" dur="1" fill="hold">
                                          <p:stCondLst>
                                            <p:cond delay="0"/>
                                          </p:stCondLst>
                                        </p:cTn>
                                        <p:tgtEl>
                                          <p:spTgt spid="2"/>
                                        </p:tgtEl>
                                        <p:attrNameLst>
                                          <p:attrName>style.visibility</p:attrName>
                                        </p:attrNameLst>
                                      </p:cBhvr>
                                      <p:to>
                                        <p:strVal val="visible"/>
                                      </p:to>
                                    </p:set>
                                  </p:childTnLst>
                                </p:cTn>
                              </p:par>
                            </p:childTnLst>
                          </p:cTn>
                        </p:par>
                        <p:par>
                          <p:cTn id="12" fill="hold" nodeType="afterGroup">
                            <p:stCondLst>
                              <p:cond delay="500"/>
                            </p:stCondLst>
                            <p:childTnLst>
                              <p:par>
                                <p:cTn id="13" presetID="1" presetClass="entr" presetSubtype="0" fill="hold" nodeType="afterEffect">
                                  <p:stCondLst>
                                    <p:cond delay="500"/>
                                  </p:stCondLst>
                                  <p:childTnLst>
                                    <p:set>
                                      <p:cBhvr>
                                        <p:cTn id="14" dur="1" fill="hold">
                                          <p:stCondLst>
                                            <p:cond delay="0"/>
                                          </p:stCondLst>
                                        </p:cTn>
                                        <p:tgtEl>
                                          <p:spTgt spid="4"/>
                                        </p:tgtEl>
                                        <p:attrNameLst>
                                          <p:attrName>style.visibility</p:attrName>
                                        </p:attrNameLst>
                                      </p:cBhvr>
                                      <p:to>
                                        <p:strVal val="visible"/>
                                      </p:to>
                                    </p:set>
                                  </p:childTnLst>
                                </p:cTn>
                              </p:par>
                            </p:childTnLst>
                          </p:cTn>
                        </p:par>
                        <p:par>
                          <p:cTn id="15" fill="hold" nodeType="afterGroup">
                            <p:stCondLst>
                              <p:cond delay="1000"/>
                            </p:stCondLst>
                            <p:childTnLst>
                              <p:par>
                                <p:cTn id="16" presetID="1" presetClass="entr" presetSubtype="0" fill="hold" nodeType="afterEffect">
                                  <p:stCondLst>
                                    <p:cond delay="500"/>
                                  </p:stCondLst>
                                  <p:childTnLst>
                                    <p:set>
                                      <p:cBhvr>
                                        <p:cTn id="17" dur="1" fill="hold">
                                          <p:stCondLst>
                                            <p:cond delay="0"/>
                                          </p:stCondLst>
                                        </p:cTn>
                                        <p:tgtEl>
                                          <p:spTgt spid="27"/>
                                        </p:tgtEl>
                                        <p:attrNameLst>
                                          <p:attrName>style.visibility</p:attrName>
                                        </p:attrNameLst>
                                      </p:cBhvr>
                                      <p:to>
                                        <p:strVal val="visible"/>
                                      </p:to>
                                    </p:set>
                                  </p:childTnLst>
                                </p:cTn>
                              </p:par>
                            </p:childTnLst>
                          </p:cTn>
                        </p:par>
                        <p:par>
                          <p:cTn id="18" fill="hold" nodeType="afterGroup">
                            <p:stCondLst>
                              <p:cond delay="1500"/>
                            </p:stCondLst>
                            <p:childTnLst>
                              <p:par>
                                <p:cTn id="19" presetID="1" presetClass="entr" presetSubtype="0" fill="hold" nodeType="afterEffect">
                                  <p:stCondLst>
                                    <p:cond delay="500"/>
                                  </p:stCondLst>
                                  <p:childTnLst>
                                    <p:set>
                                      <p:cBhvr>
                                        <p:cTn id="20" dur="1" fill="hold">
                                          <p:stCondLst>
                                            <p:cond delay="0"/>
                                          </p:stCondLst>
                                        </p:cTn>
                                        <p:tgtEl>
                                          <p:spTgt spid="26"/>
                                        </p:tgtEl>
                                        <p:attrNameLst>
                                          <p:attrName>style.visibility</p:attrName>
                                        </p:attrNameLst>
                                      </p:cBhvr>
                                      <p:to>
                                        <p:strVal val="visible"/>
                                      </p:to>
                                    </p:set>
                                  </p:childTnLst>
                                </p:cTn>
                              </p:par>
                            </p:childTnLst>
                          </p:cTn>
                        </p:par>
                        <p:par>
                          <p:cTn id="21" fill="hold" nodeType="afterGroup">
                            <p:stCondLst>
                              <p:cond delay="2000"/>
                            </p:stCondLst>
                            <p:childTnLst>
                              <p:par>
                                <p:cTn id="22" presetID="1" presetClass="entr" presetSubtype="0" fill="hold" nodeType="afterEffect">
                                  <p:stCondLst>
                                    <p:cond delay="500"/>
                                  </p:stCondLst>
                                  <p:childTnLst>
                                    <p:set>
                                      <p:cBhvr>
                                        <p:cTn id="23" dur="1" fill="hold">
                                          <p:stCondLst>
                                            <p:cond delay="0"/>
                                          </p:stCondLst>
                                        </p:cTn>
                                        <p:tgtEl>
                                          <p:spTgt spid="3"/>
                                        </p:tgtEl>
                                        <p:attrNameLst>
                                          <p:attrName>style.visibility</p:attrName>
                                        </p:attrNameLst>
                                      </p:cBhvr>
                                      <p:to>
                                        <p:strVal val="visible"/>
                                      </p:to>
                                    </p:set>
                                  </p:childTnLst>
                                </p:cTn>
                              </p:par>
                            </p:childTnLst>
                          </p:cTn>
                        </p:par>
                        <p:par>
                          <p:cTn id="24" fill="hold" nodeType="afterGroup">
                            <p:stCondLst>
                              <p:cond delay="2500"/>
                            </p:stCondLst>
                            <p:childTnLst>
                              <p:par>
                                <p:cTn id="25" presetID="1" presetClass="entr" presetSubtype="0"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9" grpId="0"/>
      <p:bldP spid="4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a:spLocks noChangeArrowheads="1"/>
          </p:cNvSpPr>
          <p:nvPr/>
        </p:nvSpPr>
        <p:spPr bwMode="auto">
          <a:xfrm>
            <a:off x="457200" y="2989263"/>
            <a:ext cx="83058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60000"/>
              </a:spcBef>
              <a:buClr>
                <a:srgbClr val="D17230"/>
              </a:buClr>
              <a:buFont typeface="Arial" panose="020B0604020202020204" pitchFamily="34" charset="0"/>
              <a:buAutoNum type="arabicPeriod" startAt="2"/>
            </a:pPr>
            <a:r>
              <a:rPr lang="en-US" sz="2800">
                <a:solidFill>
                  <a:srgbClr val="000000"/>
                </a:solidFill>
                <a:latin typeface="Times New Roman" panose="02020603050405020304" pitchFamily="18" charset="0"/>
                <a:cs typeface="Times New Roman" panose="02020603050405020304" pitchFamily="18" charset="0"/>
              </a:rPr>
              <a:t>The standard deviation of the sample means,     , is equal to the population standard deviation, </a:t>
            </a:r>
            <a:r>
              <a:rPr lang="el-GR" sz="2800" i="1">
                <a:solidFill>
                  <a:srgbClr val="000000"/>
                </a:solidFill>
                <a:latin typeface="Times New Roman" panose="02020603050405020304" pitchFamily="18" charset="0"/>
                <a:cs typeface="Times New Roman" panose="02020603050405020304" pitchFamily="18" charset="0"/>
              </a:rPr>
              <a:t>σ</a:t>
            </a:r>
            <a:r>
              <a:rPr lang="en-US" sz="2800" i="1">
                <a:solidFill>
                  <a:srgbClr val="000000"/>
                </a:solidFill>
                <a:latin typeface="Times New Roman" panose="02020603050405020304" pitchFamily="18" charset="0"/>
                <a:cs typeface="Times New Roman" panose="02020603050405020304" pitchFamily="18" charset="0"/>
              </a:rPr>
              <a:t>,</a:t>
            </a:r>
            <a:r>
              <a:rPr lang="en-US" sz="2800">
                <a:solidFill>
                  <a:srgbClr val="000000"/>
                </a:solidFill>
                <a:latin typeface="Times New Roman" panose="02020603050405020304" pitchFamily="18" charset="0"/>
                <a:cs typeface="Times New Roman" panose="02020603050405020304" pitchFamily="18" charset="0"/>
              </a:rPr>
              <a:t>    divided by the square root of the sample size, </a:t>
            </a:r>
            <a:r>
              <a:rPr lang="en-US" sz="2800" i="1">
                <a:solidFill>
                  <a:srgbClr val="000000"/>
                </a:solidFill>
                <a:latin typeface="Times New Roman" panose="02020603050405020304" pitchFamily="18" charset="0"/>
                <a:cs typeface="Times New Roman" panose="02020603050405020304" pitchFamily="18" charset="0"/>
              </a:rPr>
              <a:t>n</a:t>
            </a:r>
            <a:r>
              <a:rPr lang="en-US" sz="2800">
                <a:solidFill>
                  <a:srgbClr val="000000"/>
                </a:solidFill>
                <a:latin typeface="Times New Roman" panose="02020603050405020304" pitchFamily="18" charset="0"/>
                <a:cs typeface="Times New Roman" panose="02020603050405020304" pitchFamily="18" charset="0"/>
              </a:rPr>
              <a:t>.  </a:t>
            </a:r>
            <a:endParaRPr lang="en-US" sz="2800">
              <a:latin typeface="Times New Roman" panose="02020603050405020304" pitchFamily="18" charset="0"/>
            </a:endParaRPr>
          </a:p>
        </p:txBody>
      </p:sp>
      <p:sp>
        <p:nvSpPr>
          <p:cNvPr id="116743" name="Content Placeholder 9"/>
          <p:cNvSpPr>
            <a:spLocks noGrp="1"/>
          </p:cNvSpPr>
          <p:nvPr>
            <p:ph idx="1"/>
          </p:nvPr>
        </p:nvSpPr>
        <p:spPr>
          <a:xfrm>
            <a:off x="457200" y="1600200"/>
            <a:ext cx="8229600" cy="1020763"/>
          </a:xfrm>
        </p:spPr>
        <p:txBody>
          <a:bodyPr/>
          <a:lstStyle/>
          <a:p>
            <a:pPr marL="457200" indent="-457200" eaLnBrk="1" hangingPunct="1">
              <a:spcBef>
                <a:spcPct val="0"/>
              </a:spcBef>
              <a:buFontTx/>
              <a:buAutoNum type="arabicPeriod"/>
            </a:pPr>
            <a:r>
              <a:rPr lang="en-US" smtClean="0"/>
              <a:t>The mean of the sample means,      , is equal to the population mean </a:t>
            </a:r>
            <a:r>
              <a:rPr lang="el-GR" i="1" smtClean="0"/>
              <a:t>μ</a:t>
            </a:r>
            <a:r>
              <a:rPr lang="en-US" smtClean="0"/>
              <a:t>. </a:t>
            </a:r>
          </a:p>
        </p:txBody>
      </p:sp>
      <p:sp>
        <p:nvSpPr>
          <p:cNvPr id="116744" name="Rectangle 2"/>
          <p:cNvSpPr>
            <a:spLocks noGrp="1" noChangeArrowheads="1"/>
          </p:cNvSpPr>
          <p:nvPr>
            <p:ph type="title"/>
          </p:nvPr>
        </p:nvSpPr>
        <p:spPr/>
        <p:txBody>
          <a:bodyPr/>
          <a:lstStyle/>
          <a:p>
            <a:pPr eaLnBrk="1" hangingPunct="1"/>
            <a:r>
              <a:rPr lang="en-US" smtClean="0"/>
              <a:t>Properties of Sampling Distributions of Sample Means</a:t>
            </a:r>
          </a:p>
        </p:txBody>
      </p:sp>
      <p:graphicFrame>
        <p:nvGraphicFramePr>
          <p:cNvPr id="734212" name="Object 4"/>
          <p:cNvGraphicFramePr>
            <a:graphicFrameLocks noChangeAspect="1"/>
          </p:cNvGraphicFramePr>
          <p:nvPr/>
        </p:nvGraphicFramePr>
        <p:xfrm>
          <a:off x="5589588" y="1630363"/>
          <a:ext cx="444500" cy="533400"/>
        </p:xfrm>
        <a:graphic>
          <a:graphicData uri="http://schemas.openxmlformats.org/presentationml/2006/ole">
            <mc:AlternateContent xmlns:mc="http://schemas.openxmlformats.org/markup-compatibility/2006">
              <mc:Choice xmlns:v="urn:schemas-microsoft-com:vml" Requires="v">
                <p:oleObj spid="_x0000_s116752" name="Equation" r:id="rId4" imgW="190440" imgH="228600" progId="Equation.DSMT4">
                  <p:embed/>
                </p:oleObj>
              </mc:Choice>
              <mc:Fallback>
                <p:oleObj name="Equation" r:id="rId4" imgW="190440" imgH="22860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9588" y="1630363"/>
                        <a:ext cx="4445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3" name="Object 5"/>
          <p:cNvGraphicFramePr>
            <a:graphicFrameLocks noChangeAspect="1"/>
          </p:cNvGraphicFramePr>
          <p:nvPr/>
        </p:nvGraphicFramePr>
        <p:xfrm>
          <a:off x="3352800" y="2468563"/>
          <a:ext cx="992188" cy="482600"/>
        </p:xfrm>
        <a:graphic>
          <a:graphicData uri="http://schemas.openxmlformats.org/presentationml/2006/ole">
            <mc:AlternateContent xmlns:mc="http://schemas.openxmlformats.org/markup-compatibility/2006">
              <mc:Choice xmlns:v="urn:schemas-microsoft-com:vml" Requires="v">
                <p:oleObj spid="_x0000_s116753" name="Equation" r:id="rId6" imgW="469800" imgH="228600" progId="Equation.DSMT4">
                  <p:embed/>
                </p:oleObj>
              </mc:Choice>
              <mc:Fallback>
                <p:oleObj name="Equation" r:id="rId6" imgW="469800" imgH="22860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52800" y="2468563"/>
                        <a:ext cx="992188"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4" name="Object 6"/>
          <p:cNvGraphicFramePr>
            <a:graphicFrameLocks noChangeAspect="1"/>
          </p:cNvGraphicFramePr>
          <p:nvPr/>
        </p:nvGraphicFramePr>
        <p:xfrm>
          <a:off x="7453313" y="3048000"/>
          <a:ext cx="395287" cy="484188"/>
        </p:xfrm>
        <a:graphic>
          <a:graphicData uri="http://schemas.openxmlformats.org/presentationml/2006/ole">
            <mc:AlternateContent xmlns:mc="http://schemas.openxmlformats.org/markup-compatibility/2006">
              <mc:Choice xmlns:v="urn:schemas-microsoft-com:vml" Requires="v">
                <p:oleObj spid="_x0000_s116754" name="Equation" r:id="rId8" imgW="203040" imgH="228600" progId="Equation.DSMT4">
                  <p:embed/>
                </p:oleObj>
              </mc:Choice>
              <mc:Fallback>
                <p:oleObj name="Equation" r:id="rId8" imgW="203040" imgH="22860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53313" y="3048000"/>
                        <a:ext cx="395287" cy="484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3376613" y="4284663"/>
          <a:ext cx="1114425" cy="774700"/>
        </p:xfrm>
        <a:graphic>
          <a:graphicData uri="http://schemas.openxmlformats.org/presentationml/2006/ole">
            <mc:AlternateContent xmlns:mc="http://schemas.openxmlformats.org/markup-compatibility/2006">
              <mc:Choice xmlns:v="urn:schemas-microsoft-com:vml" Requires="v">
                <p:oleObj spid="_x0000_s116755" name="Equation" r:id="rId10" imgW="583920" imgH="406080" progId="Equation.DSMT4">
                  <p:embed/>
                </p:oleObj>
              </mc:Choice>
              <mc:Fallback>
                <p:oleObj name="Equation" r:id="rId10" imgW="583920" imgH="406080" progId="Equation.DSMT4">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76613" y="4284663"/>
                        <a:ext cx="1114425"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a:spLocks noChangeArrowheads="1"/>
          </p:cNvSpPr>
          <p:nvPr/>
        </p:nvSpPr>
        <p:spPr bwMode="auto">
          <a:xfrm>
            <a:off x="1143000" y="5068888"/>
            <a:ext cx="7162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0838" indent="-350838"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buClr>
                <a:schemeClr val="accent1"/>
              </a:buClr>
              <a:buFont typeface="Arial" panose="020B0604020202020204" pitchFamily="34" charset="0"/>
              <a:buChar char="•"/>
            </a:pPr>
            <a:r>
              <a:rPr lang="en-US" sz="2800">
                <a:latin typeface="Times New Roman" panose="02020603050405020304" pitchFamily="18" charset="0"/>
              </a:rPr>
              <a:t>Called the </a:t>
            </a:r>
            <a:r>
              <a:rPr lang="en-US" sz="2800" b="1">
                <a:latin typeface="Times New Roman" panose="02020603050405020304" pitchFamily="18" charset="0"/>
              </a:rPr>
              <a:t>standard error of the mean</a:t>
            </a:r>
            <a:r>
              <a:rPr lang="en-US" sz="2800">
                <a:latin typeface="Times New Roman" panose="02020603050405020304" pitchFamily="18" charset="0"/>
              </a:rPr>
              <a:t>.</a:t>
            </a:r>
            <a:endParaRPr lang="en-US" sz="2800" b="1">
              <a:latin typeface="Times New Roman" panose="02020603050405020304" pitchFamily="18" charset="0"/>
            </a:endParaRPr>
          </a:p>
        </p:txBody>
      </p:sp>
      <p:sp>
        <p:nvSpPr>
          <p:cNvPr id="11674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1674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A064DE23-C401-46FF-B5B8-B40E5AC9D844}" type="slidenum">
              <a:rPr lang="en-US" sz="1200"/>
              <a:pPr algn="r" eaLnBrk="1" hangingPunct="1"/>
              <a:t>7</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34214"/>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nodeType="afterEffect">
                                  <p:stCondLst>
                                    <p:cond delay="0"/>
                                  </p:stCondLst>
                                  <p:childTnLst>
                                    <p:set>
                                      <p:cBhvr>
                                        <p:cTn id="11" dur="1" fill="hold">
                                          <p:stCondLst>
                                            <p:cond delay="0"/>
                                          </p:stCondLst>
                                        </p:cTn>
                                        <p:tgtEl>
                                          <p:spTgt spid="734216"/>
                                        </p:tgtEl>
                                        <p:attrNameLst>
                                          <p:attrName>style.visibility</p:attrName>
                                        </p:attrNameLst>
                                      </p:cBhvr>
                                      <p:to>
                                        <p:strVal val="visible"/>
                                      </p:to>
                                    </p:set>
                                  </p:childTnLst>
                                </p:cTn>
                              </p:par>
                            </p:childTnLst>
                          </p:cTn>
                        </p:par>
                        <p:par>
                          <p:cTn id="12" fill="hold" nodeType="afterGroup">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pPr eaLnBrk="1" hangingPunct="1">
              <a:defRPr/>
            </a:pPr>
            <a:r>
              <a:rPr lang="en-US" dirty="0" smtClean="0">
                <a:solidFill>
                  <a:schemeClr val="accent3"/>
                </a:solidFill>
                <a:ea typeface="+mj-ea"/>
              </a:rPr>
              <a:t>Example: Sampling Distribution of Sample Means</a:t>
            </a:r>
          </a:p>
        </p:txBody>
      </p:sp>
      <p:sp>
        <p:nvSpPr>
          <p:cNvPr id="118790" name="Content Placeholder 8"/>
          <p:cNvSpPr>
            <a:spLocks noGrp="1"/>
          </p:cNvSpPr>
          <p:nvPr>
            <p:ph idx="1"/>
          </p:nvPr>
        </p:nvSpPr>
        <p:spPr>
          <a:xfrm>
            <a:off x="457200" y="1600200"/>
            <a:ext cx="8229600" cy="1295400"/>
          </a:xfrm>
        </p:spPr>
        <p:txBody>
          <a:bodyPr/>
          <a:lstStyle/>
          <a:p>
            <a:pPr marL="0" indent="0">
              <a:buFont typeface="Arial" panose="020B0604020202020204" pitchFamily="34" charset="0"/>
              <a:buNone/>
            </a:pPr>
            <a:r>
              <a:rPr lang="en-US" smtClean="0"/>
              <a:t>The population values {1, 3, 5, 7} are written on slips of paper and put in a box.  Two slips of paper are randomly selected, with replacement.  </a:t>
            </a:r>
          </a:p>
          <a:p>
            <a:pPr marL="457200" lvl="1" indent="-457200">
              <a:buFontTx/>
              <a:buAutoNum type="alphaLcPeriod"/>
            </a:pPr>
            <a:r>
              <a:rPr lang="en-US" smtClean="0"/>
              <a:t>Find the mean, variance, and standard deviation of the population.</a:t>
            </a:r>
          </a:p>
          <a:p>
            <a:pPr marL="0" indent="0"/>
            <a:endParaRPr lang="en-US" smtClean="0"/>
          </a:p>
        </p:txBody>
      </p:sp>
      <p:graphicFrame>
        <p:nvGraphicFramePr>
          <p:cNvPr id="10242" name="Object 5"/>
          <p:cNvGraphicFramePr>
            <a:graphicFrameLocks noChangeAspect="1"/>
          </p:cNvGraphicFramePr>
          <p:nvPr/>
        </p:nvGraphicFramePr>
        <p:xfrm>
          <a:off x="2755900" y="3962400"/>
          <a:ext cx="2438400" cy="755650"/>
        </p:xfrm>
        <a:graphic>
          <a:graphicData uri="http://schemas.openxmlformats.org/presentationml/2006/ole">
            <mc:AlternateContent xmlns:mc="http://schemas.openxmlformats.org/markup-compatibility/2006">
              <mc:Choice xmlns:v="urn:schemas-microsoft-com:vml" Requires="v">
                <p:oleObj spid="_x0000_s118797" name="Equation" r:id="rId4" imgW="1269720" imgH="393480" progId="Equation.DSMT4">
                  <p:embed/>
                </p:oleObj>
              </mc:Choice>
              <mc:Fallback>
                <p:oleObj name="Equation" r:id="rId4" imgW="1269720" imgH="39348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55900" y="3962400"/>
                        <a:ext cx="2438400" cy="755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3" name="Object 6"/>
          <p:cNvGraphicFramePr>
            <a:graphicFrameLocks noChangeAspect="1"/>
          </p:cNvGraphicFramePr>
          <p:nvPr/>
        </p:nvGraphicFramePr>
        <p:xfrm>
          <a:off x="2755900" y="4732338"/>
          <a:ext cx="4032250" cy="858837"/>
        </p:xfrm>
        <a:graphic>
          <a:graphicData uri="http://schemas.openxmlformats.org/presentationml/2006/ole">
            <mc:AlternateContent xmlns:mc="http://schemas.openxmlformats.org/markup-compatibility/2006">
              <mc:Choice xmlns:v="urn:schemas-microsoft-com:vml" Requires="v">
                <p:oleObj spid="_x0000_s118798" name="Equation" r:id="rId6" imgW="1968480" imgH="419040" progId="Equation.DSMT4">
                  <p:embed/>
                </p:oleObj>
              </mc:Choice>
              <mc:Fallback>
                <p:oleObj name="Equation" r:id="rId6" imgW="1968480" imgH="419040" progId="Equation.DSMT4">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55900" y="4732338"/>
                        <a:ext cx="4032250" cy="858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4" name="Object 7"/>
          <p:cNvGraphicFramePr>
            <a:graphicFrameLocks noChangeAspect="1"/>
          </p:cNvGraphicFramePr>
          <p:nvPr/>
        </p:nvGraphicFramePr>
        <p:xfrm>
          <a:off x="2755900" y="5621338"/>
          <a:ext cx="4864100" cy="493712"/>
        </p:xfrm>
        <a:graphic>
          <a:graphicData uri="http://schemas.openxmlformats.org/presentationml/2006/ole">
            <mc:AlternateContent xmlns:mc="http://schemas.openxmlformats.org/markup-compatibility/2006">
              <mc:Choice xmlns:v="urn:schemas-microsoft-com:vml" Requires="v">
                <p:oleObj spid="_x0000_s118799" name="Equation" r:id="rId8" imgW="2374560" imgH="241200" progId="Equation.DSMT4">
                  <p:embed/>
                </p:oleObj>
              </mc:Choice>
              <mc:Fallback>
                <p:oleObj name="Equation" r:id="rId8" imgW="2374560" imgH="241200" progId="Equation.DSMT4">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55900" y="5621338"/>
                        <a:ext cx="4864100"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Box 6"/>
          <p:cNvSpPr txBox="1"/>
          <p:nvPr/>
        </p:nvSpPr>
        <p:spPr>
          <a:xfrm>
            <a:off x="927100" y="4038600"/>
            <a:ext cx="1828800" cy="519113"/>
          </a:xfrm>
          <a:prstGeom prst="rect">
            <a:avLst/>
          </a:prstGeom>
          <a:noFill/>
        </p:spPr>
        <p:txBody>
          <a:bodyPr>
            <a:spAutoFit/>
          </a:bodyPr>
          <a:lstStyle/>
          <a:p>
            <a:pPr>
              <a:defRPr/>
            </a:pPr>
            <a:r>
              <a:rPr lang="en-US" sz="2800" b="1" dirty="0">
                <a:solidFill>
                  <a:schemeClr val="accent3"/>
                </a:solidFill>
                <a:latin typeface="+mn-lt"/>
              </a:rPr>
              <a:t>Solution:</a:t>
            </a:r>
          </a:p>
        </p:txBody>
      </p:sp>
      <p:sp>
        <p:nvSpPr>
          <p:cNvPr id="11879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1879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AE4E5C81-45AA-4272-B706-09B1970A2479}" type="slidenum">
              <a:rPr lang="en-US" sz="1200"/>
              <a:pPr algn="r" eaLnBrk="1" hangingPunct="1"/>
              <a:t>8</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10242"/>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10243"/>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102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dirty="0" smtClean="0">
                <a:solidFill>
                  <a:schemeClr val="accent3"/>
                </a:solidFill>
                <a:ea typeface="+mj-ea"/>
              </a:rPr>
              <a:t>Example: Sampling Distribution of Sample Means</a:t>
            </a:r>
          </a:p>
        </p:txBody>
      </p:sp>
      <p:sp>
        <p:nvSpPr>
          <p:cNvPr id="120835" name="Content Placeholder 33"/>
          <p:cNvSpPr>
            <a:spLocks noGrp="1"/>
          </p:cNvSpPr>
          <p:nvPr>
            <p:ph idx="1"/>
          </p:nvPr>
        </p:nvSpPr>
        <p:spPr>
          <a:xfrm>
            <a:off x="457200" y="1524000"/>
            <a:ext cx="8229600" cy="914400"/>
          </a:xfrm>
        </p:spPr>
        <p:txBody>
          <a:bodyPr/>
          <a:lstStyle/>
          <a:p>
            <a:pPr marL="457200" lvl="1" indent="-457200">
              <a:buFontTx/>
              <a:buAutoNum type="alphaLcPeriod" startAt="2"/>
            </a:pPr>
            <a:r>
              <a:rPr lang="en-US" smtClean="0"/>
              <a:t>Graph the probability histogram for the population values.</a:t>
            </a:r>
          </a:p>
          <a:p>
            <a:endParaRPr lang="en-US" smtClean="0"/>
          </a:p>
        </p:txBody>
      </p:sp>
      <p:sp>
        <p:nvSpPr>
          <p:cNvPr id="738309" name="Text Box 5"/>
          <p:cNvSpPr txBox="1">
            <a:spLocks noChangeArrowheads="1"/>
          </p:cNvSpPr>
          <p:nvPr/>
        </p:nvSpPr>
        <p:spPr bwMode="auto">
          <a:xfrm>
            <a:off x="5562600" y="3733800"/>
            <a:ext cx="3200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a:latin typeface="Times New Roman" panose="02020603050405020304" pitchFamily="18" charset="0"/>
              </a:rPr>
              <a:t>All values have the same probability of being selected (uniform distribution)</a:t>
            </a:r>
          </a:p>
        </p:txBody>
      </p:sp>
      <p:grpSp>
        <p:nvGrpSpPr>
          <p:cNvPr id="2" name="Group 6"/>
          <p:cNvGrpSpPr>
            <a:grpSpLocks/>
          </p:cNvGrpSpPr>
          <p:nvPr/>
        </p:nvGrpSpPr>
        <p:grpSpPr bwMode="auto">
          <a:xfrm>
            <a:off x="1039813" y="3200400"/>
            <a:ext cx="4427537" cy="3124200"/>
            <a:chOff x="504" y="1952"/>
            <a:chExt cx="2789" cy="1968"/>
          </a:xfrm>
        </p:grpSpPr>
        <p:grpSp>
          <p:nvGrpSpPr>
            <p:cNvPr id="120841" name="Group 7"/>
            <p:cNvGrpSpPr>
              <a:grpSpLocks/>
            </p:cNvGrpSpPr>
            <p:nvPr/>
          </p:nvGrpSpPr>
          <p:grpSpPr bwMode="auto">
            <a:xfrm>
              <a:off x="504" y="1967"/>
              <a:ext cx="2789" cy="1953"/>
              <a:chOff x="504" y="1967"/>
              <a:chExt cx="2789" cy="1953"/>
            </a:xfrm>
          </p:grpSpPr>
          <p:sp>
            <p:nvSpPr>
              <p:cNvPr id="120843" name="Line 8"/>
              <p:cNvSpPr>
                <a:spLocks noChangeShapeType="1"/>
              </p:cNvSpPr>
              <p:nvPr/>
            </p:nvSpPr>
            <p:spPr bwMode="auto">
              <a:xfrm>
                <a:off x="960" y="2160"/>
                <a:ext cx="0" cy="1296"/>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120844" name="Line 9"/>
              <p:cNvSpPr>
                <a:spLocks noChangeShapeType="1"/>
              </p:cNvSpPr>
              <p:nvPr/>
            </p:nvSpPr>
            <p:spPr bwMode="auto">
              <a:xfrm>
                <a:off x="912" y="3408"/>
                <a:ext cx="220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20845" name="Text Box 10"/>
              <p:cNvSpPr txBox="1">
                <a:spLocks noChangeArrowheads="1"/>
              </p:cNvSpPr>
              <p:nvPr/>
            </p:nvSpPr>
            <p:spPr bwMode="auto">
              <a:xfrm>
                <a:off x="1368" y="3708"/>
                <a:ext cx="120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a:latin typeface="Times New Roman" panose="02020603050405020304" pitchFamily="18" charset="0"/>
                  </a:rPr>
                  <a:t>Population values</a:t>
                </a:r>
              </a:p>
            </p:txBody>
          </p:sp>
          <p:sp>
            <p:nvSpPr>
              <p:cNvPr id="120846" name="Text Box 11"/>
              <p:cNvSpPr txBox="1">
                <a:spLocks noChangeArrowheads="1"/>
              </p:cNvSpPr>
              <p:nvPr/>
            </p:nvSpPr>
            <p:spPr bwMode="auto">
              <a:xfrm rot="-5400000">
                <a:off x="391" y="2774"/>
                <a:ext cx="76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a:latin typeface="Times New Roman" panose="02020603050405020304" pitchFamily="18" charset="0"/>
                  </a:rPr>
                  <a:t>Probability</a:t>
                </a:r>
              </a:p>
            </p:txBody>
          </p:sp>
          <p:sp>
            <p:nvSpPr>
              <p:cNvPr id="120847" name="Text Box 12"/>
              <p:cNvSpPr txBox="1">
                <a:spLocks noChangeArrowheads="1"/>
              </p:cNvSpPr>
              <p:nvPr/>
            </p:nvSpPr>
            <p:spPr bwMode="auto">
              <a:xfrm>
                <a:off x="504" y="2256"/>
                <a:ext cx="48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a:latin typeface="Times New Roman" panose="02020603050405020304" pitchFamily="18" charset="0"/>
                  </a:rPr>
                  <a:t>0.25</a:t>
                </a:r>
              </a:p>
            </p:txBody>
          </p:sp>
          <p:sp>
            <p:nvSpPr>
              <p:cNvPr id="120848" name="Line 13"/>
              <p:cNvSpPr>
                <a:spLocks noChangeShapeType="1"/>
              </p:cNvSpPr>
              <p:nvPr/>
            </p:nvSpPr>
            <p:spPr bwMode="auto">
              <a:xfrm flipH="1">
                <a:off x="856" y="2352"/>
                <a:ext cx="1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120849" name="Group 14"/>
              <p:cNvGrpSpPr>
                <a:grpSpLocks/>
              </p:cNvGrpSpPr>
              <p:nvPr/>
            </p:nvGrpSpPr>
            <p:grpSpPr bwMode="auto">
              <a:xfrm>
                <a:off x="1064" y="2352"/>
                <a:ext cx="384" cy="1360"/>
                <a:chOff x="1064" y="2352"/>
                <a:chExt cx="384" cy="1360"/>
              </a:xfrm>
            </p:grpSpPr>
            <p:sp>
              <p:nvSpPr>
                <p:cNvPr id="120864" name="Rectangle 15"/>
                <p:cNvSpPr>
                  <a:spLocks noChangeArrowheads="1"/>
                </p:cNvSpPr>
                <p:nvPr/>
              </p:nvSpPr>
              <p:spPr bwMode="auto">
                <a:xfrm>
                  <a:off x="1104" y="2352"/>
                  <a:ext cx="288" cy="1056"/>
                </a:xfrm>
                <a:prstGeom prst="rect">
                  <a:avLst/>
                </a:prstGeom>
                <a:solidFill>
                  <a:srgbClr val="71ADDF">
                    <a:alpha val="59999"/>
                  </a:srgbClr>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0865" name="Line 16"/>
                <p:cNvSpPr>
                  <a:spLocks noChangeShapeType="1"/>
                </p:cNvSpPr>
                <p:nvPr/>
              </p:nvSpPr>
              <p:spPr bwMode="auto">
                <a:xfrm>
                  <a:off x="1248" y="336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0866" name="Text Box 17"/>
                <p:cNvSpPr txBox="1">
                  <a:spLocks noChangeArrowheads="1"/>
                </p:cNvSpPr>
                <p:nvPr/>
              </p:nvSpPr>
              <p:spPr bwMode="auto">
                <a:xfrm>
                  <a:off x="1064" y="3500"/>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1</a:t>
                  </a:r>
                </a:p>
              </p:txBody>
            </p:sp>
          </p:grpSp>
          <p:grpSp>
            <p:nvGrpSpPr>
              <p:cNvPr id="120850" name="Group 18"/>
              <p:cNvGrpSpPr>
                <a:grpSpLocks/>
              </p:cNvGrpSpPr>
              <p:nvPr/>
            </p:nvGrpSpPr>
            <p:grpSpPr bwMode="auto">
              <a:xfrm>
                <a:off x="1536" y="2352"/>
                <a:ext cx="384" cy="1360"/>
                <a:chOff x="1064" y="2352"/>
                <a:chExt cx="384" cy="1360"/>
              </a:xfrm>
            </p:grpSpPr>
            <p:sp>
              <p:nvSpPr>
                <p:cNvPr id="120861" name="Rectangle 19"/>
                <p:cNvSpPr>
                  <a:spLocks noChangeArrowheads="1"/>
                </p:cNvSpPr>
                <p:nvPr/>
              </p:nvSpPr>
              <p:spPr bwMode="auto">
                <a:xfrm>
                  <a:off x="1104" y="2352"/>
                  <a:ext cx="288" cy="1056"/>
                </a:xfrm>
                <a:prstGeom prst="rect">
                  <a:avLst/>
                </a:prstGeom>
                <a:solidFill>
                  <a:srgbClr val="71ADDF">
                    <a:alpha val="59999"/>
                  </a:srgbClr>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0862" name="Line 20"/>
                <p:cNvSpPr>
                  <a:spLocks noChangeShapeType="1"/>
                </p:cNvSpPr>
                <p:nvPr/>
              </p:nvSpPr>
              <p:spPr bwMode="auto">
                <a:xfrm>
                  <a:off x="1248" y="336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0863" name="Text Box 21"/>
                <p:cNvSpPr txBox="1">
                  <a:spLocks noChangeArrowheads="1"/>
                </p:cNvSpPr>
                <p:nvPr/>
              </p:nvSpPr>
              <p:spPr bwMode="auto">
                <a:xfrm>
                  <a:off x="1064" y="3500"/>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3</a:t>
                  </a:r>
                </a:p>
              </p:txBody>
            </p:sp>
          </p:grpSp>
          <p:grpSp>
            <p:nvGrpSpPr>
              <p:cNvPr id="120851" name="Group 22"/>
              <p:cNvGrpSpPr>
                <a:grpSpLocks/>
              </p:cNvGrpSpPr>
              <p:nvPr/>
            </p:nvGrpSpPr>
            <p:grpSpPr bwMode="auto">
              <a:xfrm>
                <a:off x="2016" y="2352"/>
                <a:ext cx="384" cy="1360"/>
                <a:chOff x="1064" y="2352"/>
                <a:chExt cx="384" cy="1360"/>
              </a:xfrm>
            </p:grpSpPr>
            <p:sp>
              <p:nvSpPr>
                <p:cNvPr id="120858" name="Rectangle 23"/>
                <p:cNvSpPr>
                  <a:spLocks noChangeArrowheads="1"/>
                </p:cNvSpPr>
                <p:nvPr/>
              </p:nvSpPr>
              <p:spPr bwMode="auto">
                <a:xfrm>
                  <a:off x="1104" y="2352"/>
                  <a:ext cx="288" cy="1056"/>
                </a:xfrm>
                <a:prstGeom prst="rect">
                  <a:avLst/>
                </a:prstGeom>
                <a:solidFill>
                  <a:srgbClr val="71ADDF">
                    <a:alpha val="59999"/>
                  </a:srgbClr>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0859" name="Line 24"/>
                <p:cNvSpPr>
                  <a:spLocks noChangeShapeType="1"/>
                </p:cNvSpPr>
                <p:nvPr/>
              </p:nvSpPr>
              <p:spPr bwMode="auto">
                <a:xfrm>
                  <a:off x="1248" y="336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0860" name="Text Box 25"/>
                <p:cNvSpPr txBox="1">
                  <a:spLocks noChangeArrowheads="1"/>
                </p:cNvSpPr>
                <p:nvPr/>
              </p:nvSpPr>
              <p:spPr bwMode="auto">
                <a:xfrm>
                  <a:off x="1064" y="3500"/>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5</a:t>
                  </a:r>
                </a:p>
              </p:txBody>
            </p:sp>
          </p:grpSp>
          <p:grpSp>
            <p:nvGrpSpPr>
              <p:cNvPr id="120852" name="Group 26"/>
              <p:cNvGrpSpPr>
                <a:grpSpLocks/>
              </p:cNvGrpSpPr>
              <p:nvPr/>
            </p:nvGrpSpPr>
            <p:grpSpPr bwMode="auto">
              <a:xfrm>
                <a:off x="2496" y="2352"/>
                <a:ext cx="384" cy="1360"/>
                <a:chOff x="1064" y="2352"/>
                <a:chExt cx="384" cy="1360"/>
              </a:xfrm>
            </p:grpSpPr>
            <p:sp>
              <p:nvSpPr>
                <p:cNvPr id="120855" name="Rectangle 27"/>
                <p:cNvSpPr>
                  <a:spLocks noChangeArrowheads="1"/>
                </p:cNvSpPr>
                <p:nvPr/>
              </p:nvSpPr>
              <p:spPr bwMode="auto">
                <a:xfrm>
                  <a:off x="1104" y="2352"/>
                  <a:ext cx="288" cy="1056"/>
                </a:xfrm>
                <a:prstGeom prst="rect">
                  <a:avLst/>
                </a:prstGeom>
                <a:solidFill>
                  <a:srgbClr val="71ADDF">
                    <a:alpha val="59999"/>
                  </a:srgbClr>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endParaRPr lang="en-US" sz="1800">
                    <a:latin typeface="Times New Roman" panose="02020603050405020304" pitchFamily="18" charset="0"/>
                  </a:endParaRPr>
                </a:p>
              </p:txBody>
            </p:sp>
            <p:sp>
              <p:nvSpPr>
                <p:cNvPr id="120856" name="Line 28"/>
                <p:cNvSpPr>
                  <a:spLocks noChangeShapeType="1"/>
                </p:cNvSpPr>
                <p:nvPr/>
              </p:nvSpPr>
              <p:spPr bwMode="auto">
                <a:xfrm>
                  <a:off x="1248" y="336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0857" name="Text Box 29"/>
                <p:cNvSpPr txBox="1">
                  <a:spLocks noChangeArrowheads="1"/>
                </p:cNvSpPr>
                <p:nvPr/>
              </p:nvSpPr>
              <p:spPr bwMode="auto">
                <a:xfrm>
                  <a:off x="1064" y="3500"/>
                  <a:ext cx="38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a:latin typeface="Times New Roman" panose="02020603050405020304" pitchFamily="18" charset="0"/>
                    </a:rPr>
                    <a:t>7</a:t>
                  </a:r>
                </a:p>
              </p:txBody>
            </p:sp>
          </p:grpSp>
          <p:sp>
            <p:nvSpPr>
              <p:cNvPr id="120853" name="Rectangle 31"/>
              <p:cNvSpPr>
                <a:spLocks noChangeArrowheads="1"/>
              </p:cNvSpPr>
              <p:nvPr/>
            </p:nvSpPr>
            <p:spPr bwMode="auto">
              <a:xfrm>
                <a:off x="3120" y="3295"/>
                <a:ext cx="17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i="1">
                    <a:latin typeface="Times New Roman" panose="02020603050405020304" pitchFamily="18" charset="0"/>
                  </a:rPr>
                  <a:t>x</a:t>
                </a:r>
              </a:p>
            </p:txBody>
          </p:sp>
          <p:sp>
            <p:nvSpPr>
              <p:cNvPr id="120854" name="Rectangle 32"/>
              <p:cNvSpPr>
                <a:spLocks noChangeArrowheads="1"/>
              </p:cNvSpPr>
              <p:nvPr/>
            </p:nvSpPr>
            <p:spPr bwMode="auto">
              <a:xfrm>
                <a:off x="792" y="1967"/>
                <a:ext cx="33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600" i="1">
                    <a:latin typeface="Times New Roman" panose="02020603050405020304" pitchFamily="18" charset="0"/>
                  </a:rPr>
                  <a:t>P</a:t>
                </a:r>
                <a:r>
                  <a:rPr lang="en-US" sz="1600">
                    <a:latin typeface="Times New Roman" panose="02020603050405020304" pitchFamily="18" charset="0"/>
                  </a:rPr>
                  <a:t>(</a:t>
                </a:r>
                <a:r>
                  <a:rPr lang="en-US" sz="1600" i="1">
                    <a:latin typeface="Times New Roman" panose="02020603050405020304" pitchFamily="18" charset="0"/>
                  </a:rPr>
                  <a:t>x</a:t>
                </a:r>
                <a:r>
                  <a:rPr lang="en-US" sz="1600">
                    <a:latin typeface="Times New Roman" panose="02020603050405020304" pitchFamily="18" charset="0"/>
                  </a:rPr>
                  <a:t>)</a:t>
                </a:r>
              </a:p>
            </p:txBody>
          </p:sp>
        </p:grpSp>
        <p:sp>
          <p:nvSpPr>
            <p:cNvPr id="120842" name="Rectangle 33"/>
            <p:cNvSpPr>
              <a:spLocks noChangeArrowheads="1"/>
            </p:cNvSpPr>
            <p:nvPr/>
          </p:nvSpPr>
          <p:spPr bwMode="auto">
            <a:xfrm>
              <a:off x="1224" y="1952"/>
              <a:ext cx="152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n-US" sz="1600" b="1">
                  <a:latin typeface="Times New Roman" panose="02020603050405020304" pitchFamily="18" charset="0"/>
                </a:rPr>
                <a:t>Probability Histogram of Population of </a:t>
              </a:r>
              <a:r>
                <a:rPr lang="en-US" sz="1600" b="1" i="1">
                  <a:latin typeface="Times New Roman" panose="02020603050405020304" pitchFamily="18" charset="0"/>
                </a:rPr>
                <a:t>x</a:t>
              </a:r>
              <a:endParaRPr lang="en-US" sz="1600" b="1">
                <a:latin typeface="Times New Roman" panose="02020603050405020304" pitchFamily="18" charset="0"/>
              </a:endParaRPr>
            </a:p>
          </p:txBody>
        </p:sp>
      </p:grpSp>
      <p:sp>
        <p:nvSpPr>
          <p:cNvPr id="32" name="TextBox 31"/>
          <p:cNvSpPr txBox="1"/>
          <p:nvPr/>
        </p:nvSpPr>
        <p:spPr>
          <a:xfrm>
            <a:off x="914400" y="2667000"/>
            <a:ext cx="1828800" cy="519113"/>
          </a:xfrm>
          <a:prstGeom prst="rect">
            <a:avLst/>
          </a:prstGeom>
          <a:noFill/>
        </p:spPr>
        <p:txBody>
          <a:bodyPr>
            <a:spAutoFit/>
          </a:bodyPr>
          <a:lstStyle/>
          <a:p>
            <a:pPr>
              <a:defRPr/>
            </a:pPr>
            <a:r>
              <a:rPr lang="en-US" sz="2800" b="1" dirty="0">
                <a:solidFill>
                  <a:schemeClr val="accent3"/>
                </a:solidFill>
                <a:latin typeface="+mn-lt"/>
              </a:rPr>
              <a:t>Solution:</a:t>
            </a:r>
          </a:p>
        </p:txBody>
      </p:sp>
      <p:sp>
        <p:nvSpPr>
          <p:cNvPr id="120839"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n-US" sz="1200"/>
              <a:t>© 2012 Pearson Education, Inc. All rights reserved.</a:t>
            </a:r>
          </a:p>
        </p:txBody>
      </p:sp>
      <p:sp>
        <p:nvSpPr>
          <p:cNvPr id="120840"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r" eaLnBrk="1" hangingPunct="1"/>
            <a:fld id="{1BAD99BA-B631-41F0-8E40-9542BCB6996C}" type="slidenum">
              <a:rPr lang="en-US" sz="1200"/>
              <a:pPr algn="r" eaLnBrk="1" hangingPunct="1"/>
              <a:t>9</a:t>
            </a:fld>
            <a:r>
              <a:rPr lang="en-US" sz="1200"/>
              <a:t> of 105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7383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9" grpId="0"/>
      <p:bldP spid="32" grpId="0"/>
    </p:bldLst>
  </p:timing>
</p:sld>
</file>

<file path=ppt/theme/theme1.xml><?xml version="1.0" encoding="utf-8"?>
<a:theme xmlns:a="http://schemas.openxmlformats.org/drawingml/2006/main" name="lf4template">
  <a:themeElements>
    <a:clrScheme name="Custom 1">
      <a:dk1>
        <a:sysClr val="windowText" lastClr="000000"/>
      </a:dk1>
      <a:lt1>
        <a:srgbClr val="FFFFFF"/>
      </a:lt1>
      <a:dk2>
        <a:srgbClr val="004988"/>
      </a:dk2>
      <a:lt2>
        <a:srgbClr val="EEECE1"/>
      </a:lt2>
      <a:accent1>
        <a:srgbClr val="D17230"/>
      </a:accent1>
      <a:accent2>
        <a:srgbClr val="AE0337"/>
      </a:accent2>
      <a:accent3>
        <a:srgbClr val="83BB35"/>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ppt1446.tmp</Template>
  <TotalTime>3202</TotalTime>
  <Words>1977</Words>
  <Application>Microsoft Office PowerPoint</Application>
  <PresentationFormat>On-screen Show (4:3)</PresentationFormat>
  <Paragraphs>331</Paragraphs>
  <Slides>33</Slides>
  <Notes>33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4</vt:i4>
      </vt:variant>
      <vt:variant>
        <vt:lpstr>Slide Titles</vt:lpstr>
      </vt:variant>
      <vt:variant>
        <vt:i4>33</vt:i4>
      </vt:variant>
    </vt:vector>
  </HeadingPairs>
  <TitlesOfParts>
    <vt:vector size="44" baseType="lpstr">
      <vt:lpstr>Arial</vt:lpstr>
      <vt:lpstr>ＭＳ Ｐゴシック</vt:lpstr>
      <vt:lpstr>Times New Roman</vt:lpstr>
      <vt:lpstr>Wingdings</vt:lpstr>
      <vt:lpstr>Calibri</vt:lpstr>
      <vt:lpstr>Symbol</vt:lpstr>
      <vt:lpstr>lf4template</vt:lpstr>
      <vt:lpstr>MathType 6.0 Equation</vt:lpstr>
      <vt:lpstr>Microsoft Equation 3.0</vt:lpstr>
      <vt:lpstr>MathType 5.0 Equation</vt:lpstr>
      <vt:lpstr>Equation</vt:lpstr>
      <vt:lpstr>PowerPoint Presentation</vt:lpstr>
      <vt:lpstr>Chapter Outline</vt:lpstr>
      <vt:lpstr>Section 5.4</vt:lpstr>
      <vt:lpstr>Section 5.4 Objectives</vt:lpstr>
      <vt:lpstr>Sampling Distributions</vt:lpstr>
      <vt:lpstr>Sampling Distribution of Sample Means</vt:lpstr>
      <vt:lpstr>Properties of Sampling Distributions of Sample Means</vt:lpstr>
      <vt:lpstr>Example: Sampling Distribution of Sample Means</vt:lpstr>
      <vt:lpstr>Example: Sampling Distribution of Sample Means</vt:lpstr>
      <vt:lpstr>Example: Sampling Distribution of Sample Means</vt:lpstr>
      <vt:lpstr>Example: Sampling Distribution of Sample Means</vt:lpstr>
      <vt:lpstr>Example: Sampling Distribution of Sample Means</vt:lpstr>
      <vt:lpstr>Example: Sampling Distribution of Sample Means</vt:lpstr>
      <vt:lpstr>The Central Limit Theorem</vt:lpstr>
      <vt:lpstr>The Central Limit Theorem</vt:lpstr>
      <vt:lpstr>The Central Limit Theorem</vt:lpstr>
      <vt:lpstr>The Central Limit Theorem</vt:lpstr>
      <vt:lpstr>Example: Interpreting the Central Limit Theorem</vt:lpstr>
      <vt:lpstr>Solution: Interpreting the Central Limit Theorem</vt:lpstr>
      <vt:lpstr>Solution: Interpreting the Central Limit Theorem</vt:lpstr>
      <vt:lpstr>Example: Interpreting the Central Limit Theorem</vt:lpstr>
      <vt:lpstr>Solution: Interpreting the Central Limit Theorem</vt:lpstr>
      <vt:lpstr>Solution: Interpreting the Central Limit Theorem</vt:lpstr>
      <vt:lpstr>Probability and the Central Limit Theorem</vt:lpstr>
      <vt:lpstr>Example: Probabilities for Sampling Distributions</vt:lpstr>
      <vt:lpstr>Solution: Probabilities for Sampling Distributions</vt:lpstr>
      <vt:lpstr>Solution: Probabilities for Sampling Distributions</vt:lpstr>
      <vt:lpstr>Example: Probabilities for x and x</vt:lpstr>
      <vt:lpstr>Solution: Probabilities for x and x</vt:lpstr>
      <vt:lpstr>Example: Probabilities for x and x</vt:lpstr>
      <vt:lpstr>Solution: Probabilities for x and x</vt:lpstr>
      <vt:lpstr>Solution: Probabilities for x and x</vt:lpstr>
      <vt:lpstr>Section 5.4 Summary</vt:lpstr>
    </vt:vector>
  </TitlesOfParts>
  <Company>© 2012 Pearson Prentice Hall. All rights reserved.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subject>Normal Probability Distributions</dc:subject>
  <dc:creator>Ron Larson, Betsy Farber</dc:creator>
  <dc:description/>
  <cp:lastModifiedBy>Next Step</cp:lastModifiedBy>
  <cp:revision>364</cp:revision>
  <dcterms:created xsi:type="dcterms:W3CDTF">2011-08-24T16:49:06Z</dcterms:created>
  <dcterms:modified xsi:type="dcterms:W3CDTF">2014-04-07T10:30:45Z</dcterms:modified>
</cp:coreProperties>
</file>