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4" autoAdjust="0"/>
    <p:restoredTop sz="94660"/>
  </p:normalViewPr>
  <p:slideViewPr>
    <p:cSldViewPr snapToGrid="0">
      <p:cViewPr varScale="1">
        <p:scale>
          <a:sx n="65" d="100"/>
          <a:sy n="65" d="100"/>
        </p:scale>
        <p:origin x="78"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0072A-E4DB-4959-9E1E-B216ED1C9A48}" type="datetimeFigureOut">
              <a:rPr lang="en-US" smtClean="0"/>
              <a:t>2/20/2014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7D8BCE-F8B7-4FE3-9608-5C3405A17900}" type="slidenum">
              <a:rPr lang="en-US" smtClean="0"/>
              <a:t>‹#›</a:t>
            </a:fld>
            <a:endParaRPr lang="en-US"/>
          </a:p>
        </p:txBody>
      </p:sp>
    </p:spTree>
    <p:extLst>
      <p:ext uri="{BB962C8B-B14F-4D97-AF65-F5344CB8AC3E}">
        <p14:creationId xmlns:p14="http://schemas.microsoft.com/office/powerpoint/2010/main" val="2959648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310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334929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309331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515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anose="020B0600070205080204" pitchFamily="34" charset="-128"/>
            </a:endParaRPr>
          </a:p>
        </p:txBody>
      </p:sp>
    </p:spTree>
    <p:extLst>
      <p:ext uri="{BB962C8B-B14F-4D97-AF65-F5344CB8AC3E}">
        <p14:creationId xmlns:p14="http://schemas.microsoft.com/office/powerpoint/2010/main" val="1972570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D0FCF4-C932-46C8-8117-7DE81C836DE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247977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FCF4-C932-46C8-8117-7DE81C836DE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333465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FCF4-C932-46C8-8117-7DE81C836DE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368066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FCF4-C932-46C8-8117-7DE81C836DE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348551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0FCF4-C932-46C8-8117-7DE81C836DE8}" type="datetimeFigureOut">
              <a:rPr lang="en-US" smtClean="0"/>
              <a:t>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220602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D0FCF4-C932-46C8-8117-7DE81C836DE8}"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907667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D0FCF4-C932-46C8-8117-7DE81C836DE8}" type="datetimeFigureOut">
              <a:rPr lang="en-US" smtClean="0"/>
              <a:t>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128353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0FCF4-C932-46C8-8117-7DE81C836DE8}" type="datetimeFigureOut">
              <a:rPr lang="en-US" smtClean="0"/>
              <a:t>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224638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0FCF4-C932-46C8-8117-7DE81C836DE8}" type="datetimeFigureOut">
              <a:rPr lang="en-US" smtClean="0"/>
              <a:t>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268893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0FCF4-C932-46C8-8117-7DE81C836DE8}"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38115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0FCF4-C932-46C8-8117-7DE81C836DE8}" type="datetimeFigureOut">
              <a:rPr lang="en-US" smtClean="0"/>
              <a:t>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E6B6B-9767-48E1-9AB8-2B36E3A35446}" type="slidenum">
              <a:rPr lang="en-US" smtClean="0"/>
              <a:t>‹#›</a:t>
            </a:fld>
            <a:endParaRPr lang="en-US"/>
          </a:p>
        </p:txBody>
      </p:sp>
    </p:spTree>
    <p:extLst>
      <p:ext uri="{BB962C8B-B14F-4D97-AF65-F5344CB8AC3E}">
        <p14:creationId xmlns:p14="http://schemas.microsoft.com/office/powerpoint/2010/main" val="129556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0FCF4-C932-46C8-8117-7DE81C836DE8}" type="datetimeFigureOut">
              <a:rPr lang="en-US" smtClean="0"/>
              <a:t>2/20/2014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E6B6B-9767-48E1-9AB8-2B36E3A35446}" type="slidenum">
              <a:rPr lang="en-US" smtClean="0"/>
              <a:t>‹#›</a:t>
            </a:fld>
            <a:endParaRPr lang="en-US"/>
          </a:p>
        </p:txBody>
      </p:sp>
    </p:spTree>
    <p:extLst>
      <p:ext uri="{BB962C8B-B14F-4D97-AF65-F5344CB8AC3E}">
        <p14:creationId xmlns:p14="http://schemas.microsoft.com/office/powerpoint/2010/main" val="151381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ctrTitle"/>
          </p:nvPr>
        </p:nvSpPr>
        <p:spPr/>
        <p:txBody>
          <a:bodyPr/>
          <a:lstStyle/>
          <a:p>
            <a:r>
              <a:rPr lang="en-US" smtClean="0">
                <a:ea typeface="ＭＳ Ｐゴシック" panose="020B0600070205080204" pitchFamily="34" charset="-128"/>
              </a:rPr>
              <a:t>Section 2.5</a:t>
            </a:r>
          </a:p>
        </p:txBody>
      </p:sp>
      <p:sp>
        <p:nvSpPr>
          <p:cNvPr id="3" name="Subtitle 2"/>
          <p:cNvSpPr>
            <a:spLocks noGrp="1"/>
          </p:cNvSpPr>
          <p:nvPr>
            <p:ph type="subTitle" idx="1"/>
          </p:nvPr>
        </p:nvSpPr>
        <p:spPr/>
        <p:txBody>
          <a:bodyPr/>
          <a:lstStyle/>
          <a:p>
            <a:r>
              <a:rPr lang="en-US" smtClean="0"/>
              <a:t>Measures of Position</a:t>
            </a:r>
          </a:p>
        </p:txBody>
      </p:sp>
      <p:sp>
        <p:nvSpPr>
          <p:cNvPr id="145412"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646C5BBA-22FA-4B77-B0A6-2B50451126E2}" type="slidenum">
              <a:rPr lang="en-US" sz="1200">
                <a:latin typeface="Arial" panose="020B0604020202020204" pitchFamily="34" charset="0"/>
              </a:rPr>
              <a:pPr algn="r" eaLnBrk="1" hangingPunct="1">
                <a:spcBef>
                  <a:spcPct val="0"/>
                </a:spcBef>
              </a:pPr>
              <a:t>1</a:t>
            </a:fld>
            <a:r>
              <a:rPr lang="en-US" sz="1200">
                <a:latin typeface="Arial" panose="020B0604020202020204" pitchFamily="34" charset="0"/>
              </a:rPr>
              <a:t> of 149</a:t>
            </a:r>
          </a:p>
        </p:txBody>
      </p:sp>
      <p:sp>
        <p:nvSpPr>
          <p:cNvPr id="145413"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2426402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Example: Drawing a Box-and-Whisker Plot</a:t>
            </a:r>
          </a:p>
        </p:txBody>
      </p:sp>
      <p:sp>
        <p:nvSpPr>
          <p:cNvPr id="154627" name="Content Placeholder 2"/>
          <p:cNvSpPr>
            <a:spLocks noGrp="1"/>
          </p:cNvSpPr>
          <p:nvPr>
            <p:ph idx="1"/>
          </p:nvPr>
        </p:nvSpPr>
        <p:spPr>
          <a:xfrm>
            <a:off x="1981200" y="1600200"/>
            <a:ext cx="8389938" cy="1639888"/>
          </a:xfrm>
        </p:spPr>
        <p:txBody>
          <a:bodyPr>
            <a:normAutofit fontScale="92500"/>
          </a:bodyPr>
          <a:lstStyle/>
          <a:p>
            <a:pPr marL="0" indent="0">
              <a:buNone/>
            </a:pPr>
            <a:r>
              <a:rPr lang="en-US" smtClean="0"/>
              <a:t>Draw a box-and-whisker plot that represents the data set. </a:t>
            </a:r>
          </a:p>
          <a:p>
            <a:pPr marL="0" indent="0">
              <a:buNone/>
            </a:pPr>
            <a:r>
              <a:rPr lang="en-US" smtClean="0"/>
              <a:t>7  18  11  6  59  17  18  54  104  20  31  8  10  15  19</a:t>
            </a:r>
          </a:p>
          <a:p>
            <a:pPr marL="0" indent="0">
              <a:buNone/>
            </a:pPr>
            <a:r>
              <a:rPr lang="en-US" smtClean="0"/>
              <a:t>Min = 6,  </a:t>
            </a:r>
            <a:r>
              <a:rPr lang="en-US" i="1" smtClean="0"/>
              <a:t>Q</a:t>
            </a:r>
            <a:r>
              <a:rPr lang="en-US" baseline="-25000" smtClean="0"/>
              <a:t>1</a:t>
            </a:r>
            <a:r>
              <a:rPr lang="en-US" smtClean="0"/>
              <a:t> = 10,   </a:t>
            </a:r>
            <a:r>
              <a:rPr lang="en-US" i="1" smtClean="0"/>
              <a:t>Q</a:t>
            </a:r>
            <a:r>
              <a:rPr lang="en-US" baseline="-25000" smtClean="0"/>
              <a:t>2</a:t>
            </a:r>
            <a:r>
              <a:rPr lang="en-US" smtClean="0"/>
              <a:t> = 18,   </a:t>
            </a:r>
            <a:r>
              <a:rPr lang="en-US" i="1" smtClean="0"/>
              <a:t>Q</a:t>
            </a:r>
            <a:r>
              <a:rPr lang="en-US" baseline="-25000" smtClean="0"/>
              <a:t>3</a:t>
            </a:r>
            <a:r>
              <a:rPr lang="en-US" smtClean="0"/>
              <a:t> = 31,   Max = 104,</a:t>
            </a:r>
          </a:p>
        </p:txBody>
      </p:sp>
      <p:sp>
        <p:nvSpPr>
          <p:cNvPr id="22" name="TextBox 21"/>
          <p:cNvSpPr txBox="1"/>
          <p:nvPr/>
        </p:nvSpPr>
        <p:spPr>
          <a:xfrm>
            <a:off x="2005014" y="3271838"/>
            <a:ext cx="2695575" cy="369332"/>
          </a:xfrm>
          <a:prstGeom prst="rect">
            <a:avLst/>
          </a:prstGeom>
          <a:noFill/>
        </p:spPr>
        <p:txBody>
          <a:bodyPr>
            <a:spAutoFit/>
          </a:bodyPr>
          <a:lstStyle/>
          <a:p>
            <a:pPr>
              <a:spcBef>
                <a:spcPct val="0"/>
              </a:spcBef>
              <a:defRPr/>
            </a:pPr>
            <a:r>
              <a:rPr lang="en-US" b="1" dirty="0">
                <a:solidFill>
                  <a:schemeClr val="accent3"/>
                </a:solidFill>
                <a:cs typeface="Arial" charset="0"/>
              </a:rPr>
              <a:t>Solution:</a:t>
            </a:r>
          </a:p>
        </p:txBody>
      </p:sp>
      <p:sp>
        <p:nvSpPr>
          <p:cNvPr id="23" name="TextBox 22"/>
          <p:cNvSpPr txBox="1">
            <a:spLocks noChangeArrowheads="1"/>
          </p:cNvSpPr>
          <p:nvPr/>
        </p:nvSpPr>
        <p:spPr bwMode="auto">
          <a:xfrm>
            <a:off x="1941514" y="4924425"/>
            <a:ext cx="8389937"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a:t>About half the data values are between 10 and 31. By looking at the length of the right whisker, you can conclude 104 is a possible outlier.</a:t>
            </a:r>
          </a:p>
        </p:txBody>
      </p:sp>
      <p:sp>
        <p:nvSpPr>
          <p:cNvPr id="154630"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E72483D8-8064-4CCC-9401-639F356C9EF9}" type="slidenum">
              <a:rPr lang="en-US" sz="1200">
                <a:latin typeface="Arial" panose="020B0604020202020204" pitchFamily="34" charset="0"/>
              </a:rPr>
              <a:pPr algn="r" eaLnBrk="1" hangingPunct="1">
                <a:spcBef>
                  <a:spcPct val="0"/>
                </a:spcBef>
              </a:pPr>
              <a:t>10</a:t>
            </a:fld>
            <a:r>
              <a:rPr lang="en-US" sz="1200">
                <a:latin typeface="Arial" panose="020B0604020202020204" pitchFamily="34" charset="0"/>
              </a:rPr>
              <a:t> of 149</a:t>
            </a:r>
          </a:p>
        </p:txBody>
      </p:sp>
      <p:sp>
        <p:nvSpPr>
          <p:cNvPr id="154631"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pic>
        <p:nvPicPr>
          <p:cNvPr id="154632" name="Picture 25"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5063" y="3816350"/>
            <a:ext cx="74787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8196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r>
              <a:rPr lang="en-US" smtClean="0">
                <a:ea typeface="ＭＳ Ｐゴシック" panose="020B0600070205080204" pitchFamily="34" charset="-128"/>
              </a:rPr>
              <a:t>Percentiles and Other Fractiles</a:t>
            </a:r>
          </a:p>
        </p:txBody>
      </p:sp>
      <p:graphicFrame>
        <p:nvGraphicFramePr>
          <p:cNvPr id="155672" name="Group 24"/>
          <p:cNvGraphicFramePr>
            <a:graphicFrameLocks noGrp="1"/>
          </p:cNvGraphicFramePr>
          <p:nvPr>
            <p:ph idx="1"/>
          </p:nvPr>
        </p:nvGraphicFramePr>
        <p:xfrm>
          <a:off x="1981200" y="1600200"/>
          <a:ext cx="8229600" cy="2926080"/>
        </p:xfrm>
        <a:graphic>
          <a:graphicData uri="http://schemas.openxmlformats.org/drawingml/2006/table">
            <a:tbl>
              <a:tblPr/>
              <a:tblGrid>
                <a:gridCol w="1692275"/>
                <a:gridCol w="3794125"/>
                <a:gridCol w="2743200"/>
              </a:tblGrid>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Fractiles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Summary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Symbols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0070C0"/>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Quartiles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Divide a data set into 4 equal parts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Q</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1</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Q</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2</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Q</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Deciles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Divide a data set into 10 equal parts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1</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2</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3</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Percentiles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Divide a data set into 100 equal parts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P</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1</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P</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2</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P</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3</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400" b="0" i="1"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P</a:t>
                      </a:r>
                      <a:r>
                        <a:rPr kumimoji="0" lang="en-US" sz="2400" b="0"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5670"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8BA3317D-A7A1-42E0-AEAE-E5C57484143D}" type="slidenum">
              <a:rPr lang="en-US" sz="1200">
                <a:latin typeface="Arial" panose="020B0604020202020204" pitchFamily="34" charset="0"/>
              </a:rPr>
              <a:pPr algn="r" eaLnBrk="1" hangingPunct="1">
                <a:spcBef>
                  <a:spcPct val="0"/>
                </a:spcBef>
              </a:pPr>
              <a:t>11</a:t>
            </a:fld>
            <a:r>
              <a:rPr lang="en-US" sz="1200">
                <a:latin typeface="Arial" panose="020B0604020202020204" pitchFamily="34" charset="0"/>
              </a:rPr>
              <a:t> of 149</a:t>
            </a:r>
          </a:p>
        </p:txBody>
      </p:sp>
      <p:sp>
        <p:nvSpPr>
          <p:cNvPr id="155671"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34379416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Example: Interpreting Percentiles</a:t>
            </a:r>
          </a:p>
        </p:txBody>
      </p:sp>
      <p:sp>
        <p:nvSpPr>
          <p:cNvPr id="156675" name="Content Placeholder 2"/>
          <p:cNvSpPr>
            <a:spLocks noGrp="1"/>
          </p:cNvSpPr>
          <p:nvPr>
            <p:ph idx="1"/>
          </p:nvPr>
        </p:nvSpPr>
        <p:spPr>
          <a:xfrm>
            <a:off x="1981201" y="1600201"/>
            <a:ext cx="4595813" cy="3998913"/>
          </a:xfrm>
        </p:spPr>
        <p:txBody>
          <a:bodyPr/>
          <a:lstStyle/>
          <a:p>
            <a:pPr marL="0" indent="0">
              <a:buNone/>
            </a:pPr>
            <a:r>
              <a:rPr lang="en-US" smtClean="0"/>
              <a:t>The ogive represents the cumulative frequency distribution for SAT test scores of college-bound students in a recent year. What test score represents the 62</a:t>
            </a:r>
            <a:r>
              <a:rPr lang="en-US" baseline="30000" smtClean="0"/>
              <a:t>nd</a:t>
            </a:r>
            <a:r>
              <a:rPr lang="en-US" smtClean="0"/>
              <a:t> percentile? How should you interpret this?</a:t>
            </a:r>
            <a:r>
              <a:rPr lang="en-US" sz="2400" i="1">
                <a:solidFill>
                  <a:schemeClr val="tx2"/>
                </a:solidFill>
              </a:rPr>
              <a:t> (Source: College Board)</a:t>
            </a:r>
          </a:p>
        </p:txBody>
      </p:sp>
      <p:sp>
        <p:nvSpPr>
          <p:cNvPr id="156676"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C50F1F06-E724-430D-B3A9-8CE48A59B3E0}" type="slidenum">
              <a:rPr lang="en-US" sz="1200">
                <a:latin typeface="Arial" panose="020B0604020202020204" pitchFamily="34" charset="0"/>
              </a:rPr>
              <a:pPr algn="r" eaLnBrk="1" hangingPunct="1">
                <a:spcBef>
                  <a:spcPct val="0"/>
                </a:spcBef>
              </a:pPr>
              <a:t>12</a:t>
            </a:fld>
            <a:r>
              <a:rPr lang="en-US" sz="1200">
                <a:latin typeface="Arial" panose="020B0604020202020204" pitchFamily="34" charset="0"/>
              </a:rPr>
              <a:t> of 149</a:t>
            </a:r>
          </a:p>
        </p:txBody>
      </p:sp>
      <p:sp>
        <p:nvSpPr>
          <p:cNvPr id="156677"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pic>
        <p:nvPicPr>
          <p:cNvPr id="156678" name="Picture 7" descr="Screen shot 2011-08-05 at 1.19.23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99226" y="2127251"/>
            <a:ext cx="4024313" cy="382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10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Solution: Interpreting Percentiles</a:t>
            </a:r>
          </a:p>
        </p:txBody>
      </p:sp>
      <p:sp>
        <p:nvSpPr>
          <p:cNvPr id="157699" name="Content Placeholder 2"/>
          <p:cNvSpPr>
            <a:spLocks noGrp="1"/>
          </p:cNvSpPr>
          <p:nvPr>
            <p:ph idx="1"/>
          </p:nvPr>
        </p:nvSpPr>
        <p:spPr>
          <a:xfrm>
            <a:off x="1997076" y="2065338"/>
            <a:ext cx="4195763" cy="2811462"/>
          </a:xfrm>
        </p:spPr>
        <p:txBody>
          <a:bodyPr/>
          <a:lstStyle/>
          <a:p>
            <a:pPr marL="0" indent="0">
              <a:buNone/>
            </a:pPr>
            <a:r>
              <a:rPr lang="en-US" smtClean="0"/>
              <a:t>The 62</a:t>
            </a:r>
            <a:r>
              <a:rPr lang="en-US" baseline="30000" smtClean="0"/>
              <a:t>nd</a:t>
            </a:r>
            <a:r>
              <a:rPr lang="en-US" smtClean="0"/>
              <a:t> percentile corresponds to a test score of 1600. </a:t>
            </a:r>
          </a:p>
          <a:p>
            <a:pPr marL="0" indent="0">
              <a:buNone/>
            </a:pPr>
            <a:r>
              <a:rPr lang="en-US" smtClean="0"/>
              <a:t>This means that 62% of the students had an SAT score of 1600 or less.</a:t>
            </a:r>
          </a:p>
        </p:txBody>
      </p:sp>
      <p:sp>
        <p:nvSpPr>
          <p:cNvPr id="157700"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BF79F41F-2FAF-43CF-A7FB-004D9530D142}" type="slidenum">
              <a:rPr lang="en-US" sz="1200">
                <a:latin typeface="Arial" panose="020B0604020202020204" pitchFamily="34" charset="0"/>
              </a:rPr>
              <a:pPr algn="r" eaLnBrk="1" hangingPunct="1">
                <a:spcBef>
                  <a:spcPct val="0"/>
                </a:spcBef>
              </a:pPr>
              <a:t>13</a:t>
            </a:fld>
            <a:r>
              <a:rPr lang="en-US" sz="1200">
                <a:latin typeface="Arial" panose="020B0604020202020204" pitchFamily="34" charset="0"/>
              </a:rPr>
              <a:t> of 149</a:t>
            </a:r>
          </a:p>
        </p:txBody>
      </p:sp>
      <p:sp>
        <p:nvSpPr>
          <p:cNvPr id="157701"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pic>
        <p:nvPicPr>
          <p:cNvPr id="157702" name="Picture 1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1913" y="2022476"/>
            <a:ext cx="3733800" cy="346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2133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Title 1"/>
          <p:cNvSpPr>
            <a:spLocks noGrp="1"/>
          </p:cNvSpPr>
          <p:nvPr>
            <p:ph type="title"/>
          </p:nvPr>
        </p:nvSpPr>
        <p:spPr/>
        <p:txBody>
          <a:bodyPr/>
          <a:lstStyle/>
          <a:p>
            <a:r>
              <a:rPr lang="en-US" smtClean="0">
                <a:ea typeface="ＭＳ Ｐゴシック" panose="020B0600070205080204" pitchFamily="34" charset="-128"/>
              </a:rPr>
              <a:t>The Standard Score</a:t>
            </a:r>
          </a:p>
        </p:txBody>
      </p:sp>
      <p:sp>
        <p:nvSpPr>
          <p:cNvPr id="36868" name="Content Placeholder 2"/>
          <p:cNvSpPr>
            <a:spLocks noGrp="1"/>
          </p:cNvSpPr>
          <p:nvPr>
            <p:ph idx="1"/>
          </p:nvPr>
        </p:nvSpPr>
        <p:spPr>
          <a:xfrm>
            <a:off x="1981200" y="1600201"/>
            <a:ext cx="8229600" cy="3019425"/>
          </a:xfrm>
        </p:spPr>
        <p:txBody>
          <a:bodyPr/>
          <a:lstStyle/>
          <a:p>
            <a:pPr>
              <a:buFont typeface="Arial" panose="020B0604020202020204" pitchFamily="34" charset="0"/>
              <a:buNone/>
            </a:pPr>
            <a:r>
              <a:rPr lang="en-US" b="1" smtClean="0">
                <a:solidFill>
                  <a:schemeClr val="accent2"/>
                </a:solidFill>
              </a:rPr>
              <a:t>Standard Score (</a:t>
            </a:r>
            <a:r>
              <a:rPr lang="en-US" b="1" i="1" smtClean="0">
                <a:solidFill>
                  <a:schemeClr val="accent2"/>
                </a:solidFill>
              </a:rPr>
              <a:t>z-</a:t>
            </a:r>
            <a:r>
              <a:rPr lang="en-US" b="1" smtClean="0">
                <a:solidFill>
                  <a:schemeClr val="accent2"/>
                </a:solidFill>
              </a:rPr>
              <a:t>score)</a:t>
            </a:r>
          </a:p>
          <a:p>
            <a:r>
              <a:rPr lang="en-US" smtClean="0"/>
              <a:t>Represents the number of standard deviations a given value </a:t>
            </a:r>
            <a:r>
              <a:rPr lang="en-US" i="1" smtClean="0"/>
              <a:t>x</a:t>
            </a:r>
            <a:r>
              <a:rPr lang="en-US" smtClean="0"/>
              <a:t> falls from the mean </a:t>
            </a:r>
            <a:r>
              <a:rPr lang="el-GR" i="1" smtClean="0"/>
              <a:t>μ</a:t>
            </a:r>
            <a:r>
              <a:rPr lang="en-US" smtClean="0"/>
              <a:t>.</a:t>
            </a:r>
          </a:p>
          <a:p>
            <a:endParaRPr lang="en-US" smtClean="0"/>
          </a:p>
          <a:p>
            <a:r>
              <a:rPr lang="en-US" smtClean="0"/>
              <a:t> </a:t>
            </a:r>
          </a:p>
        </p:txBody>
      </p:sp>
      <p:graphicFrame>
        <p:nvGraphicFramePr>
          <p:cNvPr id="36866" name="Object 2"/>
          <p:cNvGraphicFramePr>
            <a:graphicFrameLocks noChangeAspect="1"/>
          </p:cNvGraphicFramePr>
          <p:nvPr/>
        </p:nvGraphicFramePr>
        <p:xfrm>
          <a:off x="2409826" y="3259139"/>
          <a:ext cx="5211763" cy="1216025"/>
        </p:xfrm>
        <a:graphic>
          <a:graphicData uri="http://schemas.openxmlformats.org/presentationml/2006/ole">
            <mc:AlternateContent xmlns:mc="http://schemas.openxmlformats.org/markup-compatibility/2006">
              <mc:Choice xmlns:v="urn:schemas-microsoft-com:vml" Requires="v">
                <p:oleObj spid="_x0000_s1026" name="Equation" r:id="rId3" imgW="1905000" imgH="444500" progId="Equation.DSMT4">
                  <p:embed/>
                </p:oleObj>
              </mc:Choice>
              <mc:Fallback>
                <p:oleObj name="Equation" r:id="rId3" imgW="1905000" imgH="4445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9826" y="3259139"/>
                        <a:ext cx="5211763"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8725"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C97DADA3-BA0B-4ED4-841F-ECE13EE3E4D8}" type="slidenum">
              <a:rPr lang="en-US" sz="1200">
                <a:latin typeface="Arial" panose="020B0604020202020204" pitchFamily="34" charset="0"/>
              </a:rPr>
              <a:pPr algn="r" eaLnBrk="1" hangingPunct="1">
                <a:spcBef>
                  <a:spcPct val="0"/>
                </a:spcBef>
              </a:pPr>
              <a:t>14</a:t>
            </a:fld>
            <a:r>
              <a:rPr lang="en-US" sz="1200">
                <a:latin typeface="Arial" panose="020B0604020202020204" pitchFamily="34" charset="0"/>
              </a:rPr>
              <a:t> of 149</a:t>
            </a:r>
          </a:p>
        </p:txBody>
      </p:sp>
      <p:sp>
        <p:nvSpPr>
          <p:cNvPr id="158726"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27854821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Example: Comparing </a:t>
            </a:r>
            <a:r>
              <a:rPr lang="en-US" i="1" smtClean="0">
                <a:solidFill>
                  <a:srgbClr val="83BB35"/>
                </a:solidFill>
                <a:ea typeface="ＭＳ Ｐゴシック" panose="020B0600070205080204" pitchFamily="34" charset="-128"/>
              </a:rPr>
              <a:t>z-</a:t>
            </a:r>
            <a:r>
              <a:rPr lang="en-US" smtClean="0">
                <a:solidFill>
                  <a:srgbClr val="83BB35"/>
                </a:solidFill>
                <a:ea typeface="ＭＳ Ｐゴシック" panose="020B0600070205080204" pitchFamily="34" charset="-128"/>
              </a:rPr>
              <a:t>Scores from Different Data Sets</a:t>
            </a:r>
          </a:p>
        </p:txBody>
      </p:sp>
      <p:sp>
        <p:nvSpPr>
          <p:cNvPr id="159747" name="Content Placeholder 2"/>
          <p:cNvSpPr>
            <a:spLocks noGrp="1"/>
          </p:cNvSpPr>
          <p:nvPr>
            <p:ph idx="1"/>
          </p:nvPr>
        </p:nvSpPr>
        <p:spPr>
          <a:xfrm>
            <a:off x="1981200" y="1647826"/>
            <a:ext cx="8229600" cy="3908425"/>
          </a:xfrm>
        </p:spPr>
        <p:txBody>
          <a:bodyPr>
            <a:normAutofit lnSpcReduction="10000"/>
          </a:bodyPr>
          <a:lstStyle/>
          <a:p>
            <a:pPr marL="0" indent="0">
              <a:buNone/>
            </a:pPr>
            <a:r>
              <a:rPr lang="en-US" smtClean="0"/>
              <a:t>In 2009, Heath Ledger won the  Oscar for Best Supporting Actor at age 29 for his role in the movie </a:t>
            </a:r>
            <a:r>
              <a:rPr lang="en-US" i="1" smtClean="0"/>
              <a:t>The Dark Knight. </a:t>
            </a:r>
            <a:r>
              <a:rPr lang="en-US" smtClean="0"/>
              <a:t>Penelope Cruz won the Oscar for Best Supporting Actress at age 34 for her role in </a:t>
            </a:r>
            <a:r>
              <a:rPr lang="en-US" i="1" smtClean="0"/>
              <a:t>Vicky Cristina Barcelona</a:t>
            </a:r>
            <a:r>
              <a:rPr lang="en-US" smtClean="0"/>
              <a:t>. The mean age of all Best Supporting Actor winners is 49.5, with a standard deviation of 13.8. The mean age of all Best Supporting Actress winners is 39.9, with a standard deviation of 14.0. Find the </a:t>
            </a:r>
            <a:r>
              <a:rPr lang="en-US" i="1" smtClean="0"/>
              <a:t>z</a:t>
            </a:r>
            <a:r>
              <a:rPr lang="en-US" smtClean="0"/>
              <a:t>-scores that correspond to the ages of Ledger and Cruz. Then compare your results.</a:t>
            </a:r>
          </a:p>
        </p:txBody>
      </p:sp>
      <p:pic>
        <p:nvPicPr>
          <p:cNvPr id="159748" name="Picture 6" descr="C:\Documents and Settings\sth-g321\Local Settings\Temporary Internet Files\Content.IE5\O5QN6ZK7\MCj0431621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3175" y="5473700"/>
            <a:ext cx="1081088"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49"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4EFC8D4F-2245-422B-8A5A-3564F034FF08}" type="slidenum">
              <a:rPr lang="en-US" sz="1200">
                <a:latin typeface="Arial" panose="020B0604020202020204" pitchFamily="34" charset="0"/>
              </a:rPr>
              <a:pPr algn="r" eaLnBrk="1" hangingPunct="1">
                <a:spcBef>
                  <a:spcPct val="0"/>
                </a:spcBef>
              </a:pPr>
              <a:t>15</a:t>
            </a:fld>
            <a:r>
              <a:rPr lang="en-US" sz="1200">
                <a:latin typeface="Arial" panose="020B0604020202020204" pitchFamily="34" charset="0"/>
              </a:rPr>
              <a:t> of 149</a:t>
            </a:r>
          </a:p>
        </p:txBody>
      </p:sp>
      <p:sp>
        <p:nvSpPr>
          <p:cNvPr id="159750"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1884972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Solution: Comparing </a:t>
            </a:r>
            <a:r>
              <a:rPr lang="en-US" i="1" smtClean="0">
                <a:solidFill>
                  <a:srgbClr val="83BB35"/>
                </a:solidFill>
                <a:ea typeface="ＭＳ Ｐゴシック" panose="020B0600070205080204" pitchFamily="34" charset="-128"/>
              </a:rPr>
              <a:t>z-</a:t>
            </a:r>
            <a:r>
              <a:rPr lang="en-US" smtClean="0">
                <a:solidFill>
                  <a:srgbClr val="83BB35"/>
                </a:solidFill>
                <a:ea typeface="ＭＳ Ｐゴシック" panose="020B0600070205080204" pitchFamily="34" charset="-128"/>
              </a:rPr>
              <a:t>Scores from Different Data Sets</a:t>
            </a:r>
          </a:p>
        </p:txBody>
      </p:sp>
      <p:sp>
        <p:nvSpPr>
          <p:cNvPr id="160773" name="Content Placeholder 5"/>
          <p:cNvSpPr>
            <a:spLocks noGrp="1"/>
          </p:cNvSpPr>
          <p:nvPr>
            <p:ph idx="1"/>
          </p:nvPr>
        </p:nvSpPr>
        <p:spPr>
          <a:xfrm>
            <a:off x="1981200" y="1792289"/>
            <a:ext cx="8229600" cy="661987"/>
          </a:xfrm>
        </p:spPr>
        <p:txBody>
          <a:bodyPr/>
          <a:lstStyle/>
          <a:p>
            <a:r>
              <a:rPr lang="en-US" smtClean="0"/>
              <a:t>Heath Ledger</a:t>
            </a:r>
          </a:p>
        </p:txBody>
      </p:sp>
      <p:graphicFrame>
        <p:nvGraphicFramePr>
          <p:cNvPr id="37890" name="Object 2"/>
          <p:cNvGraphicFramePr>
            <a:graphicFrameLocks noChangeAspect="1"/>
          </p:cNvGraphicFramePr>
          <p:nvPr/>
        </p:nvGraphicFramePr>
        <p:xfrm>
          <a:off x="2816225" y="2219325"/>
          <a:ext cx="4775200" cy="1022350"/>
        </p:xfrm>
        <a:graphic>
          <a:graphicData uri="http://schemas.openxmlformats.org/presentationml/2006/ole">
            <mc:AlternateContent xmlns:mc="http://schemas.openxmlformats.org/markup-compatibility/2006">
              <mc:Choice xmlns:v="urn:schemas-microsoft-com:vml" Requires="v">
                <p:oleObj spid="_x0000_s2050" name="Equation" r:id="rId3" imgW="1841400" imgH="393480" progId="Equation.DSMT4">
                  <p:embed/>
                </p:oleObj>
              </mc:Choice>
              <mc:Fallback>
                <p:oleObj name="Equation" r:id="rId3" imgW="1841400" imgH="393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6225" y="2219325"/>
                        <a:ext cx="4775200"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0774" name="Content Placeholder 5"/>
          <p:cNvSpPr txBox="1">
            <a:spLocks/>
          </p:cNvSpPr>
          <p:nvPr/>
        </p:nvSpPr>
        <p:spPr bwMode="auto">
          <a:xfrm>
            <a:off x="1981200" y="3773489"/>
            <a:ext cx="82296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accent1"/>
              </a:buClr>
              <a:buFont typeface="Arial" panose="020B0604020202020204" pitchFamily="34" charset="0"/>
              <a:buChar char="•"/>
            </a:pPr>
            <a:r>
              <a:rPr lang="en-US">
                <a:cs typeface="Times New Roman" panose="02020603050405020304" pitchFamily="18" charset="0"/>
              </a:rPr>
              <a:t>Penelope Cruz</a:t>
            </a:r>
          </a:p>
        </p:txBody>
      </p:sp>
      <p:graphicFrame>
        <p:nvGraphicFramePr>
          <p:cNvPr id="37891" name="Object 3"/>
          <p:cNvGraphicFramePr>
            <a:graphicFrameLocks noChangeAspect="1"/>
          </p:cNvGraphicFramePr>
          <p:nvPr/>
        </p:nvGraphicFramePr>
        <p:xfrm>
          <a:off x="2667000" y="4216400"/>
          <a:ext cx="4776788" cy="1022350"/>
        </p:xfrm>
        <a:graphic>
          <a:graphicData uri="http://schemas.openxmlformats.org/presentationml/2006/ole">
            <mc:AlternateContent xmlns:mc="http://schemas.openxmlformats.org/markup-compatibility/2006">
              <mc:Choice xmlns:v="urn:schemas-microsoft-com:vml" Requires="v">
                <p:oleObj spid="_x0000_s2051" name="Equation" r:id="rId5" imgW="1841400" imgH="393480" progId="Equation.DSMT4">
                  <p:embed/>
                </p:oleObj>
              </mc:Choice>
              <mc:Fallback>
                <p:oleObj name="Equation" r:id="rId5" imgW="1841400" imgH="3934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4216400"/>
                        <a:ext cx="4776788"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0775" name="TextBox 10"/>
          <p:cNvSpPr txBox="1">
            <a:spLocks noChangeArrowheads="1"/>
          </p:cNvSpPr>
          <p:nvPr/>
        </p:nvSpPr>
        <p:spPr bwMode="auto">
          <a:xfrm>
            <a:off x="7700963" y="2165350"/>
            <a:ext cx="256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2400"/>
              <a:t>1.49 standard deviations below the mean</a:t>
            </a:r>
          </a:p>
        </p:txBody>
      </p:sp>
      <p:sp>
        <p:nvSpPr>
          <p:cNvPr id="12" name="TextBox 11"/>
          <p:cNvSpPr txBox="1">
            <a:spLocks noChangeArrowheads="1"/>
          </p:cNvSpPr>
          <p:nvPr/>
        </p:nvSpPr>
        <p:spPr bwMode="auto">
          <a:xfrm>
            <a:off x="7756525" y="4178301"/>
            <a:ext cx="25669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2400"/>
              <a:t>0.42 standard deviations below the mean</a:t>
            </a:r>
          </a:p>
        </p:txBody>
      </p:sp>
      <p:pic>
        <p:nvPicPr>
          <p:cNvPr id="160777" name="Picture 6" descr="C:\Documents and Settings\sth-g321\Local Settings\Temporary Internet Files\Content.IE5\O5QN6ZK7\MCj0431621000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24901" y="5305426"/>
            <a:ext cx="1249363"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0778"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F1DAA574-6CFC-445F-ADDC-E971EC9DF4BC}" type="slidenum">
              <a:rPr lang="en-US" sz="1200">
                <a:latin typeface="Arial" panose="020B0604020202020204" pitchFamily="34" charset="0"/>
              </a:rPr>
              <a:pPr algn="r" eaLnBrk="1" hangingPunct="1">
                <a:spcBef>
                  <a:spcPct val="0"/>
                </a:spcBef>
              </a:pPr>
              <a:t>16</a:t>
            </a:fld>
            <a:r>
              <a:rPr lang="en-US" sz="1200">
                <a:latin typeface="Arial" panose="020B0604020202020204" pitchFamily="34" charset="0"/>
              </a:rPr>
              <a:t> of 149</a:t>
            </a:r>
          </a:p>
        </p:txBody>
      </p:sp>
      <p:sp>
        <p:nvSpPr>
          <p:cNvPr id="160779"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2722040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Solution: Comparing </a:t>
            </a:r>
            <a:r>
              <a:rPr lang="en-US" i="1" smtClean="0">
                <a:solidFill>
                  <a:srgbClr val="83BB35"/>
                </a:solidFill>
                <a:ea typeface="ＭＳ Ｐゴシック" panose="020B0600070205080204" pitchFamily="34" charset="-128"/>
              </a:rPr>
              <a:t>z-</a:t>
            </a:r>
            <a:r>
              <a:rPr lang="en-US" smtClean="0">
                <a:solidFill>
                  <a:srgbClr val="83BB35"/>
                </a:solidFill>
                <a:ea typeface="ＭＳ Ｐゴシック" panose="020B0600070205080204" pitchFamily="34" charset="-128"/>
              </a:rPr>
              <a:t>Scores from Different Data Sets</a:t>
            </a:r>
          </a:p>
        </p:txBody>
      </p:sp>
      <p:sp>
        <p:nvSpPr>
          <p:cNvPr id="161795" name="TextBox 12"/>
          <p:cNvSpPr txBox="1">
            <a:spLocks noChangeArrowheads="1"/>
          </p:cNvSpPr>
          <p:nvPr/>
        </p:nvSpPr>
        <p:spPr bwMode="auto">
          <a:xfrm>
            <a:off x="2020889" y="3609975"/>
            <a:ext cx="8021637"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a:t>Both </a:t>
            </a:r>
            <a:r>
              <a:rPr lang="en-US" i="1"/>
              <a:t>z</a:t>
            </a:r>
            <a:r>
              <a:rPr lang="en-US"/>
              <a:t>-scores fall between –2 and 2, so neither score would be considered unusual. Compared with other Best Supporting Actor winners, Heath Ledger was relatively younger, whereas the age of Penelope Cruz was only slightly lower than the average age of other Best Supporting Actress winners.</a:t>
            </a:r>
          </a:p>
        </p:txBody>
      </p:sp>
      <p:pic>
        <p:nvPicPr>
          <p:cNvPr id="161796" name="Picture 6" descr="C:\Documents and Settings\sth-g321\Local Settings\Temporary Internet Files\Content.IE5\O5QN6ZK7\MCj0431621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5713" y="2411413"/>
            <a:ext cx="1249362"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7"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8DDA0B4A-6DDD-4751-BAD1-4C2E6FDDA153}" type="slidenum">
              <a:rPr lang="en-US" sz="1200">
                <a:latin typeface="Arial" panose="020B0604020202020204" pitchFamily="34" charset="0"/>
              </a:rPr>
              <a:pPr algn="r" eaLnBrk="1" hangingPunct="1">
                <a:spcBef>
                  <a:spcPct val="0"/>
                </a:spcBef>
              </a:pPr>
              <a:t>17</a:t>
            </a:fld>
            <a:r>
              <a:rPr lang="en-US" sz="1200">
                <a:latin typeface="Arial" panose="020B0604020202020204" pitchFamily="34" charset="0"/>
              </a:rPr>
              <a:t> of 149</a:t>
            </a:r>
          </a:p>
        </p:txBody>
      </p:sp>
      <p:sp>
        <p:nvSpPr>
          <p:cNvPr id="161798"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pic>
        <p:nvPicPr>
          <p:cNvPr id="161799" name="Picture 15"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1025" y="1652588"/>
            <a:ext cx="3244850" cy="175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283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p:txBody>
          <a:bodyPr/>
          <a:lstStyle/>
          <a:p>
            <a:pPr eaLnBrk="1" hangingPunct="1"/>
            <a:r>
              <a:rPr lang="en-US" smtClean="0">
                <a:ea typeface="ＭＳ Ｐゴシック" panose="020B0600070205080204" pitchFamily="34" charset="-128"/>
              </a:rPr>
              <a:t>Section 2.5 Summary</a:t>
            </a:r>
          </a:p>
        </p:txBody>
      </p:sp>
      <p:sp>
        <p:nvSpPr>
          <p:cNvPr id="162819" name="Content Placeholder 2"/>
          <p:cNvSpPr>
            <a:spLocks noGrp="1"/>
          </p:cNvSpPr>
          <p:nvPr>
            <p:ph idx="1"/>
          </p:nvPr>
        </p:nvSpPr>
        <p:spPr/>
        <p:txBody>
          <a:bodyPr/>
          <a:lstStyle/>
          <a:p>
            <a:pPr eaLnBrk="1" hangingPunct="1"/>
            <a:r>
              <a:rPr lang="en-US" smtClean="0"/>
              <a:t>Determined the quartiles of a data set</a:t>
            </a:r>
          </a:p>
          <a:p>
            <a:pPr eaLnBrk="1" hangingPunct="1"/>
            <a:r>
              <a:rPr lang="en-US" smtClean="0"/>
              <a:t>Determined the interquartile range of a data set</a:t>
            </a:r>
          </a:p>
          <a:p>
            <a:pPr eaLnBrk="1" hangingPunct="1"/>
            <a:r>
              <a:rPr lang="en-US" smtClean="0"/>
              <a:t>Created a box-and-whisker plot</a:t>
            </a:r>
          </a:p>
          <a:p>
            <a:pPr eaLnBrk="1" hangingPunct="1"/>
            <a:r>
              <a:rPr lang="en-US" smtClean="0"/>
              <a:t>Interpreted other fractiles such as percentiles</a:t>
            </a:r>
          </a:p>
          <a:p>
            <a:pPr eaLnBrk="1" hangingPunct="1"/>
            <a:r>
              <a:rPr lang="en-US" smtClean="0"/>
              <a:t>Determined and interpreted the standard score</a:t>
            </a:r>
            <a:br>
              <a:rPr lang="en-US" smtClean="0"/>
            </a:br>
            <a:r>
              <a:rPr lang="en-US" smtClean="0"/>
              <a:t>(</a:t>
            </a:r>
            <a:r>
              <a:rPr lang="en-US" i="1" smtClean="0"/>
              <a:t>z-</a:t>
            </a:r>
            <a:r>
              <a:rPr lang="en-US" smtClean="0"/>
              <a:t>score)</a:t>
            </a:r>
          </a:p>
        </p:txBody>
      </p:sp>
      <p:sp>
        <p:nvSpPr>
          <p:cNvPr id="162820"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6098806A-3580-4C1E-A5B6-585C75C75897}" type="slidenum">
              <a:rPr lang="en-US" sz="1200">
                <a:latin typeface="Arial" panose="020B0604020202020204" pitchFamily="34" charset="0"/>
              </a:rPr>
              <a:pPr algn="r" eaLnBrk="1" hangingPunct="1">
                <a:spcBef>
                  <a:spcPct val="0"/>
                </a:spcBef>
              </a:pPr>
              <a:t>18</a:t>
            </a:fld>
            <a:r>
              <a:rPr lang="en-US" sz="1200">
                <a:latin typeface="Arial" panose="020B0604020202020204" pitchFamily="34" charset="0"/>
              </a:rPr>
              <a:t> of 149</a:t>
            </a:r>
          </a:p>
        </p:txBody>
      </p:sp>
      <p:sp>
        <p:nvSpPr>
          <p:cNvPr id="162821"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12914405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p:txBody>
          <a:bodyPr/>
          <a:lstStyle/>
          <a:p>
            <a:pPr eaLnBrk="1" hangingPunct="1"/>
            <a:r>
              <a:rPr lang="en-US" smtClean="0">
                <a:ea typeface="ＭＳ Ｐゴシック" panose="020B0600070205080204" pitchFamily="34" charset="-128"/>
              </a:rPr>
              <a:t>Section 2.5 Objectives</a:t>
            </a:r>
          </a:p>
        </p:txBody>
      </p:sp>
      <p:sp>
        <p:nvSpPr>
          <p:cNvPr id="146435" name="Content Placeholder 2"/>
          <p:cNvSpPr>
            <a:spLocks noGrp="1"/>
          </p:cNvSpPr>
          <p:nvPr>
            <p:ph idx="1"/>
          </p:nvPr>
        </p:nvSpPr>
        <p:spPr/>
        <p:txBody>
          <a:bodyPr/>
          <a:lstStyle/>
          <a:p>
            <a:pPr eaLnBrk="1" hangingPunct="1"/>
            <a:r>
              <a:rPr lang="en-US" smtClean="0"/>
              <a:t>Determine the quartiles of a data set</a:t>
            </a:r>
          </a:p>
          <a:p>
            <a:pPr eaLnBrk="1" hangingPunct="1"/>
            <a:r>
              <a:rPr lang="en-US" smtClean="0"/>
              <a:t>Determine the interquartile range of a data set</a:t>
            </a:r>
          </a:p>
          <a:p>
            <a:pPr eaLnBrk="1" hangingPunct="1"/>
            <a:r>
              <a:rPr lang="en-US" smtClean="0"/>
              <a:t>Create a box-and-whisker plot</a:t>
            </a:r>
          </a:p>
          <a:p>
            <a:pPr eaLnBrk="1" hangingPunct="1"/>
            <a:r>
              <a:rPr lang="en-US" smtClean="0"/>
              <a:t>Interpret other fractiles such as percentiles</a:t>
            </a:r>
          </a:p>
          <a:p>
            <a:pPr eaLnBrk="1" hangingPunct="1"/>
            <a:r>
              <a:rPr lang="en-US" smtClean="0"/>
              <a:t>Determine and interpret the standard score (</a:t>
            </a:r>
            <a:r>
              <a:rPr lang="en-US" i="1" smtClean="0"/>
              <a:t>z-</a:t>
            </a:r>
            <a:r>
              <a:rPr lang="en-US" smtClean="0"/>
              <a:t>score)</a:t>
            </a:r>
          </a:p>
        </p:txBody>
      </p:sp>
      <p:sp>
        <p:nvSpPr>
          <p:cNvPr id="146436"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FA75DE06-41A1-42A8-8EBB-D90AF4687D29}" type="slidenum">
              <a:rPr lang="en-US" sz="1200">
                <a:latin typeface="Arial" panose="020B0604020202020204" pitchFamily="34" charset="0"/>
              </a:rPr>
              <a:pPr algn="r" eaLnBrk="1" hangingPunct="1">
                <a:spcBef>
                  <a:spcPct val="0"/>
                </a:spcBef>
              </a:pPr>
              <a:t>2</a:t>
            </a:fld>
            <a:r>
              <a:rPr lang="en-US" sz="1200">
                <a:latin typeface="Arial" panose="020B0604020202020204" pitchFamily="34" charset="0"/>
              </a:rPr>
              <a:t> of 149</a:t>
            </a:r>
          </a:p>
        </p:txBody>
      </p:sp>
      <p:sp>
        <p:nvSpPr>
          <p:cNvPr id="146437"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3040886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r>
              <a:rPr lang="en-US" smtClean="0">
                <a:ea typeface="ＭＳ Ｐゴシック" panose="020B0600070205080204" pitchFamily="34" charset="-128"/>
              </a:rPr>
              <a:t>Quartiles</a:t>
            </a:r>
          </a:p>
        </p:txBody>
      </p:sp>
      <p:sp>
        <p:nvSpPr>
          <p:cNvPr id="142339" name="Content Placeholder 2"/>
          <p:cNvSpPr>
            <a:spLocks noGrp="1"/>
          </p:cNvSpPr>
          <p:nvPr>
            <p:ph idx="1"/>
          </p:nvPr>
        </p:nvSpPr>
        <p:spPr>
          <a:xfrm>
            <a:off x="1981200" y="1314451"/>
            <a:ext cx="8229600" cy="4525963"/>
          </a:xfrm>
        </p:spPr>
        <p:txBody>
          <a:bodyPr/>
          <a:lstStyle/>
          <a:p>
            <a:r>
              <a:rPr lang="en-US" b="1" smtClean="0">
                <a:solidFill>
                  <a:schemeClr val="accent2"/>
                </a:solidFill>
              </a:rPr>
              <a:t>Fractiles</a:t>
            </a:r>
            <a:r>
              <a:rPr lang="en-US" smtClean="0"/>
              <a:t> are numbers that partition (divide) an ordered data set into equal parts.</a:t>
            </a:r>
          </a:p>
          <a:p>
            <a:r>
              <a:rPr lang="en-US" b="1" smtClean="0">
                <a:solidFill>
                  <a:schemeClr val="accent2"/>
                </a:solidFill>
              </a:rPr>
              <a:t>Quartiles</a:t>
            </a:r>
            <a:r>
              <a:rPr lang="en-US" smtClean="0"/>
              <a:t> approximately divide an ordered data set into four equal parts.</a:t>
            </a:r>
          </a:p>
          <a:p>
            <a:pPr lvl="1"/>
            <a:r>
              <a:rPr lang="en-US" b="1" smtClean="0">
                <a:solidFill>
                  <a:schemeClr val="accent2"/>
                </a:solidFill>
              </a:rPr>
              <a:t>First quartile, </a:t>
            </a:r>
            <a:r>
              <a:rPr lang="en-US" b="1" i="1" smtClean="0">
                <a:solidFill>
                  <a:schemeClr val="accent2"/>
                </a:solidFill>
              </a:rPr>
              <a:t>Q</a:t>
            </a:r>
            <a:r>
              <a:rPr lang="en-US" b="1" baseline="-25000" smtClean="0">
                <a:solidFill>
                  <a:schemeClr val="accent2"/>
                </a:solidFill>
              </a:rPr>
              <a:t>1</a:t>
            </a:r>
            <a:r>
              <a:rPr lang="en-US" smtClean="0"/>
              <a:t>: About one quarter of the data fall on or below </a:t>
            </a:r>
            <a:r>
              <a:rPr lang="en-US" i="1" smtClean="0"/>
              <a:t>Q</a:t>
            </a:r>
            <a:r>
              <a:rPr lang="en-US" baseline="-25000" smtClean="0"/>
              <a:t>1</a:t>
            </a:r>
            <a:r>
              <a:rPr lang="en-US" smtClean="0"/>
              <a:t>.</a:t>
            </a:r>
          </a:p>
          <a:p>
            <a:pPr lvl="1"/>
            <a:r>
              <a:rPr lang="en-US" b="1" smtClean="0">
                <a:solidFill>
                  <a:schemeClr val="accent2"/>
                </a:solidFill>
              </a:rPr>
              <a:t>Second quartile, </a:t>
            </a:r>
            <a:r>
              <a:rPr lang="en-US" b="1" i="1" smtClean="0">
                <a:solidFill>
                  <a:schemeClr val="accent2"/>
                </a:solidFill>
              </a:rPr>
              <a:t>Q</a:t>
            </a:r>
            <a:r>
              <a:rPr lang="en-US" b="1" baseline="-25000" smtClean="0">
                <a:solidFill>
                  <a:schemeClr val="accent2"/>
                </a:solidFill>
              </a:rPr>
              <a:t>2</a:t>
            </a:r>
            <a:r>
              <a:rPr lang="en-US" smtClean="0"/>
              <a:t>: About one half of the data fall on or below </a:t>
            </a:r>
            <a:r>
              <a:rPr lang="en-US" i="1" smtClean="0"/>
              <a:t>Q</a:t>
            </a:r>
            <a:r>
              <a:rPr lang="en-US" baseline="-25000" smtClean="0"/>
              <a:t>2</a:t>
            </a:r>
            <a:r>
              <a:rPr lang="en-US" smtClean="0"/>
              <a:t> (median).</a:t>
            </a:r>
          </a:p>
          <a:p>
            <a:pPr lvl="1"/>
            <a:r>
              <a:rPr lang="en-US" b="1" smtClean="0">
                <a:solidFill>
                  <a:schemeClr val="accent2"/>
                </a:solidFill>
              </a:rPr>
              <a:t>Third quartile, </a:t>
            </a:r>
            <a:r>
              <a:rPr lang="en-US" b="1" i="1" smtClean="0">
                <a:solidFill>
                  <a:schemeClr val="accent2"/>
                </a:solidFill>
              </a:rPr>
              <a:t>Q</a:t>
            </a:r>
            <a:r>
              <a:rPr lang="en-US" b="1" baseline="-25000" smtClean="0">
                <a:solidFill>
                  <a:schemeClr val="accent2"/>
                </a:solidFill>
              </a:rPr>
              <a:t>3</a:t>
            </a:r>
            <a:r>
              <a:rPr lang="en-US" smtClean="0"/>
              <a:t>: About three quarters of the data fall on or below </a:t>
            </a:r>
            <a:r>
              <a:rPr lang="en-US" i="1" smtClean="0"/>
              <a:t>Q</a:t>
            </a:r>
            <a:r>
              <a:rPr lang="en-US" baseline="-25000" smtClean="0"/>
              <a:t>3</a:t>
            </a:r>
            <a:r>
              <a:rPr lang="en-US" smtClean="0"/>
              <a:t>.</a:t>
            </a:r>
          </a:p>
        </p:txBody>
      </p:sp>
      <p:sp>
        <p:nvSpPr>
          <p:cNvPr id="147460"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DA408C1E-E430-424C-9F2B-2460F972EB4C}" type="slidenum">
              <a:rPr lang="en-US" sz="1200">
                <a:latin typeface="Arial" panose="020B0604020202020204" pitchFamily="34" charset="0"/>
              </a:rPr>
              <a:pPr algn="r" eaLnBrk="1" hangingPunct="1">
                <a:spcBef>
                  <a:spcPct val="0"/>
                </a:spcBef>
              </a:pPr>
              <a:t>3</a:t>
            </a:fld>
            <a:r>
              <a:rPr lang="en-US" sz="1200">
                <a:latin typeface="Arial" panose="020B0604020202020204" pitchFamily="34" charset="0"/>
              </a:rPr>
              <a:t> of 149</a:t>
            </a:r>
          </a:p>
        </p:txBody>
      </p:sp>
      <p:sp>
        <p:nvSpPr>
          <p:cNvPr id="147461"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151152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2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Example: Finding Quartiles</a:t>
            </a:r>
          </a:p>
        </p:txBody>
      </p:sp>
      <p:sp>
        <p:nvSpPr>
          <p:cNvPr id="148483" name="Content Placeholder 2"/>
          <p:cNvSpPr>
            <a:spLocks noGrp="1"/>
          </p:cNvSpPr>
          <p:nvPr>
            <p:ph idx="1"/>
          </p:nvPr>
        </p:nvSpPr>
        <p:spPr>
          <a:xfrm>
            <a:off x="1981200" y="1503364"/>
            <a:ext cx="8229600" cy="1946275"/>
          </a:xfrm>
        </p:spPr>
        <p:txBody>
          <a:bodyPr>
            <a:normAutofit lnSpcReduction="10000"/>
          </a:bodyPr>
          <a:lstStyle/>
          <a:p>
            <a:pPr marL="0" indent="0">
              <a:buNone/>
            </a:pPr>
            <a:r>
              <a:rPr lang="en-US" smtClean="0"/>
              <a:t>The number of nuclear power plants in the top 15 nuclear power-producing countries in the world are listed. Find the first, second, and third quartiles of the data set.</a:t>
            </a:r>
          </a:p>
          <a:p>
            <a:pPr marL="0" indent="0">
              <a:buNone/>
            </a:pPr>
            <a:r>
              <a:rPr lang="en-US" smtClean="0"/>
              <a:t>7  18  11  6  59  17  18  54  104  20  31  8  10  15  19</a:t>
            </a:r>
          </a:p>
        </p:txBody>
      </p:sp>
      <p:sp>
        <p:nvSpPr>
          <p:cNvPr id="8" name="Content Placeholder 2"/>
          <p:cNvSpPr txBox="1">
            <a:spLocks/>
          </p:cNvSpPr>
          <p:nvPr/>
        </p:nvSpPr>
        <p:spPr bwMode="auto">
          <a:xfrm>
            <a:off x="1981201" y="3573464"/>
            <a:ext cx="8239125"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3838" indent="-223838"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accent1"/>
              </a:buClr>
            </a:pPr>
            <a:r>
              <a:rPr lang="en-US" b="1">
                <a:solidFill>
                  <a:srgbClr val="83BB35"/>
                </a:solidFill>
                <a:cs typeface="Times New Roman" panose="02020603050405020304" pitchFamily="18" charset="0"/>
              </a:rPr>
              <a:t>Solution:</a:t>
            </a:r>
          </a:p>
          <a:p>
            <a:pPr>
              <a:spcBef>
                <a:spcPct val="20000"/>
              </a:spcBef>
              <a:buClr>
                <a:schemeClr val="accent1"/>
              </a:buClr>
              <a:buFont typeface="Arial" panose="020B0604020202020204" pitchFamily="34" charset="0"/>
              <a:buChar char="•"/>
            </a:pPr>
            <a:r>
              <a:rPr lang="en-US" i="1">
                <a:cs typeface="Times New Roman" panose="02020603050405020304" pitchFamily="18" charset="0"/>
              </a:rPr>
              <a:t>Q</a:t>
            </a:r>
            <a:r>
              <a:rPr lang="en-US" baseline="-25000">
                <a:cs typeface="Times New Roman" panose="02020603050405020304" pitchFamily="18" charset="0"/>
              </a:rPr>
              <a:t>2</a:t>
            </a:r>
            <a:r>
              <a:rPr lang="en-US">
                <a:cs typeface="Times New Roman" panose="02020603050405020304" pitchFamily="18" charset="0"/>
              </a:rPr>
              <a:t> divides the data set into two halves. </a:t>
            </a:r>
          </a:p>
          <a:p>
            <a:pPr>
              <a:spcBef>
                <a:spcPct val="20000"/>
              </a:spcBef>
              <a:buClr>
                <a:schemeClr val="accent1"/>
              </a:buClr>
              <a:buFont typeface="Arial" panose="020B0604020202020204" pitchFamily="34" charset="0"/>
              <a:buChar char="•"/>
            </a:pPr>
            <a:endParaRPr lang="en-US">
              <a:cs typeface="Times New Roman" panose="02020603050405020304" pitchFamily="18" charset="0"/>
            </a:endParaRPr>
          </a:p>
          <a:p>
            <a:pPr>
              <a:spcBef>
                <a:spcPct val="20000"/>
              </a:spcBef>
              <a:buClr>
                <a:schemeClr val="accent1"/>
              </a:buClr>
              <a:buFont typeface="Arial" panose="020B0604020202020204" pitchFamily="34" charset="0"/>
              <a:buNone/>
            </a:pPr>
            <a:r>
              <a:rPr lang="en-US">
                <a:cs typeface="Times New Roman" panose="02020603050405020304" pitchFamily="18" charset="0"/>
              </a:rPr>
              <a:t>6  7  8 10  11  15  17  18  18  19  20  31  54  59  104</a:t>
            </a:r>
          </a:p>
        </p:txBody>
      </p:sp>
      <p:grpSp>
        <p:nvGrpSpPr>
          <p:cNvPr id="3" name="Group 15"/>
          <p:cNvGrpSpPr>
            <a:grpSpLocks/>
          </p:cNvGrpSpPr>
          <p:nvPr/>
        </p:nvGrpSpPr>
        <p:grpSpPr bwMode="auto">
          <a:xfrm>
            <a:off x="5119689" y="5461001"/>
            <a:ext cx="625475" cy="855663"/>
            <a:chOff x="3545306" y="3016710"/>
            <a:chExt cx="625642" cy="856134"/>
          </a:xfrm>
        </p:grpSpPr>
        <p:sp>
          <p:nvSpPr>
            <p:cNvPr id="148493" name="TextBox 10"/>
            <p:cNvSpPr txBox="1">
              <a:spLocks noChangeArrowheads="1"/>
            </p:cNvSpPr>
            <p:nvPr/>
          </p:nvSpPr>
          <p:spPr bwMode="auto">
            <a:xfrm>
              <a:off x="3545306" y="3353445"/>
              <a:ext cx="625642" cy="5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b="1" i="1">
                  <a:solidFill>
                    <a:schemeClr val="accent2"/>
                  </a:solidFill>
                </a:rPr>
                <a:t>Q</a:t>
              </a:r>
              <a:r>
                <a:rPr lang="en-US" b="1" baseline="-25000">
                  <a:solidFill>
                    <a:schemeClr val="accent2"/>
                  </a:solidFill>
                </a:rPr>
                <a:t>2</a:t>
              </a:r>
            </a:p>
          </p:txBody>
        </p:sp>
        <p:cxnSp>
          <p:nvCxnSpPr>
            <p:cNvPr id="12" name="Straight Arrow Connector 11"/>
            <p:cNvCxnSpPr/>
            <p:nvPr/>
          </p:nvCxnSpPr>
          <p:spPr>
            <a:xfrm rot="5400000" flipH="1" flipV="1">
              <a:off x="3593682" y="3208110"/>
              <a:ext cx="384386" cy="1588"/>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oup 14"/>
          <p:cNvGrpSpPr>
            <a:grpSpLocks/>
          </p:cNvGrpSpPr>
          <p:nvPr/>
        </p:nvGrpSpPr>
        <p:grpSpPr bwMode="auto">
          <a:xfrm>
            <a:off x="2111376" y="4529139"/>
            <a:ext cx="7123113" cy="561975"/>
            <a:chOff x="577516" y="2085474"/>
            <a:chExt cx="7122694" cy="561476"/>
          </a:xfrm>
        </p:grpSpPr>
        <p:sp>
          <p:nvSpPr>
            <p:cNvPr id="14" name="Left Brace 13"/>
            <p:cNvSpPr/>
            <p:nvPr/>
          </p:nvSpPr>
          <p:spPr>
            <a:xfrm rot="5400000">
              <a:off x="1917360" y="1131049"/>
              <a:ext cx="176057" cy="2855745"/>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spcBef>
                  <a:spcPct val="0"/>
                </a:spcBef>
                <a:defRPr/>
              </a:pPr>
              <a:endParaRPr lang="en-US"/>
            </a:p>
          </p:txBody>
        </p:sp>
        <p:sp>
          <p:nvSpPr>
            <p:cNvPr id="15" name="Left Brace 14"/>
            <p:cNvSpPr/>
            <p:nvPr/>
          </p:nvSpPr>
          <p:spPr>
            <a:xfrm rot="5400000">
              <a:off x="5871587" y="810396"/>
              <a:ext cx="168126" cy="3489120"/>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spcBef>
                  <a:spcPct val="0"/>
                </a:spcBef>
                <a:defRPr/>
              </a:pPr>
              <a:endParaRPr lang="en-US"/>
            </a:p>
          </p:txBody>
        </p:sp>
        <p:sp>
          <p:nvSpPr>
            <p:cNvPr id="16" name="TextBox 15"/>
            <p:cNvSpPr txBox="1"/>
            <p:nvPr/>
          </p:nvSpPr>
          <p:spPr>
            <a:xfrm>
              <a:off x="1234702" y="2085474"/>
              <a:ext cx="1636617" cy="456794"/>
            </a:xfrm>
            <a:prstGeom prst="rect">
              <a:avLst/>
            </a:prstGeom>
            <a:noFill/>
          </p:spPr>
          <p:txBody>
            <a:bodyPr>
              <a:spAutoFit/>
            </a:bodyPr>
            <a:lstStyle/>
            <a:p>
              <a:pPr>
                <a:spcBef>
                  <a:spcPct val="0"/>
                </a:spcBef>
                <a:defRPr/>
              </a:pPr>
              <a:r>
                <a:rPr lang="en-US" sz="2400" dirty="0">
                  <a:solidFill>
                    <a:schemeClr val="accent2"/>
                  </a:solidFill>
                  <a:cs typeface="Arial" charset="0"/>
                </a:rPr>
                <a:t>Lower half</a:t>
              </a:r>
            </a:p>
          </p:txBody>
        </p:sp>
        <p:sp>
          <p:nvSpPr>
            <p:cNvPr id="17" name="TextBox 16"/>
            <p:cNvSpPr txBox="1"/>
            <p:nvPr/>
          </p:nvSpPr>
          <p:spPr>
            <a:xfrm>
              <a:off x="5109562" y="2125126"/>
              <a:ext cx="1636616" cy="456794"/>
            </a:xfrm>
            <a:prstGeom prst="rect">
              <a:avLst/>
            </a:prstGeom>
            <a:noFill/>
          </p:spPr>
          <p:txBody>
            <a:bodyPr>
              <a:spAutoFit/>
            </a:bodyPr>
            <a:lstStyle/>
            <a:p>
              <a:pPr>
                <a:spcBef>
                  <a:spcPct val="0"/>
                </a:spcBef>
                <a:defRPr/>
              </a:pPr>
              <a:r>
                <a:rPr lang="en-US" sz="2400" dirty="0">
                  <a:solidFill>
                    <a:schemeClr val="accent2"/>
                  </a:solidFill>
                  <a:cs typeface="Arial" charset="0"/>
                </a:rPr>
                <a:t>Upper half</a:t>
              </a:r>
            </a:p>
          </p:txBody>
        </p:sp>
      </p:grpSp>
      <p:sp>
        <p:nvSpPr>
          <p:cNvPr id="148487"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87B97A5E-1844-480C-B1BD-D887867E9ABB}" type="slidenum">
              <a:rPr lang="en-US" sz="1200">
                <a:latin typeface="Arial" panose="020B0604020202020204" pitchFamily="34" charset="0"/>
              </a:rPr>
              <a:pPr algn="r" eaLnBrk="1" hangingPunct="1">
                <a:spcBef>
                  <a:spcPct val="0"/>
                </a:spcBef>
              </a:pPr>
              <a:t>4</a:t>
            </a:fld>
            <a:r>
              <a:rPr lang="en-US" sz="1200">
                <a:latin typeface="Arial" panose="020B0604020202020204" pitchFamily="34" charset="0"/>
              </a:rPr>
              <a:t> of 149</a:t>
            </a:r>
          </a:p>
        </p:txBody>
      </p:sp>
      <p:sp>
        <p:nvSpPr>
          <p:cNvPr id="148488"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4218733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Solution: Finding Quartiles</a:t>
            </a:r>
          </a:p>
        </p:txBody>
      </p:sp>
      <p:sp>
        <p:nvSpPr>
          <p:cNvPr id="149507" name="Content Placeholder 2"/>
          <p:cNvSpPr>
            <a:spLocks noGrp="1"/>
          </p:cNvSpPr>
          <p:nvPr>
            <p:ph idx="1"/>
          </p:nvPr>
        </p:nvSpPr>
        <p:spPr>
          <a:xfrm>
            <a:off x="1981201" y="1279526"/>
            <a:ext cx="8239125" cy="1704975"/>
          </a:xfrm>
        </p:spPr>
        <p:txBody>
          <a:bodyPr>
            <a:normAutofit fontScale="92500" lnSpcReduction="10000"/>
          </a:bodyPr>
          <a:lstStyle/>
          <a:p>
            <a:pPr marL="223838" indent="-223838">
              <a:buClr>
                <a:srgbClr val="D17230"/>
              </a:buClr>
            </a:pPr>
            <a:r>
              <a:rPr lang="en-US" smtClean="0">
                <a:solidFill>
                  <a:srgbClr val="000000"/>
                </a:solidFill>
              </a:rPr>
              <a:t>The first and third quartiles are the medians of the lower and upper halves of the data set.</a:t>
            </a:r>
          </a:p>
          <a:p>
            <a:pPr marL="223838" indent="-223838">
              <a:buNone/>
            </a:pPr>
            <a:endParaRPr lang="en-US" smtClean="0"/>
          </a:p>
          <a:p>
            <a:pPr marL="223838" indent="-223838">
              <a:buNone/>
            </a:pPr>
            <a:r>
              <a:rPr lang="en-US" smtClean="0"/>
              <a:t>6  7  8 10  11  15  17  18  18  19  20  31  54  59  104</a:t>
            </a:r>
          </a:p>
        </p:txBody>
      </p:sp>
      <p:grpSp>
        <p:nvGrpSpPr>
          <p:cNvPr id="149508" name="Group 15"/>
          <p:cNvGrpSpPr>
            <a:grpSpLocks/>
          </p:cNvGrpSpPr>
          <p:nvPr/>
        </p:nvGrpSpPr>
        <p:grpSpPr bwMode="auto">
          <a:xfrm>
            <a:off x="5119689" y="3197226"/>
            <a:ext cx="625475" cy="855663"/>
            <a:chOff x="3545306" y="3016710"/>
            <a:chExt cx="625642" cy="856134"/>
          </a:xfrm>
        </p:grpSpPr>
        <p:sp>
          <p:nvSpPr>
            <p:cNvPr id="149523" name="TextBox 5"/>
            <p:cNvSpPr txBox="1">
              <a:spLocks noChangeArrowheads="1"/>
            </p:cNvSpPr>
            <p:nvPr/>
          </p:nvSpPr>
          <p:spPr bwMode="auto">
            <a:xfrm>
              <a:off x="3545306" y="3353445"/>
              <a:ext cx="625642" cy="5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b="1" i="1">
                  <a:solidFill>
                    <a:schemeClr val="accent2"/>
                  </a:solidFill>
                </a:rPr>
                <a:t>Q</a:t>
              </a:r>
              <a:r>
                <a:rPr lang="en-US" b="1" baseline="-25000">
                  <a:solidFill>
                    <a:schemeClr val="accent2"/>
                  </a:solidFill>
                </a:rPr>
                <a:t>2</a:t>
              </a:r>
            </a:p>
          </p:txBody>
        </p:sp>
        <p:cxnSp>
          <p:nvCxnSpPr>
            <p:cNvPr id="8" name="Straight Arrow Connector 7"/>
            <p:cNvCxnSpPr/>
            <p:nvPr/>
          </p:nvCxnSpPr>
          <p:spPr>
            <a:xfrm rot="5400000" flipH="1" flipV="1">
              <a:off x="3593682" y="3208110"/>
              <a:ext cx="384386" cy="1588"/>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149509" name="Group 14"/>
          <p:cNvGrpSpPr>
            <a:grpSpLocks/>
          </p:cNvGrpSpPr>
          <p:nvPr/>
        </p:nvGrpSpPr>
        <p:grpSpPr bwMode="auto">
          <a:xfrm>
            <a:off x="2111376" y="2265364"/>
            <a:ext cx="7123113" cy="561975"/>
            <a:chOff x="577516" y="2085474"/>
            <a:chExt cx="7122694" cy="561476"/>
          </a:xfrm>
        </p:grpSpPr>
        <p:sp>
          <p:nvSpPr>
            <p:cNvPr id="11" name="Left Brace 10"/>
            <p:cNvSpPr/>
            <p:nvPr/>
          </p:nvSpPr>
          <p:spPr>
            <a:xfrm rot="5400000">
              <a:off x="1917360" y="1131049"/>
              <a:ext cx="176057" cy="2855745"/>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spcBef>
                  <a:spcPct val="0"/>
                </a:spcBef>
                <a:defRPr/>
              </a:pPr>
              <a:endParaRPr lang="en-US"/>
            </a:p>
          </p:txBody>
        </p:sp>
        <p:sp>
          <p:nvSpPr>
            <p:cNvPr id="12" name="Left Brace 11"/>
            <p:cNvSpPr/>
            <p:nvPr/>
          </p:nvSpPr>
          <p:spPr>
            <a:xfrm rot="5400000">
              <a:off x="5871587" y="810396"/>
              <a:ext cx="168126" cy="3489120"/>
            </a:xfrm>
            <a:prstGeom prst="leftBrace">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spcBef>
                  <a:spcPct val="0"/>
                </a:spcBef>
                <a:defRPr/>
              </a:pPr>
              <a:endParaRPr lang="en-US"/>
            </a:p>
          </p:txBody>
        </p:sp>
        <p:sp>
          <p:nvSpPr>
            <p:cNvPr id="13" name="TextBox 12"/>
            <p:cNvSpPr txBox="1"/>
            <p:nvPr/>
          </p:nvSpPr>
          <p:spPr>
            <a:xfrm>
              <a:off x="1234702" y="2085474"/>
              <a:ext cx="1636617" cy="456794"/>
            </a:xfrm>
            <a:prstGeom prst="rect">
              <a:avLst/>
            </a:prstGeom>
            <a:noFill/>
          </p:spPr>
          <p:txBody>
            <a:bodyPr>
              <a:spAutoFit/>
            </a:bodyPr>
            <a:lstStyle/>
            <a:p>
              <a:pPr>
                <a:spcBef>
                  <a:spcPct val="0"/>
                </a:spcBef>
                <a:defRPr/>
              </a:pPr>
              <a:r>
                <a:rPr lang="en-US" sz="2400" dirty="0">
                  <a:solidFill>
                    <a:schemeClr val="accent2"/>
                  </a:solidFill>
                  <a:cs typeface="Arial" charset="0"/>
                </a:rPr>
                <a:t>Lower half</a:t>
              </a:r>
            </a:p>
          </p:txBody>
        </p:sp>
        <p:sp>
          <p:nvSpPr>
            <p:cNvPr id="14" name="TextBox 13"/>
            <p:cNvSpPr txBox="1"/>
            <p:nvPr/>
          </p:nvSpPr>
          <p:spPr>
            <a:xfrm>
              <a:off x="5109562" y="2125126"/>
              <a:ext cx="1636616" cy="456794"/>
            </a:xfrm>
            <a:prstGeom prst="rect">
              <a:avLst/>
            </a:prstGeom>
            <a:noFill/>
          </p:spPr>
          <p:txBody>
            <a:bodyPr>
              <a:spAutoFit/>
            </a:bodyPr>
            <a:lstStyle/>
            <a:p>
              <a:pPr>
                <a:spcBef>
                  <a:spcPct val="0"/>
                </a:spcBef>
                <a:defRPr/>
              </a:pPr>
              <a:r>
                <a:rPr lang="en-US" sz="2400" dirty="0">
                  <a:solidFill>
                    <a:schemeClr val="accent2"/>
                  </a:solidFill>
                  <a:cs typeface="Arial" charset="0"/>
                </a:rPr>
                <a:t>Upper half</a:t>
              </a:r>
            </a:p>
          </p:txBody>
        </p:sp>
      </p:grpSp>
      <p:grpSp>
        <p:nvGrpSpPr>
          <p:cNvPr id="5" name="Group 16"/>
          <p:cNvGrpSpPr>
            <a:grpSpLocks/>
          </p:cNvGrpSpPr>
          <p:nvPr/>
        </p:nvGrpSpPr>
        <p:grpSpPr bwMode="auto">
          <a:xfrm>
            <a:off x="2984501" y="3197226"/>
            <a:ext cx="625475" cy="855663"/>
            <a:chOff x="3545306" y="3016710"/>
            <a:chExt cx="625642" cy="856134"/>
          </a:xfrm>
        </p:grpSpPr>
        <p:sp>
          <p:nvSpPr>
            <p:cNvPr id="149517" name="TextBox 17"/>
            <p:cNvSpPr txBox="1">
              <a:spLocks noChangeArrowheads="1"/>
            </p:cNvSpPr>
            <p:nvPr/>
          </p:nvSpPr>
          <p:spPr bwMode="auto">
            <a:xfrm>
              <a:off x="3545306" y="3353445"/>
              <a:ext cx="625642" cy="5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b="1" i="1">
                  <a:solidFill>
                    <a:schemeClr val="accent2"/>
                  </a:solidFill>
                </a:rPr>
                <a:t>Q</a:t>
              </a:r>
              <a:r>
                <a:rPr lang="en-US" b="1" baseline="-25000">
                  <a:solidFill>
                    <a:schemeClr val="accent2"/>
                  </a:solidFill>
                </a:rPr>
                <a:t>1</a:t>
              </a:r>
            </a:p>
          </p:txBody>
        </p:sp>
        <p:cxnSp>
          <p:nvCxnSpPr>
            <p:cNvPr id="19" name="Straight Arrow Connector 18"/>
            <p:cNvCxnSpPr/>
            <p:nvPr/>
          </p:nvCxnSpPr>
          <p:spPr>
            <a:xfrm rot="5400000" flipH="1" flipV="1">
              <a:off x="3593683" y="3208110"/>
              <a:ext cx="384386" cy="1587"/>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19"/>
          <p:cNvGrpSpPr>
            <a:grpSpLocks/>
          </p:cNvGrpSpPr>
          <p:nvPr/>
        </p:nvGrpSpPr>
        <p:grpSpPr bwMode="auto">
          <a:xfrm>
            <a:off x="7275514" y="3197226"/>
            <a:ext cx="625475" cy="855663"/>
            <a:chOff x="3545306" y="3016710"/>
            <a:chExt cx="625642" cy="856134"/>
          </a:xfrm>
        </p:grpSpPr>
        <p:sp>
          <p:nvSpPr>
            <p:cNvPr id="149515" name="TextBox 20"/>
            <p:cNvSpPr txBox="1">
              <a:spLocks noChangeArrowheads="1"/>
            </p:cNvSpPr>
            <p:nvPr/>
          </p:nvSpPr>
          <p:spPr bwMode="auto">
            <a:xfrm>
              <a:off x="3545306" y="3353445"/>
              <a:ext cx="625642" cy="5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b="1" i="1">
                  <a:solidFill>
                    <a:schemeClr val="accent2"/>
                  </a:solidFill>
                </a:rPr>
                <a:t>Q</a:t>
              </a:r>
              <a:r>
                <a:rPr lang="en-US" b="1" baseline="-25000">
                  <a:solidFill>
                    <a:schemeClr val="accent2"/>
                  </a:solidFill>
                </a:rPr>
                <a:t>3</a:t>
              </a:r>
            </a:p>
          </p:txBody>
        </p:sp>
        <p:cxnSp>
          <p:nvCxnSpPr>
            <p:cNvPr id="22" name="Straight Arrow Connector 21"/>
            <p:cNvCxnSpPr/>
            <p:nvPr/>
          </p:nvCxnSpPr>
          <p:spPr>
            <a:xfrm rot="5400000" flipH="1" flipV="1">
              <a:off x="3593682" y="3208110"/>
              <a:ext cx="384386" cy="1588"/>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a:spLocks noChangeArrowheads="1"/>
          </p:cNvSpPr>
          <p:nvPr/>
        </p:nvSpPr>
        <p:spPr bwMode="auto">
          <a:xfrm>
            <a:off x="2085975" y="4549775"/>
            <a:ext cx="80200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a:t>About one fourth of the countries have 10 or fewer nuclear power plants; about one half have 18 or fewer; and about three fourths have 31 or fewer.</a:t>
            </a:r>
          </a:p>
        </p:txBody>
      </p:sp>
      <p:sp>
        <p:nvSpPr>
          <p:cNvPr id="149513"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8CD8C384-5C7E-4460-8EB2-CED41FB253EC}" type="slidenum">
              <a:rPr lang="en-US" sz="1200">
                <a:latin typeface="Arial" panose="020B0604020202020204" pitchFamily="34" charset="0"/>
              </a:rPr>
              <a:pPr algn="r" eaLnBrk="1" hangingPunct="1">
                <a:spcBef>
                  <a:spcPct val="0"/>
                </a:spcBef>
              </a:pPr>
              <a:t>5</a:t>
            </a:fld>
            <a:r>
              <a:rPr lang="en-US" sz="1200">
                <a:latin typeface="Arial" panose="020B0604020202020204" pitchFamily="34" charset="0"/>
              </a:rPr>
              <a:t> of 149</a:t>
            </a:r>
          </a:p>
        </p:txBody>
      </p:sp>
      <p:sp>
        <p:nvSpPr>
          <p:cNvPr id="149514"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987710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grpId="0" nodeType="afterEffect">
                                  <p:stCondLst>
                                    <p:cond delay="500"/>
                                  </p:stCondLst>
                                  <p:childTnLst>
                                    <p:set>
                                      <p:cBhvr>
                                        <p:cTn id="1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p:txBody>
          <a:bodyPr/>
          <a:lstStyle/>
          <a:p>
            <a:r>
              <a:rPr lang="en-US" smtClean="0">
                <a:ea typeface="ＭＳ Ｐゴシック" panose="020B0600070205080204" pitchFamily="34" charset="-128"/>
              </a:rPr>
              <a:t>Interquartile Range</a:t>
            </a:r>
          </a:p>
        </p:txBody>
      </p:sp>
      <p:sp>
        <p:nvSpPr>
          <p:cNvPr id="144387" name="Content Placeholder 2"/>
          <p:cNvSpPr>
            <a:spLocks noGrp="1"/>
          </p:cNvSpPr>
          <p:nvPr>
            <p:ph idx="1"/>
          </p:nvPr>
        </p:nvSpPr>
        <p:spPr>
          <a:xfrm>
            <a:off x="1981200" y="1600201"/>
            <a:ext cx="8229600" cy="1622425"/>
          </a:xfrm>
        </p:spPr>
        <p:txBody>
          <a:bodyPr/>
          <a:lstStyle/>
          <a:p>
            <a:pPr>
              <a:buFont typeface="Arial" panose="020B0604020202020204" pitchFamily="34" charset="0"/>
              <a:buNone/>
            </a:pPr>
            <a:r>
              <a:rPr lang="en-US" b="1" smtClean="0">
                <a:solidFill>
                  <a:schemeClr val="accent2"/>
                </a:solidFill>
              </a:rPr>
              <a:t>Interquartile Range (IQR)</a:t>
            </a:r>
          </a:p>
          <a:p>
            <a:r>
              <a:rPr lang="en-US" smtClean="0"/>
              <a:t>The difference between the third and first quartiles.</a:t>
            </a:r>
          </a:p>
          <a:p>
            <a:r>
              <a:rPr lang="en-US" smtClean="0">
                <a:solidFill>
                  <a:schemeClr val="accent2"/>
                </a:solidFill>
              </a:rPr>
              <a:t>IQR = </a:t>
            </a:r>
            <a:r>
              <a:rPr lang="en-US" i="1" smtClean="0">
                <a:solidFill>
                  <a:schemeClr val="accent2"/>
                </a:solidFill>
              </a:rPr>
              <a:t>Q</a:t>
            </a:r>
            <a:r>
              <a:rPr lang="en-US" baseline="-25000" smtClean="0">
                <a:solidFill>
                  <a:schemeClr val="accent2"/>
                </a:solidFill>
              </a:rPr>
              <a:t>3</a:t>
            </a:r>
            <a:r>
              <a:rPr lang="en-US" smtClean="0">
                <a:solidFill>
                  <a:schemeClr val="accent2"/>
                </a:solidFill>
              </a:rPr>
              <a:t> – </a:t>
            </a:r>
            <a:r>
              <a:rPr lang="en-US" i="1" smtClean="0">
                <a:solidFill>
                  <a:schemeClr val="accent2"/>
                </a:solidFill>
              </a:rPr>
              <a:t>Q</a:t>
            </a:r>
            <a:r>
              <a:rPr lang="en-US" baseline="-25000" smtClean="0">
                <a:solidFill>
                  <a:schemeClr val="accent2"/>
                </a:solidFill>
              </a:rPr>
              <a:t>1</a:t>
            </a:r>
          </a:p>
          <a:p>
            <a:pPr>
              <a:buFont typeface="Arial" panose="020B0604020202020204" pitchFamily="34" charset="0"/>
              <a:buNone/>
            </a:pPr>
            <a:endParaRPr lang="en-US" smtClean="0"/>
          </a:p>
        </p:txBody>
      </p:sp>
      <p:sp>
        <p:nvSpPr>
          <p:cNvPr id="150532"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662BEDAA-E973-4BA3-BC71-E0A57078E735}" type="slidenum">
              <a:rPr lang="en-US" sz="1200">
                <a:latin typeface="Arial" panose="020B0604020202020204" pitchFamily="34" charset="0"/>
              </a:rPr>
              <a:pPr algn="r" eaLnBrk="1" hangingPunct="1">
                <a:spcBef>
                  <a:spcPct val="0"/>
                </a:spcBef>
              </a:pPr>
              <a:t>6</a:t>
            </a:fld>
            <a:r>
              <a:rPr lang="en-US" sz="1200">
                <a:latin typeface="Arial" panose="020B0604020202020204" pitchFamily="34" charset="0"/>
              </a:rPr>
              <a:t> of 149</a:t>
            </a:r>
          </a:p>
        </p:txBody>
      </p:sp>
      <p:sp>
        <p:nvSpPr>
          <p:cNvPr id="150533"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151819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ea typeface="ＭＳ Ｐゴシック" panose="020B0600070205080204" pitchFamily="34" charset="-128"/>
              </a:rPr>
              <a:t>Example: Finding the Interquartile Range</a:t>
            </a:r>
          </a:p>
        </p:txBody>
      </p:sp>
      <p:sp>
        <p:nvSpPr>
          <p:cNvPr id="151555" name="Content Placeholder 2"/>
          <p:cNvSpPr>
            <a:spLocks noGrp="1"/>
          </p:cNvSpPr>
          <p:nvPr>
            <p:ph idx="1"/>
          </p:nvPr>
        </p:nvSpPr>
        <p:spPr>
          <a:xfrm>
            <a:off x="1981200" y="1503364"/>
            <a:ext cx="8229600" cy="1703387"/>
          </a:xfrm>
        </p:spPr>
        <p:txBody>
          <a:bodyPr/>
          <a:lstStyle/>
          <a:p>
            <a:pPr marL="0" indent="0">
              <a:buNone/>
            </a:pPr>
            <a:r>
              <a:rPr lang="en-US" smtClean="0"/>
              <a:t>Find the interquartile range of the data set.</a:t>
            </a:r>
          </a:p>
          <a:p>
            <a:pPr marL="0" indent="0">
              <a:buNone/>
            </a:pPr>
            <a:r>
              <a:rPr lang="en-US" smtClean="0"/>
              <a:t>7  18  11  6  59  17  18  54  104  20  31  8  10  15  19</a:t>
            </a:r>
          </a:p>
          <a:p>
            <a:pPr marL="0" indent="0">
              <a:buNone/>
            </a:pPr>
            <a:r>
              <a:rPr lang="en-US" smtClean="0"/>
              <a:t>Recall </a:t>
            </a:r>
            <a:r>
              <a:rPr lang="en-US" i="1" smtClean="0"/>
              <a:t>Q</a:t>
            </a:r>
            <a:r>
              <a:rPr lang="en-US" baseline="-25000" smtClean="0"/>
              <a:t>1</a:t>
            </a:r>
            <a:r>
              <a:rPr lang="en-US" smtClean="0"/>
              <a:t> = 10, </a:t>
            </a:r>
            <a:r>
              <a:rPr lang="en-US" i="1" smtClean="0"/>
              <a:t>Q</a:t>
            </a:r>
            <a:r>
              <a:rPr lang="en-US" baseline="-25000" smtClean="0"/>
              <a:t>2</a:t>
            </a:r>
            <a:r>
              <a:rPr lang="en-US" smtClean="0"/>
              <a:t> = 18, and </a:t>
            </a:r>
            <a:r>
              <a:rPr lang="en-US" i="1" smtClean="0"/>
              <a:t>Q</a:t>
            </a:r>
            <a:r>
              <a:rPr lang="en-US" baseline="-25000" smtClean="0"/>
              <a:t>3</a:t>
            </a:r>
            <a:r>
              <a:rPr lang="en-US" smtClean="0"/>
              <a:t> = 31</a:t>
            </a:r>
          </a:p>
        </p:txBody>
      </p:sp>
      <p:sp>
        <p:nvSpPr>
          <p:cNvPr id="6" name="Content Placeholder 2"/>
          <p:cNvSpPr txBox="1">
            <a:spLocks/>
          </p:cNvSpPr>
          <p:nvPr/>
        </p:nvSpPr>
        <p:spPr bwMode="auto">
          <a:xfrm>
            <a:off x="1920875" y="2967038"/>
            <a:ext cx="82296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3838" indent="-223838"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accent1"/>
              </a:buClr>
            </a:pPr>
            <a:r>
              <a:rPr lang="en-US" b="1">
                <a:solidFill>
                  <a:srgbClr val="83BB35"/>
                </a:solidFill>
                <a:cs typeface="Times New Roman" panose="02020603050405020304" pitchFamily="18" charset="0"/>
              </a:rPr>
              <a:t>Solution:</a:t>
            </a:r>
          </a:p>
          <a:p>
            <a:pPr>
              <a:spcBef>
                <a:spcPct val="20000"/>
              </a:spcBef>
              <a:buClr>
                <a:schemeClr val="accent1"/>
              </a:buClr>
              <a:buFont typeface="Arial" panose="020B0604020202020204" pitchFamily="34" charset="0"/>
              <a:buChar char="•"/>
            </a:pPr>
            <a:r>
              <a:rPr lang="en-US">
                <a:solidFill>
                  <a:schemeClr val="accent2"/>
                </a:solidFill>
                <a:cs typeface="Times New Roman" panose="02020603050405020304" pitchFamily="18" charset="0"/>
              </a:rPr>
              <a:t>IQR =  </a:t>
            </a:r>
            <a:r>
              <a:rPr lang="en-US" i="1">
                <a:solidFill>
                  <a:schemeClr val="accent2"/>
                </a:solidFill>
                <a:cs typeface="Times New Roman" panose="02020603050405020304" pitchFamily="18" charset="0"/>
              </a:rPr>
              <a:t>Q</a:t>
            </a:r>
            <a:r>
              <a:rPr lang="en-US" baseline="-25000">
                <a:solidFill>
                  <a:schemeClr val="accent2"/>
                </a:solidFill>
                <a:cs typeface="Times New Roman" panose="02020603050405020304" pitchFamily="18" charset="0"/>
              </a:rPr>
              <a:t>3</a:t>
            </a:r>
            <a:r>
              <a:rPr lang="en-US">
                <a:solidFill>
                  <a:schemeClr val="accent2"/>
                </a:solidFill>
                <a:cs typeface="Times New Roman" panose="02020603050405020304" pitchFamily="18" charset="0"/>
              </a:rPr>
              <a:t> –  </a:t>
            </a:r>
            <a:r>
              <a:rPr lang="en-US" i="1">
                <a:solidFill>
                  <a:schemeClr val="accent2"/>
                </a:solidFill>
                <a:cs typeface="Times New Roman" panose="02020603050405020304" pitchFamily="18" charset="0"/>
              </a:rPr>
              <a:t>Q</a:t>
            </a:r>
            <a:r>
              <a:rPr lang="en-US" baseline="-25000">
                <a:solidFill>
                  <a:schemeClr val="accent2"/>
                </a:solidFill>
                <a:cs typeface="Times New Roman" panose="02020603050405020304" pitchFamily="18" charset="0"/>
              </a:rPr>
              <a:t>1</a:t>
            </a:r>
            <a:r>
              <a:rPr lang="en-US">
                <a:solidFill>
                  <a:schemeClr val="accent2"/>
                </a:solidFill>
                <a:cs typeface="Times New Roman" panose="02020603050405020304" pitchFamily="18" charset="0"/>
              </a:rPr>
              <a:t> =  31 – 10 = 21</a:t>
            </a:r>
          </a:p>
        </p:txBody>
      </p:sp>
      <p:sp>
        <p:nvSpPr>
          <p:cNvPr id="10" name="TextBox 9"/>
          <p:cNvSpPr txBox="1">
            <a:spLocks noChangeArrowheads="1"/>
          </p:cNvSpPr>
          <p:nvPr/>
        </p:nvSpPr>
        <p:spPr bwMode="auto">
          <a:xfrm>
            <a:off x="2105026" y="4371975"/>
            <a:ext cx="77644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a:t>The number of power plants in the middle portion of the data set vary by at most 21.</a:t>
            </a:r>
          </a:p>
        </p:txBody>
      </p:sp>
      <p:sp>
        <p:nvSpPr>
          <p:cNvPr id="151558"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53843FF2-8E44-4954-ADD2-1ED96E6AF2BA}" type="slidenum">
              <a:rPr lang="en-US" sz="1200">
                <a:latin typeface="Arial" panose="020B0604020202020204" pitchFamily="34" charset="0"/>
              </a:rPr>
              <a:pPr algn="r" eaLnBrk="1" hangingPunct="1">
                <a:spcBef>
                  <a:spcPct val="0"/>
                </a:spcBef>
              </a:pPr>
              <a:t>7</a:t>
            </a:fld>
            <a:r>
              <a:rPr lang="en-US" sz="1200">
                <a:latin typeface="Arial" panose="020B0604020202020204" pitchFamily="34" charset="0"/>
              </a:rPr>
              <a:t> of 149</a:t>
            </a:r>
          </a:p>
        </p:txBody>
      </p:sp>
      <p:sp>
        <p:nvSpPr>
          <p:cNvPr id="151559"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2065319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grpId="0" nodeType="afterEffect">
                                  <p:stCondLst>
                                    <p:cond delay="50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en-US" smtClean="0">
                <a:ea typeface="ＭＳ Ｐゴシック" panose="020B0600070205080204" pitchFamily="34" charset="-128"/>
              </a:rPr>
              <a:t>Box-and-Whisker Plot</a:t>
            </a:r>
          </a:p>
        </p:txBody>
      </p:sp>
      <p:sp>
        <p:nvSpPr>
          <p:cNvPr id="146435" name="Content Placeholder 2"/>
          <p:cNvSpPr>
            <a:spLocks noGrp="1"/>
          </p:cNvSpPr>
          <p:nvPr>
            <p:ph idx="1"/>
          </p:nvPr>
        </p:nvSpPr>
        <p:spPr>
          <a:xfrm>
            <a:off x="1981200" y="1503363"/>
            <a:ext cx="8229600" cy="4525962"/>
          </a:xfrm>
        </p:spPr>
        <p:txBody>
          <a:bodyPr/>
          <a:lstStyle/>
          <a:p>
            <a:pPr>
              <a:buFont typeface="Arial" panose="020B0604020202020204" pitchFamily="34" charset="0"/>
              <a:buNone/>
            </a:pPr>
            <a:r>
              <a:rPr lang="en-US" b="1" smtClean="0">
                <a:solidFill>
                  <a:schemeClr val="accent2"/>
                </a:solidFill>
              </a:rPr>
              <a:t>Box-and-whisker plot</a:t>
            </a:r>
          </a:p>
          <a:p>
            <a:r>
              <a:rPr lang="en-US" smtClean="0"/>
              <a:t>Exploratory data analysis tool.</a:t>
            </a:r>
          </a:p>
          <a:p>
            <a:r>
              <a:rPr lang="en-US" smtClean="0"/>
              <a:t>Highlights important features of a data set.</a:t>
            </a:r>
          </a:p>
          <a:p>
            <a:r>
              <a:rPr lang="en-US" smtClean="0"/>
              <a:t>Requires (</a:t>
            </a:r>
            <a:r>
              <a:rPr lang="en-US" b="1" smtClean="0"/>
              <a:t>five-number summary</a:t>
            </a:r>
            <a:r>
              <a:rPr lang="en-US" smtClean="0"/>
              <a:t>):</a:t>
            </a:r>
          </a:p>
          <a:p>
            <a:pPr lvl="1"/>
            <a:r>
              <a:rPr lang="en-US" smtClean="0"/>
              <a:t>Minimum entry</a:t>
            </a:r>
          </a:p>
          <a:p>
            <a:pPr lvl="1"/>
            <a:r>
              <a:rPr lang="en-US" smtClean="0"/>
              <a:t>First quartile </a:t>
            </a:r>
            <a:r>
              <a:rPr lang="en-US" i="1" smtClean="0"/>
              <a:t>Q</a:t>
            </a:r>
            <a:r>
              <a:rPr lang="en-US" baseline="-25000" smtClean="0"/>
              <a:t>1</a:t>
            </a:r>
            <a:r>
              <a:rPr lang="en-US" smtClean="0"/>
              <a:t> </a:t>
            </a:r>
          </a:p>
          <a:p>
            <a:pPr lvl="1"/>
            <a:r>
              <a:rPr lang="en-US" smtClean="0"/>
              <a:t>Median</a:t>
            </a:r>
            <a:r>
              <a:rPr lang="en-US" i="1" smtClean="0"/>
              <a:t> Q</a:t>
            </a:r>
            <a:r>
              <a:rPr lang="en-US" baseline="-25000" smtClean="0"/>
              <a:t>2</a:t>
            </a:r>
            <a:r>
              <a:rPr lang="en-US" smtClean="0"/>
              <a:t> </a:t>
            </a:r>
          </a:p>
          <a:p>
            <a:pPr lvl="1"/>
            <a:r>
              <a:rPr lang="en-US" smtClean="0"/>
              <a:t>Third quartile</a:t>
            </a:r>
            <a:r>
              <a:rPr lang="en-US" i="1" smtClean="0"/>
              <a:t> Q</a:t>
            </a:r>
            <a:r>
              <a:rPr lang="en-US" baseline="-25000" smtClean="0"/>
              <a:t>3</a:t>
            </a:r>
            <a:r>
              <a:rPr lang="en-US" smtClean="0"/>
              <a:t> </a:t>
            </a:r>
          </a:p>
          <a:p>
            <a:pPr lvl="1"/>
            <a:r>
              <a:rPr lang="en-US" smtClean="0"/>
              <a:t>Maximum entry</a:t>
            </a:r>
          </a:p>
        </p:txBody>
      </p:sp>
      <p:sp>
        <p:nvSpPr>
          <p:cNvPr id="152580"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4341D4E9-010A-4C73-B6BF-3CEBDE8F1862}" type="slidenum">
              <a:rPr lang="en-US" sz="1200">
                <a:latin typeface="Arial" panose="020B0604020202020204" pitchFamily="34" charset="0"/>
              </a:rPr>
              <a:pPr algn="r" eaLnBrk="1" hangingPunct="1">
                <a:spcBef>
                  <a:spcPct val="0"/>
                </a:spcBef>
              </a:pPr>
              <a:t>8</a:t>
            </a:fld>
            <a:r>
              <a:rPr lang="en-US" sz="1200">
                <a:latin typeface="Arial" panose="020B0604020202020204" pitchFamily="34" charset="0"/>
              </a:rPr>
              <a:t> of 149</a:t>
            </a:r>
          </a:p>
        </p:txBody>
      </p:sp>
      <p:sp>
        <p:nvSpPr>
          <p:cNvPr id="152581"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141318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43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3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6435">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643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643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6435">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6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r>
              <a:rPr lang="en-US" smtClean="0">
                <a:ea typeface="ＭＳ Ｐゴシック" panose="020B0600070205080204" pitchFamily="34" charset="-128"/>
              </a:rPr>
              <a:t>Drawing a Box-and-Whisker Plot</a:t>
            </a:r>
          </a:p>
        </p:txBody>
      </p:sp>
      <p:sp>
        <p:nvSpPr>
          <p:cNvPr id="147459" name="Content Placeholder 2"/>
          <p:cNvSpPr>
            <a:spLocks noGrp="1"/>
          </p:cNvSpPr>
          <p:nvPr>
            <p:ph idx="1"/>
          </p:nvPr>
        </p:nvSpPr>
        <p:spPr>
          <a:xfrm>
            <a:off x="1981200" y="1439863"/>
            <a:ext cx="8229600" cy="4525962"/>
          </a:xfrm>
        </p:spPr>
        <p:txBody>
          <a:bodyPr/>
          <a:lstStyle/>
          <a:p>
            <a:pPr marL="514350" indent="-514350">
              <a:buFont typeface="Arial" panose="020B0604020202020204" pitchFamily="34" charset="0"/>
              <a:buAutoNum type="arabicPeriod"/>
            </a:pPr>
            <a:r>
              <a:rPr lang="en-US" smtClean="0"/>
              <a:t>Find the five-number summary of the data set.</a:t>
            </a:r>
          </a:p>
          <a:p>
            <a:pPr marL="514350" indent="-514350">
              <a:buFont typeface="Arial" panose="020B0604020202020204" pitchFamily="34" charset="0"/>
              <a:buAutoNum type="arabicPeriod"/>
            </a:pPr>
            <a:r>
              <a:rPr lang="en-US" smtClean="0"/>
              <a:t>Construct a horizontal scale that spans the range of the data.</a:t>
            </a:r>
          </a:p>
          <a:p>
            <a:pPr marL="514350" indent="-514350">
              <a:buFont typeface="Arial" panose="020B0604020202020204" pitchFamily="34" charset="0"/>
              <a:buAutoNum type="arabicPeriod"/>
            </a:pPr>
            <a:r>
              <a:rPr lang="en-US" smtClean="0"/>
              <a:t>Plot the five numbers above the horizontal scale.</a:t>
            </a:r>
          </a:p>
          <a:p>
            <a:pPr marL="514350" indent="-514350">
              <a:buFont typeface="Arial" panose="020B0604020202020204" pitchFamily="34" charset="0"/>
              <a:buAutoNum type="arabicPeriod"/>
            </a:pPr>
            <a:r>
              <a:rPr lang="en-US" smtClean="0"/>
              <a:t>Draw a box above the horizontal scale from </a:t>
            </a:r>
            <a:r>
              <a:rPr lang="en-US" i="1" smtClean="0"/>
              <a:t>Q</a:t>
            </a:r>
            <a:r>
              <a:rPr lang="en-US" baseline="-25000" smtClean="0"/>
              <a:t>1</a:t>
            </a:r>
            <a:r>
              <a:rPr lang="en-US" smtClean="0"/>
              <a:t> to </a:t>
            </a:r>
            <a:r>
              <a:rPr lang="en-US" i="1" smtClean="0"/>
              <a:t>Q</a:t>
            </a:r>
            <a:r>
              <a:rPr lang="en-US" baseline="-25000" smtClean="0"/>
              <a:t>3</a:t>
            </a:r>
            <a:r>
              <a:rPr lang="en-US" smtClean="0"/>
              <a:t> and draw a vertical line in the box at </a:t>
            </a:r>
            <a:r>
              <a:rPr lang="en-US" i="1" smtClean="0"/>
              <a:t>Q</a:t>
            </a:r>
            <a:r>
              <a:rPr lang="en-US" baseline="-25000" smtClean="0"/>
              <a:t>2</a:t>
            </a:r>
            <a:r>
              <a:rPr lang="en-US" smtClean="0"/>
              <a:t>.</a:t>
            </a:r>
          </a:p>
          <a:p>
            <a:pPr marL="514350" indent="-514350">
              <a:buFont typeface="Arial" panose="020B0604020202020204" pitchFamily="34" charset="0"/>
              <a:buAutoNum type="arabicPeriod"/>
            </a:pPr>
            <a:r>
              <a:rPr lang="en-US" smtClean="0"/>
              <a:t>Draw whiskers from the box to the minimum and maximum entries.</a:t>
            </a:r>
          </a:p>
        </p:txBody>
      </p:sp>
      <p:grpSp>
        <p:nvGrpSpPr>
          <p:cNvPr id="2" name="Group 53"/>
          <p:cNvGrpSpPr>
            <a:grpSpLocks/>
          </p:cNvGrpSpPr>
          <p:nvPr/>
        </p:nvGrpSpPr>
        <p:grpSpPr bwMode="auto">
          <a:xfrm>
            <a:off x="3297238" y="5172076"/>
            <a:ext cx="5295900" cy="1247775"/>
            <a:chOff x="1914525" y="5172075"/>
            <a:chExt cx="5295901" cy="1247578"/>
          </a:xfrm>
        </p:grpSpPr>
        <p:sp>
          <p:nvSpPr>
            <p:cNvPr id="11" name="Rectangle 10"/>
            <p:cNvSpPr/>
            <p:nvPr/>
          </p:nvSpPr>
          <p:spPr>
            <a:xfrm>
              <a:off x="3695700" y="5591109"/>
              <a:ext cx="2200275" cy="476175"/>
            </a:xfrm>
            <a:prstGeom prst="rect">
              <a:avLst/>
            </a:prstGeom>
            <a:solidFill>
              <a:srgbClr val="0070C0">
                <a:alpha val="67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a:p>
          </p:txBody>
        </p:sp>
        <p:cxnSp>
          <p:nvCxnSpPr>
            <p:cNvPr id="10" name="Straight Connector 9"/>
            <p:cNvCxnSpPr/>
            <p:nvPr/>
          </p:nvCxnSpPr>
          <p:spPr>
            <a:xfrm>
              <a:off x="2362200" y="5838720"/>
              <a:ext cx="4333876" cy="1588"/>
            </a:xfrm>
            <a:prstGeom prst="line">
              <a:avLst/>
            </a:prstGeom>
            <a:ln w="15875">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91893" y="5825229"/>
              <a:ext cx="466651"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667125" y="5810149"/>
              <a:ext cx="57150" cy="571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a:p>
          </p:txBody>
        </p:sp>
        <p:sp>
          <p:nvSpPr>
            <p:cNvPr id="16" name="Oval 15"/>
            <p:cNvSpPr/>
            <p:nvPr/>
          </p:nvSpPr>
          <p:spPr>
            <a:xfrm>
              <a:off x="4895851" y="5800626"/>
              <a:ext cx="57150" cy="571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a:p>
          </p:txBody>
        </p:sp>
        <p:sp>
          <p:nvSpPr>
            <p:cNvPr id="17" name="Oval 16"/>
            <p:cNvSpPr/>
            <p:nvPr/>
          </p:nvSpPr>
          <p:spPr>
            <a:xfrm>
              <a:off x="5876926" y="5810149"/>
              <a:ext cx="57150" cy="5714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a:p>
          </p:txBody>
        </p:sp>
        <p:sp>
          <p:nvSpPr>
            <p:cNvPr id="18" name="TextBox 17"/>
            <p:cNvSpPr txBox="1"/>
            <p:nvPr/>
          </p:nvSpPr>
          <p:spPr>
            <a:xfrm>
              <a:off x="2495550" y="5381592"/>
              <a:ext cx="876300" cy="304752"/>
            </a:xfrm>
            <a:prstGeom prst="rect">
              <a:avLst/>
            </a:prstGeom>
            <a:noFill/>
          </p:spPr>
          <p:txBody>
            <a:bodyPr>
              <a:spAutoFit/>
            </a:bodyPr>
            <a:lstStyle/>
            <a:p>
              <a:pPr>
                <a:spcBef>
                  <a:spcPct val="0"/>
                </a:spcBef>
                <a:defRPr/>
              </a:pPr>
              <a:r>
                <a:rPr lang="en-US" sz="1400" dirty="0">
                  <a:cs typeface="Arial" charset="0"/>
                </a:rPr>
                <a:t>Whisker</a:t>
              </a:r>
            </a:p>
          </p:txBody>
        </p:sp>
        <p:sp>
          <p:nvSpPr>
            <p:cNvPr id="19" name="TextBox 18"/>
            <p:cNvSpPr txBox="1"/>
            <p:nvPr/>
          </p:nvSpPr>
          <p:spPr>
            <a:xfrm>
              <a:off x="6048376" y="5381592"/>
              <a:ext cx="876300" cy="304752"/>
            </a:xfrm>
            <a:prstGeom prst="rect">
              <a:avLst/>
            </a:prstGeom>
            <a:noFill/>
          </p:spPr>
          <p:txBody>
            <a:bodyPr>
              <a:spAutoFit/>
            </a:bodyPr>
            <a:lstStyle/>
            <a:p>
              <a:pPr>
                <a:spcBef>
                  <a:spcPct val="0"/>
                </a:spcBef>
                <a:defRPr/>
              </a:pPr>
              <a:r>
                <a:rPr lang="en-US" sz="1400" dirty="0">
                  <a:cs typeface="Arial" charset="0"/>
                </a:rPr>
                <a:t>Whisker</a:t>
              </a:r>
            </a:p>
          </p:txBody>
        </p:sp>
        <p:sp>
          <p:nvSpPr>
            <p:cNvPr id="20" name="TextBox 19"/>
            <p:cNvSpPr txBox="1"/>
            <p:nvPr/>
          </p:nvSpPr>
          <p:spPr>
            <a:xfrm>
              <a:off x="6267451" y="5838720"/>
              <a:ext cx="942975" cy="523137"/>
            </a:xfrm>
            <a:prstGeom prst="rect">
              <a:avLst/>
            </a:prstGeom>
            <a:noFill/>
          </p:spPr>
          <p:txBody>
            <a:bodyPr>
              <a:spAutoFit/>
            </a:bodyPr>
            <a:lstStyle/>
            <a:p>
              <a:pPr>
                <a:spcBef>
                  <a:spcPct val="0"/>
                </a:spcBef>
                <a:defRPr/>
              </a:pPr>
              <a:r>
                <a:rPr lang="en-US" sz="1400" dirty="0">
                  <a:cs typeface="Arial" charset="0"/>
                </a:rPr>
                <a:t>Maximum entry</a:t>
              </a:r>
            </a:p>
          </p:txBody>
        </p:sp>
        <p:sp>
          <p:nvSpPr>
            <p:cNvPr id="21" name="TextBox 20"/>
            <p:cNvSpPr txBox="1"/>
            <p:nvPr/>
          </p:nvSpPr>
          <p:spPr>
            <a:xfrm>
              <a:off x="1914525" y="5838720"/>
              <a:ext cx="942975" cy="523137"/>
            </a:xfrm>
            <a:prstGeom prst="rect">
              <a:avLst/>
            </a:prstGeom>
            <a:noFill/>
          </p:spPr>
          <p:txBody>
            <a:bodyPr>
              <a:spAutoFit/>
            </a:bodyPr>
            <a:lstStyle/>
            <a:p>
              <a:pPr>
                <a:spcBef>
                  <a:spcPct val="0"/>
                </a:spcBef>
                <a:defRPr/>
              </a:pPr>
              <a:r>
                <a:rPr lang="en-US" sz="1400" dirty="0">
                  <a:cs typeface="Arial" charset="0"/>
                </a:rPr>
                <a:t>Minimum entry</a:t>
              </a:r>
            </a:p>
          </p:txBody>
        </p:sp>
        <p:sp>
          <p:nvSpPr>
            <p:cNvPr id="22" name="TextBox 21"/>
            <p:cNvSpPr txBox="1"/>
            <p:nvPr/>
          </p:nvSpPr>
          <p:spPr>
            <a:xfrm>
              <a:off x="5076826" y="5172075"/>
              <a:ext cx="561975" cy="304752"/>
            </a:xfrm>
            <a:prstGeom prst="rect">
              <a:avLst/>
            </a:prstGeom>
            <a:noFill/>
          </p:spPr>
          <p:txBody>
            <a:bodyPr>
              <a:spAutoFit/>
            </a:bodyPr>
            <a:lstStyle/>
            <a:p>
              <a:pPr>
                <a:spcBef>
                  <a:spcPct val="0"/>
                </a:spcBef>
                <a:defRPr/>
              </a:pPr>
              <a:r>
                <a:rPr lang="en-US" sz="1400" dirty="0">
                  <a:cs typeface="Arial" charset="0"/>
                </a:rPr>
                <a:t>Box</a:t>
              </a:r>
            </a:p>
          </p:txBody>
        </p:sp>
        <p:sp>
          <p:nvSpPr>
            <p:cNvPr id="153618" name="TextBox 22"/>
            <p:cNvSpPr txBox="1">
              <a:spLocks noChangeArrowheads="1"/>
            </p:cNvSpPr>
            <p:nvPr/>
          </p:nvSpPr>
          <p:spPr bwMode="auto">
            <a:xfrm>
              <a:off x="4105275" y="6105378"/>
              <a:ext cx="1057275" cy="30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400"/>
                <a:t>Median, </a:t>
              </a:r>
              <a:r>
                <a:rPr lang="en-US" sz="1400" i="1"/>
                <a:t>Q</a:t>
              </a:r>
              <a:r>
                <a:rPr lang="en-US" sz="1400" baseline="-25000"/>
                <a:t>2</a:t>
              </a:r>
            </a:p>
          </p:txBody>
        </p:sp>
        <p:sp>
          <p:nvSpPr>
            <p:cNvPr id="153619" name="TextBox 24"/>
            <p:cNvSpPr txBox="1">
              <a:spLocks noChangeArrowheads="1"/>
            </p:cNvSpPr>
            <p:nvPr/>
          </p:nvSpPr>
          <p:spPr bwMode="auto">
            <a:xfrm>
              <a:off x="5876926" y="6114901"/>
              <a:ext cx="400050" cy="30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400" i="1"/>
                <a:t>Q</a:t>
              </a:r>
              <a:r>
                <a:rPr lang="en-US" sz="1400" baseline="-25000"/>
                <a:t>3</a:t>
              </a:r>
            </a:p>
          </p:txBody>
        </p:sp>
        <p:sp>
          <p:nvSpPr>
            <p:cNvPr id="153620" name="TextBox 25"/>
            <p:cNvSpPr txBox="1">
              <a:spLocks noChangeArrowheads="1"/>
            </p:cNvSpPr>
            <p:nvPr/>
          </p:nvSpPr>
          <p:spPr bwMode="auto">
            <a:xfrm>
              <a:off x="3209925" y="6105378"/>
              <a:ext cx="400050" cy="30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400" i="1"/>
                <a:t>Q</a:t>
              </a:r>
              <a:r>
                <a:rPr lang="en-US" sz="1400" baseline="-25000"/>
                <a:t>1</a:t>
              </a:r>
            </a:p>
          </p:txBody>
        </p:sp>
        <p:cxnSp>
          <p:nvCxnSpPr>
            <p:cNvPr id="28" name="Straight Connector 27"/>
            <p:cNvCxnSpPr/>
            <p:nvPr/>
          </p:nvCxnSpPr>
          <p:spPr>
            <a:xfrm rot="16200000" flipH="1">
              <a:off x="2847990" y="5686336"/>
              <a:ext cx="190470" cy="952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091133" y="5510149"/>
              <a:ext cx="247611" cy="1238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6315091" y="5695861"/>
              <a:ext cx="190470" cy="76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7" idx="5"/>
            </p:cNvCxnSpPr>
            <p:nvPr/>
          </p:nvCxnSpPr>
          <p:spPr>
            <a:xfrm rot="16200000" flipV="1">
              <a:off x="5816625" y="5968867"/>
              <a:ext cx="312688" cy="936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4624412" y="5892666"/>
              <a:ext cx="303164" cy="255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11" idx="1"/>
            </p:cNvCxnSpPr>
            <p:nvPr/>
          </p:nvCxnSpPr>
          <p:spPr>
            <a:xfrm rot="5400000" flipH="1" flipV="1">
              <a:off x="3390927" y="5867269"/>
              <a:ext cx="342846" cy="2667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3605" name="Slide Number Placeholder 3"/>
          <p:cNvSpPr txBox="1">
            <a:spLocks noGrp="1"/>
          </p:cNvSpPr>
          <p:nvPr/>
        </p:nvSpPr>
        <p:spPr bwMode="auto">
          <a:xfrm>
            <a:off x="8378825" y="64166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algn="r" eaLnBrk="1" hangingPunct="1">
              <a:spcBef>
                <a:spcPct val="0"/>
              </a:spcBef>
            </a:pPr>
            <a:fld id="{70B1F85B-721F-4D7C-8F95-DF62468BEA2D}" type="slidenum">
              <a:rPr lang="en-US" sz="1200">
                <a:latin typeface="Arial" panose="020B0604020202020204" pitchFamily="34" charset="0"/>
              </a:rPr>
              <a:pPr algn="r" eaLnBrk="1" hangingPunct="1">
                <a:spcBef>
                  <a:spcPct val="0"/>
                </a:spcBef>
              </a:pPr>
              <a:t>9</a:t>
            </a:fld>
            <a:r>
              <a:rPr lang="en-US" sz="1200">
                <a:latin typeface="Arial" panose="020B0604020202020204" pitchFamily="34" charset="0"/>
              </a:rPr>
              <a:t> of 149</a:t>
            </a:r>
          </a:p>
        </p:txBody>
      </p:sp>
      <p:sp>
        <p:nvSpPr>
          <p:cNvPr id="153606" name="Footer Placeholder 2"/>
          <p:cNvSpPr txBox="1">
            <a:spLocks noGrp="1"/>
          </p:cNvSpPr>
          <p:nvPr/>
        </p:nvSpPr>
        <p:spPr bwMode="auto">
          <a:xfrm>
            <a:off x="1752600" y="6416676"/>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chemeClr val="tx1"/>
                </a:solidFill>
                <a:latin typeface="Times New Roman" panose="02020603050405020304" pitchFamily="18" charset="0"/>
                <a:cs typeface="Arial" panose="020B0604020202020204" pitchFamily="34" charset="0"/>
              </a:defRPr>
            </a:lvl1pPr>
            <a:lvl2pPr marL="37931725" indent="-37474525" eaLnBrk="0" hangingPunct="0">
              <a:defRPr sz="2800">
                <a:solidFill>
                  <a:schemeClr val="tx1"/>
                </a:solidFill>
                <a:latin typeface="Times New Roman" panose="02020603050405020304" pitchFamily="18" charset="0"/>
                <a:cs typeface="Arial" panose="020B0604020202020204" pitchFamily="34" charset="0"/>
              </a:defRPr>
            </a:lvl2pPr>
            <a:lvl3pPr eaLnBrk="0" hangingPunct="0">
              <a:defRPr sz="2800">
                <a:solidFill>
                  <a:schemeClr val="tx1"/>
                </a:solidFill>
                <a:latin typeface="Times New Roman" panose="02020603050405020304" pitchFamily="18" charset="0"/>
                <a:cs typeface="Arial" panose="020B0604020202020204" pitchFamily="34" charset="0"/>
              </a:defRPr>
            </a:lvl3pPr>
            <a:lvl4pPr eaLnBrk="0" hangingPunct="0">
              <a:defRPr sz="2800">
                <a:solidFill>
                  <a:schemeClr val="tx1"/>
                </a:solidFill>
                <a:latin typeface="Times New Roman" panose="02020603050405020304" pitchFamily="18" charset="0"/>
                <a:cs typeface="Arial" panose="020B0604020202020204" pitchFamily="34" charset="0"/>
              </a:defRPr>
            </a:lvl4pPr>
            <a:lvl5pPr eaLnBrk="0" hangingPunct="0">
              <a:defRPr sz="2800">
                <a:solidFill>
                  <a:schemeClr val="tx1"/>
                </a:solidFill>
                <a:latin typeface="Times New Roman" panose="02020603050405020304" pitchFamily="18" charset="0"/>
                <a:cs typeface="Arial" panose="020B0604020202020204" pitchFamily="34" charset="0"/>
              </a:defRPr>
            </a:lvl5pPr>
            <a:lvl6pPr marL="4572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6pPr>
            <a:lvl7pPr marL="9144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7pPr>
            <a:lvl8pPr marL="13716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8pPr>
            <a:lvl9pPr marL="1828800" eaLnBrk="0" fontAlgn="base" hangingPunct="0">
              <a:spcBef>
                <a:spcPct val="50000"/>
              </a:spcBef>
              <a:spcAft>
                <a:spcPct val="0"/>
              </a:spcAft>
              <a:defRPr sz="28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pPr>
            <a:r>
              <a:rPr lang="en-US" sz="1200">
                <a:latin typeface="Arial" panose="020B0604020202020204" pitchFamily="34" charset="0"/>
              </a:rPr>
              <a:t>© 2012 Pearson Education, Inc. All rights reserved.</a:t>
            </a:r>
          </a:p>
        </p:txBody>
      </p:sp>
    </p:spTree>
    <p:extLst>
      <p:ext uri="{BB962C8B-B14F-4D97-AF65-F5344CB8AC3E}">
        <p14:creationId xmlns:p14="http://schemas.microsoft.com/office/powerpoint/2010/main" val="1259327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7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1208</Words>
  <Application>Microsoft Office PowerPoint</Application>
  <PresentationFormat>Widescreen</PresentationFormat>
  <Paragraphs>149</Paragraphs>
  <Slides>18</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ＭＳ Ｐゴシック</vt:lpstr>
      <vt:lpstr>Arial</vt:lpstr>
      <vt:lpstr>Calibri</vt:lpstr>
      <vt:lpstr>Calibri Light</vt:lpstr>
      <vt:lpstr>Times New Roman</vt:lpstr>
      <vt:lpstr>Office Theme</vt:lpstr>
      <vt:lpstr>MathType 6.0 Equation</vt:lpstr>
      <vt:lpstr>Section 2.5</vt:lpstr>
      <vt:lpstr>Section 2.5 Objectives</vt:lpstr>
      <vt:lpstr>Quartiles</vt:lpstr>
      <vt:lpstr>Example: Finding Quartiles</vt:lpstr>
      <vt:lpstr>Solution: Finding Quartiles</vt:lpstr>
      <vt:lpstr>Interquartile Range</vt:lpstr>
      <vt:lpstr>Example: Finding the Interquartile Range</vt:lpstr>
      <vt:lpstr>Box-and-Whisker Plot</vt:lpstr>
      <vt:lpstr>Drawing a Box-and-Whisker Plot</vt:lpstr>
      <vt:lpstr>Example: Drawing a Box-and-Whisker Plot</vt:lpstr>
      <vt:lpstr>Percentiles and Other Fractiles</vt:lpstr>
      <vt:lpstr>Example: Interpreting Percentiles</vt:lpstr>
      <vt:lpstr>Solution: Interpreting Percentiles</vt:lpstr>
      <vt:lpstr>The Standard Score</vt:lpstr>
      <vt:lpstr>Example: Comparing z-Scores from Different Data Sets</vt:lpstr>
      <vt:lpstr>Solution: Comparing z-Scores from Different Data Sets</vt:lpstr>
      <vt:lpstr>Solution: Comparing z-Scores from Different Data Sets</vt:lpstr>
      <vt:lpstr>Section 2.5 Summary</vt:lpstr>
    </vt:vector>
  </TitlesOfParts>
  <Company>NYCCT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2.5</dc:title>
  <dc:creator>Ezra Halleck</dc:creator>
  <cp:lastModifiedBy>Ezra Halleck</cp:lastModifiedBy>
  <cp:revision>1</cp:revision>
  <dcterms:created xsi:type="dcterms:W3CDTF">2014-02-20T13:18:03Z</dcterms:created>
  <dcterms:modified xsi:type="dcterms:W3CDTF">2014-02-20T13:18:30Z</dcterms:modified>
</cp:coreProperties>
</file>